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1" r:id="rId5"/>
  </p:sldMasterIdLst>
  <p:notesMasterIdLst>
    <p:notesMasterId r:id="rId50"/>
  </p:notesMasterIdLst>
  <p:sldIdLst>
    <p:sldId id="505" r:id="rId6"/>
    <p:sldId id="687" r:id="rId7"/>
    <p:sldId id="510" r:id="rId8"/>
    <p:sldId id="6318" r:id="rId9"/>
    <p:sldId id="539" r:id="rId10"/>
    <p:sldId id="506" r:id="rId11"/>
    <p:sldId id="721" r:id="rId12"/>
    <p:sldId id="6326" r:id="rId13"/>
    <p:sldId id="347" r:id="rId14"/>
    <p:sldId id="488" r:id="rId15"/>
    <p:sldId id="387" r:id="rId16"/>
    <p:sldId id="388" r:id="rId17"/>
    <p:sldId id="548" r:id="rId18"/>
    <p:sldId id="671" r:id="rId19"/>
    <p:sldId id="682" r:id="rId20"/>
    <p:sldId id="683" r:id="rId21"/>
    <p:sldId id="466" r:id="rId22"/>
    <p:sldId id="413" r:id="rId23"/>
    <p:sldId id="688" r:id="rId24"/>
    <p:sldId id="499" r:id="rId25"/>
    <p:sldId id="6320" r:id="rId26"/>
    <p:sldId id="6321" r:id="rId27"/>
    <p:sldId id="364" r:id="rId28"/>
    <p:sldId id="674" r:id="rId29"/>
    <p:sldId id="689" r:id="rId30"/>
    <p:sldId id="691" r:id="rId31"/>
    <p:sldId id="694" r:id="rId32"/>
    <p:sldId id="527" r:id="rId33"/>
    <p:sldId id="693" r:id="rId34"/>
    <p:sldId id="6316" r:id="rId35"/>
    <p:sldId id="577" r:id="rId36"/>
    <p:sldId id="452" r:id="rId37"/>
    <p:sldId id="6317" r:id="rId38"/>
    <p:sldId id="690" r:id="rId39"/>
    <p:sldId id="716" r:id="rId40"/>
    <p:sldId id="410" r:id="rId41"/>
    <p:sldId id="6324" r:id="rId42"/>
    <p:sldId id="717" r:id="rId43"/>
    <p:sldId id="686" r:id="rId44"/>
    <p:sldId id="718" r:id="rId45"/>
    <p:sldId id="719" r:id="rId46"/>
    <p:sldId id="720" r:id="rId47"/>
    <p:sldId id="524" r:id="rId48"/>
    <p:sldId id="525" r:id="rId49"/>
  </p:sldIdLst>
  <p:sldSz cx="12192000" cy="6858000"/>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d 4_Prevent_Prescribe" id="{21D0F7A3-F87C-444E-9919-7D2982927725}">
          <p14:sldIdLst>
            <p14:sldId id="505"/>
            <p14:sldId id="687"/>
            <p14:sldId id="510"/>
            <p14:sldId id="6318"/>
            <p14:sldId id="539"/>
            <p14:sldId id="506"/>
            <p14:sldId id="721"/>
            <p14:sldId id="6326"/>
            <p14:sldId id="347"/>
            <p14:sldId id="488"/>
            <p14:sldId id="387"/>
            <p14:sldId id="388"/>
            <p14:sldId id="548"/>
            <p14:sldId id="671"/>
            <p14:sldId id="682"/>
            <p14:sldId id="683"/>
            <p14:sldId id="466"/>
            <p14:sldId id="413"/>
            <p14:sldId id="688"/>
            <p14:sldId id="499"/>
            <p14:sldId id="6320"/>
            <p14:sldId id="6321"/>
            <p14:sldId id="364"/>
            <p14:sldId id="674"/>
            <p14:sldId id="689"/>
            <p14:sldId id="691"/>
            <p14:sldId id="694"/>
            <p14:sldId id="527"/>
            <p14:sldId id="693"/>
            <p14:sldId id="6316"/>
            <p14:sldId id="577"/>
            <p14:sldId id="452"/>
            <p14:sldId id="6317"/>
            <p14:sldId id="690"/>
            <p14:sldId id="716"/>
            <p14:sldId id="410"/>
            <p14:sldId id="6324"/>
            <p14:sldId id="717"/>
            <p14:sldId id="686"/>
            <p14:sldId id="718"/>
            <p14:sldId id="719"/>
            <p14:sldId id="720"/>
            <p14:sldId id="524"/>
            <p14:sldId id="52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12478" userDrawn="1">
          <p15:clr>
            <a:srgbClr val="A4A3A4"/>
          </p15:clr>
        </p15:guide>
        <p15:guide id="2" pos="313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A0560-E906-BF28-C4D3-4FE62D92BD59}" name="Bitticks (she/ella), Jennifer" initials="B(J" userId="S::jbitticks@rti.org::21279d45-7bce-4ab7-8bd9-0d2b47a8090b" providerId="AD"/>
  <p188:author id="{D4408AFB-E524-2714-C657-A1217AD2F174}" name="Olson (she/her), Syanne" initials="O(S" userId="S::solson@rti.org::2751d16b-bfb0-4e7e-bc0d-081b9d9e741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9" name="Taylor, Jocelyn (CDC/DDID/NCHHSTP/DHP)" initials="TJ(" lastIdx="2" clrIdx="26">
    <p:extLst>
      <p:ext uri="{19B8F6BF-5375-455C-9EA6-DF929625EA0E}">
        <p15:presenceInfo xmlns:p15="http://schemas.microsoft.com/office/powerpoint/2012/main" userId="S::UYY6@cdc.gov::1b47c750-7d9e-45b9-b341-09ac711d00a2" providerId="AD"/>
      </p:ext>
    </p:extLst>
  </p:cmAuthor>
  <p:cmAuthor id="1" name="Bitticks, Jennifer" initials="BJ" lastIdx="313" clrIdx="4"/>
  <p:cmAuthor id="2" name="Kern, Dayle (CDC/OID/NCHHSTP)" initials="KD(" lastIdx="108" clrIdx="0"/>
  <p:cmAuthor id="3" name="Dobbs, Ashante M. (CDC/OD/OADC)" initials="DAM(" lastIdx="22" clrIdx="1"/>
  <p:cmAuthor id="5" name="donna@wolffmedco.com" initials="d" lastIdx="19" clrIdx="2"/>
  <p:cmAuthor id="6" name="Rice, Daviesha (CDC/OID/NCHHSTP)" initials="RD(" lastIdx="41" clrIdx="3"/>
  <p:cmAuthor id="8" name="Donna Wolff" initials="DW" lastIdx="19" clrIdx="5"/>
  <p:cmAuthor id="9" name="Maris Schilling" initials="" lastIdx="163" clrIdx="6"/>
  <p:cmAuthor id="10" name="Kemp Rinderle, Jeffrey (CDC/OID/NCHHSTP)" initials="KRJ(" lastIdx="6" clrIdx="7"/>
  <p:cmAuthor id="11" name="Bruce  Tredwell" initials="" lastIdx="0" clrIdx="8"/>
  <p:cmAuthor id="12" name="David H. Spach" initials="DHS" lastIdx="45" clrIdx="9"/>
  <p:cmAuthor id="13" name="Stryker, Jo Ellen (CDC/OID/NCHHSTP)" initials="SJE(" lastIdx="2" clrIdx="10"/>
  <p:cmAuthor id="14" name="Morrow, Amy" initials="MA" lastIdx="140" clrIdx="11">
    <p:extLst>
      <p:ext uri="{19B8F6BF-5375-455C-9EA6-DF929625EA0E}">
        <p15:presenceInfo xmlns:p15="http://schemas.microsoft.com/office/powerpoint/2012/main" userId="S::amorrow@rti.org::f7fd59f8-0099-45f0-824f-ffa59737eba6" providerId="AD"/>
      </p:ext>
    </p:extLst>
  </p:cmAuthor>
  <p:cmAuthor id="15" name="Elena Acuna" initials="EA" lastIdx="30" clrIdx="12">
    <p:extLst>
      <p:ext uri="{19B8F6BF-5375-455C-9EA6-DF929625EA0E}">
        <p15:presenceInfo xmlns:p15="http://schemas.microsoft.com/office/powerpoint/2012/main" userId="S::elena.acuna@ogilvy.com::decde2c6-1fff-4a05-be9d-6b2571eb5d73" providerId="AD"/>
      </p:ext>
    </p:extLst>
  </p:cmAuthor>
  <p:cmAuthor id="16" name="Daniella Rivera-Burrell" initials="DR" lastIdx="41" clrIdx="13">
    <p:extLst>
      <p:ext uri="{19B8F6BF-5375-455C-9EA6-DF929625EA0E}">
        <p15:presenceInfo xmlns:p15="http://schemas.microsoft.com/office/powerpoint/2012/main" userId="S::daniella.rivera-burrell@ogilvy.com::e0bd1b25-2931-4492-b043-32c3d393899a" providerId="AD"/>
      </p:ext>
    </p:extLst>
  </p:cmAuthor>
  <p:cmAuthor id="17" name="Katelyn Hanley" initials="KH" lastIdx="36" clrIdx="14">
    <p:extLst>
      <p:ext uri="{19B8F6BF-5375-455C-9EA6-DF929625EA0E}">
        <p15:presenceInfo xmlns:p15="http://schemas.microsoft.com/office/powerpoint/2012/main" userId="S::katelyn.hanley@ogilvy.com::8904d736-2c14-42f7-b72a-28437652f766" providerId="AD"/>
      </p:ext>
    </p:extLst>
  </p:cmAuthor>
  <p:cmAuthor id="18" name="Dobbs, Ashante M. (CDC/DDID/NCHHSTP/DHPIRS)" initials="DAM(" lastIdx="37" clrIdx="15">
    <p:extLst>
      <p:ext uri="{19B8F6BF-5375-455C-9EA6-DF929625EA0E}">
        <p15:presenceInfo xmlns:p15="http://schemas.microsoft.com/office/powerpoint/2012/main" userId="S-1-5-21-1207783550-2075000910-922709458-310451" providerId="AD"/>
      </p:ext>
    </p:extLst>
  </p:cmAuthor>
  <p:cmAuthor id="19" name="Dobbs, Ashante M. (CDC/DDID/NCHHSTP/DHPIRS)" initials="DAM( [2]" lastIdx="25" clrIdx="16">
    <p:extLst>
      <p:ext uri="{19B8F6BF-5375-455C-9EA6-DF929625EA0E}">
        <p15:presenceInfo xmlns:p15="http://schemas.microsoft.com/office/powerpoint/2012/main" userId="S::VGE1@cdc.gov::7877ec78-2ef8-465f-a73f-41fa964c3a51" providerId="AD"/>
      </p:ext>
    </p:extLst>
  </p:cmAuthor>
  <p:cmAuthor id="20" name="Grahill, Lynda" initials="GL" lastIdx="5" clrIdx="17">
    <p:extLst>
      <p:ext uri="{19B8F6BF-5375-455C-9EA6-DF929625EA0E}">
        <p15:presenceInfo xmlns:p15="http://schemas.microsoft.com/office/powerpoint/2012/main" userId="S::lgrahill@rti.org::2c343f5f-a7e2-4ee5-9934-051d225ba3c8" providerId="AD"/>
      </p:ext>
    </p:extLst>
  </p:cmAuthor>
  <p:cmAuthor id="21" name="Stryker, Jo Ellen (CDC/DDID/NCHHSTP/DHP)" initials="SJE(" lastIdx="13" clrIdx="18">
    <p:extLst>
      <p:ext uri="{19B8F6BF-5375-455C-9EA6-DF929625EA0E}">
        <p15:presenceInfo xmlns:p15="http://schemas.microsoft.com/office/powerpoint/2012/main" userId="S::gux6@cdc.gov::c1c94088-744b-4cb5-9b0e-cfe70a458626" providerId="AD"/>
      </p:ext>
    </p:extLst>
  </p:cmAuthor>
  <p:cmAuthor id="22" name="Resha, Karen (CDC/DDID/NCHHSTP/OD)" initials="RK(" lastIdx="1" clrIdx="19">
    <p:extLst>
      <p:ext uri="{19B8F6BF-5375-455C-9EA6-DF929625EA0E}">
        <p15:presenceInfo xmlns:p15="http://schemas.microsoft.com/office/powerpoint/2012/main" userId="S::kdr1@cdc.gov::a215fd98-229d-4e39-9252-09513bdd8eab" providerId="AD"/>
      </p:ext>
    </p:extLst>
  </p:cmAuthor>
  <p:cmAuthor id="23" name="Redmond, Susan" initials="RS" lastIdx="18" clrIdx="20">
    <p:extLst>
      <p:ext uri="{19B8F6BF-5375-455C-9EA6-DF929625EA0E}">
        <p15:presenceInfo xmlns:p15="http://schemas.microsoft.com/office/powerpoint/2012/main" userId="S::sredmond@rti.org::eaaa804c-40cb-4a68-b7f3-d11948ffea9f" providerId="AD"/>
      </p:ext>
    </p:extLst>
  </p:cmAuthor>
  <p:cmAuthor id="24" name="Bitticks (she/ella), Jennifer" initials="B(J" lastIdx="16" clrIdx="21">
    <p:extLst>
      <p:ext uri="{19B8F6BF-5375-455C-9EA6-DF929625EA0E}">
        <p15:presenceInfo xmlns:p15="http://schemas.microsoft.com/office/powerpoint/2012/main" userId="S::jbitticks@rti.org::21279d45-7bce-4ab7-8bd9-0d2b47a8090b" providerId="AD"/>
      </p:ext>
    </p:extLst>
  </p:cmAuthor>
  <p:cmAuthor id="25" name="Kemp Rinderle, Jeffrey (CDC/DDID/NCHHSTP/DHP)" initials="KRJ(" lastIdx="26" clrIdx="22">
    <p:extLst>
      <p:ext uri="{19B8F6BF-5375-455C-9EA6-DF929625EA0E}">
        <p15:presenceInfo xmlns:p15="http://schemas.microsoft.com/office/powerpoint/2012/main" userId="S::ltq4@cdc.gov::de36e781-c207-4ea1-a18e-140b1ebfeabf" providerId="AD"/>
      </p:ext>
    </p:extLst>
  </p:cmAuthor>
  <p:cmAuthor id="26" name="Neblett Fanfair, Robyn C. (CDC/DDID/NCHHSTP/DHP)" initials="NFRC(" lastIdx="4" clrIdx="23">
    <p:extLst>
      <p:ext uri="{19B8F6BF-5375-455C-9EA6-DF929625EA0E}">
        <p15:presenceInfo xmlns:p15="http://schemas.microsoft.com/office/powerpoint/2012/main" userId="S::iyo5@cdc.gov::e91cb8bd-b748-40b9-aa8b-8539ec251a37" providerId="AD"/>
      </p:ext>
    </p:extLst>
  </p:cmAuthor>
  <p:cmAuthor id="27" name="Smith, Dawn (CDC/DDID/NCHHSTP/DHP)" initials="SD(" lastIdx="12" clrIdx="24">
    <p:extLst>
      <p:ext uri="{19B8F6BF-5375-455C-9EA6-DF929625EA0E}">
        <p15:presenceInfo xmlns:p15="http://schemas.microsoft.com/office/powerpoint/2012/main" userId="S::dks0@cdc.gov::746338bc-48bd-4320-a2ee-cd8b486efb12" providerId="AD"/>
      </p:ext>
    </p:extLst>
  </p:cmAuthor>
  <p:cmAuthor id="28" name="Choi, Natalie" initials="CN" lastIdx="13" clrIdx="25">
    <p:extLst>
      <p:ext uri="{19B8F6BF-5375-455C-9EA6-DF929625EA0E}">
        <p15:presenceInfo xmlns:p15="http://schemas.microsoft.com/office/powerpoint/2012/main" userId="S::nchoi@rti.org::16db7828-87a3-4b13-a95a-112466ea72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546A"/>
    <a:srgbClr val="00788A"/>
    <a:srgbClr val="0161AA"/>
    <a:srgbClr val="9A4F9D"/>
    <a:srgbClr val="BE3226"/>
    <a:srgbClr val="D8D7DE"/>
    <a:srgbClr val="DAD9E0"/>
    <a:srgbClr val="D4D5D8"/>
    <a:srgbClr val="BCBBBD"/>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35" autoAdjust="0"/>
    <p:restoredTop sz="95964" autoAdjust="0"/>
  </p:normalViewPr>
  <p:slideViewPr>
    <p:cSldViewPr snapToGrid="0">
      <p:cViewPr varScale="1">
        <p:scale>
          <a:sx n="106" d="100"/>
          <a:sy n="106" d="100"/>
        </p:scale>
        <p:origin x="126" y="288"/>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notesViewPr>
    <p:cSldViewPr snapToGrid="0">
      <p:cViewPr varScale="1">
        <p:scale>
          <a:sx n="75" d="100"/>
          <a:sy n="75" d="100"/>
        </p:scale>
        <p:origin x="974" y="43"/>
      </p:cViewPr>
      <p:guideLst>
        <p:guide orient="horz" pos="12478"/>
        <p:guide pos="31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5EFDED-740B-4C7B-BFDB-DE7AC1E3EEBD}"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0E5DF074-0F97-4D6A-8751-DCA05A88C52E}">
      <dgm:prSet phldrT="[Text]"/>
      <dgm:spPr>
        <a:solidFill>
          <a:srgbClr val="9A4F9D"/>
        </a:solidFill>
        <a:ln>
          <a:solidFill>
            <a:srgbClr val="9A4F9D"/>
          </a:solidFill>
        </a:ln>
      </dgm:spPr>
      <dgm:t>
        <a:bodyPr/>
        <a:lstStyle/>
        <a:p>
          <a:r>
            <a:rPr lang="en-US" dirty="0"/>
            <a:t>Use PrEP</a:t>
          </a:r>
        </a:p>
      </dgm:t>
    </dgm:pt>
    <dgm:pt modelId="{063ED071-86A1-4449-A0EE-D05DCA7845FF}" type="parTrans" cxnId="{9E008B0B-D4C1-4EB7-B8F0-ADE499A889AD}">
      <dgm:prSet/>
      <dgm:spPr>
        <a:ln>
          <a:solidFill>
            <a:schemeClr val="bg2">
              <a:lumMod val="25000"/>
            </a:schemeClr>
          </a:solidFill>
        </a:ln>
      </dgm:spPr>
      <dgm:t>
        <a:bodyPr/>
        <a:lstStyle/>
        <a:p>
          <a:endParaRPr lang="en-US" dirty="0"/>
        </a:p>
      </dgm:t>
    </dgm:pt>
    <dgm:pt modelId="{319A153F-2668-496A-98BB-318DF4B9AD00}" type="sibTrans" cxnId="{9E008B0B-D4C1-4EB7-B8F0-ADE499A889AD}">
      <dgm:prSet/>
      <dgm:spPr/>
      <dgm:t>
        <a:bodyPr/>
        <a:lstStyle/>
        <a:p>
          <a:endParaRPr lang="en-US"/>
        </a:p>
      </dgm:t>
    </dgm:pt>
    <dgm:pt modelId="{C4AAA994-E989-4029-9D76-9FCD587E6CAC}">
      <dgm:prSet phldrT="[Text]"/>
      <dgm:spPr>
        <a:solidFill>
          <a:srgbClr val="00788A"/>
        </a:solidFill>
        <a:ln>
          <a:solidFill>
            <a:srgbClr val="00788A"/>
          </a:solidFill>
        </a:ln>
      </dgm:spPr>
      <dgm:t>
        <a:bodyPr/>
        <a:lstStyle/>
        <a:p>
          <a:r>
            <a:rPr lang="en-US" dirty="0"/>
            <a:t>Identify and Treat STIs</a:t>
          </a:r>
        </a:p>
      </dgm:t>
    </dgm:pt>
    <dgm:pt modelId="{D773813A-7ACF-4756-9E3B-AB77A24468ED}" type="parTrans" cxnId="{1B1AEC47-D8BC-4CEE-9963-7E6944F5C980}">
      <dgm:prSet/>
      <dgm:spPr>
        <a:ln>
          <a:solidFill>
            <a:schemeClr val="bg2">
              <a:lumMod val="25000"/>
            </a:schemeClr>
          </a:solidFill>
        </a:ln>
      </dgm:spPr>
      <dgm:t>
        <a:bodyPr/>
        <a:lstStyle/>
        <a:p>
          <a:endParaRPr lang="en-US" dirty="0"/>
        </a:p>
      </dgm:t>
    </dgm:pt>
    <dgm:pt modelId="{A50769A1-D607-4256-9A5D-58B90A094C06}" type="sibTrans" cxnId="{1B1AEC47-D8BC-4CEE-9963-7E6944F5C980}">
      <dgm:prSet/>
      <dgm:spPr/>
      <dgm:t>
        <a:bodyPr/>
        <a:lstStyle/>
        <a:p>
          <a:endParaRPr lang="en-US"/>
        </a:p>
      </dgm:t>
    </dgm:pt>
    <dgm:pt modelId="{05B626B4-24B8-4D9B-B047-044C6F9CA46A}">
      <dgm:prSet phldrT="[Text]" custT="1"/>
      <dgm:spPr>
        <a:solidFill>
          <a:srgbClr val="9A4F9D"/>
        </a:solidFill>
        <a:ln>
          <a:solidFill>
            <a:srgbClr val="9A4F9D"/>
          </a:solidFill>
        </a:ln>
      </dgm:spPr>
      <dgm:t>
        <a:bodyPr/>
        <a:lstStyle/>
        <a:p>
          <a:r>
            <a:rPr lang="en-US" sz="1600" dirty="0"/>
            <a:t>Use PEP</a:t>
          </a:r>
          <a:endParaRPr lang="en-US" sz="1200" dirty="0"/>
        </a:p>
      </dgm:t>
    </dgm:pt>
    <dgm:pt modelId="{AB4A92FF-EE79-4B65-B4D4-326D2A32EB87}" type="parTrans" cxnId="{5022AB32-C84A-4F2A-8B90-33A9A01B96DA}">
      <dgm:prSet/>
      <dgm:spPr>
        <a:ln>
          <a:solidFill>
            <a:schemeClr val="bg2">
              <a:lumMod val="25000"/>
            </a:schemeClr>
          </a:solidFill>
        </a:ln>
      </dgm:spPr>
      <dgm:t>
        <a:bodyPr/>
        <a:lstStyle/>
        <a:p>
          <a:endParaRPr lang="en-US" dirty="0"/>
        </a:p>
      </dgm:t>
    </dgm:pt>
    <dgm:pt modelId="{B2300312-AE97-460F-8038-6F66E4A23B5A}" type="sibTrans" cxnId="{5022AB32-C84A-4F2A-8B90-33A9A01B96DA}">
      <dgm:prSet/>
      <dgm:spPr/>
      <dgm:t>
        <a:bodyPr/>
        <a:lstStyle/>
        <a:p>
          <a:endParaRPr lang="en-US"/>
        </a:p>
      </dgm:t>
    </dgm:pt>
    <dgm:pt modelId="{00BF6361-E96C-461A-BDDD-1DA9C483F4EC}">
      <dgm:prSet phldrT="[Text]" custT="1"/>
      <dgm:spPr>
        <a:solidFill>
          <a:srgbClr val="9A4F9D"/>
        </a:solidFill>
        <a:ln>
          <a:solidFill>
            <a:srgbClr val="9A4F9D"/>
          </a:solidFill>
        </a:ln>
      </dgm:spPr>
      <dgm:t>
        <a:bodyPr/>
        <a:lstStyle/>
        <a:p>
          <a:r>
            <a:rPr lang="en-US" sz="1600" dirty="0"/>
            <a:t>Adopt Treatment as Prevention (U=U)</a:t>
          </a:r>
        </a:p>
      </dgm:t>
    </dgm:pt>
    <dgm:pt modelId="{730FD59C-80A2-4DD7-9039-A5FAF6A7F06D}" type="parTrans" cxnId="{B457427A-3A4A-4028-90DE-C8A7BE8939AC}">
      <dgm:prSet/>
      <dgm:spPr>
        <a:ln>
          <a:solidFill>
            <a:schemeClr val="bg2">
              <a:lumMod val="25000"/>
            </a:schemeClr>
          </a:solidFill>
        </a:ln>
      </dgm:spPr>
      <dgm:t>
        <a:bodyPr/>
        <a:lstStyle/>
        <a:p>
          <a:endParaRPr lang="en-US" dirty="0"/>
        </a:p>
      </dgm:t>
    </dgm:pt>
    <dgm:pt modelId="{977915A2-8C42-415E-92DB-03359FBC4A79}" type="sibTrans" cxnId="{B457427A-3A4A-4028-90DE-C8A7BE8939AC}">
      <dgm:prSet/>
      <dgm:spPr/>
      <dgm:t>
        <a:bodyPr/>
        <a:lstStyle/>
        <a:p>
          <a:endParaRPr lang="en-US"/>
        </a:p>
      </dgm:t>
    </dgm:pt>
    <dgm:pt modelId="{4B583BE4-3FEF-4929-85E8-A63AEC9546C4}">
      <dgm:prSet phldrT="[Text]"/>
      <dgm:spPr>
        <a:solidFill>
          <a:srgbClr val="0161AA"/>
        </a:solidFill>
        <a:ln>
          <a:solidFill>
            <a:srgbClr val="0161AA"/>
          </a:solidFill>
        </a:ln>
      </dgm:spPr>
      <dgm:t>
        <a:bodyPr/>
        <a:lstStyle/>
        <a:p>
          <a:r>
            <a:rPr lang="en-US" dirty="0"/>
            <a:t>Use Condoms</a:t>
          </a:r>
        </a:p>
      </dgm:t>
    </dgm:pt>
    <dgm:pt modelId="{B4787C90-B3DC-4862-A767-705EB51A3787}" type="parTrans" cxnId="{E9D1B6FE-3D95-4D1D-829A-CA9FD8830486}">
      <dgm:prSet/>
      <dgm:spPr>
        <a:ln>
          <a:solidFill>
            <a:schemeClr val="tx2">
              <a:lumMod val="75000"/>
            </a:schemeClr>
          </a:solidFill>
        </a:ln>
      </dgm:spPr>
      <dgm:t>
        <a:bodyPr/>
        <a:lstStyle/>
        <a:p>
          <a:endParaRPr lang="en-US" dirty="0"/>
        </a:p>
      </dgm:t>
    </dgm:pt>
    <dgm:pt modelId="{E8F50E03-1000-474B-8431-590AD1FD1F20}" type="sibTrans" cxnId="{E9D1B6FE-3D95-4D1D-829A-CA9FD8830486}">
      <dgm:prSet/>
      <dgm:spPr/>
      <dgm:t>
        <a:bodyPr/>
        <a:lstStyle/>
        <a:p>
          <a:endParaRPr lang="en-US"/>
        </a:p>
      </dgm:t>
    </dgm:pt>
    <dgm:pt modelId="{ABB0C885-4533-4A12-8AA7-C94E42B43B0D}">
      <dgm:prSet phldrT="[Text]"/>
      <dgm:spPr>
        <a:solidFill>
          <a:srgbClr val="0161AA"/>
        </a:solidFill>
        <a:ln>
          <a:solidFill>
            <a:srgbClr val="0161AA"/>
          </a:solidFill>
        </a:ln>
      </dgm:spPr>
      <dgm:t>
        <a:bodyPr/>
        <a:lstStyle/>
        <a:p>
          <a:r>
            <a:rPr lang="en-US" dirty="0"/>
            <a:t>Address Sexual Risk Factors</a:t>
          </a:r>
        </a:p>
      </dgm:t>
    </dgm:pt>
    <dgm:pt modelId="{238D42F2-A049-45FF-B0F7-46D50CB63D5A}" type="parTrans" cxnId="{B79815A8-10AB-478A-A7D2-5F28C1026D17}">
      <dgm:prSet/>
      <dgm:spPr>
        <a:ln>
          <a:solidFill>
            <a:schemeClr val="bg2">
              <a:lumMod val="25000"/>
            </a:schemeClr>
          </a:solidFill>
        </a:ln>
      </dgm:spPr>
      <dgm:t>
        <a:bodyPr/>
        <a:lstStyle/>
        <a:p>
          <a:endParaRPr lang="en-US" dirty="0"/>
        </a:p>
      </dgm:t>
    </dgm:pt>
    <dgm:pt modelId="{F1B083FF-96CE-48E2-912B-E3BAEA772F9C}" type="sibTrans" cxnId="{B79815A8-10AB-478A-A7D2-5F28C1026D17}">
      <dgm:prSet/>
      <dgm:spPr/>
      <dgm:t>
        <a:bodyPr/>
        <a:lstStyle/>
        <a:p>
          <a:endParaRPr lang="en-US"/>
        </a:p>
      </dgm:t>
    </dgm:pt>
    <dgm:pt modelId="{56655C84-C837-4682-8A80-C535EA1F0331}">
      <dgm:prSet phldrT="[Text]"/>
      <dgm:spPr>
        <a:solidFill>
          <a:srgbClr val="0161AA"/>
        </a:solidFill>
        <a:ln>
          <a:solidFill>
            <a:srgbClr val="0161AA"/>
          </a:solidFill>
        </a:ln>
      </dgm:spPr>
      <dgm:t>
        <a:bodyPr/>
        <a:lstStyle/>
        <a:p>
          <a:r>
            <a:rPr lang="en-US" dirty="0"/>
            <a:t>Address Drug Use Risk Factors</a:t>
          </a:r>
        </a:p>
      </dgm:t>
    </dgm:pt>
    <dgm:pt modelId="{BFF5BD8C-5F5A-4A33-B5C7-0FD1BC4A5F61}" type="parTrans" cxnId="{E2AE8B92-3205-4F5E-8AB3-C0CFAB31168B}">
      <dgm:prSet/>
      <dgm:spPr>
        <a:ln>
          <a:solidFill>
            <a:schemeClr val="bg2">
              <a:lumMod val="25000"/>
            </a:schemeClr>
          </a:solidFill>
        </a:ln>
      </dgm:spPr>
      <dgm:t>
        <a:bodyPr/>
        <a:lstStyle/>
        <a:p>
          <a:endParaRPr lang="en-US" dirty="0"/>
        </a:p>
      </dgm:t>
    </dgm:pt>
    <dgm:pt modelId="{4B2966F5-53C1-412B-BA6C-3FA60A4ED56B}" type="sibTrans" cxnId="{E2AE8B92-3205-4F5E-8AB3-C0CFAB31168B}">
      <dgm:prSet/>
      <dgm:spPr/>
      <dgm:t>
        <a:bodyPr/>
        <a:lstStyle/>
        <a:p>
          <a:endParaRPr lang="en-US"/>
        </a:p>
      </dgm:t>
    </dgm:pt>
    <dgm:pt modelId="{32174D4B-EF13-4945-8943-DD60E66D7C71}">
      <dgm:prSet phldrT="[Text]"/>
      <dgm:spPr>
        <a:solidFill>
          <a:srgbClr val="0161AA"/>
        </a:solidFill>
        <a:ln>
          <a:solidFill>
            <a:srgbClr val="0161AA"/>
          </a:solidFill>
        </a:ln>
      </dgm:spPr>
      <dgm:t>
        <a:bodyPr/>
        <a:lstStyle/>
        <a:p>
          <a:r>
            <a:rPr lang="en-US" dirty="0"/>
            <a:t>Address Post-Natal Risk Factors</a:t>
          </a:r>
        </a:p>
      </dgm:t>
    </dgm:pt>
    <dgm:pt modelId="{1F4D1541-9CF8-4CF5-B266-DA4B3D2A7224}" type="parTrans" cxnId="{9AE91112-F07B-4FEB-BBC7-520913029266}">
      <dgm:prSet/>
      <dgm:spPr>
        <a:ln>
          <a:solidFill>
            <a:schemeClr val="tx2">
              <a:lumMod val="75000"/>
            </a:schemeClr>
          </a:solidFill>
        </a:ln>
      </dgm:spPr>
      <dgm:t>
        <a:bodyPr/>
        <a:lstStyle/>
        <a:p>
          <a:endParaRPr lang="en-US" dirty="0"/>
        </a:p>
      </dgm:t>
    </dgm:pt>
    <dgm:pt modelId="{F010C944-A3E1-485C-885A-C665D93BD797}" type="sibTrans" cxnId="{9AE91112-F07B-4FEB-BBC7-520913029266}">
      <dgm:prSet/>
      <dgm:spPr/>
      <dgm:t>
        <a:bodyPr/>
        <a:lstStyle/>
        <a:p>
          <a:endParaRPr lang="en-US"/>
        </a:p>
      </dgm:t>
    </dgm:pt>
    <dgm:pt modelId="{2F01D6C1-CEA9-444A-866E-27194E9F68AF}">
      <dgm:prSet phldrT="[Text]"/>
      <dgm:spPr>
        <a:solidFill>
          <a:srgbClr val="7F7F7F"/>
        </a:solidFill>
        <a:ln>
          <a:solidFill>
            <a:srgbClr val="7F7F7F"/>
          </a:solidFill>
        </a:ln>
      </dgm:spPr>
      <dgm:t>
        <a:bodyPr/>
        <a:lstStyle/>
        <a:p>
          <a:r>
            <a:rPr lang="en-US" b="1" dirty="0">
              <a:solidFill>
                <a:schemeClr val="tx1"/>
              </a:solidFill>
            </a:rPr>
            <a:t>Person Without HIV</a:t>
          </a:r>
        </a:p>
      </dgm:t>
    </dgm:pt>
    <dgm:pt modelId="{A7BCE0D6-B5D5-450C-A147-BC21FA6029E1}" type="sibTrans" cxnId="{77AADAB4-4666-4D02-A9B2-B7E9C655F8FA}">
      <dgm:prSet/>
      <dgm:spPr/>
      <dgm:t>
        <a:bodyPr/>
        <a:lstStyle/>
        <a:p>
          <a:endParaRPr lang="en-US"/>
        </a:p>
      </dgm:t>
    </dgm:pt>
    <dgm:pt modelId="{12017860-1823-4599-8C95-BCA9DC07978E}" type="parTrans" cxnId="{77AADAB4-4666-4D02-A9B2-B7E9C655F8FA}">
      <dgm:prSet/>
      <dgm:spPr/>
      <dgm:t>
        <a:bodyPr/>
        <a:lstStyle/>
        <a:p>
          <a:endParaRPr lang="en-US"/>
        </a:p>
      </dgm:t>
    </dgm:pt>
    <dgm:pt modelId="{D4C02F57-F03C-4480-B94D-F4B877577FF6}">
      <dgm:prSet/>
      <dgm:spPr/>
      <dgm:t>
        <a:bodyPr/>
        <a:lstStyle/>
        <a:p>
          <a:endParaRPr lang="en-US"/>
        </a:p>
      </dgm:t>
    </dgm:pt>
    <dgm:pt modelId="{5AFB1B60-29A4-498E-B209-3297EC7BE0E4}" type="parTrans" cxnId="{39424F25-E45B-42C1-B96E-42C75DFB1FDD}">
      <dgm:prSet/>
      <dgm:spPr/>
      <dgm:t>
        <a:bodyPr/>
        <a:lstStyle/>
        <a:p>
          <a:endParaRPr lang="en-US"/>
        </a:p>
      </dgm:t>
    </dgm:pt>
    <dgm:pt modelId="{0E60EB9B-D7CE-4B5B-B721-1C55D2815AD5}" type="sibTrans" cxnId="{39424F25-E45B-42C1-B96E-42C75DFB1FDD}">
      <dgm:prSet/>
      <dgm:spPr/>
      <dgm:t>
        <a:bodyPr/>
        <a:lstStyle/>
        <a:p>
          <a:endParaRPr lang="en-US"/>
        </a:p>
      </dgm:t>
    </dgm:pt>
    <dgm:pt modelId="{6BE03F26-8E2A-4AFF-9749-352DCC67B39B}" type="pres">
      <dgm:prSet presAssocID="{0C5EFDED-740B-4C7B-BFDB-DE7AC1E3EEBD}" presName="cycle" presStyleCnt="0">
        <dgm:presLayoutVars>
          <dgm:chMax val="1"/>
          <dgm:dir/>
          <dgm:animLvl val="ctr"/>
          <dgm:resizeHandles val="exact"/>
        </dgm:presLayoutVars>
      </dgm:prSet>
      <dgm:spPr/>
    </dgm:pt>
    <dgm:pt modelId="{65180A51-CAE2-4D94-A6EE-762725E056BC}" type="pres">
      <dgm:prSet presAssocID="{2F01D6C1-CEA9-444A-866E-27194E9F68AF}" presName="centerShape" presStyleLbl="node0" presStyleIdx="0" presStyleCnt="1" custScaleX="115200" custScaleY="115200" custLinFactNeighborX="-1519" custLinFactNeighborY="3979"/>
      <dgm:spPr/>
    </dgm:pt>
    <dgm:pt modelId="{CB6379FD-F5AA-450F-A4AC-B16869378DEB}" type="pres">
      <dgm:prSet presAssocID="{063ED071-86A1-4449-A0EE-D05DCA7845FF}" presName="Name9" presStyleLbl="parChTrans1D2" presStyleIdx="0" presStyleCnt="8"/>
      <dgm:spPr/>
    </dgm:pt>
    <dgm:pt modelId="{248E484F-BBF1-431B-A172-0913FD517CB2}" type="pres">
      <dgm:prSet presAssocID="{063ED071-86A1-4449-A0EE-D05DCA7845FF}" presName="connTx" presStyleLbl="parChTrans1D2" presStyleIdx="0" presStyleCnt="8"/>
      <dgm:spPr/>
    </dgm:pt>
    <dgm:pt modelId="{58B7A8E2-4E2E-4380-A67F-9C9B944FC033}" type="pres">
      <dgm:prSet presAssocID="{0E5DF074-0F97-4D6A-8751-DCA05A88C52E}" presName="node" presStyleLbl="node1" presStyleIdx="0" presStyleCnt="8" custScaleX="115200" custScaleY="115200" custRadScaleRad="91348" custRadScaleInc="198708">
        <dgm:presLayoutVars>
          <dgm:bulletEnabled val="1"/>
        </dgm:presLayoutVars>
      </dgm:prSet>
      <dgm:spPr/>
    </dgm:pt>
    <dgm:pt modelId="{544AB65F-7D6A-4FBF-B678-0B91D71CFC42}" type="pres">
      <dgm:prSet presAssocID="{D773813A-7ACF-4756-9E3B-AB77A24468ED}" presName="Name9" presStyleLbl="parChTrans1D2" presStyleIdx="1" presStyleCnt="8"/>
      <dgm:spPr/>
    </dgm:pt>
    <dgm:pt modelId="{0807F9DD-26E5-4D6C-908C-AB7B9146A69C}" type="pres">
      <dgm:prSet presAssocID="{D773813A-7ACF-4756-9E3B-AB77A24468ED}" presName="connTx" presStyleLbl="parChTrans1D2" presStyleIdx="1" presStyleCnt="8"/>
      <dgm:spPr/>
    </dgm:pt>
    <dgm:pt modelId="{3FAC8967-0FD8-476E-8D40-FF331192712B}" type="pres">
      <dgm:prSet presAssocID="{C4AAA994-E989-4029-9D76-9FCD587E6CAC}" presName="node" presStyleLbl="node1" presStyleIdx="1" presStyleCnt="8" custScaleX="115200" custScaleY="115200" custRadScaleRad="92750" custRadScaleInc="220763">
        <dgm:presLayoutVars>
          <dgm:bulletEnabled val="1"/>
        </dgm:presLayoutVars>
      </dgm:prSet>
      <dgm:spPr/>
    </dgm:pt>
    <dgm:pt modelId="{05CBC8D5-9FB1-4260-B559-D3C4F6C8105B}" type="pres">
      <dgm:prSet presAssocID="{B4787C90-B3DC-4862-A767-705EB51A3787}" presName="Name9" presStyleLbl="parChTrans1D2" presStyleIdx="2" presStyleCnt="8"/>
      <dgm:spPr/>
    </dgm:pt>
    <dgm:pt modelId="{55B09AD9-E529-42A2-99FC-441E2FFFC241}" type="pres">
      <dgm:prSet presAssocID="{B4787C90-B3DC-4862-A767-705EB51A3787}" presName="connTx" presStyleLbl="parChTrans1D2" presStyleIdx="2" presStyleCnt="8"/>
      <dgm:spPr/>
    </dgm:pt>
    <dgm:pt modelId="{B3388496-BB95-469C-82E4-DAB2CB4D7A04}" type="pres">
      <dgm:prSet presAssocID="{4B583BE4-3FEF-4929-85E8-A63AEC9546C4}" presName="node" presStyleLbl="node1" presStyleIdx="2" presStyleCnt="8" custScaleX="115200" custScaleY="115200" custRadScaleRad="100125" custRadScaleInc="197593">
        <dgm:presLayoutVars>
          <dgm:bulletEnabled val="1"/>
        </dgm:presLayoutVars>
      </dgm:prSet>
      <dgm:spPr/>
    </dgm:pt>
    <dgm:pt modelId="{19EB2D2C-A621-40D7-B4FC-D4BFE26AC350}" type="pres">
      <dgm:prSet presAssocID="{238D42F2-A049-45FF-B0F7-46D50CB63D5A}" presName="Name9" presStyleLbl="parChTrans1D2" presStyleIdx="3" presStyleCnt="8"/>
      <dgm:spPr/>
    </dgm:pt>
    <dgm:pt modelId="{124B2644-BC77-4541-96F1-49A427A68E45}" type="pres">
      <dgm:prSet presAssocID="{238D42F2-A049-45FF-B0F7-46D50CB63D5A}" presName="connTx" presStyleLbl="parChTrans1D2" presStyleIdx="3" presStyleCnt="8"/>
      <dgm:spPr/>
    </dgm:pt>
    <dgm:pt modelId="{2815AC28-8ED3-43D9-B1F0-9B4913E71674}" type="pres">
      <dgm:prSet presAssocID="{ABB0C885-4533-4A12-8AA7-C94E42B43B0D}" presName="node" presStyleLbl="node1" presStyleIdx="3" presStyleCnt="8" custScaleX="115200" custScaleY="115200" custRadScaleRad="98384" custRadScaleInc="164417">
        <dgm:presLayoutVars>
          <dgm:bulletEnabled val="1"/>
        </dgm:presLayoutVars>
      </dgm:prSet>
      <dgm:spPr/>
    </dgm:pt>
    <dgm:pt modelId="{31F11BF3-ACC3-4B18-8368-B0C7ED0B9B12}" type="pres">
      <dgm:prSet presAssocID="{BFF5BD8C-5F5A-4A33-B5C7-0FD1BC4A5F61}" presName="Name9" presStyleLbl="parChTrans1D2" presStyleIdx="4" presStyleCnt="8"/>
      <dgm:spPr/>
    </dgm:pt>
    <dgm:pt modelId="{310EF3D4-D89A-45B4-9428-83552E9858B4}" type="pres">
      <dgm:prSet presAssocID="{BFF5BD8C-5F5A-4A33-B5C7-0FD1BC4A5F61}" presName="connTx" presStyleLbl="parChTrans1D2" presStyleIdx="4" presStyleCnt="8"/>
      <dgm:spPr/>
    </dgm:pt>
    <dgm:pt modelId="{DCA80248-F256-4DC4-A738-01DA350F7C86}" type="pres">
      <dgm:prSet presAssocID="{56655C84-C837-4682-8A80-C535EA1F0331}" presName="node" presStyleLbl="node1" presStyleIdx="4" presStyleCnt="8" custScaleX="115200" custScaleY="115200" custRadScaleRad="101153" custRadScaleInc="131939">
        <dgm:presLayoutVars>
          <dgm:bulletEnabled val="1"/>
        </dgm:presLayoutVars>
      </dgm:prSet>
      <dgm:spPr/>
    </dgm:pt>
    <dgm:pt modelId="{79E0A48E-C8BE-4B27-BA70-2C71978D775A}" type="pres">
      <dgm:prSet presAssocID="{1F4D1541-9CF8-4CF5-B266-DA4B3D2A7224}" presName="Name9" presStyleLbl="parChTrans1D2" presStyleIdx="5" presStyleCnt="8"/>
      <dgm:spPr/>
    </dgm:pt>
    <dgm:pt modelId="{D5696E8B-2C8C-4A64-B911-66F3A16536FD}" type="pres">
      <dgm:prSet presAssocID="{1F4D1541-9CF8-4CF5-B266-DA4B3D2A7224}" presName="connTx" presStyleLbl="parChTrans1D2" presStyleIdx="5" presStyleCnt="8"/>
      <dgm:spPr/>
    </dgm:pt>
    <dgm:pt modelId="{5D5DA524-569A-47DB-8374-A3392B472318}" type="pres">
      <dgm:prSet presAssocID="{32174D4B-EF13-4945-8943-DD60E66D7C71}" presName="node" presStyleLbl="node1" presStyleIdx="5" presStyleCnt="8" custScaleX="115200" custScaleY="115200" custRadScaleRad="100109" custRadScaleInc="91299">
        <dgm:presLayoutVars>
          <dgm:bulletEnabled val="1"/>
        </dgm:presLayoutVars>
      </dgm:prSet>
      <dgm:spPr/>
    </dgm:pt>
    <dgm:pt modelId="{0F92EC08-82C1-4A44-BA62-AA77653C5A38}" type="pres">
      <dgm:prSet presAssocID="{AB4A92FF-EE79-4B65-B4D4-326D2A32EB87}" presName="Name9" presStyleLbl="parChTrans1D2" presStyleIdx="6" presStyleCnt="8"/>
      <dgm:spPr/>
    </dgm:pt>
    <dgm:pt modelId="{A958F988-3A74-4109-9BF3-C9AC747E87C5}" type="pres">
      <dgm:prSet presAssocID="{AB4A92FF-EE79-4B65-B4D4-326D2A32EB87}" presName="connTx" presStyleLbl="parChTrans1D2" presStyleIdx="6" presStyleCnt="8"/>
      <dgm:spPr/>
    </dgm:pt>
    <dgm:pt modelId="{ADDB7F07-0689-4E43-9E99-B0729F75A318}" type="pres">
      <dgm:prSet presAssocID="{05B626B4-24B8-4D9B-B047-044C6F9CA46A}" presName="node" presStyleLbl="node1" presStyleIdx="6" presStyleCnt="8" custScaleX="115200" custScaleY="115200" custRadScaleRad="93458" custRadScaleInc="145270">
        <dgm:presLayoutVars>
          <dgm:bulletEnabled val="1"/>
        </dgm:presLayoutVars>
      </dgm:prSet>
      <dgm:spPr/>
    </dgm:pt>
    <dgm:pt modelId="{575F392B-2D29-4B6E-A32E-8ED3D3A5CA28}" type="pres">
      <dgm:prSet presAssocID="{730FD59C-80A2-4DD7-9039-A5FAF6A7F06D}" presName="Name9" presStyleLbl="parChTrans1D2" presStyleIdx="7" presStyleCnt="8"/>
      <dgm:spPr/>
    </dgm:pt>
    <dgm:pt modelId="{ED39F31A-048E-4529-BC16-F97A008EBDEB}" type="pres">
      <dgm:prSet presAssocID="{730FD59C-80A2-4DD7-9039-A5FAF6A7F06D}" presName="connTx" presStyleLbl="parChTrans1D2" presStyleIdx="7" presStyleCnt="8"/>
      <dgm:spPr/>
    </dgm:pt>
    <dgm:pt modelId="{3908DC39-8BB1-4741-8472-EE06BE973A68}" type="pres">
      <dgm:prSet presAssocID="{00BF6361-E96C-461A-BDDD-1DA9C483F4EC}" presName="node" presStyleLbl="node1" presStyleIdx="7" presStyleCnt="8" custScaleX="115200" custScaleY="115200" custRadScaleRad="84168" custRadScaleInc="167009">
        <dgm:presLayoutVars>
          <dgm:bulletEnabled val="1"/>
        </dgm:presLayoutVars>
      </dgm:prSet>
      <dgm:spPr/>
    </dgm:pt>
  </dgm:ptLst>
  <dgm:cxnLst>
    <dgm:cxn modelId="{965AC007-2C47-4F5C-A9DF-1A5FDDDDE47C}" type="presOf" srcId="{00BF6361-E96C-461A-BDDD-1DA9C483F4EC}" destId="{3908DC39-8BB1-4741-8472-EE06BE973A68}" srcOrd="0" destOrd="0" presId="urn:microsoft.com/office/officeart/2005/8/layout/radial1"/>
    <dgm:cxn modelId="{9E008B0B-D4C1-4EB7-B8F0-ADE499A889AD}" srcId="{2F01D6C1-CEA9-444A-866E-27194E9F68AF}" destId="{0E5DF074-0F97-4D6A-8751-DCA05A88C52E}" srcOrd="0" destOrd="0" parTransId="{063ED071-86A1-4449-A0EE-D05DCA7845FF}" sibTransId="{319A153F-2668-496A-98BB-318DF4B9AD00}"/>
    <dgm:cxn modelId="{9AE91112-F07B-4FEB-BBC7-520913029266}" srcId="{2F01D6C1-CEA9-444A-866E-27194E9F68AF}" destId="{32174D4B-EF13-4945-8943-DD60E66D7C71}" srcOrd="5" destOrd="0" parTransId="{1F4D1541-9CF8-4CF5-B266-DA4B3D2A7224}" sibTransId="{F010C944-A3E1-485C-885A-C665D93BD797}"/>
    <dgm:cxn modelId="{D01E4716-1424-4E0E-AC71-665C6BB584F4}" type="presOf" srcId="{238D42F2-A049-45FF-B0F7-46D50CB63D5A}" destId="{19EB2D2C-A621-40D7-B4FC-D4BFE26AC350}" srcOrd="0" destOrd="0" presId="urn:microsoft.com/office/officeart/2005/8/layout/radial1"/>
    <dgm:cxn modelId="{856FC21B-7574-466F-93AA-AE8DA588358F}" type="presOf" srcId="{730FD59C-80A2-4DD7-9039-A5FAF6A7F06D}" destId="{ED39F31A-048E-4529-BC16-F97A008EBDEB}" srcOrd="1" destOrd="0" presId="urn:microsoft.com/office/officeart/2005/8/layout/radial1"/>
    <dgm:cxn modelId="{BBD53422-A00C-4190-83D0-4B4787CE0F38}" type="presOf" srcId="{B4787C90-B3DC-4862-A767-705EB51A3787}" destId="{55B09AD9-E529-42A2-99FC-441E2FFFC241}" srcOrd="1" destOrd="0" presId="urn:microsoft.com/office/officeart/2005/8/layout/radial1"/>
    <dgm:cxn modelId="{9E257824-168C-494D-8BD8-2A4BFAA7EAE3}" type="presOf" srcId="{B4787C90-B3DC-4862-A767-705EB51A3787}" destId="{05CBC8D5-9FB1-4260-B559-D3C4F6C8105B}" srcOrd="0" destOrd="0" presId="urn:microsoft.com/office/officeart/2005/8/layout/radial1"/>
    <dgm:cxn modelId="{39424F25-E45B-42C1-B96E-42C75DFB1FDD}" srcId="{0C5EFDED-740B-4C7B-BFDB-DE7AC1E3EEBD}" destId="{D4C02F57-F03C-4480-B94D-F4B877577FF6}" srcOrd="1" destOrd="0" parTransId="{5AFB1B60-29A4-498E-B209-3297EC7BE0E4}" sibTransId="{0E60EB9B-D7CE-4B5B-B721-1C55D2815AD5}"/>
    <dgm:cxn modelId="{9AA99925-63DF-4DEF-98EA-558522BFE49E}" type="presOf" srcId="{C4AAA994-E989-4029-9D76-9FCD587E6CAC}" destId="{3FAC8967-0FD8-476E-8D40-FF331192712B}" srcOrd="0" destOrd="0" presId="urn:microsoft.com/office/officeart/2005/8/layout/radial1"/>
    <dgm:cxn modelId="{7182A231-0A7B-48DE-8AAA-C050E7188A76}" type="presOf" srcId="{05B626B4-24B8-4D9B-B047-044C6F9CA46A}" destId="{ADDB7F07-0689-4E43-9E99-B0729F75A318}" srcOrd="0" destOrd="0" presId="urn:microsoft.com/office/officeart/2005/8/layout/radial1"/>
    <dgm:cxn modelId="{5022AB32-C84A-4F2A-8B90-33A9A01B96DA}" srcId="{2F01D6C1-CEA9-444A-866E-27194E9F68AF}" destId="{05B626B4-24B8-4D9B-B047-044C6F9CA46A}" srcOrd="6" destOrd="0" parTransId="{AB4A92FF-EE79-4B65-B4D4-326D2A32EB87}" sibTransId="{B2300312-AE97-460F-8038-6F66E4A23B5A}"/>
    <dgm:cxn modelId="{9A03CA37-E1A8-4A88-896B-C2033BBFDC29}" type="presOf" srcId="{BFF5BD8C-5F5A-4A33-B5C7-0FD1BC4A5F61}" destId="{310EF3D4-D89A-45B4-9428-83552E9858B4}" srcOrd="1" destOrd="0" presId="urn:microsoft.com/office/officeart/2005/8/layout/radial1"/>
    <dgm:cxn modelId="{743D6540-6BF6-4847-A783-A3AA207EA93C}" type="presOf" srcId="{1F4D1541-9CF8-4CF5-B266-DA4B3D2A7224}" destId="{D5696E8B-2C8C-4A64-B911-66F3A16536FD}" srcOrd="1" destOrd="0" presId="urn:microsoft.com/office/officeart/2005/8/layout/radial1"/>
    <dgm:cxn modelId="{3AB00B5E-9F93-49C9-8E09-93427DB1DB5C}" type="presOf" srcId="{D773813A-7ACF-4756-9E3B-AB77A24468ED}" destId="{0807F9DD-26E5-4D6C-908C-AB7B9146A69C}" srcOrd="1" destOrd="0" presId="urn:microsoft.com/office/officeart/2005/8/layout/radial1"/>
    <dgm:cxn modelId="{1B1AEC47-D8BC-4CEE-9963-7E6944F5C980}" srcId="{2F01D6C1-CEA9-444A-866E-27194E9F68AF}" destId="{C4AAA994-E989-4029-9D76-9FCD587E6CAC}" srcOrd="1" destOrd="0" parTransId="{D773813A-7ACF-4756-9E3B-AB77A24468ED}" sibTransId="{A50769A1-D607-4256-9A5D-58B90A094C06}"/>
    <dgm:cxn modelId="{24352C49-2F9A-4E03-A50D-4AF20650068B}" type="presOf" srcId="{ABB0C885-4533-4A12-8AA7-C94E42B43B0D}" destId="{2815AC28-8ED3-43D9-B1F0-9B4913E71674}" srcOrd="0" destOrd="0" presId="urn:microsoft.com/office/officeart/2005/8/layout/radial1"/>
    <dgm:cxn modelId="{6708834B-B045-4200-A5EF-94C461865013}" type="presOf" srcId="{32174D4B-EF13-4945-8943-DD60E66D7C71}" destId="{5D5DA524-569A-47DB-8374-A3392B472318}" srcOrd="0" destOrd="0" presId="urn:microsoft.com/office/officeart/2005/8/layout/radial1"/>
    <dgm:cxn modelId="{4678484C-50E3-4C56-BFB3-896843D0E185}" type="presOf" srcId="{063ED071-86A1-4449-A0EE-D05DCA7845FF}" destId="{248E484F-BBF1-431B-A172-0913FD517CB2}" srcOrd="1" destOrd="0" presId="urn:microsoft.com/office/officeart/2005/8/layout/radial1"/>
    <dgm:cxn modelId="{EDD2474F-E8F6-41B2-993A-611F1736ADB5}" type="presOf" srcId="{1F4D1541-9CF8-4CF5-B266-DA4B3D2A7224}" destId="{79E0A48E-C8BE-4B27-BA70-2C71978D775A}" srcOrd="0" destOrd="0" presId="urn:microsoft.com/office/officeart/2005/8/layout/radial1"/>
    <dgm:cxn modelId="{50C14756-9981-4EE2-9D6B-571A07E9DA34}" type="presOf" srcId="{238D42F2-A049-45FF-B0F7-46D50CB63D5A}" destId="{124B2644-BC77-4541-96F1-49A427A68E45}" srcOrd="1" destOrd="0" presId="urn:microsoft.com/office/officeart/2005/8/layout/radial1"/>
    <dgm:cxn modelId="{D0D3FF57-F78A-40EA-8F81-BEE61CDE77B2}" type="presOf" srcId="{0E5DF074-0F97-4D6A-8751-DCA05A88C52E}" destId="{58B7A8E2-4E2E-4380-A67F-9C9B944FC033}" srcOrd="0" destOrd="0" presId="urn:microsoft.com/office/officeart/2005/8/layout/radial1"/>
    <dgm:cxn modelId="{B457427A-3A4A-4028-90DE-C8A7BE8939AC}" srcId="{2F01D6C1-CEA9-444A-866E-27194E9F68AF}" destId="{00BF6361-E96C-461A-BDDD-1DA9C483F4EC}" srcOrd="7" destOrd="0" parTransId="{730FD59C-80A2-4DD7-9039-A5FAF6A7F06D}" sibTransId="{977915A2-8C42-415E-92DB-03359FBC4A79}"/>
    <dgm:cxn modelId="{64BA778A-B3C3-4CFA-9E40-8172F9641A5B}" type="presOf" srcId="{BFF5BD8C-5F5A-4A33-B5C7-0FD1BC4A5F61}" destId="{31F11BF3-ACC3-4B18-8368-B0C7ED0B9B12}" srcOrd="0" destOrd="0" presId="urn:microsoft.com/office/officeart/2005/8/layout/radial1"/>
    <dgm:cxn modelId="{E2AE8B92-3205-4F5E-8AB3-C0CFAB31168B}" srcId="{2F01D6C1-CEA9-444A-866E-27194E9F68AF}" destId="{56655C84-C837-4682-8A80-C535EA1F0331}" srcOrd="4" destOrd="0" parTransId="{BFF5BD8C-5F5A-4A33-B5C7-0FD1BC4A5F61}" sibTransId="{4B2966F5-53C1-412B-BA6C-3FA60A4ED56B}"/>
    <dgm:cxn modelId="{81705B9A-0B33-4FBF-93DD-65913D2BD20D}" type="presOf" srcId="{0C5EFDED-740B-4C7B-BFDB-DE7AC1E3EEBD}" destId="{6BE03F26-8E2A-4AFF-9749-352DCC67B39B}" srcOrd="0" destOrd="0" presId="urn:microsoft.com/office/officeart/2005/8/layout/radial1"/>
    <dgm:cxn modelId="{E2FE6F9A-A18D-4E5F-82F3-C6D1032D57F0}" type="presOf" srcId="{D773813A-7ACF-4756-9E3B-AB77A24468ED}" destId="{544AB65F-7D6A-4FBF-B678-0B91D71CFC42}" srcOrd="0" destOrd="0" presId="urn:microsoft.com/office/officeart/2005/8/layout/radial1"/>
    <dgm:cxn modelId="{B79815A8-10AB-478A-A7D2-5F28C1026D17}" srcId="{2F01D6C1-CEA9-444A-866E-27194E9F68AF}" destId="{ABB0C885-4533-4A12-8AA7-C94E42B43B0D}" srcOrd="3" destOrd="0" parTransId="{238D42F2-A049-45FF-B0F7-46D50CB63D5A}" sibTransId="{F1B083FF-96CE-48E2-912B-E3BAEA772F9C}"/>
    <dgm:cxn modelId="{77AADAB4-4666-4D02-A9B2-B7E9C655F8FA}" srcId="{0C5EFDED-740B-4C7B-BFDB-DE7AC1E3EEBD}" destId="{2F01D6C1-CEA9-444A-866E-27194E9F68AF}" srcOrd="0" destOrd="0" parTransId="{12017860-1823-4599-8C95-BCA9DC07978E}" sibTransId="{A7BCE0D6-B5D5-450C-A147-BC21FA6029E1}"/>
    <dgm:cxn modelId="{BF484FCA-6D65-4E48-BB5A-DC292F2471F1}" type="presOf" srcId="{AB4A92FF-EE79-4B65-B4D4-326D2A32EB87}" destId="{A958F988-3A74-4109-9BF3-C9AC747E87C5}" srcOrd="1" destOrd="0" presId="urn:microsoft.com/office/officeart/2005/8/layout/radial1"/>
    <dgm:cxn modelId="{D67511E4-C18E-46ED-82D1-BB5C9EAA8998}" type="presOf" srcId="{730FD59C-80A2-4DD7-9039-A5FAF6A7F06D}" destId="{575F392B-2D29-4B6E-A32E-8ED3D3A5CA28}" srcOrd="0" destOrd="0" presId="urn:microsoft.com/office/officeart/2005/8/layout/radial1"/>
    <dgm:cxn modelId="{9C6C84E8-40AE-4232-BA32-E4AE5B4D88AC}" type="presOf" srcId="{4B583BE4-3FEF-4929-85E8-A63AEC9546C4}" destId="{B3388496-BB95-469C-82E4-DAB2CB4D7A04}" srcOrd="0" destOrd="0" presId="urn:microsoft.com/office/officeart/2005/8/layout/radial1"/>
    <dgm:cxn modelId="{347BB9F0-E6A5-4F92-90AE-203B8ADC3A24}" type="presOf" srcId="{AB4A92FF-EE79-4B65-B4D4-326D2A32EB87}" destId="{0F92EC08-82C1-4A44-BA62-AA77653C5A38}" srcOrd="0" destOrd="0" presId="urn:microsoft.com/office/officeart/2005/8/layout/radial1"/>
    <dgm:cxn modelId="{84AC64F1-FEC0-4AA4-974F-D3B2CB382DC6}" type="presOf" srcId="{063ED071-86A1-4449-A0EE-D05DCA7845FF}" destId="{CB6379FD-F5AA-450F-A4AC-B16869378DEB}" srcOrd="0" destOrd="0" presId="urn:microsoft.com/office/officeart/2005/8/layout/radial1"/>
    <dgm:cxn modelId="{C1124BF2-791D-4422-962E-E0F0F54CC7C7}" type="presOf" srcId="{2F01D6C1-CEA9-444A-866E-27194E9F68AF}" destId="{65180A51-CAE2-4D94-A6EE-762725E056BC}" srcOrd="0" destOrd="0" presId="urn:microsoft.com/office/officeart/2005/8/layout/radial1"/>
    <dgm:cxn modelId="{E701B9F5-B322-4612-B165-7B51B7548674}" type="presOf" srcId="{56655C84-C837-4682-8A80-C535EA1F0331}" destId="{DCA80248-F256-4DC4-A738-01DA350F7C86}" srcOrd="0" destOrd="0" presId="urn:microsoft.com/office/officeart/2005/8/layout/radial1"/>
    <dgm:cxn modelId="{E9D1B6FE-3D95-4D1D-829A-CA9FD8830486}" srcId="{2F01D6C1-CEA9-444A-866E-27194E9F68AF}" destId="{4B583BE4-3FEF-4929-85E8-A63AEC9546C4}" srcOrd="2" destOrd="0" parTransId="{B4787C90-B3DC-4862-A767-705EB51A3787}" sibTransId="{E8F50E03-1000-474B-8431-590AD1FD1F20}"/>
    <dgm:cxn modelId="{4C6D7DAC-AAAD-4DEA-B764-2157CF5545E6}" type="presParOf" srcId="{6BE03F26-8E2A-4AFF-9749-352DCC67B39B}" destId="{65180A51-CAE2-4D94-A6EE-762725E056BC}" srcOrd="0" destOrd="0" presId="urn:microsoft.com/office/officeart/2005/8/layout/radial1"/>
    <dgm:cxn modelId="{6BED3AD1-0ADA-4965-A638-E506CE77FD1D}" type="presParOf" srcId="{6BE03F26-8E2A-4AFF-9749-352DCC67B39B}" destId="{CB6379FD-F5AA-450F-A4AC-B16869378DEB}" srcOrd="1" destOrd="0" presId="urn:microsoft.com/office/officeart/2005/8/layout/radial1"/>
    <dgm:cxn modelId="{5107A645-8C0C-46FE-9AE0-C5ED80B170B0}" type="presParOf" srcId="{CB6379FD-F5AA-450F-A4AC-B16869378DEB}" destId="{248E484F-BBF1-431B-A172-0913FD517CB2}" srcOrd="0" destOrd="0" presId="urn:microsoft.com/office/officeart/2005/8/layout/radial1"/>
    <dgm:cxn modelId="{38D69E20-1C7C-47C7-BF98-3CE5F16673D6}" type="presParOf" srcId="{6BE03F26-8E2A-4AFF-9749-352DCC67B39B}" destId="{58B7A8E2-4E2E-4380-A67F-9C9B944FC033}" srcOrd="2" destOrd="0" presId="urn:microsoft.com/office/officeart/2005/8/layout/radial1"/>
    <dgm:cxn modelId="{B41EC734-EA98-4B09-B4FB-178C23DCC3CF}" type="presParOf" srcId="{6BE03F26-8E2A-4AFF-9749-352DCC67B39B}" destId="{544AB65F-7D6A-4FBF-B678-0B91D71CFC42}" srcOrd="3" destOrd="0" presId="urn:microsoft.com/office/officeart/2005/8/layout/radial1"/>
    <dgm:cxn modelId="{F194FD81-6DA3-4194-90D8-7667E5778722}" type="presParOf" srcId="{544AB65F-7D6A-4FBF-B678-0B91D71CFC42}" destId="{0807F9DD-26E5-4D6C-908C-AB7B9146A69C}" srcOrd="0" destOrd="0" presId="urn:microsoft.com/office/officeart/2005/8/layout/radial1"/>
    <dgm:cxn modelId="{1F5FE153-80FF-41E1-B1E2-45A38DF32916}" type="presParOf" srcId="{6BE03F26-8E2A-4AFF-9749-352DCC67B39B}" destId="{3FAC8967-0FD8-476E-8D40-FF331192712B}" srcOrd="4" destOrd="0" presId="urn:microsoft.com/office/officeart/2005/8/layout/radial1"/>
    <dgm:cxn modelId="{EA98714E-7A4D-43B2-9920-9994AE04251F}" type="presParOf" srcId="{6BE03F26-8E2A-4AFF-9749-352DCC67B39B}" destId="{05CBC8D5-9FB1-4260-B559-D3C4F6C8105B}" srcOrd="5" destOrd="0" presId="urn:microsoft.com/office/officeart/2005/8/layout/radial1"/>
    <dgm:cxn modelId="{5E4255B9-D2ED-4E93-82C2-C328DF2518D5}" type="presParOf" srcId="{05CBC8D5-9FB1-4260-B559-D3C4F6C8105B}" destId="{55B09AD9-E529-42A2-99FC-441E2FFFC241}" srcOrd="0" destOrd="0" presId="urn:microsoft.com/office/officeart/2005/8/layout/radial1"/>
    <dgm:cxn modelId="{434BE74D-13F3-481A-AF4D-70A50D60F504}" type="presParOf" srcId="{6BE03F26-8E2A-4AFF-9749-352DCC67B39B}" destId="{B3388496-BB95-469C-82E4-DAB2CB4D7A04}" srcOrd="6" destOrd="0" presId="urn:microsoft.com/office/officeart/2005/8/layout/radial1"/>
    <dgm:cxn modelId="{9AC32F93-D31A-4FF0-8A15-865F95CD1AF0}" type="presParOf" srcId="{6BE03F26-8E2A-4AFF-9749-352DCC67B39B}" destId="{19EB2D2C-A621-40D7-B4FC-D4BFE26AC350}" srcOrd="7" destOrd="0" presId="urn:microsoft.com/office/officeart/2005/8/layout/radial1"/>
    <dgm:cxn modelId="{A47A58CB-79DF-4992-B307-387D1E62EC1C}" type="presParOf" srcId="{19EB2D2C-A621-40D7-B4FC-D4BFE26AC350}" destId="{124B2644-BC77-4541-96F1-49A427A68E45}" srcOrd="0" destOrd="0" presId="urn:microsoft.com/office/officeart/2005/8/layout/radial1"/>
    <dgm:cxn modelId="{D0A3EDBC-7E68-463E-B4FC-E315318EED03}" type="presParOf" srcId="{6BE03F26-8E2A-4AFF-9749-352DCC67B39B}" destId="{2815AC28-8ED3-43D9-B1F0-9B4913E71674}" srcOrd="8" destOrd="0" presId="urn:microsoft.com/office/officeart/2005/8/layout/radial1"/>
    <dgm:cxn modelId="{D6DE4E0A-A2D0-44F1-A23B-A45DB67A0745}" type="presParOf" srcId="{6BE03F26-8E2A-4AFF-9749-352DCC67B39B}" destId="{31F11BF3-ACC3-4B18-8368-B0C7ED0B9B12}" srcOrd="9" destOrd="0" presId="urn:microsoft.com/office/officeart/2005/8/layout/radial1"/>
    <dgm:cxn modelId="{2D9820B8-FD00-47D2-9C95-CE14DF0A0F39}" type="presParOf" srcId="{31F11BF3-ACC3-4B18-8368-B0C7ED0B9B12}" destId="{310EF3D4-D89A-45B4-9428-83552E9858B4}" srcOrd="0" destOrd="0" presId="urn:microsoft.com/office/officeart/2005/8/layout/radial1"/>
    <dgm:cxn modelId="{273B2E97-DF1D-4545-9B26-5C1F375F4D29}" type="presParOf" srcId="{6BE03F26-8E2A-4AFF-9749-352DCC67B39B}" destId="{DCA80248-F256-4DC4-A738-01DA350F7C86}" srcOrd="10" destOrd="0" presId="urn:microsoft.com/office/officeart/2005/8/layout/radial1"/>
    <dgm:cxn modelId="{37A2532F-C782-4829-A6BF-10601D1206B3}" type="presParOf" srcId="{6BE03F26-8E2A-4AFF-9749-352DCC67B39B}" destId="{79E0A48E-C8BE-4B27-BA70-2C71978D775A}" srcOrd="11" destOrd="0" presId="urn:microsoft.com/office/officeart/2005/8/layout/radial1"/>
    <dgm:cxn modelId="{E241B142-F1FA-4BFD-849C-EC8EC4AACFA4}" type="presParOf" srcId="{79E0A48E-C8BE-4B27-BA70-2C71978D775A}" destId="{D5696E8B-2C8C-4A64-B911-66F3A16536FD}" srcOrd="0" destOrd="0" presId="urn:microsoft.com/office/officeart/2005/8/layout/radial1"/>
    <dgm:cxn modelId="{038DABBE-B744-4B94-991B-E81A9F8C9784}" type="presParOf" srcId="{6BE03F26-8E2A-4AFF-9749-352DCC67B39B}" destId="{5D5DA524-569A-47DB-8374-A3392B472318}" srcOrd="12" destOrd="0" presId="urn:microsoft.com/office/officeart/2005/8/layout/radial1"/>
    <dgm:cxn modelId="{FC62FBC0-87FD-44B6-A1ED-ABC94B8067C1}" type="presParOf" srcId="{6BE03F26-8E2A-4AFF-9749-352DCC67B39B}" destId="{0F92EC08-82C1-4A44-BA62-AA77653C5A38}" srcOrd="13" destOrd="0" presId="urn:microsoft.com/office/officeart/2005/8/layout/radial1"/>
    <dgm:cxn modelId="{EF8906AB-13EE-45C3-80A9-CFC493B3CFA3}" type="presParOf" srcId="{0F92EC08-82C1-4A44-BA62-AA77653C5A38}" destId="{A958F988-3A74-4109-9BF3-C9AC747E87C5}" srcOrd="0" destOrd="0" presId="urn:microsoft.com/office/officeart/2005/8/layout/radial1"/>
    <dgm:cxn modelId="{2CFE47A1-BD4E-429E-B5CB-8A1E5017664E}" type="presParOf" srcId="{6BE03F26-8E2A-4AFF-9749-352DCC67B39B}" destId="{ADDB7F07-0689-4E43-9E99-B0729F75A318}" srcOrd="14" destOrd="0" presId="urn:microsoft.com/office/officeart/2005/8/layout/radial1"/>
    <dgm:cxn modelId="{29A69861-ED78-4E5D-9944-FAC847577C9E}" type="presParOf" srcId="{6BE03F26-8E2A-4AFF-9749-352DCC67B39B}" destId="{575F392B-2D29-4B6E-A32E-8ED3D3A5CA28}" srcOrd="15" destOrd="0" presId="urn:microsoft.com/office/officeart/2005/8/layout/radial1"/>
    <dgm:cxn modelId="{A4176DAB-E949-4630-AAE4-7010D6F0B11B}" type="presParOf" srcId="{575F392B-2D29-4B6E-A32E-8ED3D3A5CA28}" destId="{ED39F31A-048E-4529-BC16-F97A008EBDEB}" srcOrd="0" destOrd="0" presId="urn:microsoft.com/office/officeart/2005/8/layout/radial1"/>
    <dgm:cxn modelId="{3CCE30AE-FC5B-4905-8EA6-DA47E08D3CFB}" type="presParOf" srcId="{6BE03F26-8E2A-4AFF-9749-352DCC67B39B}" destId="{3908DC39-8BB1-4741-8472-EE06BE973A68}" srcOrd="1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80A51-CAE2-4D94-A6EE-762725E056BC}">
      <dsp:nvSpPr>
        <dsp:cNvPr id="0" name=""/>
        <dsp:cNvSpPr/>
      </dsp:nvSpPr>
      <dsp:spPr>
        <a:xfrm>
          <a:off x="3276779" y="2232918"/>
          <a:ext cx="1444805" cy="1444805"/>
        </a:xfrm>
        <a:prstGeom prst="ellipse">
          <a:avLst/>
        </a:prstGeom>
        <a:solidFill>
          <a:srgbClr val="7F7F7F"/>
        </a:solidFill>
        <a:ln w="25400" cap="flat" cmpd="sng" algn="ctr">
          <a:solidFill>
            <a:srgbClr val="7F7F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Person Without HIV</a:t>
          </a:r>
        </a:p>
      </dsp:txBody>
      <dsp:txXfrm>
        <a:off x="3488366" y="2444505"/>
        <a:ext cx="1021631" cy="1021631"/>
      </dsp:txXfrm>
    </dsp:sp>
    <dsp:sp modelId="{CB6379FD-F5AA-450F-A4AC-B16869378DEB}">
      <dsp:nvSpPr>
        <dsp:cNvPr id="0" name=""/>
        <dsp:cNvSpPr/>
      </dsp:nvSpPr>
      <dsp:spPr>
        <a:xfrm rot="18763341">
          <a:off x="4381300" y="2163990"/>
          <a:ext cx="671695" cy="27774"/>
        </a:xfrm>
        <a:custGeom>
          <a:avLst/>
          <a:gdLst/>
          <a:ahLst/>
          <a:cxnLst/>
          <a:rect l="0" t="0" r="0" b="0"/>
          <a:pathLst>
            <a:path>
              <a:moveTo>
                <a:pt x="0" y="13887"/>
              </a:moveTo>
              <a:lnTo>
                <a:pt x="671695" y="13887"/>
              </a:lnTo>
            </a:path>
          </a:pathLst>
        </a:custGeom>
        <a:noFill/>
        <a:ln w="25400" cap="flat" cmpd="sng" algn="ctr">
          <a:solidFill>
            <a:schemeClr val="bg2">
              <a:lumMod val="2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700356" y="2161085"/>
        <a:ext cx="33584" cy="33584"/>
      </dsp:txXfrm>
    </dsp:sp>
    <dsp:sp modelId="{58B7A8E2-4E2E-4380-A67F-9C9B944FC033}">
      <dsp:nvSpPr>
        <dsp:cNvPr id="0" name=""/>
        <dsp:cNvSpPr/>
      </dsp:nvSpPr>
      <dsp:spPr>
        <a:xfrm>
          <a:off x="4712711" y="678031"/>
          <a:ext cx="1444805" cy="1444805"/>
        </a:xfrm>
        <a:prstGeom prst="ellipse">
          <a:avLst/>
        </a:prstGeom>
        <a:solidFill>
          <a:srgbClr val="9A4F9D"/>
        </a:solidFill>
        <a:ln w="25400" cap="flat" cmpd="sng" algn="ctr">
          <a:solidFill>
            <a:srgbClr val="9A4F9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Use PrEP</a:t>
          </a:r>
        </a:p>
      </dsp:txBody>
      <dsp:txXfrm>
        <a:off x="4924298" y="889618"/>
        <a:ext cx="1021631" cy="1021631"/>
      </dsp:txXfrm>
    </dsp:sp>
    <dsp:sp modelId="{544AB65F-7D6A-4FBF-B678-0B91D71CFC42}">
      <dsp:nvSpPr>
        <dsp:cNvPr id="0" name=""/>
        <dsp:cNvSpPr/>
      </dsp:nvSpPr>
      <dsp:spPr>
        <a:xfrm rot="21585458">
          <a:off x="4721576" y="2937125"/>
          <a:ext cx="592330" cy="27774"/>
        </a:xfrm>
        <a:custGeom>
          <a:avLst/>
          <a:gdLst/>
          <a:ahLst/>
          <a:cxnLst/>
          <a:rect l="0" t="0" r="0" b="0"/>
          <a:pathLst>
            <a:path>
              <a:moveTo>
                <a:pt x="0" y="13887"/>
              </a:moveTo>
              <a:lnTo>
                <a:pt x="592330" y="13887"/>
              </a:lnTo>
            </a:path>
          </a:pathLst>
        </a:custGeom>
        <a:noFill/>
        <a:ln w="25400" cap="flat" cmpd="sng" algn="ctr">
          <a:solidFill>
            <a:schemeClr val="bg2">
              <a:lumMod val="2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002933" y="2936204"/>
        <a:ext cx="29616" cy="29616"/>
      </dsp:txXfrm>
    </dsp:sp>
    <dsp:sp modelId="{3FAC8967-0FD8-476E-8D40-FF331192712B}">
      <dsp:nvSpPr>
        <dsp:cNvPr id="0" name=""/>
        <dsp:cNvSpPr/>
      </dsp:nvSpPr>
      <dsp:spPr>
        <a:xfrm>
          <a:off x="5313897" y="2224301"/>
          <a:ext cx="1444805" cy="1444805"/>
        </a:xfrm>
        <a:prstGeom prst="ellipse">
          <a:avLst/>
        </a:prstGeom>
        <a:solidFill>
          <a:srgbClr val="00788A"/>
        </a:solidFill>
        <a:ln w="25400" cap="flat" cmpd="sng" algn="ctr">
          <a:solidFill>
            <a:srgbClr val="00788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Identify and Treat STIs</a:t>
          </a:r>
        </a:p>
      </dsp:txBody>
      <dsp:txXfrm>
        <a:off x="5525484" y="2435888"/>
        <a:ext cx="1021631" cy="1021631"/>
      </dsp:txXfrm>
    </dsp:sp>
    <dsp:sp modelId="{05CBC8D5-9FB1-4260-B559-D3C4F6C8105B}">
      <dsp:nvSpPr>
        <dsp:cNvPr id="0" name=""/>
        <dsp:cNvSpPr/>
      </dsp:nvSpPr>
      <dsp:spPr>
        <a:xfrm rot="2390587">
          <a:off x="4481227" y="3604636"/>
          <a:ext cx="625477" cy="27774"/>
        </a:xfrm>
        <a:custGeom>
          <a:avLst/>
          <a:gdLst/>
          <a:ahLst/>
          <a:cxnLst/>
          <a:rect l="0" t="0" r="0" b="0"/>
          <a:pathLst>
            <a:path>
              <a:moveTo>
                <a:pt x="0" y="13887"/>
              </a:moveTo>
              <a:lnTo>
                <a:pt x="625477" y="13887"/>
              </a:lnTo>
            </a:path>
          </a:pathLst>
        </a:custGeom>
        <a:noFill/>
        <a:ln w="25400" cap="flat" cmpd="sng" algn="ctr">
          <a:solidFill>
            <a:schemeClr val="tx2">
              <a:lumMod val="7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778328" y="3602887"/>
        <a:ext cx="31273" cy="31273"/>
      </dsp:txXfrm>
    </dsp:sp>
    <dsp:sp modelId="{B3388496-BB95-469C-82E4-DAB2CB4D7A04}">
      <dsp:nvSpPr>
        <dsp:cNvPr id="0" name=""/>
        <dsp:cNvSpPr/>
      </dsp:nvSpPr>
      <dsp:spPr>
        <a:xfrm>
          <a:off x="4866346" y="3559323"/>
          <a:ext cx="1444805" cy="1444805"/>
        </a:xfrm>
        <a:prstGeom prst="ellipse">
          <a:avLst/>
        </a:prstGeom>
        <a:solidFill>
          <a:srgbClr val="0161AA"/>
        </a:solidFill>
        <a:ln w="25400" cap="flat" cmpd="sng" algn="ctr">
          <a:solidFill>
            <a:srgbClr val="0161A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Use Condoms</a:t>
          </a:r>
        </a:p>
      </dsp:txBody>
      <dsp:txXfrm>
        <a:off x="5077933" y="3770910"/>
        <a:ext cx="1021631" cy="1021631"/>
      </dsp:txXfrm>
    </dsp:sp>
    <dsp:sp modelId="{19EB2D2C-A621-40D7-B4FC-D4BFE26AC350}">
      <dsp:nvSpPr>
        <dsp:cNvPr id="0" name=""/>
        <dsp:cNvSpPr/>
      </dsp:nvSpPr>
      <dsp:spPr>
        <a:xfrm rot="4759006">
          <a:off x="3936804" y="3888105"/>
          <a:ext cx="481932" cy="27774"/>
        </a:xfrm>
        <a:custGeom>
          <a:avLst/>
          <a:gdLst/>
          <a:ahLst/>
          <a:cxnLst/>
          <a:rect l="0" t="0" r="0" b="0"/>
          <a:pathLst>
            <a:path>
              <a:moveTo>
                <a:pt x="0" y="13887"/>
              </a:moveTo>
              <a:lnTo>
                <a:pt x="481932" y="13887"/>
              </a:lnTo>
            </a:path>
          </a:pathLst>
        </a:custGeom>
        <a:noFill/>
        <a:ln w="25400" cap="flat" cmpd="sng" algn="ctr">
          <a:solidFill>
            <a:schemeClr val="bg2">
              <a:lumMod val="2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165722" y="3889944"/>
        <a:ext cx="24096" cy="24096"/>
      </dsp:txXfrm>
    </dsp:sp>
    <dsp:sp modelId="{2815AC28-8ED3-43D9-B1F0-9B4913E71674}">
      <dsp:nvSpPr>
        <dsp:cNvPr id="0" name=""/>
        <dsp:cNvSpPr/>
      </dsp:nvSpPr>
      <dsp:spPr>
        <a:xfrm>
          <a:off x="3633956" y="4126260"/>
          <a:ext cx="1444805" cy="1444805"/>
        </a:xfrm>
        <a:prstGeom prst="ellipse">
          <a:avLst/>
        </a:prstGeom>
        <a:solidFill>
          <a:srgbClr val="0161AA"/>
        </a:solidFill>
        <a:ln w="25400" cap="flat" cmpd="sng" algn="ctr">
          <a:solidFill>
            <a:srgbClr val="0161A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Address Sexual Risk Factors</a:t>
          </a:r>
        </a:p>
      </dsp:txBody>
      <dsp:txXfrm>
        <a:off x="3845543" y="4337847"/>
        <a:ext cx="1021631" cy="1021631"/>
      </dsp:txXfrm>
    </dsp:sp>
    <dsp:sp modelId="{31F11BF3-ACC3-4B18-8368-B0C7ED0B9B12}">
      <dsp:nvSpPr>
        <dsp:cNvPr id="0" name=""/>
        <dsp:cNvSpPr/>
      </dsp:nvSpPr>
      <dsp:spPr>
        <a:xfrm rot="7229437">
          <a:off x="3230205" y="3793989"/>
          <a:ext cx="533942" cy="27774"/>
        </a:xfrm>
        <a:custGeom>
          <a:avLst/>
          <a:gdLst/>
          <a:ahLst/>
          <a:cxnLst/>
          <a:rect l="0" t="0" r="0" b="0"/>
          <a:pathLst>
            <a:path>
              <a:moveTo>
                <a:pt x="0" y="13887"/>
              </a:moveTo>
              <a:lnTo>
                <a:pt x="533942" y="13887"/>
              </a:lnTo>
            </a:path>
          </a:pathLst>
        </a:custGeom>
        <a:noFill/>
        <a:ln w="25400" cap="flat" cmpd="sng" algn="ctr">
          <a:solidFill>
            <a:schemeClr val="bg2">
              <a:lumMod val="2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3483828" y="3794528"/>
        <a:ext cx="26697" cy="26697"/>
      </dsp:txXfrm>
    </dsp:sp>
    <dsp:sp modelId="{DCA80248-F256-4DC4-A738-01DA350F7C86}">
      <dsp:nvSpPr>
        <dsp:cNvPr id="0" name=""/>
        <dsp:cNvSpPr/>
      </dsp:nvSpPr>
      <dsp:spPr>
        <a:xfrm>
          <a:off x="2272768" y="3938029"/>
          <a:ext cx="1444805" cy="1444805"/>
        </a:xfrm>
        <a:prstGeom prst="ellipse">
          <a:avLst/>
        </a:prstGeom>
        <a:solidFill>
          <a:srgbClr val="0161AA"/>
        </a:solidFill>
        <a:ln w="25400" cap="flat" cmpd="sng" algn="ctr">
          <a:solidFill>
            <a:srgbClr val="0161A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Address Drug Use Risk Factors</a:t>
          </a:r>
        </a:p>
      </dsp:txBody>
      <dsp:txXfrm>
        <a:off x="2484355" y="4149616"/>
        <a:ext cx="1021631" cy="1021631"/>
      </dsp:txXfrm>
    </dsp:sp>
    <dsp:sp modelId="{79E0A48E-C8BE-4B27-BA70-2C71978D775A}">
      <dsp:nvSpPr>
        <dsp:cNvPr id="0" name=""/>
        <dsp:cNvSpPr/>
      </dsp:nvSpPr>
      <dsp:spPr>
        <a:xfrm rot="9551051">
          <a:off x="2776559" y="3298691"/>
          <a:ext cx="565840" cy="27774"/>
        </a:xfrm>
        <a:custGeom>
          <a:avLst/>
          <a:gdLst/>
          <a:ahLst/>
          <a:cxnLst/>
          <a:rect l="0" t="0" r="0" b="0"/>
          <a:pathLst>
            <a:path>
              <a:moveTo>
                <a:pt x="0" y="13887"/>
              </a:moveTo>
              <a:lnTo>
                <a:pt x="565840" y="13887"/>
              </a:lnTo>
            </a:path>
          </a:pathLst>
        </a:custGeom>
        <a:noFill/>
        <a:ln w="25400" cap="flat" cmpd="sng" algn="ctr">
          <a:solidFill>
            <a:schemeClr val="tx2">
              <a:lumMod val="7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3045333" y="3298432"/>
        <a:ext cx="28292" cy="28292"/>
      </dsp:txXfrm>
    </dsp:sp>
    <dsp:sp modelId="{5D5DA524-569A-47DB-8374-A3392B472318}">
      <dsp:nvSpPr>
        <dsp:cNvPr id="0" name=""/>
        <dsp:cNvSpPr/>
      </dsp:nvSpPr>
      <dsp:spPr>
        <a:xfrm>
          <a:off x="1397373" y="2947432"/>
          <a:ext cx="1444805" cy="1444805"/>
        </a:xfrm>
        <a:prstGeom prst="ellipse">
          <a:avLst/>
        </a:prstGeom>
        <a:solidFill>
          <a:srgbClr val="0161AA"/>
        </a:solidFill>
        <a:ln w="25400" cap="flat" cmpd="sng" algn="ctr">
          <a:solidFill>
            <a:srgbClr val="0161A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Address Post-Natal Risk Factors</a:t>
          </a:r>
        </a:p>
      </dsp:txBody>
      <dsp:txXfrm>
        <a:off x="1608960" y="3159019"/>
        <a:ext cx="1021631" cy="1021631"/>
      </dsp:txXfrm>
    </dsp:sp>
    <dsp:sp modelId="{0F92EC08-82C1-4A44-BA62-AA77653C5A38}">
      <dsp:nvSpPr>
        <dsp:cNvPr id="0" name=""/>
        <dsp:cNvSpPr/>
      </dsp:nvSpPr>
      <dsp:spPr>
        <a:xfrm rot="13061490">
          <a:off x="2895435" y="2318134"/>
          <a:ext cx="594088" cy="27774"/>
        </a:xfrm>
        <a:custGeom>
          <a:avLst/>
          <a:gdLst/>
          <a:ahLst/>
          <a:cxnLst/>
          <a:rect l="0" t="0" r="0" b="0"/>
          <a:pathLst>
            <a:path>
              <a:moveTo>
                <a:pt x="0" y="13887"/>
              </a:moveTo>
              <a:lnTo>
                <a:pt x="594088" y="13887"/>
              </a:lnTo>
            </a:path>
          </a:pathLst>
        </a:custGeom>
        <a:noFill/>
        <a:ln w="25400" cap="flat" cmpd="sng" algn="ctr">
          <a:solidFill>
            <a:schemeClr val="bg2">
              <a:lumMod val="2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3177627" y="2317169"/>
        <a:ext cx="29704" cy="29704"/>
      </dsp:txXfrm>
    </dsp:sp>
    <dsp:sp modelId="{ADDB7F07-0689-4E43-9E99-B0729F75A318}">
      <dsp:nvSpPr>
        <dsp:cNvPr id="0" name=""/>
        <dsp:cNvSpPr/>
      </dsp:nvSpPr>
      <dsp:spPr>
        <a:xfrm>
          <a:off x="1663373" y="986319"/>
          <a:ext cx="1444805" cy="1444805"/>
        </a:xfrm>
        <a:prstGeom prst="ellipse">
          <a:avLst/>
        </a:prstGeom>
        <a:solidFill>
          <a:srgbClr val="9A4F9D"/>
        </a:solidFill>
        <a:ln w="25400" cap="flat" cmpd="sng" algn="ctr">
          <a:solidFill>
            <a:srgbClr val="9A4F9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Use PEP</a:t>
          </a:r>
          <a:endParaRPr lang="en-US" sz="1200" kern="1200" dirty="0"/>
        </a:p>
      </dsp:txBody>
      <dsp:txXfrm>
        <a:off x="1874960" y="1197906"/>
        <a:ext cx="1021631" cy="1021631"/>
      </dsp:txXfrm>
    </dsp:sp>
    <dsp:sp modelId="{575F392B-2D29-4B6E-A32E-8ED3D3A5CA28}">
      <dsp:nvSpPr>
        <dsp:cNvPr id="0" name=""/>
        <dsp:cNvSpPr/>
      </dsp:nvSpPr>
      <dsp:spPr>
        <a:xfrm rot="15906059">
          <a:off x="3659161" y="1966178"/>
          <a:ext cx="512857" cy="27774"/>
        </a:xfrm>
        <a:custGeom>
          <a:avLst/>
          <a:gdLst/>
          <a:ahLst/>
          <a:cxnLst/>
          <a:rect l="0" t="0" r="0" b="0"/>
          <a:pathLst>
            <a:path>
              <a:moveTo>
                <a:pt x="0" y="13887"/>
              </a:moveTo>
              <a:lnTo>
                <a:pt x="512857" y="13887"/>
              </a:lnTo>
            </a:path>
          </a:pathLst>
        </a:custGeom>
        <a:noFill/>
        <a:ln w="25400" cap="flat" cmpd="sng" algn="ctr">
          <a:solidFill>
            <a:schemeClr val="bg2">
              <a:lumMod val="2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3902768" y="1967244"/>
        <a:ext cx="25642" cy="25642"/>
      </dsp:txXfrm>
    </dsp:sp>
    <dsp:sp modelId="{3908DC39-8BB1-4741-8472-EE06BE973A68}">
      <dsp:nvSpPr>
        <dsp:cNvPr id="0" name=""/>
        <dsp:cNvSpPr/>
      </dsp:nvSpPr>
      <dsp:spPr>
        <a:xfrm>
          <a:off x="3109595" y="282407"/>
          <a:ext cx="1444805" cy="1444805"/>
        </a:xfrm>
        <a:prstGeom prst="ellipse">
          <a:avLst/>
        </a:prstGeom>
        <a:solidFill>
          <a:srgbClr val="9A4F9D"/>
        </a:solidFill>
        <a:ln w="25400" cap="flat" cmpd="sng" algn="ctr">
          <a:solidFill>
            <a:srgbClr val="9A4F9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Adopt Treatment as Prevention (U=U)</a:t>
          </a:r>
        </a:p>
      </dsp:txBody>
      <dsp:txXfrm>
        <a:off x="3321182" y="493994"/>
        <a:ext cx="1021631" cy="1021631"/>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8835" cy="1987744"/>
          </a:xfrm>
          <a:prstGeom prst="rect">
            <a:avLst/>
          </a:prstGeom>
        </p:spPr>
        <p:txBody>
          <a:bodyPr vert="horz" lIns="185527" tIns="92763" rIns="185527" bIns="92763" rtlCol="0"/>
          <a:lstStyle>
            <a:lvl1pPr algn="l">
              <a:defRPr sz="2400"/>
            </a:lvl1pPr>
          </a:lstStyle>
          <a:p>
            <a:endParaRPr lang="en-US" dirty="0"/>
          </a:p>
        </p:txBody>
      </p:sp>
      <p:sp>
        <p:nvSpPr>
          <p:cNvPr id="3" name="Date Placeholder 2"/>
          <p:cNvSpPr>
            <a:spLocks noGrp="1"/>
          </p:cNvSpPr>
          <p:nvPr>
            <p:ph type="dt" idx="1"/>
          </p:nvPr>
        </p:nvSpPr>
        <p:spPr>
          <a:xfrm>
            <a:off x="5632329" y="0"/>
            <a:ext cx="4308835" cy="1987744"/>
          </a:xfrm>
          <a:prstGeom prst="rect">
            <a:avLst/>
          </a:prstGeom>
        </p:spPr>
        <p:txBody>
          <a:bodyPr vert="horz" lIns="185527" tIns="92763" rIns="185527" bIns="92763" rtlCol="0"/>
          <a:lstStyle>
            <a:lvl1pPr algn="r">
              <a:defRPr sz="2400"/>
            </a:lvl1pPr>
          </a:lstStyle>
          <a:p>
            <a:fld id="{657462CD-B1D2-4C3E-BA9A-B30CFBA785BB}" type="datetimeFigureOut">
              <a:rPr lang="en-US" smtClean="0"/>
              <a:t>2/6/2023</a:t>
            </a:fld>
            <a:endParaRPr lang="en-US" dirty="0"/>
          </a:p>
        </p:txBody>
      </p:sp>
      <p:sp>
        <p:nvSpPr>
          <p:cNvPr id="4" name="Slide Image Placeholder 3"/>
          <p:cNvSpPr>
            <a:spLocks noGrp="1" noRot="1" noChangeAspect="1"/>
          </p:cNvSpPr>
          <p:nvPr>
            <p:ph type="sldImg" idx="2"/>
          </p:nvPr>
        </p:nvSpPr>
        <p:spPr>
          <a:xfrm>
            <a:off x="-6913563" y="4949825"/>
            <a:ext cx="23769638" cy="13371513"/>
          </a:xfrm>
          <a:prstGeom prst="rect">
            <a:avLst/>
          </a:prstGeom>
          <a:noFill/>
          <a:ln w="12700">
            <a:solidFill>
              <a:prstClr val="black"/>
            </a:solidFill>
          </a:ln>
        </p:spPr>
        <p:txBody>
          <a:bodyPr vert="horz" lIns="185527" tIns="92763" rIns="185527" bIns="92763" rtlCol="0" anchor="ctr"/>
          <a:lstStyle/>
          <a:p>
            <a:endParaRPr lang="en-US" dirty="0"/>
          </a:p>
        </p:txBody>
      </p:sp>
      <p:sp>
        <p:nvSpPr>
          <p:cNvPr id="5" name="Notes Placeholder 4"/>
          <p:cNvSpPr>
            <a:spLocks noGrp="1"/>
          </p:cNvSpPr>
          <p:nvPr>
            <p:ph type="body" sz="quarter" idx="3"/>
          </p:nvPr>
        </p:nvSpPr>
        <p:spPr>
          <a:xfrm>
            <a:off x="994347" y="19065828"/>
            <a:ext cx="7954772" cy="15599312"/>
          </a:xfrm>
          <a:prstGeom prst="rect">
            <a:avLst/>
          </a:prstGeom>
        </p:spPr>
        <p:txBody>
          <a:bodyPr vert="horz" lIns="185527" tIns="92763" rIns="185527" bIns="9276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37629563"/>
            <a:ext cx="4308835" cy="1987740"/>
          </a:xfrm>
          <a:prstGeom prst="rect">
            <a:avLst/>
          </a:prstGeom>
        </p:spPr>
        <p:txBody>
          <a:bodyPr vert="horz" lIns="185527" tIns="92763" rIns="185527" bIns="92763" rtlCol="0" anchor="b"/>
          <a:lstStyle>
            <a:lvl1pPr algn="l">
              <a:defRPr sz="2400"/>
            </a:lvl1pPr>
          </a:lstStyle>
          <a:p>
            <a:endParaRPr lang="en-US" dirty="0"/>
          </a:p>
        </p:txBody>
      </p:sp>
      <p:sp>
        <p:nvSpPr>
          <p:cNvPr id="7" name="Slide Number Placeholder 6"/>
          <p:cNvSpPr>
            <a:spLocks noGrp="1"/>
          </p:cNvSpPr>
          <p:nvPr>
            <p:ph type="sldNum" sz="quarter" idx="5"/>
          </p:nvPr>
        </p:nvSpPr>
        <p:spPr>
          <a:xfrm>
            <a:off x="5632329" y="37629563"/>
            <a:ext cx="4308835" cy="1987740"/>
          </a:xfrm>
          <a:prstGeom prst="rect">
            <a:avLst/>
          </a:prstGeom>
        </p:spPr>
        <p:txBody>
          <a:bodyPr vert="horz" lIns="185527" tIns="92763" rIns="185527" bIns="92763" rtlCol="0" anchor="b"/>
          <a:lstStyle>
            <a:lvl1pPr algn="r">
              <a:defRPr sz="2400"/>
            </a:lvl1pPr>
          </a:lstStyle>
          <a:p>
            <a:fld id="{3149EF18-39FC-46EF-A8C6-3D3B5BEDE780}" type="slidenum">
              <a:rPr lang="en-US" smtClean="0"/>
              <a:t>‹#›</a:t>
            </a:fld>
            <a:endParaRPr lang="en-US" dirty="0"/>
          </a:p>
        </p:txBody>
      </p:sp>
    </p:spTree>
    <p:extLst>
      <p:ext uri="{BB962C8B-B14F-4D97-AF65-F5344CB8AC3E}">
        <p14:creationId xmlns:p14="http://schemas.microsoft.com/office/powerpoint/2010/main" val="290610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dc.gov/hiv/pdf/risk/prep/cdc-hiv-prep-guidelines-2021.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dc.gov/hiv/pdf/risk/prep/cdc-hiv-prep-guidelines-2021.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whitehouse.gov/wp-content/uploads/2021/11/National-HIV-AIDS-Strategy.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dc.gov/hiv/pdf/risk/prep/cdc-hiv-prep-guidelines-2021.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dc.gov/std/treatment/sexualhistory.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dc.gov/hiv/pdf/risk/prep/cdc-hiv-prep-guidelines-2021.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dc.gov/hiv/pdf/risk/prep/cdc-hiv-prep-guidelines-2021.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dc.gov/hiv/pdf/risk/prep/cdc-hiv-prep-guidelines-2021.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dc.gov/hiv/pdf/risk/prep/cdc-hiv-prep-guidelines-2021.pdf"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gilead.com/-/media/files/pdfs/medicines/hiv/truvada/truvada_pi.pdf" TargetMode="External"/><Relationship Id="rId5" Type="http://schemas.openxmlformats.org/officeDocument/2006/relationships/hyperlink" Target="https://www.gilead.com/~/media/Files/pdfs/medicines/hiv/truvada/truvada_pi.pdf" TargetMode="External"/><Relationship Id="rId4" Type="http://schemas.openxmlformats.org/officeDocument/2006/relationships/hyperlink" Target="https://www.tevahivgenerics.com/globalassets/emtricitabine/pdfs/tg-42450_emtricitabine-and-tenofovir-disoproxil-fumarate-tablets-promo-pi-for-use-electronically.pdf"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dc.gov/hiv/pdf/risk/prep/cdc-hiv-prep-guidelines-2021.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dc.gov/hiv/pdf/risk/prep/cdc-hiv-prep-guidelines-2021.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dc.gov/hiv/pdf/risk/prep/cdc-hiv-prep-guidelines-2021.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moleculartestinglabs.com/"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cdc.gov/hiv/pdf/risk/prep/cdc-hiv-prep-guidelines-2021.pdf" TargetMode="External"/><Relationship Id="rId4" Type="http://schemas.openxmlformats.org/officeDocument/2006/relationships/hyperlink" Target="https://www.cdc.gov/hiv/testing/self-testing.html"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readysetprep.hiv.gov/"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gileadadvancingaccess.com/"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dc.gov/hiv/pdf/risk/prep/cdc-hiv-prep-guidelines-2021.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dc.gov/stophivtogether/library/topics/prevention/brochures/cdc-lsht-prevention-brochure-clinicians-quick-guide-what-is-hiv-prep.pdf" TargetMode="External"/><Relationship Id="rId7" Type="http://schemas.openxmlformats.org/officeDocument/2006/relationships/hyperlink" Target="https://www.cdc.gov/stophivtogether/library/topics/prevention/brochures/cdc-lsht-prevention-brochure-clinicians-quick-guide-what-is-injectable-hiv-prep.pdf"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cdc.gov/stophivtogether/library/topics/prevention/brochures/cdc-lsht-prevention-brochure-clinicians-quick-guide-what-is-oral-hiv-prep.pdf" TargetMode="External"/><Relationship Id="rId5" Type="http://schemas.openxmlformats.org/officeDocument/2006/relationships/hyperlink" Target="https://www.cdc.gov/hiv/pdf/risk/prep/cdc-hiv-prep-provider-supplement-2021.pdf" TargetMode="External"/><Relationship Id="rId4" Type="http://schemas.openxmlformats.org/officeDocument/2006/relationships/hyperlink" Target="https://www.cdc.gov/hiv/pdf/risk/prep/cdc-hiv-prep-guidelines-2021.pdf"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cdc.gov/hiv/clinicians/index.html"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cdc.gov/hiv/pdf/risk/prep/cdc-hiv-prep-provider-supplement-2017.pdf"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dc.gov/hiv/pdf/risk/prep/cdc-hiv-prep-guidelines-2021.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dc.gov/hiv/pdf/risk/prep/cdc-hiv-prep-guidelines-2021.pdf"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gilead.com/-/media/files/pdfs/medicines/hiv/descovy/descovy_pi.pdf"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apregistry.com/"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apregistry.com/forms/exec-summary.pdf" TargetMode="External"/><Relationship Id="rId5" Type="http://schemas.openxmlformats.org/officeDocument/2006/relationships/hyperlink" Target="https://nam04.safelinks.protection.outlook.com/?url=https%3A%2F%2Fclinicalinfo.hiv.gov%2Fen%2Fguidelines%2Fperinatal%2Frecommendations-arv-drugs-pregnancy-overview&amp;data=05%7C01%7Cptuck%40rti.org%7C8cbac5c215e8436e55d908db0538a8e5%7C2ffc2ede4d4449948082487341fa43fb%7C0%7C0%7C638109513150169199%7CUnknown%7CTWFpbGZsb3d8eyJWIjoiMC4wLjAwMDAiLCJQIjoiV2luMzIiLCJBTiI6Ik1haWwiLCJXVCI6Mn0%3D%7C3000%7C%7C%7C&amp;sdata=6jAZ%2B5mfGTf0f%2BGJJVyUN%2BYvfcB9PTWE8toZSBnmgec%3D&amp;reserved=0" TargetMode="External"/><Relationship Id="rId4" Type="http://schemas.openxmlformats.org/officeDocument/2006/relationships/hyperlink" Target="https://www.cdc.gov/hiv/pdf/risk/prep/cdc-hiv-prep-guidelines-2021.pdf"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businesswire.com/news/home/20180515006187/en/"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www.cdc.gov/hiv/pdf/library/reports/surveillance/cdc-hiv-surveillance-report-2018-updated-vol-32.pdf" TargetMode="External"/><Relationship Id="rId4" Type="http://schemas.openxmlformats.org/officeDocument/2006/relationships/hyperlink" Target="https://www.fda.gov/news-events/press-announcements/fda-approves-second-drug-prevent-hiv-infection-part-ongoing-efforts-end-hiv-epidemic"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dc.gov/hiv/clinicians/index.html?CDC_AA_refVal=https%3A%2F%2Fwww.cdc.gov%2Fhivnexus%2Findex.html"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ilead.com/~/media/Files/pdfs/medicines/hiv/truvada/truvada_pi.pdf"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gskpro.com/content/dam/global/hcpportal/en_US/Prescribing_Information/Apretude/pdf/APRETUDE-PI-PIL-IFU.PDF" TargetMode="External"/><Relationship Id="rId5" Type="http://schemas.openxmlformats.org/officeDocument/2006/relationships/hyperlink" Target="https://www.gilead.com/-/media/files/pdfs/medicines/hiv/descovy/descovy_pi.pdf" TargetMode="External"/><Relationship Id="rId4" Type="http://schemas.openxmlformats.org/officeDocument/2006/relationships/hyperlink" Target="https://www.tevahivgenerics.com/globalassets/emtricitabine/pdfs/tg-42450_emtricitabine-and-tenofovir-disoproxil-fumarate-tablets-promo-pi-for-use-electronically.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dc.gov/hiv/risk/estimates/preventionstrategies.html"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cdc.gov/hiv/pdf/risk/prep/cdc-hiv-prep-guidelines-2021.pdf"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dc.gov/hiv/pdf/risk/prep/cdc-hiv-prep-guidelines-2021.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Welcome to this presentation on prescribing HIV pre-exposure prophylaxis or PrEP.</a:t>
            </a:r>
          </a:p>
          <a:p>
            <a:endParaRPr lang="en-US" sz="2200" dirty="0"/>
          </a:p>
        </p:txBody>
      </p:sp>
    </p:spTree>
    <p:extLst>
      <p:ext uri="{BB962C8B-B14F-4D97-AF65-F5344CB8AC3E}">
        <p14:creationId xmlns:p14="http://schemas.microsoft.com/office/powerpoint/2010/main" val="2113695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p>
          <a:p>
            <a:r>
              <a:rPr lang="en-US" b="0" dirty="0">
                <a:latin typeface="Arial" panose="020B0604020202020204" pitchFamily="34" charset="0"/>
                <a:cs typeface="Arial" panose="020B0604020202020204" pitchFamily="34" charset="0"/>
              </a:rPr>
              <a:t>Let’s review who can prescribe PrEP.</a:t>
            </a:r>
          </a:p>
          <a:p>
            <a:endParaRPr lang="en-US" sz="2200" dirty="0"/>
          </a:p>
        </p:txBody>
      </p:sp>
    </p:spTree>
    <p:extLst>
      <p:ext uri="{BB962C8B-B14F-4D97-AF65-F5344CB8AC3E}">
        <p14:creationId xmlns:p14="http://schemas.microsoft.com/office/powerpoint/2010/main" val="479173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pPr marL="337568" indent="-337568" defTabSz="1800362">
              <a:buFont typeface="Wingdings" panose="05000000000000000000" pitchFamily="2" charset="2"/>
              <a:buChar char="§"/>
              <a:defRPr/>
            </a:pPr>
            <a:r>
              <a:rPr lang="en-US" dirty="0">
                <a:latin typeface="Arial" panose="020B0604020202020204" pitchFamily="34" charset="0"/>
                <a:cs typeface="Arial" panose="020B0604020202020204" pitchFamily="34" charset="0"/>
              </a:rPr>
              <a:t>Any licensed prescriber can prescribe PrEP to people who don’t have HIV and are at risk of getting HIV through sex or injection drug use. </a:t>
            </a:r>
            <a:r>
              <a:rPr lang="en-US" dirty="0">
                <a:latin typeface="Segoe UI" panose="020B0502040204020203" pitchFamily="34" charset="0"/>
                <a:cs typeface="Arial" panose="020B0604020202020204" pitchFamily="34" charset="0"/>
              </a:rPr>
              <a:t>I</a:t>
            </a:r>
            <a:r>
              <a:rPr lang="en-US" dirty="0">
                <a:latin typeface="Segoe UI" panose="020B0502040204020203" pitchFamily="34" charset="0"/>
              </a:rPr>
              <a:t>n some states, pharmacists can provide PrEP once prescribed by a clinician.</a:t>
            </a:r>
            <a:endParaRPr lang="en-US" dirty="0">
              <a:latin typeface="Arial" panose="020B0604020202020204" pitchFamily="34" charset="0"/>
              <a:cs typeface="Arial" panose="020B0604020202020204" pitchFamily="34" charset="0"/>
            </a:endParaRP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PrEP providers include primary care providers, providers who work at sexually transmitted infection (STI) clinics, HIV care providers, and substance use disorder treatment providers. </a:t>
            </a:r>
          </a:p>
        </p:txBody>
      </p:sp>
    </p:spTree>
    <p:extLst>
      <p:ext uri="{BB962C8B-B14F-4D97-AF65-F5344CB8AC3E}">
        <p14:creationId xmlns:p14="http://schemas.microsoft.com/office/powerpoint/2010/main" val="3165159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pPr marL="337568" indent="-337568" defTabSz="1855273">
              <a:buFont typeface="Wingdings" panose="05000000000000000000" pitchFamily="2" charset="2"/>
              <a:buChar char="§"/>
              <a:defRPr/>
            </a:pPr>
            <a:r>
              <a:rPr lang="en-US" b="0" dirty="0">
                <a:latin typeface="Arial" panose="020B0604020202020204" pitchFamily="34" charset="0"/>
                <a:cs typeface="Arial" panose="020B0604020202020204" pitchFamily="34" charset="0"/>
              </a:rPr>
              <a:t>PrEP can be prescribed by any licensed prescriber.</a:t>
            </a:r>
            <a:r>
              <a:rPr lang="en-US" b="0" baseline="30000" dirty="0">
                <a:latin typeface="Arial" panose="020B0604020202020204" pitchFamily="34" charset="0"/>
                <a:cs typeface="Arial" panose="020B0604020202020204" pitchFamily="34" charset="0"/>
              </a:rPr>
              <a:t>1</a:t>
            </a:r>
            <a:r>
              <a:rPr lang="en-US" b="0" dirty="0">
                <a:latin typeface="Arial" panose="020B0604020202020204" pitchFamily="34" charset="0"/>
                <a:cs typeface="Arial" panose="020B0604020202020204" pitchFamily="34" charset="0"/>
              </a:rPr>
              <a:t> The prescriber does not have to be an infectious disease or HIV specialist.</a:t>
            </a: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PrEP is a preventive measure for HIV that can be readily integrated into primary care, as providers are already regularly prescribing other preventive interventions, such as metformin for patients at risk for diabetes, statins for those at risk for cardiovascular disease, and other</a:t>
            </a:r>
            <a:r>
              <a:rPr lang="en-US" baseline="0" dirty="0">
                <a:latin typeface="Arial" panose="020B0604020202020204" pitchFamily="34" charset="0"/>
                <a:cs typeface="Arial" panose="020B0604020202020204" pitchFamily="34" charset="0"/>
              </a:rPr>
              <a:t> medications, as shown here</a:t>
            </a:r>
            <a:r>
              <a:rPr lang="en-US" dirty="0">
                <a:latin typeface="Arial" panose="020B0604020202020204" pitchFamily="34" charset="0"/>
                <a:cs typeface="Arial" panose="020B0604020202020204" pitchFamily="34" charset="0"/>
              </a:rPr>
              <a:t>. </a:t>
            </a: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In fact, making PrEP available in primary settings as part of routine preventive health care can improve access for all people who could benefit, and help address existing disparities in PrEP use.</a:t>
            </a:r>
          </a:p>
          <a:p>
            <a:endParaRPr lang="en-US" dirty="0">
              <a:latin typeface="Arial" panose="020B0604020202020204" pitchFamily="34" charset="0"/>
              <a:cs typeface="Arial" panose="020B0604020202020204" pitchFamily="34" charset="0"/>
            </a:endParaRPr>
          </a:p>
          <a:p>
            <a:pPr defTabSz="1855273">
              <a:defRPr/>
            </a:pPr>
            <a:r>
              <a:rPr lang="en-US" b="1" dirty="0">
                <a:latin typeface="Arial" panose="020B0604020202020204" pitchFamily="34" charset="0"/>
                <a:cs typeface="Arial" panose="020B0604020202020204" pitchFamily="34" charset="0"/>
              </a:rPr>
              <a:t>References:</a:t>
            </a:r>
          </a:p>
          <a:p>
            <a:pPr defTabSz="1855273">
              <a:defRPr/>
            </a:pPr>
            <a:r>
              <a:rPr lang="en-US" baseline="30000" dirty="0">
                <a:solidFill>
                  <a:srgbClr val="000000"/>
                </a:solidFill>
              </a:rPr>
              <a:t>1 </a:t>
            </a:r>
            <a:r>
              <a:rPr lang="en-US" dirty="0">
                <a:solidFill>
                  <a:srgbClr val="000000"/>
                </a:solidFill>
              </a:rPr>
              <a:t>Centers for Disease Control and Prevention, US Public Health Service. </a:t>
            </a:r>
            <a:r>
              <a:rPr lang="en-US" i="1" dirty="0">
                <a:solidFill>
                  <a:srgbClr val="000000"/>
                </a:solidFill>
              </a:rPr>
              <a:t>Preexposure prophylaxis for the prevention of HIV infection in the United States—2021 update: a clinical practice guideline</a:t>
            </a:r>
            <a:r>
              <a:rPr lang="en-US" dirty="0">
                <a:solidFill>
                  <a:srgbClr val="000000"/>
                </a:solidFill>
              </a:rPr>
              <a:t>. Published December 2021. Accessed January 20, 2023. </a:t>
            </a:r>
            <a:r>
              <a:rPr lang="en-US" dirty="0">
                <a:solidFill>
                  <a:srgbClr val="000000"/>
                </a:solidFill>
                <a:hlinkClick r:id="rId3"/>
              </a:rPr>
              <a:t>https://www.cdc.gov/hiv/pdf/risk/prep/cdc-hiv-prep-guidelines-2021.pdf</a:t>
            </a:r>
            <a:r>
              <a:rPr lang="en-US" dirty="0">
                <a:solidFill>
                  <a:srgbClr val="000000"/>
                </a:solidFill>
              </a:rPr>
              <a:t> </a:t>
            </a:r>
          </a:p>
          <a:p>
            <a:pPr defTabSz="1855273">
              <a:defRPr/>
            </a:pPr>
            <a:r>
              <a:rPr lang="en-US" baseline="30000" dirty="0">
                <a:solidFill>
                  <a:srgbClr val="000000"/>
                </a:solidFill>
              </a:rPr>
              <a:t>2 </a:t>
            </a:r>
            <a:r>
              <a:rPr lang="en-US" dirty="0">
                <a:latin typeface="Arial" panose="020B0604020202020204" pitchFamily="34" charset="0"/>
                <a:cs typeface="Arial" panose="020B0604020202020204" pitchFamily="34" charset="0"/>
              </a:rPr>
              <a:t>Calabrese SK, Krakower DS, Mayer KH. Integrating HIV preexposure prophylaxis (PrEP) into routine preventive health care to avoid exacerbating disparities. </a:t>
            </a:r>
            <a:r>
              <a:rPr lang="en-US" i="1" dirty="0">
                <a:latin typeface="Arial" panose="020B0604020202020204" pitchFamily="34" charset="0"/>
                <a:cs typeface="Arial" panose="020B0604020202020204" pitchFamily="34" charset="0"/>
              </a:rPr>
              <a:t>Am J Public Health. </a:t>
            </a:r>
            <a:r>
              <a:rPr lang="en-US" dirty="0">
                <a:latin typeface="Arial" panose="020B0604020202020204" pitchFamily="34" charset="0"/>
                <a:cs typeface="Arial" panose="020B0604020202020204" pitchFamily="34" charset="0"/>
              </a:rPr>
              <a:t>2017;107(12):1883-1889. </a:t>
            </a:r>
            <a:r>
              <a:rPr lang="en-US" dirty="0" err="1">
                <a:latin typeface="Arial" panose="020B0604020202020204" pitchFamily="34" charset="0"/>
                <a:cs typeface="Arial" panose="020B0604020202020204" pitchFamily="34" charset="0"/>
              </a:rPr>
              <a:t>doi</a:t>
            </a:r>
            <a:r>
              <a:rPr lang="en-US" dirty="0">
                <a:latin typeface="Arial" panose="020B0604020202020204" pitchFamily="34" charset="0"/>
                <a:cs typeface="Arial" panose="020B0604020202020204" pitchFamily="34" charset="0"/>
              </a:rPr>
              <a:t>: 10.2105/AJPH.2017.304061</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036040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00362">
              <a:defRPr/>
            </a:pPr>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Now that we’ve covered an introduction to what PrEP is and the PrEP medications available, let’s move on to discuss who can benefit from PrEP.</a:t>
            </a:r>
          </a:p>
        </p:txBody>
      </p:sp>
    </p:spTree>
    <p:extLst>
      <p:ext uri="{BB962C8B-B14F-4D97-AF65-F5344CB8AC3E}">
        <p14:creationId xmlns:p14="http://schemas.microsoft.com/office/powerpoint/2010/main" val="537954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p>
          <a:p>
            <a:pPr marL="337568" indent="-337568">
              <a:buFont typeface="Wingdings" panose="05000000000000000000" pitchFamily="2" charset="2"/>
              <a:buChar char="§"/>
            </a:pPr>
            <a:r>
              <a:rPr lang="en-US" b="0" dirty="0">
                <a:latin typeface="Arial" panose="020B0604020202020204" pitchFamily="34" charset="0"/>
                <a:cs typeface="Arial" panose="020B0604020202020204" pitchFamily="34" charset="0"/>
              </a:rPr>
              <a:t>PrEP is for adults and adolescents without HIV who are at risk for getting HIV from sex or injection drug use. </a:t>
            </a:r>
          </a:p>
          <a:p>
            <a:pPr marL="337568" indent="-337568">
              <a:buFont typeface="Wingdings" panose="05000000000000000000" pitchFamily="2" charset="2"/>
              <a:buChar char="§"/>
            </a:pPr>
            <a:r>
              <a:rPr lang="en-US" b="0" dirty="0">
                <a:latin typeface="Arial" panose="020B0604020202020204" pitchFamily="34" charset="0"/>
                <a:cs typeface="Arial" panose="020B0604020202020204" pitchFamily="34" charset="0"/>
              </a:rPr>
              <a:t>CDC’s PrEP guideline, issued in 2021, includes telling all sexually active adults and adolescents about PrEP as a graded recommendation (IIIB).</a:t>
            </a:r>
          </a:p>
          <a:p>
            <a:pPr marL="337568" indent="-337568">
              <a:buFont typeface="Wingdings" panose="05000000000000000000" pitchFamily="2" charset="2"/>
              <a:buChar char="§"/>
            </a:pPr>
            <a:r>
              <a:rPr lang="en-US" b="0" dirty="0">
                <a:latin typeface="Arial" panose="020B0604020202020204" pitchFamily="34" charset="0"/>
                <a:cs typeface="Arial" panose="020B0604020202020204" pitchFamily="34" charset="0"/>
              </a:rPr>
              <a:t>Giving patients information about PrEP equips them to not only take steps to protect themselves from HIV but also to share that information with their social networks and family members who may benefit from PrEP. </a:t>
            </a:r>
          </a:p>
          <a:p>
            <a:pPr marL="337568" indent="-337568">
              <a:buFont typeface="Wingdings" panose="05000000000000000000" pitchFamily="2" charset="2"/>
              <a:buChar char="§"/>
            </a:pPr>
            <a:r>
              <a:rPr lang="en-US" b="0" dirty="0">
                <a:latin typeface="Arial" panose="020B0604020202020204" pitchFamily="34" charset="0"/>
                <a:cs typeface="Arial" panose="020B0604020202020204" pitchFamily="34" charset="0"/>
              </a:rPr>
              <a:t>Additionally, starting the conversation about PrEP can help patients overcome embarrassment and stigma so that they can respond accurately to risk assessment questions. </a:t>
            </a:r>
          </a:p>
          <a:p>
            <a:pPr marL="337568" indent="-337568" defTabSz="1800362">
              <a:buFont typeface="Wingdings" panose="05000000000000000000" pitchFamily="2" charset="2"/>
              <a:buChar char="§"/>
              <a:defRPr/>
            </a:pPr>
            <a:r>
              <a:rPr lang="en-US" dirty="0">
                <a:latin typeface="Arial" panose="020B0604020202020204" pitchFamily="34" charset="0"/>
                <a:ea typeface="ヒラギノ角ゴ Pro W3"/>
                <a:cs typeface="Arial" panose="020B0604020202020204" pitchFamily="34" charset="0"/>
              </a:rPr>
              <a:t>PrEP </a:t>
            </a:r>
            <a:r>
              <a:rPr lang="en-US" b="1" dirty="0">
                <a:latin typeface="Arial" panose="020B0604020202020204" pitchFamily="34" charset="0"/>
                <a:ea typeface="ヒラギノ角ゴ Pro W3"/>
                <a:cs typeface="Arial" panose="020B0604020202020204" pitchFamily="34" charset="0"/>
              </a:rPr>
              <a:t>can be prescribed to any adult or adolescent patient who asks for it, </a:t>
            </a:r>
            <a:r>
              <a:rPr lang="en-US" dirty="0">
                <a:latin typeface="Arial" panose="020B0604020202020204" pitchFamily="34" charset="0"/>
                <a:ea typeface="ヒラギノ角ゴ Pro W3"/>
                <a:cs typeface="Arial" panose="020B0604020202020204" pitchFamily="34" charset="0"/>
              </a:rPr>
              <a:t>even if they do not report HIV risk factors, as part of their comprehensive prevention plan.</a:t>
            </a:r>
          </a:p>
          <a:p>
            <a:pPr marL="337568" indent="-337568">
              <a:buFont typeface="Wingdings" panose="05000000000000000000" pitchFamily="2" charset="2"/>
              <a:buChar char="§"/>
            </a:pPr>
            <a:endParaRPr lang="en-US" b="0" dirty="0">
              <a:latin typeface="Arial" panose="020B0604020202020204" pitchFamily="34" charset="0"/>
              <a:cs typeface="Arial" panose="020B0604020202020204" pitchFamily="34" charset="0"/>
            </a:endParaRPr>
          </a:p>
          <a:p>
            <a:pPr marL="1237749" lvl="1" indent="-337568">
              <a:buFont typeface="Arial" panose="020B0604020202020204" pitchFamily="34" charset="0"/>
              <a:buChar char="•"/>
            </a:pPr>
            <a:endParaRPr lang="en-US" b="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Reference:</a:t>
            </a:r>
          </a:p>
          <a:p>
            <a:pPr defTabSz="1855273">
              <a:defRPr/>
            </a:pPr>
            <a:r>
              <a:rPr lang="en-US" dirty="0"/>
              <a:t>Centers for Disease Control and Prevention, US Public Health Service. </a:t>
            </a:r>
            <a:r>
              <a:rPr lang="en-US" i="1" dirty="0"/>
              <a:t>Preexposure prophylaxis for the prevention of HIV infection in the United States—2021 update: a clinical practice guideline</a:t>
            </a:r>
            <a:r>
              <a:rPr lang="en-US" dirty="0"/>
              <a:t>. Published December 2021. Accessed January 20, 2023. </a:t>
            </a:r>
            <a:r>
              <a:rPr lang="en-US" dirty="0">
                <a:hlinkClick r:id="rId3"/>
              </a:rPr>
              <a:t>https://www.cdc.gov/hiv/pdf/risk/prep/cdc-hiv-prep-guidelines-2021.pdf</a:t>
            </a:r>
            <a:endParaRPr lang="en-US" baseline="30000" dirty="0"/>
          </a:p>
          <a:p>
            <a:pPr marL="228172" indent="-228172" defTabSz="1855273">
              <a:defRPr/>
            </a:pPr>
            <a:endParaRPr lang="en-US" b="0" dirty="0">
              <a:latin typeface="Arial" panose="020B0604020202020204" pitchFamily="34" charset="0"/>
              <a:cs typeface="Arial" panose="020B0604020202020204" pitchFamily="34" charset="0"/>
            </a:endParaRPr>
          </a:p>
          <a:p>
            <a:pPr marL="1237749" lvl="1" indent="-337568">
              <a:buFont typeface="Arial" panose="020B0604020202020204" pitchFamily="34" charset="0"/>
              <a:buChar char="•"/>
            </a:pPr>
            <a:endParaRPr lang="en-US" b="0" dirty="0"/>
          </a:p>
        </p:txBody>
      </p:sp>
    </p:spTree>
    <p:extLst>
      <p:ext uri="{BB962C8B-B14F-4D97-AF65-F5344CB8AC3E}">
        <p14:creationId xmlns:p14="http://schemas.microsoft.com/office/powerpoint/2010/main" val="2253215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pPr defTabSz="1855273">
              <a:defRPr/>
            </a:pPr>
            <a:r>
              <a:rPr lang="en-US" dirty="0">
                <a:latin typeface="Arial" panose="020B0604020202020204" pitchFamily="34" charset="0"/>
                <a:cs typeface="Arial" panose="020B0604020202020204" pitchFamily="34" charset="0"/>
              </a:rPr>
              <a:t>Now that we’ve established that any licensed prescriber can prescribe PrEP and that PrEP is appropriate for primary care, let’s talk a little about what prescribers should know before prescribing PrEP.</a:t>
            </a:r>
          </a:p>
          <a:p>
            <a:pPr defTabSz="1855273">
              <a:defRPr/>
            </a:pPr>
            <a:endParaRPr lang="en-US" dirty="0"/>
          </a:p>
        </p:txBody>
      </p:sp>
    </p:spTree>
    <p:extLst>
      <p:ext uri="{BB962C8B-B14F-4D97-AF65-F5344CB8AC3E}">
        <p14:creationId xmlns:p14="http://schemas.microsoft.com/office/powerpoint/2010/main" val="2307673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PrEP is one method individuals can use to protect themselves from HIV. </a:t>
            </a: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Thus, PrEP is a type of prevention service and falls within the prevention pathway of CDC’s status-neutral approach to HIV prevention and care, as indicated by the orange arrow.</a:t>
            </a:r>
          </a:p>
          <a:p>
            <a:endParaRPr lang="en-US" dirty="0">
              <a:latin typeface="Arial" panose="020B0604020202020204" pitchFamily="34" charset="0"/>
              <a:cs typeface="Arial" panose="020B0604020202020204" pitchFamily="34" charset="0"/>
            </a:endParaRPr>
          </a:p>
          <a:p>
            <a:pPr>
              <a:spcBef>
                <a:spcPct val="20000"/>
              </a:spcBef>
              <a:defRPr/>
            </a:pPr>
            <a:r>
              <a:rPr lang="en-US" altLang="en-US" b="1" dirty="0">
                <a:latin typeface="Arial" panose="020B0604020202020204" pitchFamily="34" charset="0"/>
                <a:ea typeface="ＭＳ Ｐゴシック" pitchFamily="34" charset="-128"/>
                <a:cs typeface="Arial" panose="020B0604020202020204" pitchFamily="34" charset="0"/>
              </a:rPr>
              <a:t>Reference:</a:t>
            </a:r>
          </a:p>
          <a:p>
            <a:pPr>
              <a:spcBef>
                <a:spcPct val="20000"/>
              </a:spcBef>
              <a:defRPr/>
            </a:pPr>
            <a:r>
              <a:rPr lang="en-US" altLang="en-US" dirty="0">
                <a:latin typeface="Arial" panose="020B0604020202020204" pitchFamily="34" charset="0"/>
                <a:ea typeface="ヒラギノ角ゴ Pro W3"/>
                <a:cs typeface="Arial" panose="020B0604020202020204" pitchFamily="34" charset="0"/>
              </a:rPr>
              <a:t>The White House. National HIV/AIDS strategy for the United States 2022–2025. p. 34. Published 2021. Accessed January 20, 2023. </a:t>
            </a:r>
            <a:r>
              <a:rPr lang="en-US" altLang="en-US" dirty="0">
                <a:latin typeface="Arial" panose="020B0604020202020204" pitchFamily="34" charset="0"/>
                <a:ea typeface="ヒラギノ角ゴ Pro W3"/>
                <a:cs typeface="Arial" panose="020B0604020202020204" pitchFamily="34" charset="0"/>
                <a:hlinkClick r:id="rId3"/>
              </a:rPr>
              <a:t>https://www.whitehouse.gov/wp-content/uploads/2021/11/National-HIV-AIDS-Strategy.pdf</a:t>
            </a:r>
            <a:r>
              <a:rPr lang="en-US" altLang="en-US" dirty="0">
                <a:latin typeface="Arial" panose="020B0604020202020204" pitchFamily="34" charset="0"/>
                <a:ea typeface="ヒラギノ角ゴ Pro W3"/>
                <a:cs typeface="Arial" panose="020B0604020202020204" pitchFamily="34" charset="0"/>
              </a:rPr>
              <a:t> </a:t>
            </a:r>
            <a:endParaRPr lang="en-US" altLang="en-US" baseline="30000" dirty="0">
              <a:latin typeface="Arial" panose="020B0604020202020204" pitchFamily="34" charset="0"/>
              <a:ea typeface="ヒラギノ角ゴ Pro W3"/>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895378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Obtaining a sexual history is recommended for all adult and adolescent patients as part of ongoing primary care. Taking a sexual history from all patients is important to identify their sexual health needs, including whether they are sexually active and could benefit from PrEP. However, </a:t>
            </a:r>
            <a:r>
              <a:rPr lang="en-US" dirty="0">
                <a:latin typeface="Segoe UI" panose="020B0502040204020203" pitchFamily="34" charset="0"/>
              </a:rPr>
              <a:t>a comprehensive sexual history is not required for PrEP.</a:t>
            </a:r>
            <a:endParaRPr lang="en-US" dirty="0">
              <a:latin typeface="Arial" panose="020B0604020202020204" pitchFamily="34" charset="0"/>
              <a:cs typeface="Arial" panose="020B0604020202020204" pitchFamily="34" charset="0"/>
            </a:endParaRP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Providers can introduce the discussion about a patient’s sexual history by emphasizing that these are routine questions and that everything they talk about will be kept confidential between patient and provider.</a:t>
            </a:r>
          </a:p>
          <a:p>
            <a:endParaRPr lang="en-US" dirty="0">
              <a:latin typeface="Arial" panose="020B0604020202020204" pitchFamily="34" charset="0"/>
              <a:cs typeface="Arial" panose="020B0604020202020204" pitchFamily="34" charset="0"/>
            </a:endParaRPr>
          </a:p>
          <a:p>
            <a:pPr defTabSz="1855273">
              <a:defRPr/>
            </a:pPr>
            <a:r>
              <a:rPr lang="en-US" b="1" dirty="0">
                <a:latin typeface="Arial" panose="020B0604020202020204" pitchFamily="34" charset="0"/>
                <a:cs typeface="Arial" panose="020B0604020202020204" pitchFamily="34" charset="0"/>
              </a:rPr>
              <a:t>Reference:</a:t>
            </a:r>
          </a:p>
          <a:p>
            <a:pPr defTabSz="1855273">
              <a:defRPr/>
            </a:pPr>
            <a:r>
              <a:rPr lang="en-US" dirty="0">
                <a:latin typeface="Arial" panose="020B0604020202020204" pitchFamily="34" charset="0"/>
                <a:cs typeface="Arial" panose="020B0604020202020204" pitchFamily="34" charset="0"/>
              </a:rPr>
              <a:t>Centers for Disease Control and Prevention, US Public Health Service. </a:t>
            </a:r>
            <a:r>
              <a:rPr lang="en-US" i="1" dirty="0">
                <a:latin typeface="Arial" panose="020B0604020202020204" pitchFamily="34" charset="0"/>
                <a:cs typeface="Arial" panose="020B0604020202020204" pitchFamily="34" charset="0"/>
              </a:rPr>
              <a:t>Preexposure prophylaxis for the prevention of HIV infection in the United States—2021 update—a clinical practice guideline. </a:t>
            </a:r>
            <a:r>
              <a:rPr lang="en-US" dirty="0">
                <a:latin typeface="Arial" panose="020B0604020202020204" pitchFamily="34" charset="0"/>
                <a:cs typeface="Arial" panose="020B0604020202020204" pitchFamily="34" charset="0"/>
              </a:rPr>
              <a:t>Published December 2021. Accessed January 20, 2023. </a:t>
            </a:r>
            <a:r>
              <a:rPr lang="en-US" dirty="0">
                <a:latin typeface="Arial" panose="020B0604020202020204" pitchFamily="34" charset="0"/>
                <a:cs typeface="Arial" panose="020B0604020202020204" pitchFamily="34" charset="0"/>
                <a:hlinkClick r:id="rId3"/>
              </a:rPr>
              <a:t>https://www.cdc.gov/hiv/pdf/risk/prep/cdc-hiv-prep-guidelines-2021.pdf</a:t>
            </a: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98162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pPr defTabSz="1855273">
              <a:defRPr/>
            </a:pPr>
            <a:r>
              <a:rPr lang="en-US" dirty="0">
                <a:latin typeface="Arial" panose="020B0604020202020204" pitchFamily="34" charset="0"/>
                <a:cs typeface="Arial" panose="020B0604020202020204" pitchFamily="34" charset="0"/>
              </a:rPr>
              <a:t>Taking a sexual history can most easily be accomplished by using the 5 “Ps”:</a:t>
            </a:r>
          </a:p>
          <a:p>
            <a:pPr marL="347863" indent="-347863">
              <a:buFont typeface="Wingdings" panose="05000000000000000000" pitchFamily="2" charset="2"/>
              <a:buChar char="§"/>
            </a:pPr>
            <a:r>
              <a:rPr lang="en-US" dirty="0">
                <a:latin typeface="Arial" panose="020B0604020202020204" pitchFamily="34" charset="0"/>
                <a:cs typeface="Arial" panose="020B0604020202020204" pitchFamily="34" charset="0"/>
              </a:rPr>
              <a:t>Partners (to determine the number and gender[s] of sex partners).</a:t>
            </a:r>
          </a:p>
          <a:p>
            <a:pPr marL="347863" indent="-347863">
              <a:buFont typeface="Wingdings" panose="05000000000000000000" pitchFamily="2" charset="2"/>
              <a:buChar char="§"/>
            </a:pPr>
            <a:r>
              <a:rPr lang="en-US" dirty="0">
                <a:latin typeface="Arial" panose="020B0604020202020204" pitchFamily="34" charset="0"/>
                <a:cs typeface="Arial" panose="020B0604020202020204" pitchFamily="34" charset="0"/>
              </a:rPr>
              <a:t>Practices (to guide assessment of risk, recommend risk-reduction strategies, and identify need for STI testing</a:t>
            </a:r>
            <a:r>
              <a:rPr lang="en-US" baseline="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347863" indent="-347863">
              <a:buFont typeface="Wingdings" panose="05000000000000000000" pitchFamily="2" charset="2"/>
              <a:buChar char="§"/>
            </a:pPr>
            <a:r>
              <a:rPr lang="en-US" dirty="0">
                <a:latin typeface="Arial" panose="020B0604020202020204" pitchFamily="34" charset="0"/>
                <a:cs typeface="Arial" panose="020B0604020202020204" pitchFamily="34" charset="0"/>
              </a:rPr>
              <a:t>Protection from STIs (to identify the appropriate level of risk-reduction counseling).</a:t>
            </a:r>
          </a:p>
          <a:p>
            <a:pPr marL="347863" indent="-347863">
              <a:buFont typeface="Wingdings" panose="05000000000000000000" pitchFamily="2" charset="2"/>
              <a:buChar char="§"/>
            </a:pPr>
            <a:r>
              <a:rPr lang="en-US" dirty="0">
                <a:latin typeface="Arial" panose="020B0604020202020204" pitchFamily="34" charset="0"/>
                <a:cs typeface="Arial" panose="020B0604020202020204" pitchFamily="34" charset="0"/>
              </a:rPr>
              <a:t>Past history of STIs (to evaluate risk factors for HIV acquisition or transmission, as a history of STIs can place patients at greater risk now).</a:t>
            </a:r>
          </a:p>
          <a:p>
            <a:pPr marL="347863" indent="-347863">
              <a:buFont typeface="Wingdings" panose="05000000000000000000" pitchFamily="2" charset="2"/>
              <a:buChar char="§"/>
            </a:pPr>
            <a:r>
              <a:rPr lang="en-US" dirty="0">
                <a:latin typeface="Arial" panose="020B0604020202020204" pitchFamily="34" charset="0"/>
                <a:cs typeface="Arial" panose="020B0604020202020204" pitchFamily="34" charset="0"/>
              </a:rPr>
              <a:t>Pregnancy intention (to allow discussion of HIV transmission prevention).</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Reference:</a:t>
            </a:r>
          </a:p>
          <a:p>
            <a:pPr defTabSz="1800362">
              <a:defRPr/>
            </a:pPr>
            <a:r>
              <a:rPr lang="en-US" altLang="en-US" dirty="0">
                <a:latin typeface="Arial" panose="020B0604020202020204" pitchFamily="34" charset="0"/>
                <a:ea typeface="ヒラギノ角ゴ Pro W3"/>
                <a:cs typeface="Arial" panose="020B0604020202020204" pitchFamily="34" charset="0"/>
              </a:rPr>
              <a:t>CDC. </a:t>
            </a:r>
            <a:r>
              <a:rPr lang="en-US" altLang="en-US" i="1" dirty="0">
                <a:latin typeface="Arial" panose="020B0604020202020204" pitchFamily="34" charset="0"/>
                <a:ea typeface="ヒラギノ角ゴ Pro W3"/>
                <a:cs typeface="Arial" panose="020B0604020202020204" pitchFamily="34" charset="0"/>
              </a:rPr>
              <a:t>A guide to taking a sexual history</a:t>
            </a:r>
            <a:r>
              <a:rPr lang="en-US" altLang="en-US" dirty="0">
                <a:latin typeface="Arial" panose="020B0604020202020204" pitchFamily="34" charset="0"/>
                <a:ea typeface="ヒラギノ角ゴ Pro W3"/>
                <a:cs typeface="Arial" panose="020B0604020202020204" pitchFamily="34" charset="0"/>
              </a:rPr>
              <a:t>. Published 2021. Accessed January 20, 2023. </a:t>
            </a:r>
            <a:r>
              <a:rPr lang="en-US" altLang="en-US" dirty="0">
                <a:latin typeface="Arial" panose="020B0604020202020204" pitchFamily="34" charset="0"/>
                <a:ea typeface="ヒラギノ角ゴ Pro W3"/>
                <a:cs typeface="Arial" panose="020B0604020202020204" pitchFamily="34" charset="0"/>
                <a:hlinkClick r:id="rId3"/>
              </a:rPr>
              <a:t>https://www.cdc.gov/std/treatment/sexualhistory.pdf</a:t>
            </a:r>
            <a:r>
              <a:rPr lang="en-US" altLang="en-US" dirty="0">
                <a:latin typeface="Arial" panose="020B0604020202020204" pitchFamily="34" charset="0"/>
                <a:ea typeface="ヒラギノ角ゴ Pro W3"/>
                <a:cs typeface="Arial" panose="020B0604020202020204" pitchFamily="34" charset="0"/>
              </a:rPr>
              <a:t>  </a:t>
            </a:r>
            <a:endParaRPr lang="en-US" dirty="0"/>
          </a:p>
          <a:p>
            <a:endParaRPr lang="en-US" dirty="0"/>
          </a:p>
          <a:p>
            <a:endParaRPr lang="en-US" dirty="0"/>
          </a:p>
        </p:txBody>
      </p:sp>
    </p:spTree>
    <p:extLst>
      <p:ext uri="{BB962C8B-B14F-4D97-AF65-F5344CB8AC3E}">
        <p14:creationId xmlns:p14="http://schemas.microsoft.com/office/powerpoint/2010/main" val="3728038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It is important to talk to all patients who may be at risk of HIV through sex or injection drug use. </a:t>
            </a: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Starting the conversation by informing patients about PrEP helps them respond openly to questions about their sexual and drug use behaviors.</a:t>
            </a: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Once you have introduced PrEP, begin to ask patients about their behaviors. As when taking a sexual history, affirm that these questions are routine and that the information they share will be kept confidential.</a:t>
            </a: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Be sure to use everyday language that your patients are likely to understand, such as the examples shown on the slide.</a:t>
            </a:r>
          </a:p>
          <a:p>
            <a:pPr marL="337568" indent="-337568" defTabSz="1855273">
              <a:buFont typeface="Wingdings" panose="05000000000000000000" pitchFamily="2" charset="2"/>
              <a:buChar char="§"/>
              <a:defRPr/>
            </a:pPr>
            <a:endParaRPr lang="en-US" dirty="0">
              <a:latin typeface="Arial" panose="020B0604020202020204" pitchFamily="34" charset="0"/>
              <a:cs typeface="Arial" panose="020B0604020202020204" pitchFamily="34" charset="0"/>
            </a:endParaRPr>
          </a:p>
          <a:p>
            <a:pPr defTabSz="1855273">
              <a:defRPr/>
            </a:pPr>
            <a:r>
              <a:rPr lang="en-US" b="1" dirty="0">
                <a:latin typeface="Arial" panose="020B0604020202020204" pitchFamily="34" charset="0"/>
                <a:cs typeface="Arial" panose="020B0604020202020204" pitchFamily="34" charset="0"/>
              </a:rPr>
              <a:t>Reference:</a:t>
            </a:r>
          </a:p>
          <a:p>
            <a:pPr defTabSz="1855273">
              <a:defRPr/>
            </a:pPr>
            <a:r>
              <a:rPr lang="en-US" dirty="0">
                <a:latin typeface="Arial" panose="020B0604020202020204" pitchFamily="34" charset="0"/>
                <a:cs typeface="Arial" panose="020B0604020202020204" pitchFamily="34" charset="0"/>
              </a:rPr>
              <a:t>Centers for Disease Control and Prevention, US Public Health Service. </a:t>
            </a:r>
            <a:r>
              <a:rPr lang="en-US" i="1" dirty="0">
                <a:latin typeface="Arial" panose="020B0604020202020204" pitchFamily="34" charset="0"/>
                <a:cs typeface="Arial" panose="020B0604020202020204" pitchFamily="34" charset="0"/>
              </a:rPr>
              <a:t>Preexposure prophylaxis for the prevention of HIV infection in the United States—2021 update—a clinical practice guideline. </a:t>
            </a:r>
            <a:r>
              <a:rPr lang="en-US" dirty="0"/>
              <a:t>Published December 2021. </a:t>
            </a:r>
            <a:r>
              <a:rPr lang="en-US" dirty="0">
                <a:latin typeface="Arial" panose="020B0604020202020204" pitchFamily="34" charset="0"/>
                <a:cs typeface="Arial" panose="020B0604020202020204" pitchFamily="34" charset="0"/>
              </a:rPr>
              <a:t>Accessed January 20, 2023. </a:t>
            </a:r>
            <a:r>
              <a:rPr lang="en-US" dirty="0">
                <a:latin typeface="Arial" panose="020B0604020202020204" pitchFamily="34" charset="0"/>
                <a:cs typeface="Arial" panose="020B0604020202020204" pitchFamily="34" charset="0"/>
                <a:hlinkClick r:id="rId3"/>
              </a:rPr>
              <a:t>https://www.cdc.gov/hiv/pdf/risk/prep/cdc-hiv-prep-guidelines-2021.pdf</a:t>
            </a:r>
            <a:r>
              <a:rPr lang="en-US" dirty="0">
                <a:latin typeface="Arial" panose="020B0604020202020204" pitchFamily="34" charset="0"/>
                <a:cs typeface="Arial" panose="020B0604020202020204" pitchFamily="34" charset="0"/>
              </a:rPr>
              <a:t> </a:t>
            </a:r>
          </a:p>
          <a:p>
            <a:pPr defTabSz="1855273">
              <a:defRPr/>
            </a:pPr>
            <a:endParaRPr lang="en-US" dirty="0"/>
          </a:p>
        </p:txBody>
      </p:sp>
    </p:spTree>
    <p:extLst>
      <p:ext uri="{BB962C8B-B14F-4D97-AF65-F5344CB8AC3E}">
        <p14:creationId xmlns:p14="http://schemas.microsoft.com/office/powerpoint/2010/main" val="3878536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p>
          <a:p>
            <a:r>
              <a:rPr lang="en-US" b="0" dirty="0">
                <a:latin typeface="Arial" panose="020B0604020202020204" pitchFamily="34" charset="0"/>
                <a:cs typeface="Arial" panose="020B0604020202020204" pitchFamily="34" charset="0"/>
              </a:rPr>
              <a:t>This slide gives an overview of the topics that will be covered in this presentation:</a:t>
            </a:r>
          </a:p>
          <a:p>
            <a:pPr marL="337568" indent="-337568">
              <a:buFont typeface="Wingdings" panose="05000000000000000000" pitchFamily="2" charset="2"/>
              <a:buChar char="§"/>
            </a:pPr>
            <a:r>
              <a:rPr lang="en-US" dirty="0"/>
              <a:t>Why do we need pre-exposure prophylaxis (PrEP)?</a:t>
            </a:r>
          </a:p>
          <a:p>
            <a:pPr marL="337568" indent="-337568">
              <a:buFont typeface="Wingdings" panose="05000000000000000000" pitchFamily="2" charset="2"/>
              <a:buChar char="§"/>
            </a:pPr>
            <a:r>
              <a:rPr lang="en-US" dirty="0"/>
              <a:t>Evaluating PrEP’s safety and efficacy</a:t>
            </a:r>
          </a:p>
          <a:p>
            <a:pPr marL="337568" indent="-337568">
              <a:buFont typeface="Wingdings" panose="05000000000000000000" pitchFamily="2" charset="2"/>
              <a:buChar char="§"/>
            </a:pPr>
            <a:r>
              <a:rPr lang="en-US" dirty="0"/>
              <a:t>Who can prescribe PrEP?</a:t>
            </a:r>
          </a:p>
          <a:p>
            <a:pPr marL="337568" indent="-337568" defTabSz="1800362">
              <a:buFont typeface="Wingdings" panose="05000000000000000000" pitchFamily="2" charset="2"/>
              <a:buChar char="§"/>
              <a:defRPr/>
            </a:pPr>
            <a:r>
              <a:rPr lang="en-US" dirty="0"/>
              <a:t>Who can benefit from PrEP? </a:t>
            </a:r>
          </a:p>
          <a:p>
            <a:pPr marL="337568" indent="-337568">
              <a:buFont typeface="Wingdings" panose="05000000000000000000" pitchFamily="2" charset="2"/>
              <a:buChar char="§"/>
            </a:pPr>
            <a:r>
              <a:rPr lang="en-US" dirty="0"/>
              <a:t>What to know before prescribing PrEP</a:t>
            </a:r>
          </a:p>
          <a:p>
            <a:pPr marL="337568" indent="-337568">
              <a:buFont typeface="Wingdings" panose="05000000000000000000" pitchFamily="2" charset="2"/>
              <a:buChar char="§"/>
            </a:pPr>
            <a:r>
              <a:rPr lang="en-US" dirty="0"/>
              <a:t>Guidelines for prescribing PrEP</a:t>
            </a:r>
          </a:p>
          <a:p>
            <a:pPr marL="337568" indent="-337568">
              <a:buFont typeface="Wingdings" panose="05000000000000000000" pitchFamily="2" charset="2"/>
              <a:buChar char="§"/>
            </a:pPr>
            <a:r>
              <a:rPr lang="en-US" dirty="0"/>
              <a:t>Are there considerations for special populations? </a:t>
            </a:r>
          </a:p>
          <a:p>
            <a:pPr marL="337568" indent="-337568">
              <a:buFont typeface="Wingdings" panose="05000000000000000000" pitchFamily="2" charset="2"/>
              <a:buChar char="§"/>
            </a:pPr>
            <a:r>
              <a:rPr lang="en-US" dirty="0"/>
              <a:t>Review.</a:t>
            </a:r>
          </a:p>
          <a:p>
            <a:endParaRPr lang="en-US" b="0" dirty="0"/>
          </a:p>
        </p:txBody>
      </p:sp>
    </p:spTree>
    <p:extLst>
      <p:ext uri="{BB962C8B-B14F-4D97-AF65-F5344CB8AC3E}">
        <p14:creationId xmlns:p14="http://schemas.microsoft.com/office/powerpoint/2010/main" val="2666838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p>
          <a:p>
            <a:r>
              <a:rPr lang="en-US" b="0" dirty="0">
                <a:latin typeface="Arial" panose="020B0604020202020204" pitchFamily="34" charset="0"/>
                <a:cs typeface="Arial" panose="020B0604020202020204" pitchFamily="34" charset="0"/>
              </a:rPr>
              <a:t>Now, let’s cover guidelines for prescribing PrEP.</a:t>
            </a:r>
          </a:p>
        </p:txBody>
      </p:sp>
    </p:spTree>
    <p:extLst>
      <p:ext uri="{BB962C8B-B14F-4D97-AF65-F5344CB8AC3E}">
        <p14:creationId xmlns:p14="http://schemas.microsoft.com/office/powerpoint/2010/main" val="2970960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p>
          <a:p>
            <a:pPr marL="337568" indent="-337568">
              <a:buFont typeface="Wingdings" panose="05000000000000000000" pitchFamily="2" charset="2"/>
              <a:buChar char="§"/>
            </a:pPr>
            <a:r>
              <a:rPr lang="en-US" b="0" dirty="0">
                <a:latin typeface="Arial" panose="020B0604020202020204" pitchFamily="34" charset="0"/>
                <a:cs typeface="Arial" panose="020B0604020202020204" pitchFamily="34" charset="0"/>
              </a:rPr>
              <a:t>This slide presents CDC’s recommended algorithm for assessing a sexually active patient for PrEP. This algorithm includes a brief set of questions designed to assess key risk factors for getting HIV. </a:t>
            </a:r>
          </a:p>
          <a:p>
            <a:pPr marL="337568" indent="-337568">
              <a:buFont typeface="Wingdings" panose="05000000000000000000" pitchFamily="2" charset="2"/>
              <a:buChar char="§"/>
            </a:pPr>
            <a:r>
              <a:rPr lang="en-US" b="0" dirty="0">
                <a:latin typeface="Arial" panose="020B0604020202020204" pitchFamily="34" charset="0"/>
                <a:cs typeface="Arial" panose="020B0604020202020204" pitchFamily="34" charset="0"/>
              </a:rPr>
              <a:t>PrEP should be prescribed for patients who:</a:t>
            </a:r>
          </a:p>
          <a:p>
            <a:pPr marL="787658" lvl="1" indent="-337568">
              <a:buFont typeface="Courier New" panose="02070309020205020404" pitchFamily="49" charset="0"/>
              <a:buChar char="o"/>
            </a:pPr>
            <a:r>
              <a:rPr lang="en-US" b="0" dirty="0">
                <a:latin typeface="Arial" panose="020B0604020202020204" pitchFamily="34" charset="0"/>
                <a:cs typeface="Arial" panose="020B0604020202020204" pitchFamily="34" charset="0"/>
              </a:rPr>
              <a:t>Have a sexual partner with HIV who has an unknown or detectable viral load.</a:t>
            </a:r>
          </a:p>
          <a:p>
            <a:pPr marL="787658" lvl="1" indent="-337568">
              <a:buFont typeface="Courier New" panose="02070309020205020404" pitchFamily="49" charset="0"/>
              <a:buChar char="o"/>
            </a:pPr>
            <a:r>
              <a:rPr lang="en-US" b="0" dirty="0">
                <a:latin typeface="Arial" panose="020B0604020202020204" pitchFamily="34" charset="0"/>
                <a:cs typeface="Arial" panose="020B0604020202020204" pitchFamily="34" charset="0"/>
              </a:rPr>
              <a:t>Have one or more sexual partners of unknown HIV status and has not consistently used condoms.</a:t>
            </a:r>
          </a:p>
          <a:p>
            <a:pPr marL="787658" lvl="1" indent="-337568">
              <a:buFont typeface="Courier New" panose="02070309020205020404" pitchFamily="49" charset="0"/>
              <a:buChar char="o"/>
            </a:pPr>
            <a:r>
              <a:rPr lang="en-US" b="0" dirty="0">
                <a:latin typeface="Arial" panose="020B0604020202020204" pitchFamily="34" charset="0"/>
                <a:cs typeface="Arial" panose="020B0604020202020204" pitchFamily="34" charset="0"/>
              </a:rPr>
              <a:t>Have had a bacterial STI in the past 6 months.</a:t>
            </a:r>
          </a:p>
          <a:p>
            <a:pPr marL="337568" indent="-337568">
              <a:buFont typeface="Wingdings" panose="05000000000000000000" pitchFamily="2" charset="2"/>
              <a:buChar char="§"/>
            </a:pPr>
            <a:r>
              <a:rPr lang="en-US" b="0" dirty="0">
                <a:latin typeface="Arial" panose="020B0604020202020204" pitchFamily="34" charset="0"/>
                <a:cs typeface="Arial" panose="020B0604020202020204" pitchFamily="34" charset="0"/>
              </a:rPr>
              <a:t>It is important to note that patients may request PrEP to protect themselves from HIV but not feel comfortable reporting HIV risk factors because they anticipate receiving stigmatizing responses in health care settings. For this reason, patients who request PrEP should be offered it, regardless of their risk assessment responses.</a:t>
            </a:r>
          </a:p>
          <a:p>
            <a:pPr marL="337568" indent="-337568">
              <a:buFont typeface="Wingdings" panose="05000000000000000000" pitchFamily="2" charset="2"/>
              <a:buChar char="§"/>
            </a:pPr>
            <a:endParaRPr lang="en-US" b="0" dirty="0">
              <a:latin typeface="Arial" panose="020B0604020202020204" pitchFamily="34" charset="0"/>
              <a:cs typeface="Arial" panose="020B0604020202020204" pitchFamily="34" charset="0"/>
            </a:endParaRPr>
          </a:p>
          <a:p>
            <a:pPr marL="900181" lvl="1"/>
            <a:endParaRPr lang="en-US" b="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References:</a:t>
            </a:r>
          </a:p>
          <a:p>
            <a:pPr defTabSz="1855273">
              <a:defRPr/>
            </a:pPr>
            <a:r>
              <a:rPr lang="en-US" dirty="0"/>
              <a:t>Centers for Disease Control and Prevention, US Public Health Service. </a:t>
            </a:r>
            <a:r>
              <a:rPr lang="en-US" i="1" dirty="0"/>
              <a:t>Preexposure prophylaxis for the prevention of HIV infection in the United States—2021 update: a clinical practice guideline</a:t>
            </a:r>
            <a:r>
              <a:rPr lang="en-US" dirty="0"/>
              <a:t>. Published December 2021. Accessed January 20, 2023. </a:t>
            </a:r>
            <a:r>
              <a:rPr lang="en-US" dirty="0">
                <a:hlinkClick r:id="rId3"/>
              </a:rPr>
              <a:t>https://www.cdc.gov/hiv/pdf/risk/prep/cdc-hiv-prep-guidelines-2021.pdf</a:t>
            </a:r>
            <a:endParaRPr lang="en-US" baseline="30000" dirty="0"/>
          </a:p>
          <a:p>
            <a:pPr marL="228172" indent="-228172" defTabSz="1800362">
              <a:defRPr/>
            </a:pPr>
            <a:endParaRPr lang="en-US" baseline="3000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a:p>
            <a:pPr marL="1237749" lvl="1" indent="-337568">
              <a:buFont typeface="Arial" panose="020B0604020202020204" pitchFamily="34" charset="0"/>
              <a:buChar char="•"/>
            </a:pPr>
            <a:endParaRPr lang="en-US" b="0" dirty="0"/>
          </a:p>
        </p:txBody>
      </p:sp>
    </p:spTree>
    <p:extLst>
      <p:ext uri="{BB962C8B-B14F-4D97-AF65-F5344CB8AC3E}">
        <p14:creationId xmlns:p14="http://schemas.microsoft.com/office/powerpoint/2010/main" val="4214539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p>
          <a:p>
            <a:pPr marL="337568" indent="-337568">
              <a:buFont typeface="Wingdings" panose="05000000000000000000" pitchFamily="2" charset="2"/>
              <a:buChar char="§"/>
            </a:pPr>
            <a:r>
              <a:rPr lang="en-US" b="0" dirty="0">
                <a:latin typeface="Arial" panose="020B0604020202020204" pitchFamily="34" charset="0"/>
                <a:cs typeface="Arial" panose="020B0604020202020204" pitchFamily="34" charset="0"/>
              </a:rPr>
              <a:t>This slide presents CDC’s recommended algorithm for assessing a patient who injects drugs for PrEP and includes questions about injection practices that are risk factors for getting HIV.</a:t>
            </a:r>
          </a:p>
          <a:p>
            <a:pPr marL="337568" indent="-337568">
              <a:buFont typeface="Wingdings" panose="05000000000000000000" pitchFamily="2" charset="2"/>
              <a:buChar char="§"/>
            </a:pPr>
            <a:r>
              <a:rPr lang="en-US" b="0" dirty="0">
                <a:latin typeface="Arial" panose="020B0604020202020204" pitchFamily="34" charset="0"/>
                <a:cs typeface="Arial" panose="020B0604020202020204" pitchFamily="34" charset="0"/>
              </a:rPr>
              <a:t>PrEP should be prescribed for patients who have injected drugs within the past 6 months and shared their injection equipment.</a:t>
            </a:r>
          </a:p>
          <a:p>
            <a:pPr marL="337568" indent="-337568">
              <a:buFont typeface="Wingdings" panose="05000000000000000000" pitchFamily="2" charset="2"/>
              <a:buChar char="§"/>
            </a:pPr>
            <a:r>
              <a:rPr lang="en-US" b="0" dirty="0">
                <a:latin typeface="Arial" panose="020B0604020202020204" pitchFamily="34" charset="0"/>
                <a:cs typeface="Arial" panose="020B0604020202020204" pitchFamily="34" charset="0"/>
              </a:rPr>
              <a:t>Keep in mind that patients may ask for PrEP to protect themselves from HIV but feel uncomfortable reporting HIV risk factors because they may expect to experience stigma and discrimination in health care settings. Therefore, patients who request PrEP should be offered it, regardless of their risk assessment responses.</a:t>
            </a:r>
          </a:p>
          <a:p>
            <a:pPr marL="337568" indent="-337568">
              <a:buFont typeface="Wingdings" panose="05000000000000000000" pitchFamily="2" charset="2"/>
              <a:buChar char="§"/>
            </a:pPr>
            <a:endParaRPr lang="en-US" b="0" dirty="0">
              <a:latin typeface="Arial" panose="020B0604020202020204" pitchFamily="34" charset="0"/>
              <a:cs typeface="Arial" panose="020B0604020202020204" pitchFamily="34" charset="0"/>
            </a:endParaRPr>
          </a:p>
          <a:p>
            <a:pPr marL="900181" lvl="1"/>
            <a:endParaRPr lang="en-US" b="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Reference:</a:t>
            </a:r>
          </a:p>
          <a:p>
            <a:pPr defTabSz="1855273">
              <a:defRPr/>
            </a:pPr>
            <a:r>
              <a:rPr lang="en-US" dirty="0"/>
              <a:t>Centers for Disease Control and Prevention, US Public Health Service. Preexposure prophylaxis for the prevention of HIV infection in the United States—2021 update: a clinical practice guideline. Published December 2021. Accessed March 31, 2022. </a:t>
            </a:r>
            <a:r>
              <a:rPr lang="en-US" dirty="0">
                <a:hlinkClick r:id="rId3"/>
              </a:rPr>
              <a:t>https://www.cdc.gov/hiv/pdf/risk/prep/cdc-hiv-prep-guidelines-2021.pdf</a:t>
            </a:r>
            <a:endParaRPr lang="en-US" baseline="30000" dirty="0"/>
          </a:p>
          <a:p>
            <a:pPr marL="228172" indent="-228172" defTabSz="1800362">
              <a:defRPr/>
            </a:pPr>
            <a:endParaRPr lang="en-US" baseline="3000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a:p>
            <a:pPr marL="1237749" lvl="1" indent="-337568">
              <a:buFont typeface="Arial" panose="020B0604020202020204" pitchFamily="34" charset="0"/>
              <a:buChar char="•"/>
            </a:pPr>
            <a:endParaRPr lang="en-US" b="0" dirty="0"/>
          </a:p>
        </p:txBody>
      </p:sp>
    </p:spTree>
    <p:extLst>
      <p:ext uri="{BB962C8B-B14F-4D97-AF65-F5344CB8AC3E}">
        <p14:creationId xmlns:p14="http://schemas.microsoft.com/office/powerpoint/2010/main" val="3077813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Baseline laboratory testing should be performed prior to starting PrEP with either oral medication—emtricitabine/tenofovir disoproxil fumarate (F/TDF; brand name Truvada</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or generic equivalent) or emtricitabine/tenofovir alafenamide (F/TAF; brand name Descovy</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or injectable medication—cabotegravir (CAB; brand name Apretude</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t>
            </a:r>
            <a:r>
              <a:rPr lang="en-US" baseline="30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a:t>
            </a: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An HIV test to confirm the patient does not have HIV is required. Laboratory-based antigen/antibody tests are the preferred method but, at a minimum, providers should document a negative antibody test within the week before the patient initiates PrEP use.</a:t>
            </a:r>
            <a:r>
              <a:rPr lang="en-US" baseline="30000"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p>
            <a:pPr marL="793910" lvl="1" indent="-337568" defTabSz="1855273">
              <a:buFont typeface="Courier New" panose="02070309020205020404" pitchFamily="49" charset="0"/>
              <a:buChar char="o"/>
              <a:defRPr/>
            </a:pPr>
            <a:r>
              <a:rPr lang="en-US" dirty="0">
                <a:latin typeface="Arial" panose="020B0604020202020204" pitchFamily="34" charset="0"/>
                <a:cs typeface="Arial" panose="020B0604020202020204" pitchFamily="34" charset="0"/>
              </a:rPr>
              <a:t>If a patient is re-initiating PrEP use and used oral PrEP within the last 3 months or injectable PrEP within the last 12 months, testing should include an antigen/antibody test and a qualitative or quantitative HIV-1 RNA test. </a:t>
            </a:r>
          </a:p>
          <a:p>
            <a:pPr marL="793910" lvl="1" indent="-337568" defTabSz="1855273">
              <a:buFont typeface="Courier New" panose="02070309020205020404" pitchFamily="49" charset="0"/>
              <a:buChar char="o"/>
              <a:defRPr/>
            </a:pPr>
            <a:r>
              <a:rPr lang="en-US" dirty="0">
                <a:latin typeface="Arial" panose="020B0604020202020204" pitchFamily="34" charset="0"/>
                <a:cs typeface="Arial" panose="020B0604020202020204" pitchFamily="34" charset="0"/>
              </a:rPr>
              <a:t>Oral rapid HIV tests should not be used to screen PrEP candidates for HIV because they are less sensitive than blood tests and may not detect recent HIV infection.</a:t>
            </a:r>
          </a:p>
          <a:p>
            <a:pPr marL="793910" lvl="1" indent="-337568" defTabSz="1855273">
              <a:buFont typeface="Courier New" panose="02070309020205020404" pitchFamily="49" charset="0"/>
              <a:buChar char="o"/>
              <a:defRPr/>
            </a:pPr>
            <a:r>
              <a:rPr lang="en-US" dirty="0">
                <a:latin typeface="Arial" panose="020B0604020202020204" pitchFamily="34" charset="0"/>
                <a:cs typeface="Arial" panose="020B0604020202020204" pitchFamily="34" charset="0"/>
              </a:rPr>
              <a:t>Any patient with a reactive test result indicating that they have HIV should be linked to HIV care and treatment.</a:t>
            </a:r>
          </a:p>
          <a:p>
            <a:pPr marL="793910" lvl="1" indent="-337568" defTabSz="1855273">
              <a:buFont typeface="Courier New" panose="02070309020205020404" pitchFamily="49" charset="0"/>
              <a:buChar char="o"/>
              <a:defRPr/>
            </a:pPr>
            <a:r>
              <a:rPr lang="en-US" dirty="0">
                <a:latin typeface="Arial" panose="020B0604020202020204" pitchFamily="34" charset="0"/>
                <a:cs typeface="Arial" panose="020B0604020202020204" pitchFamily="34" charset="0"/>
              </a:rPr>
              <a:t>Acute HIV should be suspected if the patient reports a recent exposure. Ask all PrEP candidates with a negative or indeterminate HIV test result about whether they have experienced any signs of symptoms of viral infection in the month prior or on the day of evaluation.</a:t>
            </a: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Kidney function must be assessed for all patients initiating oral PrEP.</a:t>
            </a:r>
            <a:r>
              <a:rPr lang="en-US" baseline="30000"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p>
            <a:pPr marL="793910" lvl="1" indent="-337568" defTabSz="1855273">
              <a:buFont typeface="Courier New" panose="02070309020205020404" pitchFamily="49" charset="0"/>
              <a:buChar char="o"/>
              <a:defRPr/>
            </a:pPr>
            <a:r>
              <a:rPr lang="en-US" dirty="0">
                <a:latin typeface="Arial" panose="020B0604020202020204" pitchFamily="34" charset="0"/>
                <a:cs typeface="Arial" panose="020B0604020202020204" pitchFamily="34" charset="0"/>
              </a:rPr>
              <a:t>When used as PrEP, TDF can cause decreases in kidney function that are generally small, usually remain within the normal range, and are of no known clinical significance.</a:t>
            </a:r>
            <a:r>
              <a:rPr lang="en-US" baseline="30000" dirty="0">
                <a:latin typeface="Arial" panose="020B0604020202020204" pitchFamily="34" charset="0"/>
                <a:cs typeface="Arial" panose="020B0604020202020204" pitchFamily="34" charset="0"/>
              </a:rPr>
              <a:t>2,3</a:t>
            </a:r>
            <a:r>
              <a:rPr lang="en-US" dirty="0">
                <a:latin typeface="Arial" panose="020B0604020202020204" pitchFamily="34" charset="0"/>
                <a:cs typeface="Arial" panose="020B0604020202020204" pitchFamily="34" charset="0"/>
              </a:rPr>
              <a:t> These decreases typically reverse when the patient stops PrEP.</a:t>
            </a:r>
            <a:r>
              <a:rPr lang="en-US" baseline="30000" dirty="0">
                <a:latin typeface="Arial" panose="020B0604020202020204" pitchFamily="34" charset="0"/>
                <a:cs typeface="Arial" panose="020B0604020202020204" pitchFamily="34" charset="0"/>
              </a:rPr>
              <a:t>4,5</a:t>
            </a:r>
            <a:endParaRPr lang="en-US" dirty="0">
              <a:latin typeface="Arial" panose="020B0604020202020204" pitchFamily="34" charset="0"/>
              <a:cs typeface="Arial" panose="020B0604020202020204" pitchFamily="34" charset="0"/>
            </a:endParaRPr>
          </a:p>
          <a:p>
            <a:pPr marL="793910" lvl="1" indent="-337568" defTabSz="1855273">
              <a:buFont typeface="Courier New" panose="02070309020205020404" pitchFamily="49" charset="0"/>
              <a:buChar char="o"/>
              <a:defRPr/>
            </a:pPr>
            <a:r>
              <a:rPr lang="en-US" dirty="0">
                <a:latin typeface="Arial" panose="020B0604020202020204" pitchFamily="34" charset="0"/>
                <a:cs typeface="Arial" panose="020B0604020202020204" pitchFamily="34" charset="0"/>
              </a:rPr>
              <a:t>Occasional cases of acute kidney failure, including Fanconi syndrome, have occurred.</a:t>
            </a:r>
            <a:r>
              <a:rPr lang="en-US" baseline="30000" dirty="0">
                <a:latin typeface="Arial" panose="020B0604020202020204" pitchFamily="34" charset="0"/>
                <a:cs typeface="Arial" panose="020B0604020202020204" pitchFamily="34" charset="0"/>
              </a:rPr>
              <a:t>6-9</a:t>
            </a:r>
            <a:r>
              <a:rPr lang="en-US" dirty="0">
                <a:latin typeface="Arial" panose="020B0604020202020204" pitchFamily="34" charset="0"/>
                <a:cs typeface="Arial" panose="020B0604020202020204" pitchFamily="34" charset="0"/>
              </a:rPr>
              <a:t> </a:t>
            </a:r>
          </a:p>
          <a:p>
            <a:pPr marL="793910" lvl="1" indent="-337568" defTabSz="1855273">
              <a:buFont typeface="Courier New" panose="02070309020205020404" pitchFamily="49" charset="0"/>
              <a:buChar char="o"/>
              <a:defRPr/>
            </a:pPr>
            <a:r>
              <a:rPr lang="en-US" dirty="0">
                <a:latin typeface="Arial" panose="020B0604020202020204" pitchFamily="34" charset="0"/>
                <a:cs typeface="Arial" panose="020B0604020202020204" pitchFamily="34" charset="0"/>
              </a:rPr>
              <a:t>Kidney function should be assessed using the Cockcroft-Gault formula and the patient’s serum creatinine value to calculate an estimated creatinine clearance (eCrCl). </a:t>
            </a:r>
          </a:p>
          <a:p>
            <a:pPr marL="793910" lvl="1" indent="-337568" defTabSz="1855273">
              <a:buFont typeface="Courier New" panose="02070309020205020404" pitchFamily="49" charset="0"/>
              <a:buChar char="o"/>
              <a:defRPr/>
            </a:pPr>
            <a:r>
              <a:rPr lang="en-US" dirty="0">
                <a:latin typeface="Arial" panose="020B0604020202020204" pitchFamily="34" charset="0"/>
                <a:cs typeface="Arial" panose="020B0604020202020204" pitchFamily="34" charset="0"/>
              </a:rPr>
              <a:t>F/TDF is approved for use in people with eCrCl &gt;60 mL/min, and F/TAF is approved for use in people with eCrCl &gt;30 mL/min.</a:t>
            </a:r>
          </a:p>
          <a:p>
            <a:pPr marL="793910" lvl="1" indent="-337568" defTabSz="1855273">
              <a:buFont typeface="Courier New" panose="02070309020205020404" pitchFamily="49" charset="0"/>
              <a:buChar char="o"/>
              <a:defRPr/>
            </a:pPr>
            <a:r>
              <a:rPr lang="en-US" dirty="0">
                <a:latin typeface="Arial" panose="020B0604020202020204" pitchFamily="34" charset="0"/>
                <a:cs typeface="Arial" panose="020B0604020202020204" pitchFamily="34" charset="0"/>
              </a:rPr>
              <a:t>Kidney function does not need to be assessed for patients being prescribed injectable </a:t>
            </a:r>
            <a:r>
              <a:rPr lang="en-US" dirty="0" err="1">
                <a:latin typeface="Arial" panose="020B0604020202020204" pitchFamily="34" charset="0"/>
                <a:cs typeface="Arial" panose="020B0604020202020204" pitchFamily="34" charset="0"/>
              </a:rPr>
              <a:t>PrEP.</a:t>
            </a:r>
            <a:endParaRPr lang="en-US" dirty="0">
              <a:latin typeface="Arial" panose="020B0604020202020204" pitchFamily="34" charset="0"/>
              <a:cs typeface="Arial" panose="020B0604020202020204" pitchFamily="34" charset="0"/>
            </a:endParaRP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Additional baseline laboratory testing prior to PrEP initiation includes:</a:t>
            </a:r>
          </a:p>
          <a:p>
            <a:pPr marL="793910" lvl="1" indent="-337568" defTabSz="1855273">
              <a:buFont typeface="Courier New" panose="02070309020205020404" pitchFamily="49" charset="0"/>
              <a:buChar char="o"/>
              <a:defRPr/>
            </a:pPr>
            <a:r>
              <a:rPr lang="en-US" dirty="0">
                <a:latin typeface="Arial" panose="020B0604020202020204" pitchFamily="34" charset="0"/>
                <a:cs typeface="Arial" panose="020B0604020202020204" pitchFamily="34" charset="0"/>
              </a:rPr>
              <a:t>Hepatitis B (HBV) screening: All patients being prescribed oral PrEP should be screened for HBV. In people with active HBV, stopping oral PrEP medication can result in a rebound of HBV replication, leading to liver damage. HIV infection is not a contraindication to oral PrEP, but patients with active HIB infection should be educated about the risks of stopping PrEP so that their liver function can be monitored closely for reactivation of HBV replication if they stop oral PrEP.</a:t>
            </a:r>
            <a:r>
              <a:rPr lang="en-US" baseline="30000"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p>
            <a:pPr marL="793910" lvl="1" indent="-337568" defTabSz="1855273">
              <a:buFont typeface="Courier New" panose="02070309020205020404" pitchFamily="49" charset="0"/>
              <a:buChar char="o"/>
              <a:defRPr/>
            </a:pPr>
            <a:r>
              <a:rPr lang="en-US" dirty="0">
                <a:latin typeface="Arial" panose="020B0604020202020204" pitchFamily="34" charset="0"/>
                <a:cs typeface="Arial" panose="020B0604020202020204" pitchFamily="34" charset="0"/>
              </a:rPr>
              <a:t>Lipid profile: In the DISCOVER clinical trial comparing F/TDF and F/TAF for PrEP, participants taking F/TAF showed higher rates of triglyceride elevation and weight gain.</a:t>
            </a:r>
            <a:r>
              <a:rPr lang="en-US" baseline="30000" dirty="0">
                <a:latin typeface="Arial" panose="020B0604020202020204" pitchFamily="34" charset="0"/>
                <a:cs typeface="Arial" panose="020B0604020202020204" pitchFamily="34" charset="0"/>
              </a:rPr>
              <a:t>10</a:t>
            </a:r>
            <a:r>
              <a:rPr lang="en-US" dirty="0">
                <a:latin typeface="Arial" panose="020B0604020202020204" pitchFamily="34" charset="0"/>
                <a:cs typeface="Arial" panose="020B0604020202020204" pitchFamily="34" charset="0"/>
              </a:rPr>
              <a:t> All patients using F/TAF should have their cholesterol and triglyceride levels measured and be prescribed lipid-lowering medications if indicated.</a:t>
            </a:r>
            <a:r>
              <a:rPr lang="en-US" baseline="30000"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p>
            <a:pPr marL="793910" lvl="1" indent="-337568" defTabSz="1855273">
              <a:buFont typeface="Courier New" panose="02070309020205020404" pitchFamily="49" charset="0"/>
              <a:buChar char="o"/>
              <a:defRPr/>
            </a:pPr>
            <a:r>
              <a:rPr lang="en-US" dirty="0">
                <a:latin typeface="Arial" panose="020B0604020202020204" pitchFamily="34" charset="0"/>
                <a:cs typeface="Arial" panose="020B0604020202020204" pitchFamily="34" charset="0"/>
              </a:rPr>
              <a:t>STI tests: All PrEP candidates should be screened for chlamydia, gonorrhea, and syphilis.</a:t>
            </a:r>
            <a:r>
              <a:rPr lang="en-US" baseline="30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a:t>
            </a:r>
          </a:p>
          <a:p>
            <a:pPr lvl="1" defTabSz="1855273">
              <a:defRPr/>
            </a:pPr>
            <a:endParaRPr lang="en-US" dirty="0">
              <a:latin typeface="Arial" panose="020B0604020202020204" pitchFamily="34" charset="0"/>
              <a:cs typeface="Arial" panose="020B0604020202020204" pitchFamily="34" charset="0"/>
            </a:endParaRPr>
          </a:p>
          <a:p>
            <a:pPr marL="0" lvl="1" defTabSz="1855273">
              <a:defRPr/>
            </a:pPr>
            <a:r>
              <a:rPr lang="en-US" b="1" dirty="0">
                <a:latin typeface="Arial" panose="020B0604020202020204" pitchFamily="34" charset="0"/>
                <a:cs typeface="Arial" panose="020B0604020202020204" pitchFamily="34" charset="0"/>
              </a:rPr>
              <a:t>References:</a:t>
            </a:r>
          </a:p>
          <a:p>
            <a:pPr marL="0" lvl="1" defTabSz="1855273">
              <a:defRPr/>
            </a:pPr>
            <a:r>
              <a:rPr lang="en-US" baseline="30000" dirty="0">
                <a:latin typeface="Arial" panose="020B0604020202020204" pitchFamily="34" charset="0"/>
                <a:cs typeface="Arial" panose="020B0604020202020204" pitchFamily="34" charset="0"/>
              </a:rPr>
              <a:t>1 </a:t>
            </a:r>
            <a:r>
              <a:rPr lang="en-US" dirty="0">
                <a:latin typeface="Arial" panose="020B0604020202020204" pitchFamily="34" charset="0"/>
                <a:cs typeface="Arial" panose="020B0604020202020204" pitchFamily="34" charset="0"/>
              </a:rPr>
              <a:t>Centers for Disease Control and Prevention, US Public Health Service. </a:t>
            </a:r>
            <a:r>
              <a:rPr lang="en-US" i="1" dirty="0">
                <a:latin typeface="Arial" panose="020B0604020202020204" pitchFamily="34" charset="0"/>
                <a:cs typeface="Arial" panose="020B0604020202020204" pitchFamily="34" charset="0"/>
              </a:rPr>
              <a:t>Preexposure prophylaxis for the prevention of HIV infection in the United States—2021 update—a clinical practice guideline. </a:t>
            </a:r>
            <a:r>
              <a:rPr lang="en-US" dirty="0"/>
              <a:t>Published December 2021. </a:t>
            </a:r>
            <a:r>
              <a:rPr lang="en-US" dirty="0">
                <a:latin typeface="Arial" panose="020B0604020202020204" pitchFamily="34" charset="0"/>
                <a:cs typeface="Arial" panose="020B0604020202020204" pitchFamily="34" charset="0"/>
              </a:rPr>
              <a:t>Accessed January 20, 2022. </a:t>
            </a:r>
            <a:r>
              <a:rPr lang="en-US" dirty="0">
                <a:latin typeface="Arial" panose="020B0604020202020204" pitchFamily="34" charset="0"/>
                <a:cs typeface="Arial" panose="020B0604020202020204" pitchFamily="34" charset="0"/>
                <a:hlinkClick r:id="rId3"/>
              </a:rPr>
              <a:t>https://www.cdc.gov/hiv/pdf/risk/prep/cdc-hiv-prep-guidelines-2021.pdf</a:t>
            </a:r>
            <a:r>
              <a:rPr lang="en-US" dirty="0">
                <a:latin typeface="Arial" panose="020B0604020202020204" pitchFamily="34" charset="0"/>
                <a:cs typeface="Arial" panose="020B0604020202020204" pitchFamily="34" charset="0"/>
              </a:rPr>
              <a:t> </a:t>
            </a:r>
          </a:p>
          <a:p>
            <a:pPr marL="0" lvl="1" defTabSz="1855273">
              <a:defRPr/>
            </a:pPr>
            <a:r>
              <a:rPr lang="en-US" baseline="30000" dirty="0">
                <a:latin typeface="Arial" panose="020B0604020202020204" pitchFamily="34" charset="0"/>
                <a:cs typeface="Arial" panose="020B0604020202020204" pitchFamily="34" charset="0"/>
              </a:rPr>
              <a:t>2 </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Martin M, Vanichseni S, Suntharasamai P, et al. Renal function of participants in the Bangkok tenofovir study—Thailand, 2005–2012. </a:t>
            </a:r>
            <a:r>
              <a:rPr lang="en-US"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Clin Infect Dis.</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2014;59(5):716-724.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doi</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10.1093/</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cid</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/ciu355</a:t>
            </a:r>
          </a:p>
          <a:p>
            <a:pPr marL="0" lvl="1" defTabSz="1855273">
              <a:defRPr/>
            </a:pPr>
            <a:r>
              <a:rPr lang="en-US" baseline="30000" dirty="0">
                <a:solidFill>
                  <a:srgbClr val="000000"/>
                </a:solidFill>
                <a:latin typeface="Arial" panose="020B0604020202020204" pitchFamily="34" charset="0"/>
                <a:ea typeface="Calibri" panose="020F0502020204030204" pitchFamily="34" charset="0"/>
                <a:cs typeface="Arial" panose="020B0604020202020204" pitchFamily="34" charset="0"/>
              </a:rPr>
              <a:t>3</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Mugwanya KK, Wyatt C, Celum C, et al. Changes in glomerular kidney function among HIV-1– uninfected men and women receiving emtricitabine–tenofovir disoproxil fumarate preexposure prophylaxis: a randomized clinical trial. </a:t>
            </a:r>
            <a:r>
              <a:rPr lang="en-US" i="1" dirty="0">
                <a:solidFill>
                  <a:srgbClr val="000000"/>
                </a:solidFill>
                <a:effectLst/>
                <a:latin typeface="Arial" panose="020B0604020202020204" pitchFamily="34" charset="0"/>
                <a:ea typeface="Calibri" panose="020F0502020204030204" pitchFamily="34" charset="0"/>
                <a:cs typeface="Arial" panose="020B0604020202020204" pitchFamily="34" charset="0"/>
              </a:rPr>
              <a:t>JAMA Intern Med</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2015;175(2):246-254.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doi</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10.1001/jamainternmed.2014.6786</a:t>
            </a:r>
          </a:p>
          <a:p>
            <a:pPr marL="0" lvl="1" defTabSz="1855273">
              <a:defRPr/>
            </a:pPr>
            <a:r>
              <a:rPr lang="en-US" baseline="30000" dirty="0">
                <a:solidFill>
                  <a:srgbClr val="000000"/>
                </a:solidFill>
                <a:latin typeface="Arial" panose="020B0604020202020204" pitchFamily="34" charset="0"/>
                <a:ea typeface="Calibri" panose="020F0502020204030204" pitchFamily="34" charset="0"/>
                <a:cs typeface="Arial" panose="020B0604020202020204" pitchFamily="34" charset="0"/>
              </a:rPr>
              <a:t>4</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Emtricitabine and tenofovir disoproxil fumarate. Prescribing information. Teva Pharmaceuticals; 2020. Accessed January 20, 2023.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https://www.tevahivgenerics.com/globalassets/emtricitabine/pdfs/tg-42450_emtricitabine-and-tenofovir-disoproxil-fumarate-tablets-promo-pi-for-use-electronically.pdf</a:t>
            </a:r>
            <a:endPar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marL="0" lvl="1" defTabSz="1855273">
              <a:defRPr/>
            </a:pPr>
            <a:r>
              <a:rPr lang="en-US" baseline="30000" dirty="0">
                <a:latin typeface="Arial" panose="020B0604020202020204" pitchFamily="34" charset="0"/>
                <a:ea typeface="Calibri" panose="020F0502020204030204" pitchFamily="34" charset="0"/>
                <a:cs typeface="Arial" panose="020B0604020202020204" pitchFamily="34" charset="0"/>
              </a:rPr>
              <a:t>5 </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Truvada. Prescribing information. Gilead Sciences; 2020. Accessed January 20, 2023.</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 https://www.gilead.com/~/media/Files/pdfs/medicines/hiv/truvada/truvada_pi.pdf</a:t>
            </a:r>
            <a:r>
              <a:rPr lang="en-US"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6"/>
              </a:rPr>
              <a:t> </a:t>
            </a:r>
            <a:endParaRPr lang="en-US" u="sng"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lvl="1" defTabSz="1855273">
              <a:defRPr/>
            </a:pPr>
            <a:r>
              <a:rPr lang="en-US" baseline="30000" dirty="0">
                <a:solidFill>
                  <a:srgbClr val="000000"/>
                </a:solidFill>
                <a:latin typeface="Arial" panose="020B0604020202020204" pitchFamily="34" charset="0"/>
                <a:ea typeface="Calibri" panose="020F0502020204030204" pitchFamily="34" charset="0"/>
                <a:cs typeface="Arial" panose="020B0604020202020204" pitchFamily="34" charset="0"/>
              </a:rPr>
              <a:t>6</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Antoni G, Tremblay C,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Charreau</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I. On-demand PrEP with TDF/FTC remains highly effective among MSM with infrequent sexual intercourse: a sub-study of the ANRS IPERGAY trial. Paper presented at: International AIDS Society Conference on HIV Science; July 2017; Paris, France.</a:t>
            </a:r>
          </a:p>
          <a:p>
            <a:pPr marL="0" lvl="1" defTabSz="1855273">
              <a:defRPr/>
            </a:pPr>
            <a:r>
              <a:rPr lang="en-US" baseline="30000" dirty="0">
                <a:solidFill>
                  <a:srgbClr val="000000"/>
                </a:solidFill>
                <a:latin typeface="Arial" panose="020B0604020202020204" pitchFamily="34" charset="0"/>
                <a:ea typeface="Calibri" panose="020F0502020204030204" pitchFamily="34" charset="0"/>
                <a:cs typeface="Arial" panose="020B0604020202020204" pitchFamily="34" charset="0"/>
              </a:rPr>
              <a:t>7 </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Saag MS, Benson CA, Gandhi RT, et al. Antiretroviral drugs for treatment and prevention of HIV infection in adults: 2018 recommendations of the International Antiviral Society-USA Panel. </a:t>
            </a:r>
            <a:r>
              <a:rPr lang="en-US" i="1" dirty="0">
                <a:solidFill>
                  <a:srgbClr val="000000"/>
                </a:solidFill>
                <a:effectLst/>
                <a:latin typeface="Arial" panose="020B0604020202020204" pitchFamily="34" charset="0"/>
                <a:ea typeface="Calibri" panose="020F0502020204030204" pitchFamily="34" charset="0"/>
                <a:cs typeface="Arial" panose="020B0604020202020204" pitchFamily="34" charset="0"/>
              </a:rPr>
              <a:t>JAMA</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2018;320(4):379-396.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doi</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10.1001/jama.2018.8431</a:t>
            </a:r>
          </a:p>
          <a:p>
            <a:pPr marL="0" lvl="1" defTabSz="1855273">
              <a:defRPr/>
            </a:pPr>
            <a:r>
              <a:rPr lang="en-US" baseline="30000" dirty="0">
                <a:solidFill>
                  <a:srgbClr val="000000"/>
                </a:solidFill>
                <a:latin typeface="Arial" panose="020B0604020202020204" pitchFamily="34" charset="0"/>
                <a:ea typeface="Calibri" panose="020F0502020204030204" pitchFamily="34" charset="0"/>
                <a:cs typeface="Arial" panose="020B0604020202020204" pitchFamily="34" charset="0"/>
              </a:rPr>
              <a:t>8 </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Mugwanya KK, Wyatt C, Celum C, et al. Reversibility of glomerular renal function decline in HIV-uninfected men and women discontinuing emtricitabine-tenofovir disoproxil fumarate pre-exposure prophylaxis. </a:t>
            </a:r>
            <a:r>
              <a:rPr lang="en-US" i="1" dirty="0">
                <a:solidFill>
                  <a:srgbClr val="000000"/>
                </a:solidFill>
                <a:effectLst/>
                <a:latin typeface="Arial" panose="020B0604020202020204" pitchFamily="34" charset="0"/>
                <a:ea typeface="Calibri" panose="020F0502020204030204" pitchFamily="34" charset="0"/>
                <a:cs typeface="Arial" panose="020B0604020202020204" pitchFamily="34" charset="0"/>
              </a:rPr>
              <a:t>J Acquir Immune Defic Syndr.</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2016 Apr;71(4):374-380.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doi</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10.1097/QAI.</a:t>
            </a:r>
            <a:r>
              <a:rPr lang="en-US" b="0" i="0" dirty="0">
                <a:solidFill>
                  <a:srgbClr val="5B616B"/>
                </a:solidFill>
                <a:effectLst/>
                <a:latin typeface="BlinkMacSystemFont"/>
              </a:rPr>
              <a:t>0000000000000868</a:t>
            </a: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lvl="1" defTabSz="1855273">
              <a:defRPr/>
            </a:pPr>
            <a:r>
              <a:rPr lang="en-US"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9</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Tang EC, Vittinghoff E, Anderson PL, et al. Changes in kidney function associated with daily tenofovir disoproxil fumarate/emtricitabine for HIV preexposure prophylaxis use in the United States Demonstration Project. </a:t>
            </a:r>
            <a:r>
              <a:rPr lang="en-US" i="1" dirty="0">
                <a:solidFill>
                  <a:srgbClr val="000000"/>
                </a:solidFill>
                <a:effectLst/>
                <a:latin typeface="Arial" panose="020B0604020202020204" pitchFamily="34" charset="0"/>
                <a:ea typeface="Calibri" panose="020F0502020204030204" pitchFamily="34" charset="0"/>
                <a:cs typeface="Arial" panose="020B0604020202020204" pitchFamily="34" charset="0"/>
              </a:rPr>
              <a:t>J Acquir Immune Defic Syndr. </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2018 Feb;77(2):193-198.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doi</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10.1097/QAI.</a:t>
            </a:r>
            <a:r>
              <a:rPr lang="en-US" b="0" i="0" dirty="0">
                <a:solidFill>
                  <a:srgbClr val="5B616B"/>
                </a:solidFill>
                <a:effectLst/>
                <a:latin typeface="BlinkMacSystemFont"/>
              </a:rPr>
              <a:t>0000000000001566</a:t>
            </a: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lvl="1" defTabSz="1855273">
              <a:defRPr/>
            </a:pPr>
            <a:r>
              <a:rPr lang="en-US"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10</a:t>
            </a:r>
            <a:r>
              <a:rPr lang="en-US" baseline="0" dirty="0">
                <a:solidFill>
                  <a:srgbClr val="000000"/>
                </a:solidFill>
                <a:effectLst/>
                <a:latin typeface="Arial" panose="020B0604020202020204" pitchFamily="34" charset="0"/>
                <a:ea typeface="Calibri" panose="020F0502020204030204" pitchFamily="34" charset="0"/>
                <a:cs typeface="Arial" panose="020B0604020202020204" pitchFamily="34" charset="0"/>
              </a:rPr>
              <a:t> Mayer KH, Molina J-M, Thompson MA, et al. Emtricitabine and tenofovir alafenamide vs emtricitabine and tenofovir disoproxil fumarate for HIV pre-exposure prophylaxis (DISCOVER): primary results from a </a:t>
            </a:r>
            <a:r>
              <a:rPr lang="en-US" baseline="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randomised</a:t>
            </a:r>
            <a:r>
              <a:rPr lang="en-US" baseline="0" dirty="0">
                <a:solidFill>
                  <a:srgbClr val="000000"/>
                </a:solidFill>
                <a:effectLst/>
                <a:latin typeface="Arial" panose="020B0604020202020204" pitchFamily="34" charset="0"/>
                <a:ea typeface="Calibri" panose="020F0502020204030204" pitchFamily="34" charset="0"/>
                <a:cs typeface="Arial" panose="020B0604020202020204" pitchFamily="34" charset="0"/>
              </a:rPr>
              <a:t>, double-blind, multicentre, active-controlled, phase 3, non-inferiority trial. </a:t>
            </a:r>
            <a:r>
              <a:rPr lang="en-US" i="1" baseline="0" dirty="0">
                <a:solidFill>
                  <a:srgbClr val="000000"/>
                </a:solidFill>
                <a:effectLst/>
                <a:latin typeface="Arial" panose="020B0604020202020204" pitchFamily="34" charset="0"/>
                <a:ea typeface="Calibri" panose="020F0502020204030204" pitchFamily="34" charset="0"/>
                <a:cs typeface="Arial" panose="020B0604020202020204" pitchFamily="34" charset="0"/>
              </a:rPr>
              <a:t>Lancet</a:t>
            </a:r>
            <a:r>
              <a:rPr lang="en-US" i="0" baseline="0" dirty="0">
                <a:solidFill>
                  <a:srgbClr val="000000"/>
                </a:solidFill>
                <a:effectLst/>
                <a:latin typeface="Arial" panose="020B0604020202020204" pitchFamily="34" charset="0"/>
                <a:ea typeface="Calibri" panose="020F0502020204030204" pitchFamily="34" charset="0"/>
                <a:cs typeface="Arial" panose="020B0604020202020204" pitchFamily="34" charset="0"/>
              </a:rPr>
              <a:t>. 2020;396(10246):239-254. </a:t>
            </a:r>
            <a:r>
              <a:rPr lang="en-US" i="0" baseline="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doi</a:t>
            </a:r>
            <a:r>
              <a:rPr lang="en-US" i="0" baseline="0" dirty="0">
                <a:solidFill>
                  <a:srgbClr val="000000"/>
                </a:solidFill>
                <a:effectLst/>
                <a:latin typeface="Arial" panose="020B0604020202020204" pitchFamily="34" charset="0"/>
                <a:ea typeface="Calibri" panose="020F0502020204030204" pitchFamily="34" charset="0"/>
                <a:cs typeface="Arial" panose="020B0604020202020204" pitchFamily="34" charset="0"/>
              </a:rPr>
              <a:t>: 10.1016/SO140-6736(20)31065-5</a:t>
            </a:r>
            <a:endParaRPr lang="en-US"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lvl="1" defTabSz="1855273">
              <a:defRPr/>
            </a:pPr>
            <a:endParaRPr lang="en-US"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lvl="1" defTabSz="1855273">
              <a:defRPr/>
            </a:pPr>
            <a:endParaRPr lang="en-US"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lvl="1" defTabSz="1855273">
              <a:defRPr/>
            </a:pPr>
            <a:endParaRPr lang="en-US"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lvl="1" defTabSz="1855273">
              <a:defRPr/>
            </a:pPr>
            <a:endParaRPr lang="en-US"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lvl="1" defTabSz="1855273">
              <a:defRPr/>
            </a:pPr>
            <a:endParaRPr lang="en-US" u="sng"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lvl="1" defTabSz="1855273">
              <a:defRPr/>
            </a:pPr>
            <a:endParaRPr lang="en-US"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lvl="1" defTabSz="1855273">
              <a:defRPr/>
            </a:pPr>
            <a:endParaRPr lang="en-US" baseline="30000" dirty="0">
              <a:effectLst/>
              <a:latin typeface="Calibri" panose="020F0502020204030204" pitchFamily="34" charset="0"/>
              <a:ea typeface="Calibri" panose="020F0502020204030204" pitchFamily="34" charset="0"/>
              <a:cs typeface="Arial" panose="020B0604020202020204" pitchFamily="34" charset="0"/>
            </a:endParaRPr>
          </a:p>
          <a:p>
            <a:pPr marL="0" lvl="1" defTabSz="1855273">
              <a:defRPr/>
            </a:pPr>
            <a:endParaRPr lang="en-US"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lvl="1" defTabSz="1855273">
              <a:defRPr/>
            </a:pPr>
            <a:endParaRPr lang="en-US" baseline="30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lvl="1" defTabSz="1855273">
              <a:defRPr/>
            </a:pPr>
            <a:endParaRPr lang="en-US" baseline="30000" dirty="0"/>
          </a:p>
          <a:p>
            <a:pPr marL="0" lvl="1" defTabSz="1855273">
              <a:defRPr/>
            </a:pPr>
            <a:endParaRPr lang="en-US" baseline="30000" dirty="0"/>
          </a:p>
          <a:p>
            <a:pPr marL="900181" lvl="1" defTabSz="1855273">
              <a:defRPr/>
            </a:pPr>
            <a:endParaRPr lang="en-US" dirty="0"/>
          </a:p>
        </p:txBody>
      </p:sp>
    </p:spTree>
    <p:extLst>
      <p:ext uri="{BB962C8B-B14F-4D97-AF65-F5344CB8AC3E}">
        <p14:creationId xmlns:p14="http://schemas.microsoft.com/office/powerpoint/2010/main" val="815605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TextEdit="1"/>
          </p:cNvSpPr>
          <p:nvPr>
            <p:ph type="sldImg"/>
          </p:nvPr>
        </p:nvSpPr>
        <p:spPr bwMode="auto">
          <a:xfrm>
            <a:off x="-6913563" y="4949825"/>
            <a:ext cx="23769638" cy="1337151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6611" name="Rectangle 3"/>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38898" indent="-238898">
              <a:spcAft>
                <a:spcPts val="406"/>
              </a:spcAft>
              <a:defRPr/>
            </a:pPr>
            <a:r>
              <a:rPr lang="en-US" altLang="en-US" b="1" dirty="0">
                <a:latin typeface="Arial" panose="020B0604020202020204" pitchFamily="34" charset="0"/>
                <a:ea typeface="ＭＳ Ｐゴシック" pitchFamily="34" charset="-128"/>
                <a:cs typeface="Arial" panose="020B0604020202020204" pitchFamily="34" charset="0"/>
              </a:rPr>
              <a:t>Speaker’s Notes:</a:t>
            </a:r>
          </a:p>
          <a:p>
            <a:pPr marL="337568" indent="-337568">
              <a:spcAft>
                <a:spcPts val="406"/>
              </a:spcAft>
              <a:buFont typeface="Wingdings" panose="05000000000000000000" pitchFamily="2" charset="2"/>
              <a:buChar char="§"/>
              <a:defRPr/>
            </a:pPr>
            <a:r>
              <a:rPr lang="en-US" altLang="en-US" b="0" dirty="0">
                <a:latin typeface="Arial" panose="020B0604020202020204" pitchFamily="34" charset="0"/>
                <a:ea typeface="ＭＳ Ｐゴシック" pitchFamily="34" charset="-128"/>
                <a:cs typeface="Arial" panose="020B0604020202020204" pitchFamily="34" charset="0"/>
              </a:rPr>
              <a:t>The 2021 updated PrEP guideline from CDC and the US Public Health Service recommends the following schedule of assessments for patients taking oral PrEP medication. These recommendations reflect the minimum; providers should conduct additional assessments as warranted.</a:t>
            </a:r>
          </a:p>
          <a:p>
            <a:pPr marL="337568" indent="-337568">
              <a:spcAft>
                <a:spcPts val="406"/>
              </a:spcAft>
              <a:buFont typeface="Wingdings" panose="05000000000000000000" pitchFamily="2" charset="2"/>
              <a:buChar char="§"/>
              <a:defRPr/>
            </a:pPr>
            <a:r>
              <a:rPr lang="en-US" altLang="en-US" b="0" dirty="0">
                <a:latin typeface="Arial" panose="020B0604020202020204" pitchFamily="34" charset="0"/>
                <a:ea typeface="ＭＳ Ｐゴシック" pitchFamily="34" charset="-128"/>
                <a:cs typeface="Arial" panose="020B0604020202020204" pitchFamily="34" charset="0"/>
              </a:rPr>
              <a:t>At least every 3 months:</a:t>
            </a:r>
          </a:p>
          <a:p>
            <a:pPr marL="793910"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Repeat HIV testing and assess for signs or symptoms of acute infection to confirm that patients are still HIV negative.</a:t>
            </a:r>
          </a:p>
          <a:p>
            <a:pPr marL="793910"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Provide a prescription or refill authorization of daily oral PrEP medication for no more than 90 days, until the next HIV test.</a:t>
            </a:r>
          </a:p>
          <a:p>
            <a:pPr marL="793910"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Assess and provide support for medication adherence and risk-reduction behaviors. </a:t>
            </a:r>
          </a:p>
          <a:p>
            <a:pPr marL="793910"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Test sexually active patients with signs or symptoms of STIs. Screen asymptomatic men who have sex with men and who are at high risk for recurrent bacterial STIs (oral, rectal, urine, blood). Examples of who should be screened include those with syphilis, gonorrhea, or chlamydia at prior visits or with multiple sex partners.</a:t>
            </a:r>
          </a:p>
          <a:p>
            <a:pPr marL="793910" lvl="1" indent="-337568" defTabSz="1800362">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Provide access to sterile needles/syringes and substance use disorder treatment services for people who inject drugs.</a:t>
            </a:r>
          </a:p>
          <a:p>
            <a:pPr marL="793910"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Respond to any new questions from patients and provide them with any new information about PrEP use.</a:t>
            </a:r>
          </a:p>
          <a:p>
            <a:pPr marL="337568" indent="-337568">
              <a:spcAft>
                <a:spcPts val="406"/>
              </a:spcAft>
              <a:buFont typeface="Wingdings" panose="05000000000000000000" pitchFamily="2" charset="2"/>
              <a:buChar char="§"/>
              <a:defRPr/>
            </a:pPr>
            <a:r>
              <a:rPr lang="en-US" altLang="en-US" b="0" dirty="0">
                <a:latin typeface="Arial" panose="020B0604020202020204" pitchFamily="34" charset="0"/>
                <a:ea typeface="ＭＳ Ｐゴシック" pitchFamily="34" charset="-128"/>
                <a:cs typeface="Arial" panose="020B0604020202020204" pitchFamily="34" charset="0"/>
              </a:rPr>
              <a:t>At least every 6 months:</a:t>
            </a:r>
          </a:p>
          <a:p>
            <a:pPr marL="793910"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Monitor eCrCl for patients who are over 50 years or who had an eCrCl under 90 mL/min when they started oral </a:t>
            </a:r>
            <a:r>
              <a:rPr lang="en-US" altLang="en-US" b="0" dirty="0" err="1">
                <a:latin typeface="Arial" panose="020B0604020202020204" pitchFamily="34" charset="0"/>
                <a:ea typeface="ＭＳ Ｐゴシック" pitchFamily="34" charset="-128"/>
                <a:cs typeface="Arial" panose="020B0604020202020204" pitchFamily="34" charset="0"/>
              </a:rPr>
              <a:t>PrEP.</a:t>
            </a:r>
            <a:endParaRPr lang="en-US" altLang="en-US" b="0" dirty="0">
              <a:latin typeface="Arial" panose="020B0604020202020204" pitchFamily="34" charset="0"/>
              <a:ea typeface="ＭＳ Ｐゴシック" pitchFamily="34" charset="-128"/>
              <a:cs typeface="Arial" panose="020B0604020202020204" pitchFamily="34" charset="0"/>
            </a:endParaRPr>
          </a:p>
          <a:p>
            <a:pPr marL="1234624" lvl="2" indent="-337568">
              <a:spcAft>
                <a:spcPts val="406"/>
              </a:spcAft>
              <a:buFont typeface="Arial" panose="020B0604020202020204" pitchFamily="34" charset="0"/>
              <a:buChar char="•"/>
              <a:defRPr/>
            </a:pPr>
            <a:r>
              <a:rPr lang="en-US" altLang="en-US" b="0" dirty="0">
                <a:latin typeface="Arial" panose="020B0604020202020204" pitchFamily="34" charset="0"/>
                <a:ea typeface="ＭＳ Ｐゴシック" pitchFamily="34" charset="-128"/>
                <a:cs typeface="Arial" panose="020B0604020202020204" pitchFamily="34" charset="0"/>
              </a:rPr>
              <a:t>If there are other threats to kidney safety, such as hypertension or diabetes, kidney function may need to be monitored more often or checked using additional tests (e.g., urinalysis for proteinuria).</a:t>
            </a:r>
          </a:p>
          <a:p>
            <a:pPr marL="1234624" lvl="2" indent="-337568">
              <a:spcAft>
                <a:spcPts val="406"/>
              </a:spcAft>
              <a:buFont typeface="Arial" panose="020B0604020202020204" pitchFamily="34" charset="0"/>
              <a:buChar char="•"/>
              <a:defRPr/>
            </a:pPr>
            <a:r>
              <a:rPr lang="en-US" altLang="en-US" b="0" dirty="0">
                <a:latin typeface="Arial" panose="020B0604020202020204" pitchFamily="34" charset="0"/>
                <a:ea typeface="ＭＳ Ｐゴシック" pitchFamily="34" charset="-128"/>
                <a:cs typeface="Arial" panose="020B0604020202020204" pitchFamily="34" charset="0"/>
              </a:rPr>
              <a:t>A rise in serum creatinine is not a reason to withhold PrEP if eCrCl remains at least 60 mL/min for F/TDF or at least 30 mL/min for F/TAF.</a:t>
            </a:r>
          </a:p>
          <a:p>
            <a:pPr marL="1234624" lvl="2" indent="-337568">
              <a:spcAft>
                <a:spcPts val="406"/>
              </a:spcAft>
              <a:buFont typeface="Arial" panose="020B0604020202020204" pitchFamily="34" charset="0"/>
              <a:buChar char="•"/>
              <a:defRPr/>
            </a:pPr>
            <a:r>
              <a:rPr lang="en-US" altLang="en-US" b="0" dirty="0">
                <a:latin typeface="Arial" panose="020B0604020202020204" pitchFamily="34" charset="0"/>
                <a:ea typeface="ＭＳ Ｐゴシック" pitchFamily="34" charset="-128"/>
                <a:cs typeface="Arial" panose="020B0604020202020204" pitchFamily="34" charset="0"/>
              </a:rPr>
              <a:t>If eCrCl is declining steadily but still at acceptable levels for the type of oral PrEP medication being used, consider consulting with a nephrologist or evaluating other possible threats to kidney health.</a:t>
            </a:r>
          </a:p>
          <a:p>
            <a:pPr marL="793910"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Screen sexually active people for STIs:</a:t>
            </a:r>
          </a:p>
          <a:p>
            <a:pPr marL="1234624" lvl="2" indent="-337568">
              <a:spcAft>
                <a:spcPts val="406"/>
              </a:spcAft>
              <a:buFont typeface="Arial" panose="020B0604020202020204" pitchFamily="34" charset="0"/>
              <a:buChar char="•"/>
              <a:defRPr/>
            </a:pPr>
            <a:r>
              <a:rPr lang="en-US" altLang="en-US" b="0" dirty="0">
                <a:latin typeface="Arial" panose="020B0604020202020204" pitchFamily="34" charset="0"/>
                <a:ea typeface="ＭＳ Ｐゴシック" pitchFamily="34" charset="-128"/>
                <a:cs typeface="Arial" panose="020B0604020202020204" pitchFamily="34" charset="0"/>
              </a:rPr>
              <a:t>Syphilis and gonorrhea for all PrEP users.</a:t>
            </a:r>
          </a:p>
          <a:p>
            <a:pPr marL="1234624" lvl="2" indent="-337568">
              <a:spcAft>
                <a:spcPts val="406"/>
              </a:spcAft>
              <a:buFont typeface="Arial" panose="020B0604020202020204" pitchFamily="34" charset="0"/>
              <a:buChar char="•"/>
              <a:defRPr/>
            </a:pPr>
            <a:r>
              <a:rPr lang="en-US" altLang="en-US" b="0" dirty="0">
                <a:latin typeface="Arial" panose="020B0604020202020204" pitchFamily="34" charset="0"/>
                <a:ea typeface="ＭＳ Ｐゴシック" pitchFamily="34" charset="-128"/>
                <a:cs typeface="Arial" panose="020B0604020202020204" pitchFamily="34" charset="0"/>
              </a:rPr>
              <a:t>Chlamydia for men who have sex with men and transgender women, even if asymptomatic.</a:t>
            </a:r>
          </a:p>
          <a:p>
            <a:pPr marL="793910"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Assess patients’ interest in continuing or discontinuing PrEP.</a:t>
            </a:r>
          </a:p>
          <a:p>
            <a:pPr marL="337568" indent="-337568">
              <a:spcAft>
                <a:spcPts val="406"/>
              </a:spcAft>
              <a:buFont typeface="Wingdings" panose="05000000000000000000" pitchFamily="2" charset="2"/>
              <a:buChar char="§"/>
              <a:defRPr/>
            </a:pPr>
            <a:r>
              <a:rPr lang="en-US" altLang="en-US" b="0" dirty="0">
                <a:latin typeface="Arial" panose="020B0604020202020204" pitchFamily="34" charset="0"/>
                <a:ea typeface="ＭＳ Ｐゴシック" pitchFamily="34" charset="-128"/>
                <a:cs typeface="Arial" panose="020B0604020202020204" pitchFamily="34" charset="0"/>
              </a:rPr>
              <a:t>At least every 12 months:</a:t>
            </a:r>
          </a:p>
          <a:p>
            <a:pPr marL="793910"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Monitor eCrCl for all patients continuing on PrEP medication.</a:t>
            </a:r>
          </a:p>
          <a:p>
            <a:pPr marL="793910"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Monitor triglyceride and cholesterol levels and weight for patients prescribed F/TAF for PrEP.</a:t>
            </a:r>
          </a:p>
          <a:p>
            <a:pPr marL="793910"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Screen heterosexually active people for chlamydia, even if asymptomatic.</a:t>
            </a:r>
          </a:p>
          <a:p>
            <a:pPr marL="238898" indent="-238898">
              <a:defRPr/>
            </a:pPr>
            <a:endParaRPr lang="en-US" altLang="ja-JP" dirty="0">
              <a:latin typeface="Arial" panose="020B0604020202020204" pitchFamily="34" charset="0"/>
              <a:ea typeface="ＭＳ Ｐゴシック" pitchFamily="34" charset="-128"/>
              <a:cs typeface="Arial" panose="020B0604020202020204" pitchFamily="34" charset="0"/>
            </a:endParaRPr>
          </a:p>
          <a:p>
            <a:pPr>
              <a:spcBef>
                <a:spcPct val="20000"/>
              </a:spcBef>
              <a:defRPr/>
            </a:pPr>
            <a:r>
              <a:rPr lang="en-US" altLang="en-US" b="1" dirty="0">
                <a:latin typeface="Arial" panose="020B0604020202020204" pitchFamily="34" charset="0"/>
                <a:ea typeface="ＭＳ Ｐゴシック" pitchFamily="34" charset="-128"/>
                <a:cs typeface="Arial" panose="020B0604020202020204" pitchFamily="34" charset="0"/>
              </a:rPr>
              <a:t>Reference:</a:t>
            </a:r>
          </a:p>
          <a:p>
            <a:pPr>
              <a:spcBef>
                <a:spcPct val="20000"/>
              </a:spcBef>
              <a:defRPr/>
            </a:pPr>
            <a:r>
              <a:rPr lang="en-US" dirty="0">
                <a:latin typeface="Arial" panose="020B0604020202020204" pitchFamily="34" charset="0"/>
                <a:cs typeface="Arial" panose="020B0604020202020204" pitchFamily="34" charset="0"/>
              </a:rPr>
              <a:t>Centers for Disease Control and Prevention, US Public Health Service. </a:t>
            </a:r>
            <a:r>
              <a:rPr lang="en-US" i="1" dirty="0">
                <a:latin typeface="Arial" panose="020B0604020202020204" pitchFamily="34" charset="0"/>
                <a:cs typeface="Arial" panose="020B0604020202020204" pitchFamily="34" charset="0"/>
              </a:rPr>
              <a:t>Preexposure prophylaxis for the prevention of HIV infection in the United States—2021 update—a clinical practice guideline. </a:t>
            </a:r>
            <a:r>
              <a:rPr lang="en-US" dirty="0"/>
              <a:t>Published December 2021. </a:t>
            </a:r>
            <a:r>
              <a:rPr lang="en-US" dirty="0">
                <a:latin typeface="Arial" panose="020B0604020202020204" pitchFamily="34" charset="0"/>
                <a:cs typeface="Arial" panose="020B0604020202020204" pitchFamily="34" charset="0"/>
              </a:rPr>
              <a:t>Accessed January 20, 2023. </a:t>
            </a:r>
            <a:r>
              <a:rPr lang="en-US" dirty="0">
                <a:latin typeface="Arial" panose="020B0604020202020204" pitchFamily="34" charset="0"/>
                <a:cs typeface="Arial" panose="020B0604020202020204" pitchFamily="34" charset="0"/>
                <a:hlinkClick r:id="rId3"/>
              </a:rPr>
              <a:t>https://www.cdc.gov/hiv/pdf/risk/prep/cdc-hiv-prep-guidelines-2021.pdf</a:t>
            </a:r>
            <a:r>
              <a:rPr lang="en-US" dirty="0">
                <a:latin typeface="Arial" panose="020B0604020202020204" pitchFamily="34" charset="0"/>
                <a:cs typeface="Arial" panose="020B0604020202020204" pitchFamily="34" charset="0"/>
              </a:rPr>
              <a:t> </a:t>
            </a:r>
            <a:endParaRPr lang="en-US" altLang="en-US" b="1" dirty="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30328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TextEdit="1"/>
          </p:cNvSpPr>
          <p:nvPr>
            <p:ph type="sldImg"/>
          </p:nvPr>
        </p:nvSpPr>
        <p:spPr bwMode="auto">
          <a:xfrm>
            <a:off x="-6913563" y="4949825"/>
            <a:ext cx="23769638" cy="13371513"/>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6611" name="Rectangle 3"/>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38898" indent="-238898">
              <a:spcAft>
                <a:spcPts val="406"/>
              </a:spcAft>
              <a:defRPr/>
            </a:pPr>
            <a:r>
              <a:rPr lang="en-US" altLang="en-US" b="1" dirty="0">
                <a:latin typeface="Arial" panose="020B0604020202020204" pitchFamily="34" charset="0"/>
                <a:ea typeface="ＭＳ Ｐゴシック" pitchFamily="34" charset="-128"/>
                <a:cs typeface="Arial" panose="020B0604020202020204" pitchFamily="34" charset="0"/>
              </a:rPr>
              <a:t>Speaker’s Notes:</a:t>
            </a:r>
          </a:p>
          <a:p>
            <a:pPr marL="337568" indent="-337568">
              <a:spcAft>
                <a:spcPts val="406"/>
              </a:spcAft>
              <a:buFont typeface="Wingdings" panose="05000000000000000000" pitchFamily="2" charset="2"/>
              <a:buChar char="§"/>
              <a:defRPr/>
            </a:pPr>
            <a:r>
              <a:rPr lang="en-US" altLang="en-US" b="0" dirty="0">
                <a:latin typeface="Arial" panose="020B0604020202020204" pitchFamily="34" charset="0"/>
                <a:ea typeface="ＭＳ Ｐゴシック" pitchFamily="34" charset="-128"/>
                <a:cs typeface="Arial" panose="020B0604020202020204" pitchFamily="34" charset="0"/>
              </a:rPr>
              <a:t>The 2021 updated PrEP guideline from CDC and the US Public Health Service recommends the following schedule of assessments for patients taking injectable PrEP medication. These recommendations reflect the minimum; providers should conduct additional assessments as warranted.</a:t>
            </a:r>
          </a:p>
          <a:p>
            <a:pPr marL="337568" indent="-337568">
              <a:spcAft>
                <a:spcPts val="406"/>
              </a:spcAft>
              <a:buFont typeface="Wingdings" panose="05000000000000000000" pitchFamily="2" charset="2"/>
              <a:buChar char="§"/>
              <a:defRPr/>
            </a:pPr>
            <a:r>
              <a:rPr lang="en-US" altLang="en-US" b="0" dirty="0">
                <a:latin typeface="Arial" panose="020B0604020202020204" pitchFamily="34" charset="0"/>
                <a:ea typeface="ＭＳ Ｐゴシック" pitchFamily="34" charset="-128"/>
                <a:cs typeface="Arial" panose="020B0604020202020204" pitchFamily="34" charset="0"/>
              </a:rPr>
              <a:t>At the visit 1 month after the initial injection, when the second injection is administered:</a:t>
            </a:r>
          </a:p>
          <a:p>
            <a:pPr marL="793910"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Test for HIV and assess for signs or symptoms of acute infection.</a:t>
            </a:r>
          </a:p>
          <a:p>
            <a:pPr marL="793910"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Administer the CAB injection.</a:t>
            </a:r>
          </a:p>
          <a:p>
            <a:pPr marL="793910"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Respond to any new questions.</a:t>
            </a:r>
          </a:p>
          <a:p>
            <a:pPr marL="793910"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Provide medication adherence and behavioral risk-reduction support, as needed.</a:t>
            </a:r>
          </a:p>
          <a:p>
            <a:pPr marL="337568" indent="-337568">
              <a:spcAft>
                <a:spcPts val="406"/>
              </a:spcAft>
              <a:buFont typeface="Wingdings" panose="05000000000000000000" pitchFamily="2" charset="2"/>
              <a:buChar char="§"/>
              <a:defRPr/>
            </a:pPr>
            <a:r>
              <a:rPr lang="en-US" altLang="en-US" b="0" dirty="0">
                <a:latin typeface="Arial" panose="020B0604020202020204" pitchFamily="34" charset="0"/>
                <a:ea typeface="ＭＳ Ｐゴシック" pitchFamily="34" charset="-128"/>
                <a:cs typeface="Arial" panose="020B0604020202020204" pitchFamily="34" charset="0"/>
              </a:rPr>
              <a:t>At each bimonthly visit, beginning in month 3, when the third injection is administered:</a:t>
            </a:r>
          </a:p>
          <a:p>
            <a:pPr marL="793910"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Test for HIV and assess for signs or symptoms of acute infection.</a:t>
            </a:r>
          </a:p>
          <a:p>
            <a:pPr marL="793910"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Administer the CAB injection.</a:t>
            </a:r>
          </a:p>
          <a:p>
            <a:pPr marL="793910"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Provide access to sterile needles/syringes and substance use disorder treatment services for people who inject drugs.</a:t>
            </a:r>
          </a:p>
          <a:p>
            <a:pPr marL="793910"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Respond to new questions and provide any new information about CAB for PrEP.</a:t>
            </a:r>
          </a:p>
          <a:p>
            <a:pPr marL="793910"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Discuss the benefits of persistence CAB for PrEP use and adherence to scheduled injection visits.</a:t>
            </a:r>
          </a:p>
          <a:p>
            <a:pPr marL="337568" indent="-337568">
              <a:spcAft>
                <a:spcPts val="406"/>
              </a:spcAft>
              <a:buFont typeface="Wingdings" panose="05000000000000000000" pitchFamily="2" charset="2"/>
              <a:buChar char="§"/>
              <a:defRPr/>
            </a:pPr>
            <a:r>
              <a:rPr lang="en-US" altLang="en-US" b="0" dirty="0">
                <a:latin typeface="Arial" panose="020B0604020202020204" pitchFamily="34" charset="0"/>
                <a:ea typeface="ＭＳ Ｐゴシック" pitchFamily="34" charset="-128"/>
                <a:cs typeface="Arial" panose="020B0604020202020204" pitchFamily="34" charset="0"/>
              </a:rPr>
              <a:t>At least every 4 months (or every other injection visit) beginning in month 3, when the third injection is administered:</a:t>
            </a:r>
          </a:p>
          <a:p>
            <a:pPr marL="793910"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Screen men and transgender women who have sex with men for bacterial STIs (oral, rectal, urine, blood).</a:t>
            </a:r>
          </a:p>
          <a:p>
            <a:pPr marL="337568" indent="-337568">
              <a:spcAft>
                <a:spcPts val="406"/>
              </a:spcAft>
              <a:buFont typeface="Wingdings" panose="05000000000000000000" pitchFamily="2" charset="2"/>
              <a:buChar char="§"/>
              <a:defRPr/>
            </a:pPr>
            <a:r>
              <a:rPr lang="en-US" altLang="en-US" b="0" dirty="0">
                <a:latin typeface="Arial" panose="020B0604020202020204" pitchFamily="34" charset="0"/>
                <a:ea typeface="ＭＳ Ｐゴシック" pitchFamily="34" charset="-128"/>
                <a:cs typeface="Arial" panose="020B0604020202020204" pitchFamily="34" charset="0"/>
              </a:rPr>
              <a:t>At least every 6 months, beginning in month 7, when the fifth injection is administered:</a:t>
            </a:r>
          </a:p>
          <a:p>
            <a:pPr marL="793910"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Screen all heterosexually active people for bacterial STIs (vaginal, rectal, urine, as indicated; blood).</a:t>
            </a:r>
          </a:p>
          <a:p>
            <a:pPr marL="337568" indent="-337568">
              <a:spcAft>
                <a:spcPts val="406"/>
              </a:spcAft>
              <a:buFont typeface="Wingdings" panose="05000000000000000000" pitchFamily="2" charset="2"/>
              <a:buChar char="§"/>
              <a:defRPr/>
            </a:pPr>
            <a:r>
              <a:rPr lang="en-US" altLang="en-US" b="0" dirty="0">
                <a:latin typeface="Arial" panose="020B0604020202020204" pitchFamily="34" charset="0"/>
                <a:ea typeface="ＭＳ Ｐゴシック" pitchFamily="34" charset="-128"/>
                <a:cs typeface="Arial" panose="020B0604020202020204" pitchFamily="34" charset="0"/>
              </a:rPr>
              <a:t>At least every 12 months, starting 12 months after the first injection:</a:t>
            </a:r>
          </a:p>
          <a:p>
            <a:pPr marL="793910"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Assess desire to continue PrEP injections.</a:t>
            </a:r>
          </a:p>
          <a:p>
            <a:pPr marL="793910"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Screen heterosexually active people for chlamydia (vaginal, urine), even if asymptomatic.</a:t>
            </a:r>
          </a:p>
          <a:p>
            <a:pPr marL="238898" indent="-238898">
              <a:defRPr/>
            </a:pPr>
            <a:endParaRPr lang="en-US" altLang="ja-JP" dirty="0">
              <a:latin typeface="Arial" panose="020B0604020202020204" pitchFamily="34" charset="0"/>
              <a:ea typeface="ＭＳ Ｐゴシック" pitchFamily="34" charset="-128"/>
              <a:cs typeface="Arial" panose="020B0604020202020204" pitchFamily="34" charset="0"/>
            </a:endParaRPr>
          </a:p>
          <a:p>
            <a:pPr>
              <a:spcBef>
                <a:spcPct val="20000"/>
              </a:spcBef>
              <a:defRPr/>
            </a:pPr>
            <a:r>
              <a:rPr lang="en-US" altLang="en-US" b="1" dirty="0">
                <a:latin typeface="Arial" panose="020B0604020202020204" pitchFamily="34" charset="0"/>
                <a:ea typeface="ＭＳ Ｐゴシック" pitchFamily="34" charset="-128"/>
                <a:cs typeface="Arial" panose="020B0604020202020204" pitchFamily="34" charset="0"/>
              </a:rPr>
              <a:t>Reference:</a:t>
            </a:r>
          </a:p>
          <a:p>
            <a:pPr>
              <a:spcBef>
                <a:spcPct val="20000"/>
              </a:spcBef>
              <a:defRPr/>
            </a:pPr>
            <a:r>
              <a:rPr lang="en-US" dirty="0">
                <a:latin typeface="Arial" panose="020B0604020202020204" pitchFamily="34" charset="0"/>
                <a:cs typeface="Arial" panose="020B0604020202020204" pitchFamily="34" charset="0"/>
              </a:rPr>
              <a:t>Centers for Disease Control and Prevention, US Public Health Service. </a:t>
            </a:r>
            <a:r>
              <a:rPr lang="en-US" i="1" dirty="0">
                <a:latin typeface="Arial" panose="020B0604020202020204" pitchFamily="34" charset="0"/>
                <a:cs typeface="Arial" panose="020B0604020202020204" pitchFamily="34" charset="0"/>
              </a:rPr>
              <a:t>Preexposure prophylaxis for the prevention of HIV infection in the United States—2021 update—a clinical practice guideline. </a:t>
            </a:r>
            <a:r>
              <a:rPr lang="en-US" dirty="0"/>
              <a:t>Published December 2021. </a:t>
            </a:r>
            <a:r>
              <a:rPr lang="en-US" dirty="0">
                <a:latin typeface="Arial" panose="020B0604020202020204" pitchFamily="34" charset="0"/>
                <a:cs typeface="Arial" panose="020B0604020202020204" pitchFamily="34" charset="0"/>
              </a:rPr>
              <a:t>Accessed January 20, 2023. </a:t>
            </a:r>
            <a:r>
              <a:rPr lang="en-US" dirty="0">
                <a:latin typeface="Arial" panose="020B0604020202020204" pitchFamily="34" charset="0"/>
                <a:cs typeface="Arial" panose="020B0604020202020204" pitchFamily="34" charset="0"/>
                <a:hlinkClick r:id="rId3"/>
              </a:rPr>
              <a:t>https://www.cdc.gov/hiv/pdf/risk/prep/cdc-hiv-prep-guidelines-2021.pdf</a:t>
            </a:r>
            <a:r>
              <a:rPr lang="en-US" dirty="0">
                <a:latin typeface="Arial" panose="020B0604020202020204" pitchFamily="34" charset="0"/>
                <a:cs typeface="Arial" panose="020B0604020202020204" pitchFamily="34" charset="0"/>
              </a:rPr>
              <a:t> </a:t>
            </a:r>
            <a:endParaRPr lang="en-US" altLang="en-US" b="1" dirty="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939067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8898" indent="-238898">
              <a:spcAft>
                <a:spcPts val="406"/>
              </a:spcAft>
              <a:defRPr/>
            </a:pPr>
            <a:r>
              <a:rPr lang="en-US" altLang="en-US" b="1" dirty="0">
                <a:latin typeface="Arial" panose="020B0604020202020204" pitchFamily="34" charset="0"/>
                <a:ea typeface="ＭＳ Ｐゴシック" pitchFamily="34" charset="-128"/>
                <a:cs typeface="Arial" panose="020B0604020202020204" pitchFamily="34" charset="0"/>
              </a:rPr>
              <a:t>Speaker’s Notes:</a:t>
            </a:r>
          </a:p>
          <a:p>
            <a:pPr marL="337568" indent="-337568">
              <a:spcAft>
                <a:spcPts val="406"/>
              </a:spcAft>
              <a:buFont typeface="Wingdings" panose="05000000000000000000" pitchFamily="2" charset="2"/>
              <a:buChar char="§"/>
              <a:defRPr/>
            </a:pPr>
            <a:r>
              <a:rPr lang="en-US" altLang="en-US" b="0" dirty="0">
                <a:latin typeface="Arial" panose="020B0604020202020204" pitchFamily="34" charset="0"/>
                <a:ea typeface="ＭＳ Ｐゴシック" pitchFamily="34" charset="-128"/>
                <a:cs typeface="Arial" panose="020B0604020202020204" pitchFamily="34" charset="0"/>
              </a:rPr>
              <a:t>If a patient has an unclear HIV test result at a follow-up visit, providers can take the following steps to confirm the patient’s true HIV status:</a:t>
            </a:r>
          </a:p>
          <a:p>
            <a:pPr marL="787658"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Work with the patient to assess whether they have taken their PrEP medication as prescribed since the last negative HIV test.</a:t>
            </a:r>
          </a:p>
          <a:p>
            <a:pPr marL="787658"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Wait a few days and then draw a new blood specimen for repeat laboratory testing. This specimen should be tested using both an HIV antigen/antibody test and a nucleic acid amplification test. </a:t>
            </a:r>
          </a:p>
          <a:p>
            <a:pPr marL="787658"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If the repeat testing results show the patient has HIV, link them to HIV care and treatment. If the repeat testing results confirm that the patient does not have HIV, PrEP can be continued.</a:t>
            </a:r>
          </a:p>
          <a:p>
            <a:pPr marL="787658"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If the results are still unclear, contact the PrEPline (1-855-448-7737) to get further testing advice and to find a laboratory that can do specialized testing.</a:t>
            </a:r>
          </a:p>
          <a:p>
            <a:pPr marL="337568" indent="-337568">
              <a:spcAft>
                <a:spcPts val="406"/>
              </a:spcAft>
              <a:buFont typeface="Wingdings" panose="05000000000000000000" pitchFamily="2" charset="2"/>
              <a:buChar char="§"/>
              <a:defRPr/>
            </a:pPr>
            <a:r>
              <a:rPr lang="en-US" altLang="en-US" b="0" dirty="0">
                <a:latin typeface="Arial" panose="020B0604020202020204" pitchFamily="34" charset="0"/>
                <a:ea typeface="ＭＳ Ｐゴシック" pitchFamily="34" charset="-128"/>
                <a:cs typeface="Arial" panose="020B0604020202020204" pitchFamily="34" charset="0"/>
              </a:rPr>
              <a:t>While HIV status is being confirmed, providers have the following antiretroviral management options:</a:t>
            </a:r>
          </a:p>
          <a:p>
            <a:pPr marL="787658"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For patients using oral PrEP:</a:t>
            </a:r>
          </a:p>
          <a:p>
            <a:pPr marL="1237749" lvl="2" indent="-337568">
              <a:spcAft>
                <a:spcPts val="406"/>
              </a:spcAft>
              <a:buFont typeface="Arial" panose="020B0604020202020204" pitchFamily="34" charset="0"/>
              <a:buChar char="•"/>
              <a:defRPr/>
            </a:pPr>
            <a:r>
              <a:rPr lang="en-US" altLang="en-US" b="0" dirty="0">
                <a:latin typeface="Arial" panose="020B0604020202020204" pitchFamily="34" charset="0"/>
                <a:ea typeface="ＭＳ Ｐゴシック" pitchFamily="34" charset="-128"/>
                <a:cs typeface="Arial" panose="020B0604020202020204" pitchFamily="34" charset="0"/>
              </a:rPr>
              <a:t>Continue oral PrEP medication: Because PrEP is highly effective, it is unlikely that a patient who takes PrEP medication as prescribed will get HIV. If the patient does have HIV, continuing PrEP may help to suppress the virus but may also increase the probability that the patient will develop drug-resistant HIV. If this occurs, there are well-tolerated and highly effective treatment regimens available.</a:t>
            </a:r>
          </a:p>
          <a:p>
            <a:pPr marL="1237749" lvl="2" indent="-337568">
              <a:spcAft>
                <a:spcPts val="406"/>
              </a:spcAft>
              <a:buFont typeface="Arial" panose="020B0604020202020204" pitchFamily="34" charset="0"/>
              <a:buChar char="•"/>
              <a:defRPr/>
            </a:pPr>
            <a:r>
              <a:rPr lang="en-US" altLang="en-US" b="0" dirty="0">
                <a:latin typeface="Arial" panose="020B0604020202020204" pitchFamily="34" charset="0"/>
                <a:ea typeface="ＭＳ Ｐゴシック" pitchFamily="34" charset="-128"/>
                <a:cs typeface="Arial" panose="020B0604020202020204" pitchFamily="34" charset="0"/>
              </a:rPr>
              <a:t>Prescribe a third drug as post-exposure prophylaxis (PEP) for 28 days: This option provides a fully suppressive treatment regimen without the need to diagnose the patient with HIV, which can be difficult to undo if further testing shows the patient does not have HIV. If the patient is found to have HIV, this regimen can be considered early antiretroviral initiation and be continued. This option is especially applicable for patients who may not have taken their daily oral PrEP medication as prescribed.</a:t>
            </a:r>
          </a:p>
          <a:p>
            <a:pPr marL="1237749" lvl="2" indent="-337568">
              <a:spcAft>
                <a:spcPts val="406"/>
              </a:spcAft>
              <a:buFont typeface="Arial" panose="020B0604020202020204" pitchFamily="34" charset="0"/>
              <a:buChar char="•"/>
              <a:defRPr/>
            </a:pPr>
            <a:r>
              <a:rPr lang="en-US" altLang="en-US" b="0" dirty="0">
                <a:latin typeface="Arial" panose="020B0604020202020204" pitchFamily="34" charset="0"/>
                <a:ea typeface="ＭＳ Ｐゴシック" pitchFamily="34" charset="-128"/>
                <a:cs typeface="Arial" panose="020B0604020202020204" pitchFamily="34" charset="0"/>
              </a:rPr>
              <a:t>Stop oral PrEP medication for 1-2 weeks: If the patient has HIV, briefly stopping PrEP allows time for HIV replication to occur and increases the likelihood that an HIV test will detect the virus, if it is present. Note that stopping oral PrEP will leave the patient with less protection from HIV because oral PrEP levels wane over 7-10 days after the medication is stopped.</a:t>
            </a:r>
          </a:p>
          <a:p>
            <a:pPr marL="787658" lvl="1" indent="-337568">
              <a:spcAft>
                <a:spcPts val="406"/>
              </a:spcAft>
              <a:buFont typeface="Courier New" panose="02070309020205020404" pitchFamily="49" charset="0"/>
              <a:buChar char="o"/>
              <a:defRPr/>
            </a:pPr>
            <a:r>
              <a:rPr lang="en-US" altLang="en-US" b="0" dirty="0">
                <a:latin typeface="Arial" panose="020B0604020202020204" pitchFamily="34" charset="0"/>
                <a:ea typeface="ＭＳ Ｐゴシック" pitchFamily="34" charset="-128"/>
                <a:cs typeface="Arial" panose="020B0604020202020204" pitchFamily="34" charset="0"/>
              </a:rPr>
              <a:t>For patients using CAB injections:</a:t>
            </a:r>
          </a:p>
          <a:p>
            <a:pPr marL="1237749" lvl="2" indent="-337568">
              <a:spcAft>
                <a:spcPts val="406"/>
              </a:spcAft>
              <a:buFont typeface="Arial" panose="020B0604020202020204" pitchFamily="34" charset="0"/>
              <a:buChar char="•"/>
              <a:defRPr/>
            </a:pPr>
            <a:r>
              <a:rPr lang="en-US" altLang="en-US" b="0" dirty="0">
                <a:latin typeface="Arial" panose="020B0604020202020204" pitchFamily="34" charset="0"/>
                <a:ea typeface="ＭＳ Ｐゴシック" pitchFamily="34" charset="-128"/>
                <a:cs typeface="Arial" panose="020B0604020202020204" pitchFamily="34" charset="0"/>
              </a:rPr>
              <a:t>Pause CAB injections until testing shows that the patient does not have HIV.</a:t>
            </a:r>
          </a:p>
          <a:p>
            <a:pPr marL="1237749" lvl="2" indent="-337568">
              <a:spcAft>
                <a:spcPts val="406"/>
              </a:spcAft>
              <a:buFont typeface="Arial" panose="020B0604020202020204" pitchFamily="34" charset="0"/>
              <a:buChar char="•"/>
              <a:defRPr/>
            </a:pPr>
            <a:r>
              <a:rPr lang="en-US" altLang="en-US" b="0" dirty="0">
                <a:latin typeface="Arial" panose="020B0604020202020204" pitchFamily="34" charset="0"/>
                <a:ea typeface="ＭＳ Ｐゴシック" pitchFamily="34" charset="-128"/>
                <a:cs typeface="Arial" panose="020B0604020202020204" pitchFamily="34" charset="0"/>
              </a:rPr>
              <a:t>During the 1-2 weeks needed for additional HIV testing to determine HIV status, CAB is likely to remain at protective levels.</a:t>
            </a:r>
          </a:p>
          <a:p>
            <a:pPr marL="1237749" lvl="2" indent="-337568">
              <a:spcAft>
                <a:spcPts val="406"/>
              </a:spcAft>
              <a:buFont typeface="Arial" panose="020B0604020202020204" pitchFamily="34" charset="0"/>
              <a:buChar char="•"/>
              <a:defRPr/>
            </a:pPr>
            <a:r>
              <a:rPr lang="en-US" altLang="en-US" b="0" dirty="0">
                <a:latin typeface="Arial" panose="020B0604020202020204" pitchFamily="34" charset="0"/>
                <a:ea typeface="ＭＳ Ｐゴシック" pitchFamily="34" charset="-128"/>
                <a:cs typeface="Arial" panose="020B0604020202020204" pitchFamily="34" charset="0"/>
              </a:rPr>
              <a:t>If the patient has HIV, start HIV treatment immediately. </a:t>
            </a:r>
          </a:p>
          <a:p>
            <a:pPr marL="1237749" lvl="2" indent="-337568">
              <a:spcAft>
                <a:spcPts val="406"/>
              </a:spcAft>
              <a:buFont typeface="Arial" panose="020B0604020202020204" pitchFamily="34" charset="0"/>
              <a:buChar char="•"/>
              <a:defRPr/>
            </a:pPr>
            <a:r>
              <a:rPr lang="en-US" altLang="en-US" b="0" dirty="0">
                <a:latin typeface="Arial" panose="020B0604020202020204" pitchFamily="34" charset="0"/>
                <a:ea typeface="ＭＳ Ｐゴシック" pitchFamily="34" charset="-128"/>
                <a:cs typeface="Arial" panose="020B0604020202020204" pitchFamily="34" charset="0"/>
              </a:rPr>
              <a:t>If the patient does not have HIV, resume CAB injections every 2 months.</a:t>
            </a:r>
          </a:p>
          <a:p>
            <a:pPr marL="238898" indent="-238898">
              <a:defRPr/>
            </a:pPr>
            <a:endParaRPr lang="en-US" altLang="ja-JP" dirty="0">
              <a:latin typeface="Arial" panose="020B0604020202020204" pitchFamily="34" charset="0"/>
              <a:ea typeface="ＭＳ Ｐゴシック" pitchFamily="34" charset="-128"/>
              <a:cs typeface="Arial" panose="020B0604020202020204" pitchFamily="34" charset="0"/>
            </a:endParaRPr>
          </a:p>
          <a:p>
            <a:pPr>
              <a:spcBef>
                <a:spcPct val="20000"/>
              </a:spcBef>
              <a:defRPr/>
            </a:pPr>
            <a:r>
              <a:rPr lang="en-US" altLang="en-US" b="1" dirty="0">
                <a:latin typeface="Arial" panose="020B0604020202020204" pitchFamily="34" charset="0"/>
                <a:ea typeface="ＭＳ Ｐゴシック" pitchFamily="34" charset="-128"/>
                <a:cs typeface="Arial" panose="020B0604020202020204" pitchFamily="34" charset="0"/>
              </a:rPr>
              <a:t>Reference:</a:t>
            </a:r>
          </a:p>
          <a:p>
            <a:pPr>
              <a:spcBef>
                <a:spcPct val="20000"/>
              </a:spcBef>
              <a:defRPr/>
            </a:pPr>
            <a:r>
              <a:rPr lang="en-US" dirty="0">
                <a:latin typeface="Arial" panose="020B0604020202020204" pitchFamily="34" charset="0"/>
                <a:cs typeface="Arial" panose="020B0604020202020204" pitchFamily="34" charset="0"/>
              </a:rPr>
              <a:t>Centers for Disease Control and Prevention, US Public Health Service. </a:t>
            </a:r>
            <a:r>
              <a:rPr lang="en-US" i="1" dirty="0">
                <a:latin typeface="Arial" panose="020B0604020202020204" pitchFamily="34" charset="0"/>
                <a:cs typeface="Arial" panose="020B0604020202020204" pitchFamily="34" charset="0"/>
              </a:rPr>
              <a:t>Preexposure prophylaxis for the prevention of HIV infection in the United States—2021 update—a clinical practice guideline. </a:t>
            </a:r>
            <a:r>
              <a:rPr lang="en-US" dirty="0"/>
              <a:t>Published December 2021. </a:t>
            </a:r>
            <a:r>
              <a:rPr lang="en-US" dirty="0">
                <a:latin typeface="Arial" panose="020B0604020202020204" pitchFamily="34" charset="0"/>
                <a:cs typeface="Arial" panose="020B0604020202020204" pitchFamily="34" charset="0"/>
              </a:rPr>
              <a:t>Accessed January 20, 2023. </a:t>
            </a:r>
            <a:r>
              <a:rPr lang="en-US" dirty="0">
                <a:latin typeface="Arial" panose="020B0604020202020204" pitchFamily="34" charset="0"/>
                <a:cs typeface="Arial" panose="020B0604020202020204" pitchFamily="34" charset="0"/>
                <a:hlinkClick r:id="rId3"/>
              </a:rPr>
              <a:t>https://www.cdc.gov/hiv/pdf/risk/prep/cdc-hiv-prep-guidelines-2021.pdf</a:t>
            </a:r>
            <a:r>
              <a:rPr lang="en-US" dirty="0">
                <a:latin typeface="Arial" panose="020B0604020202020204" pitchFamily="34" charset="0"/>
                <a:cs typeface="Arial" panose="020B0604020202020204" pitchFamily="34" charset="0"/>
              </a:rPr>
              <a:t> </a:t>
            </a:r>
            <a:endParaRPr lang="en-US" dirty="0"/>
          </a:p>
        </p:txBody>
      </p:sp>
    </p:spTree>
    <p:extLst>
      <p:ext uri="{BB962C8B-B14F-4D97-AF65-F5344CB8AC3E}">
        <p14:creationId xmlns:p14="http://schemas.microsoft.com/office/powerpoint/2010/main" val="1340801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The recent expansion of telehealth visits to replace some or all in-clinic visits has led to adaptations for PrEP provision, including the following procedures:</a:t>
            </a:r>
          </a:p>
          <a:p>
            <a:pPr marL="793910" lvl="1" indent="-337568" defTabSz="1855273">
              <a:buFont typeface="Courier New" panose="02070309020205020404" pitchFamily="49" charset="0"/>
              <a:buChar char="o"/>
              <a:defRPr/>
            </a:pPr>
            <a:r>
              <a:rPr lang="en-US" dirty="0">
                <a:latin typeface="Arial" panose="020B0604020202020204" pitchFamily="34" charset="0"/>
                <a:cs typeface="Arial" panose="020B0604020202020204" pitchFamily="34" charset="0"/>
              </a:rPr>
              <a:t>Conduct PrEP screening, initiation, or follow-up visits by phone or web-based consult with patients.</a:t>
            </a:r>
          </a:p>
          <a:p>
            <a:pPr marL="793910" lvl="1" indent="-337568" defTabSz="1855273">
              <a:buFont typeface="Courier New" panose="02070309020205020404" pitchFamily="49" charset="0"/>
              <a:buChar char="o"/>
              <a:defRPr/>
            </a:pPr>
            <a:r>
              <a:rPr lang="en-US" dirty="0">
                <a:latin typeface="Arial" panose="020B0604020202020204" pitchFamily="34" charset="0"/>
                <a:cs typeface="Arial" panose="020B0604020202020204" pitchFamily="34" charset="0"/>
              </a:rPr>
              <a:t>Continue regular HIV testing for patient safety. Lab-only visits for HIV testing and other indicated tests for the provision of PrEP are preferred. If lab-only visits are not possible, CDC recommends considering two additional options:</a:t>
            </a:r>
          </a:p>
          <a:p>
            <a:pPr marL="1234624" lvl="2" indent="-337568" defTabSz="1855273">
              <a:buFont typeface="Arial" panose="020B0604020202020204" pitchFamily="34" charset="0"/>
              <a:buChar char="•"/>
              <a:defRPr/>
            </a:pPr>
            <a:r>
              <a:rPr lang="en-US" dirty="0">
                <a:latin typeface="Arial" panose="020B0604020202020204" pitchFamily="34" charset="0"/>
                <a:cs typeface="Arial" panose="020B0604020202020204" pitchFamily="34" charset="0"/>
              </a:rPr>
              <a:t>Some laboratories (such as Molecular Testing Labs</a:t>
            </a:r>
            <a:r>
              <a:rPr lang="en-US" baseline="30000" dirty="0">
                <a:latin typeface="Arial" panose="020B0604020202020204" pitchFamily="34" charset="0"/>
                <a:cs typeface="Arial" panose="020B0604020202020204" pitchFamily="34" charset="0"/>
              </a:rPr>
              <a:t>®</a:t>
            </a:r>
            <a:r>
              <a:rPr lang="en-US" baseline="0" dirty="0">
                <a:latin typeface="Arial" panose="020B0604020202020204" pitchFamily="34" charset="0"/>
                <a:cs typeface="Arial" panose="020B0604020202020204" pitchFamily="34" charset="0"/>
              </a:rPr>
              <a:t>; </a:t>
            </a:r>
            <a:r>
              <a:rPr lang="en-US" baseline="0" dirty="0">
                <a:latin typeface="Arial" panose="020B0604020202020204" pitchFamily="34" charset="0"/>
                <a:cs typeface="Arial" panose="020B0604020202020204" pitchFamily="34" charset="0"/>
                <a:hlinkClick r:id="rId3"/>
              </a:rPr>
              <a:t>https://moleculartestinglabs.com/</a:t>
            </a:r>
            <a:r>
              <a:rPr lang="en-US" baseline="0" dirty="0">
                <a:latin typeface="Arial" panose="020B0604020202020204" pitchFamily="34" charset="0"/>
                <a:cs typeface="Arial" panose="020B0604020202020204" pitchFamily="34" charset="0"/>
              </a:rPr>
              <a:t>) have validated protocols for testing home-collected samples for the panel of tests required for patients starting or continuing PrEP. This type of laboratory-conducted test is sensitive enough to detect recent HIV infection.</a:t>
            </a:r>
          </a:p>
          <a:p>
            <a:pPr marL="1234624" lvl="2" indent="-337568" defTabSz="1855273">
              <a:buFont typeface="Arial" panose="020B0604020202020204" pitchFamily="34" charset="0"/>
              <a:buChar char="•"/>
              <a:defRPr/>
            </a:pPr>
            <a:r>
              <a:rPr lang="en-US" baseline="0" dirty="0">
                <a:latin typeface="Arial" panose="020B0604020202020204" pitchFamily="34" charset="0"/>
                <a:cs typeface="Arial" panose="020B0604020202020204" pitchFamily="34" charset="0"/>
              </a:rPr>
              <a:t>More information about testing home-collected samples and self-testing can be found on CDC’s website at </a:t>
            </a:r>
            <a:r>
              <a:rPr lang="en-US" baseline="0" dirty="0">
                <a:latin typeface="Arial" panose="020B0604020202020204" pitchFamily="34" charset="0"/>
                <a:cs typeface="Arial" panose="020B0604020202020204" pitchFamily="34" charset="0"/>
                <a:hlinkClick r:id="rId4"/>
              </a:rPr>
              <a:t>cdc.gov/hiv/testing/self-testing.html</a:t>
            </a:r>
            <a:r>
              <a:rPr lang="en-US" baseline="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337568" lvl="1"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Once HIV-negative status is confirmed, if prescribing oral PrEP, consider writing a prescription for a 90-day supply of medication rather than a 30-day supply with two refills. This will help patients minimize trips to the pharmacy and support them in taking their medication as prescribed.</a:t>
            </a:r>
          </a:p>
          <a:p>
            <a:pPr marL="1237749" lvl="1" indent="-337568" defTabSz="1855273">
              <a:buFont typeface="Wingdings" panose="05000000000000000000" pitchFamily="2" charset="2"/>
              <a:buChar char="§"/>
              <a:defRPr/>
            </a:pPr>
            <a:endParaRPr lang="en-US" dirty="0">
              <a:latin typeface="Arial" panose="020B0604020202020204" pitchFamily="34" charset="0"/>
              <a:cs typeface="Arial" panose="020B0604020202020204" pitchFamily="34" charset="0"/>
            </a:endParaRPr>
          </a:p>
          <a:p>
            <a:pPr>
              <a:spcBef>
                <a:spcPct val="20000"/>
              </a:spcBef>
              <a:defRPr/>
            </a:pPr>
            <a:r>
              <a:rPr lang="en-US" altLang="en-US" b="1" dirty="0">
                <a:latin typeface="Arial" panose="020B0604020202020204" pitchFamily="34" charset="0"/>
                <a:ea typeface="ＭＳ Ｐゴシック" pitchFamily="34" charset="-128"/>
                <a:cs typeface="Arial" panose="020B0604020202020204" pitchFamily="34" charset="0"/>
              </a:rPr>
              <a:t>Reference:</a:t>
            </a:r>
          </a:p>
          <a:p>
            <a:pPr>
              <a:spcBef>
                <a:spcPct val="20000"/>
              </a:spcBef>
              <a:defRPr/>
            </a:pPr>
            <a:r>
              <a:rPr lang="en-US" dirty="0">
                <a:latin typeface="Arial" panose="020B0604020202020204" pitchFamily="34" charset="0"/>
                <a:cs typeface="Arial" panose="020B0604020202020204" pitchFamily="34" charset="0"/>
              </a:rPr>
              <a:t>Centers for Disease Control and Prevention, US Public Health Service. </a:t>
            </a:r>
            <a:r>
              <a:rPr lang="en-US" i="1" dirty="0">
                <a:latin typeface="Arial" panose="020B0604020202020204" pitchFamily="34" charset="0"/>
                <a:cs typeface="Arial" panose="020B0604020202020204" pitchFamily="34" charset="0"/>
              </a:rPr>
              <a:t>Preexposure prophylaxis for the prevention of HIV infection in the United States—2021 update—a clinical practice guideline. </a:t>
            </a:r>
            <a:r>
              <a:rPr lang="en-US" dirty="0"/>
              <a:t>Published December 2021. </a:t>
            </a:r>
            <a:r>
              <a:rPr lang="en-US" dirty="0">
                <a:latin typeface="Arial" panose="020B0604020202020204" pitchFamily="34" charset="0"/>
                <a:cs typeface="Arial" panose="020B0604020202020204" pitchFamily="34" charset="0"/>
              </a:rPr>
              <a:t>Accessed January 20, 2023. </a:t>
            </a:r>
            <a:r>
              <a:rPr lang="en-US" dirty="0">
                <a:latin typeface="Arial" panose="020B0604020202020204" pitchFamily="34" charset="0"/>
                <a:cs typeface="Arial" panose="020B0604020202020204" pitchFamily="34" charset="0"/>
                <a:hlinkClick r:id="rId5"/>
              </a:rPr>
              <a:t>https://www.cdc.gov/hiv/pdf/risk/prep/cdc-hiv-prep-guidelines-2021.pdf</a:t>
            </a:r>
            <a:r>
              <a:rPr lang="en-US" dirty="0">
                <a:latin typeface="Arial" panose="020B0604020202020204" pitchFamily="34" charset="0"/>
                <a:cs typeface="Arial" panose="020B0604020202020204" pitchFamily="34" charset="0"/>
              </a:rPr>
              <a:t> </a:t>
            </a:r>
            <a:endParaRPr lang="en-US" altLang="en-US" b="1" dirty="0">
              <a:latin typeface="Arial" panose="020B0604020202020204" pitchFamily="34" charset="0"/>
              <a:ea typeface="ＭＳ Ｐゴシック" pitchFamily="34" charset="-128"/>
              <a:cs typeface="Arial" panose="020B0604020202020204" pitchFamily="34" charset="0"/>
            </a:endParaRPr>
          </a:p>
          <a:p>
            <a:pPr marL="900181" lvl="1" defTabSz="1855273">
              <a:defRPr/>
            </a:pPr>
            <a:endParaRPr lang="en-US" dirty="0"/>
          </a:p>
        </p:txBody>
      </p:sp>
    </p:spTree>
    <p:extLst>
      <p:ext uri="{BB962C8B-B14F-4D97-AF65-F5344CB8AC3E}">
        <p14:creationId xmlns:p14="http://schemas.microsoft.com/office/powerpoint/2010/main" val="408693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Most insurance plans and state Medicaid programs cover oral PrEP. Prior authorization may be required. Have patients consult with staff, such as social workers and benefits managers, who can aid them in addressing PrEP insurance concerns. </a:t>
            </a: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Uninsured patients can be assisted to apply for Medicaid or Affordable Care Act (ACA) marketplace insurance programs if they are eligible. To assist patients in choosing an ACA plan for PrEP coverage, visit NASTAD’s website.</a:t>
            </a: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For injectable PrEP, ViiVConnect offers a medication assistance program to help patients pay for their injections. Visit viivconnect.com for more information.</a:t>
            </a: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Various programs are available to help patients pay for oral PrEP medication, co-pays, and clinical visits and lab costs: </a:t>
            </a:r>
          </a:p>
          <a:p>
            <a:pPr marL="784534" lvl="1" indent="-337568">
              <a:buFont typeface="Courier New" panose="02070309020205020404" pitchFamily="49" charset="0"/>
              <a:buChar char="o"/>
            </a:pPr>
            <a:r>
              <a:rPr lang="en-US" i="1" dirty="0">
                <a:latin typeface="Arial" panose="020B0604020202020204" pitchFamily="34" charset="0"/>
                <a:cs typeface="Arial" panose="020B0604020202020204" pitchFamily="34" charset="0"/>
              </a:rPr>
              <a:t>Ready, Set, PrEP</a:t>
            </a:r>
            <a:r>
              <a:rPr lang="en-US" i="0" dirty="0">
                <a:latin typeface="Arial" panose="020B0604020202020204" pitchFamily="34" charset="0"/>
                <a:cs typeface="Arial" panose="020B0604020202020204" pitchFamily="34" charset="0"/>
              </a:rPr>
              <a:t> makes PrEP medication available at no cost to patients without HIV who have a prescription but no insurance coverage for PrEP medication, regardless of income. To learn more, call toll-free 1-855-447-8410 or visit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https://readysetprep.hiv.gov/</a:t>
            </a:r>
            <a:r>
              <a:rPr lang="en-US" i="0" dirty="0">
                <a:latin typeface="Arial" panose="020B0604020202020204" pitchFamily="34" charset="0"/>
                <a:cs typeface="Arial" panose="020B0604020202020204" pitchFamily="34" charset="0"/>
              </a:rPr>
              <a:t>.</a:t>
            </a:r>
          </a:p>
          <a:p>
            <a:pPr marL="784534" lvl="1" indent="-337568">
              <a:buFont typeface="Courier New" panose="02070309020205020404" pitchFamily="49" charset="0"/>
              <a:buChar char="o"/>
            </a:pPr>
            <a:r>
              <a:rPr lang="en-US" i="0" dirty="0">
                <a:latin typeface="Arial" panose="020B0604020202020204" pitchFamily="34" charset="0"/>
                <a:cs typeface="Arial" panose="020B0604020202020204" pitchFamily="34" charset="0"/>
              </a:rPr>
              <a:t>The Gilead Sciences </a:t>
            </a:r>
            <a:r>
              <a:rPr lang="en-US" i="1" dirty="0">
                <a:latin typeface="Arial" panose="020B0604020202020204" pitchFamily="34" charset="0"/>
                <a:cs typeface="Arial" panose="020B0604020202020204" pitchFamily="34" charset="0"/>
              </a:rPr>
              <a:t>Advancing Access® </a:t>
            </a:r>
            <a:r>
              <a:rPr lang="en-US" i="0" dirty="0">
                <a:latin typeface="Arial" panose="020B0604020202020204" pitchFamily="34" charset="0"/>
                <a:cs typeface="Arial" panose="020B0604020202020204" pitchFamily="34" charset="0"/>
              </a:rPr>
              <a:t>program offers eligible patients assistance with medication costs. For more information, visit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https://www.gileadadvancingaccess.com/</a:t>
            </a:r>
            <a:r>
              <a:rPr lang="en-US" i="0" dirty="0">
                <a:latin typeface="Arial" panose="020B0604020202020204" pitchFamily="34" charset="0"/>
                <a:cs typeface="Arial" panose="020B0604020202020204" pitchFamily="34" charset="0"/>
              </a:rPr>
              <a:t>.</a:t>
            </a:r>
          </a:p>
          <a:p>
            <a:pPr marL="784534" lvl="1" indent="-337568">
              <a:buFont typeface="Courier New" panose="02070309020205020404" pitchFamily="49" charset="0"/>
              <a:buChar char="o"/>
            </a:pPr>
            <a:r>
              <a:rPr lang="en-US" i="0" dirty="0">
                <a:latin typeface="Arial" panose="020B0604020202020204" pitchFamily="34" charset="0"/>
                <a:cs typeface="Arial" panose="020B0604020202020204" pitchFamily="34" charset="0"/>
              </a:rPr>
              <a:t>Some states have their own PrEP assistance programs. Some cover medication, some cover clinical visits and lab costs, and some cover both. To learn more, visit NASTAD’s website.</a:t>
            </a:r>
            <a:endParaRPr lang="en-US" i="1"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238918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How to safely discontinue and restart PrEP should be discussed with patients both when they start PrEP and when they discontinue it. </a:t>
            </a: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The protection provided by daily oral PrEP wanes over 7 to 10 days after patients discontinue its use. </a:t>
            </a: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Because some patients have acquired HIV soon after stopping oral PrEP, providers should assess ongoing risks for HIV and discuss other prevention methods if HIV exposure is anticipated, including PEP.</a:t>
            </a: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For injectable PrEP, CAB levels slowly wane over many months after injections are discontinued. </a:t>
            </a: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At some point during this tail phase, CAB levels will fall below a protective threshold and persist for some time at nonprotective levels. </a:t>
            </a: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For these reasons, patients discontinuing CAB injections who may be at ongoing risk should be provided with another highly effective HIV-prevention method during the months following their last injection. </a:t>
            </a: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Providers should counsel patients about the risk of developing drug-resistant HIV during the tail phase after CAB injections are stopped or when injections are missed.</a:t>
            </a: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Additionally, providers should assess patients’ ongoing risk for HIV exposure and prescribe daily oral PrEP within 8 weeks after the last CAB injection or other prevention methods if HIV exposure is anticipated, including PEP. </a:t>
            </a: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Finally, providers should continue follow-up visits quarterly for 12 months and conduct antigen/antibody and HIV-1 RNA tests at each visit.</a:t>
            </a:r>
          </a:p>
          <a:p>
            <a:pPr lvl="1" defTabSz="1855273">
              <a:defRPr/>
            </a:pPr>
            <a:endParaRPr lang="en-US" dirty="0">
              <a:latin typeface="Arial" panose="020B0604020202020204" pitchFamily="34" charset="0"/>
              <a:cs typeface="Arial" panose="020B0604020202020204" pitchFamily="34" charset="0"/>
            </a:endParaRPr>
          </a:p>
          <a:p>
            <a:pPr marL="0" lvl="1" defTabSz="1855273">
              <a:defRPr/>
            </a:pPr>
            <a:r>
              <a:rPr lang="en-US" b="1" dirty="0">
                <a:latin typeface="Arial" panose="020B0604020202020204" pitchFamily="34" charset="0"/>
                <a:cs typeface="Arial" panose="020B0604020202020204" pitchFamily="34" charset="0"/>
              </a:rPr>
              <a:t>References:</a:t>
            </a:r>
          </a:p>
          <a:p>
            <a:pPr marL="0" lvl="1" defTabSz="1855273">
              <a:defRPr/>
            </a:pPr>
            <a:r>
              <a:rPr lang="en-US" dirty="0">
                <a:latin typeface="Arial" panose="020B0604020202020204" pitchFamily="34" charset="0"/>
                <a:cs typeface="Arial" panose="020B0604020202020204" pitchFamily="34" charset="0"/>
              </a:rPr>
              <a:t>Centers for Disease Control and Prevention, US Public Health Service. </a:t>
            </a:r>
            <a:r>
              <a:rPr lang="en-US" i="1" dirty="0">
                <a:latin typeface="Arial" panose="020B0604020202020204" pitchFamily="34" charset="0"/>
                <a:cs typeface="Arial" panose="020B0604020202020204" pitchFamily="34" charset="0"/>
              </a:rPr>
              <a:t>Preexposure prophylaxis for the prevention of HIV infection in the United States—2021 update—a clinical practice guideline. </a:t>
            </a:r>
            <a:r>
              <a:rPr lang="en-US" dirty="0"/>
              <a:t>Published December 2021. </a:t>
            </a:r>
            <a:r>
              <a:rPr lang="en-US" dirty="0">
                <a:latin typeface="Arial" panose="020B0604020202020204" pitchFamily="34" charset="0"/>
                <a:cs typeface="Arial" panose="020B0604020202020204" pitchFamily="34" charset="0"/>
              </a:rPr>
              <a:t>Accessed January 20, 2023. </a:t>
            </a:r>
            <a:r>
              <a:rPr lang="en-US" dirty="0">
                <a:latin typeface="Arial" panose="020B0604020202020204" pitchFamily="34" charset="0"/>
                <a:cs typeface="Arial" panose="020B0604020202020204" pitchFamily="34" charset="0"/>
                <a:hlinkClick r:id="rId3"/>
              </a:rPr>
              <a:t>https://www.cdc.gov/hiv/pdf/risk/prep/cdc-hiv-prep-guidelines-2021.pdf</a:t>
            </a:r>
            <a:r>
              <a:rPr lang="en-US" dirty="0">
                <a:latin typeface="Arial" panose="020B0604020202020204" pitchFamily="34" charset="0"/>
                <a:cs typeface="Arial" panose="020B0604020202020204" pitchFamily="34" charset="0"/>
              </a:rPr>
              <a:t> </a:t>
            </a:r>
          </a:p>
          <a:p>
            <a:pPr marL="900181" lvl="1" defTabSz="1855273">
              <a:defRPr/>
            </a:pPr>
            <a:endParaRPr lang="en-US" dirty="0"/>
          </a:p>
        </p:txBody>
      </p:sp>
    </p:spTree>
    <p:extLst>
      <p:ext uri="{BB962C8B-B14F-4D97-AF65-F5344CB8AC3E}">
        <p14:creationId xmlns:p14="http://schemas.microsoft.com/office/powerpoint/2010/main" val="3243758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Let’s begin by reviewing what PrEP is and why we need it.</a:t>
            </a:r>
          </a:p>
          <a:p>
            <a:endParaRPr lang="en-US" sz="2200" dirty="0"/>
          </a:p>
        </p:txBody>
      </p:sp>
    </p:spTree>
    <p:extLst>
      <p:ext uri="{BB962C8B-B14F-4D97-AF65-F5344CB8AC3E}">
        <p14:creationId xmlns:p14="http://schemas.microsoft.com/office/powerpoint/2010/main" val="3791054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p>
          <a:p>
            <a:pPr marL="337568" indent="-337568">
              <a:buFont typeface="Wingdings" panose="05000000000000000000" pitchFamily="2" charset="2"/>
              <a:buChar char="§"/>
            </a:pPr>
            <a:r>
              <a:rPr lang="en-US" b="0" dirty="0">
                <a:latin typeface="Arial" panose="020B0604020202020204" pitchFamily="34" charset="0"/>
                <a:cs typeface="Arial" panose="020B0604020202020204" pitchFamily="34" charset="0"/>
              </a:rPr>
              <a:t>PrEP can be prescribed by any licensed prescriber.</a:t>
            </a:r>
            <a:r>
              <a:rPr lang="en-US" b="0" baseline="30000" dirty="0">
                <a:latin typeface="Arial" panose="020B0604020202020204" pitchFamily="34" charset="0"/>
                <a:cs typeface="Arial" panose="020B0604020202020204" pitchFamily="34" charset="0"/>
              </a:rPr>
              <a:t>1 </a:t>
            </a:r>
            <a:r>
              <a:rPr lang="en-US" b="0" baseline="0" dirty="0">
                <a:latin typeface="Arial" panose="020B0604020202020204" pitchFamily="34" charset="0"/>
                <a:cs typeface="Arial" panose="020B0604020202020204" pitchFamily="34" charset="0"/>
              </a:rPr>
              <a:t>There are a variety of resources available where providers can access guidelines and advice for prescribing PrEP from CDC.</a:t>
            </a:r>
          </a:p>
          <a:p>
            <a:pPr marL="337568" indent="-337568">
              <a:buFont typeface="Wingdings" panose="05000000000000000000" pitchFamily="2" charset="2"/>
              <a:buChar char="§"/>
            </a:pPr>
            <a:r>
              <a:rPr lang="en-US" b="0" dirty="0">
                <a:latin typeface="Arial" panose="020B0604020202020204" pitchFamily="34" charset="0"/>
                <a:cs typeface="Arial" panose="020B0604020202020204" pitchFamily="34" charset="0"/>
              </a:rPr>
              <a:t>CDC has published detailed guidelines and resources for prescribing PrEP. These include </a:t>
            </a:r>
            <a:r>
              <a:rPr lang="en-US" b="0" i="1" dirty="0">
                <a:latin typeface="Arial" panose="020B0604020202020204" pitchFamily="34" charset="0"/>
                <a:cs typeface="Arial" panose="020B0604020202020204" pitchFamily="34" charset="0"/>
              </a:rPr>
              <a:t>A Clinical Practice Guideline,</a:t>
            </a:r>
            <a:r>
              <a:rPr lang="en-US" b="0" i="0" baseline="30000" dirty="0">
                <a:latin typeface="Arial" panose="020B0604020202020204" pitchFamily="34" charset="0"/>
                <a:cs typeface="Arial" panose="020B0604020202020204" pitchFamily="34" charset="0"/>
              </a:rPr>
              <a:t>2</a:t>
            </a:r>
            <a:r>
              <a:rPr lang="en-US" b="0" i="0" baseline="0" dirty="0">
                <a:latin typeface="Arial" panose="020B0604020202020204" pitchFamily="34" charset="0"/>
                <a:cs typeface="Arial" panose="020B0604020202020204" pitchFamily="34" charset="0"/>
              </a:rPr>
              <a:t> which contains the guidelines providers should follow when prescribing PrEP, and a </a:t>
            </a:r>
            <a:r>
              <a:rPr lang="en-US" b="0" i="1" baseline="0" dirty="0">
                <a:latin typeface="Arial" panose="020B0604020202020204" pitchFamily="34" charset="0"/>
                <a:cs typeface="Arial" panose="020B0604020202020204" pitchFamily="34" charset="0"/>
              </a:rPr>
              <a:t>Clinical Providers’ Supplement,</a:t>
            </a:r>
            <a:r>
              <a:rPr lang="en-US" b="0" i="0" baseline="30000" dirty="0">
                <a:latin typeface="Arial" panose="020B0604020202020204" pitchFamily="34" charset="0"/>
                <a:cs typeface="Arial" panose="020B0604020202020204" pitchFamily="34" charset="0"/>
              </a:rPr>
              <a:t>3 </a:t>
            </a:r>
            <a:r>
              <a:rPr lang="en-US" b="0" i="0" baseline="0" dirty="0">
                <a:latin typeface="Arial" panose="020B0604020202020204" pitchFamily="34" charset="0"/>
                <a:cs typeface="Arial" panose="020B0604020202020204" pitchFamily="34" charset="0"/>
              </a:rPr>
              <a:t>which includes additional tools for PrEP providers, including a provider/patient checklist and patient information sheets.</a:t>
            </a:r>
          </a:p>
          <a:p>
            <a:pPr marL="337568" indent="-337568" defTabSz="1800362">
              <a:buFont typeface="Wingdings" panose="05000000000000000000" pitchFamily="2" charset="2"/>
              <a:buChar char="§"/>
              <a:defRPr/>
            </a:pPr>
            <a:r>
              <a:rPr lang="en-US" b="0" dirty="0">
                <a:latin typeface="Arial" panose="020B0604020202020204" pitchFamily="34" charset="0"/>
                <a:cs typeface="Arial" panose="020B0604020202020204" pitchFamily="34" charset="0"/>
              </a:rPr>
              <a:t>CDC has developed </a:t>
            </a:r>
            <a:r>
              <a:rPr lang="en-US" b="0" i="1" dirty="0">
                <a:latin typeface="Arial" panose="020B0604020202020204" pitchFamily="34" charset="0"/>
                <a:cs typeface="Arial" panose="020B0604020202020204" pitchFamily="34" charset="0"/>
              </a:rPr>
              <a:t>Clinicians’ Quick Guides </a:t>
            </a:r>
            <a:r>
              <a:rPr lang="en-US" b="0" i="0" dirty="0">
                <a:latin typeface="Arial" panose="020B0604020202020204" pitchFamily="34" charset="0"/>
                <a:cs typeface="Arial" panose="020B0604020202020204" pitchFamily="34" charset="0"/>
              </a:rPr>
              <a:t>on PrEP, which offer health care providers an overview of </a:t>
            </a:r>
            <a:r>
              <a:rPr lang="en-US" b="0" i="0" dirty="0">
                <a:solidFill>
                  <a:srgbClr val="000000"/>
                </a:solidFill>
                <a:effectLst/>
                <a:latin typeface="Open Sans" panose="020B0606030504020204" pitchFamily="34" charset="0"/>
              </a:rPr>
              <a:t>the latest information on prescribing PrEP for HIV prevention to their patients and increasing PrEP use by people who could benefit from it.</a:t>
            </a:r>
            <a:endParaRPr lang="en-US" b="0" i="0" dirty="0">
              <a:latin typeface="Arial" panose="020B0604020202020204" pitchFamily="34" charset="0"/>
              <a:cs typeface="Arial" panose="020B0604020202020204" pitchFamily="34" charset="0"/>
            </a:endParaRPr>
          </a:p>
          <a:p>
            <a:pPr marL="1237749" lvl="1" indent="-337568" defTabSz="1800362">
              <a:buFont typeface="Wingdings" panose="05000000000000000000" pitchFamily="2" charset="2"/>
              <a:buChar char="§"/>
              <a:defRPr/>
            </a:pPr>
            <a:r>
              <a:rPr lang="en-US" i="1" kern="0" dirty="0">
                <a:latin typeface="Arial" panose="020B0604020202020204" pitchFamily="34" charset="0"/>
                <a:cs typeface="Arial" panose="020B0604020202020204" pitchFamily="34" charset="0"/>
              </a:rPr>
              <a:t>What Is HIV PrEP?</a:t>
            </a:r>
            <a:r>
              <a:rPr lang="en-US" b="0" baseline="30000" dirty="0">
                <a:latin typeface="Arial" panose="020B0604020202020204" pitchFamily="34" charset="0"/>
                <a:cs typeface="Arial" panose="020B0604020202020204" pitchFamily="34" charset="0"/>
              </a:rPr>
              <a:t> 1</a:t>
            </a:r>
            <a:endParaRPr lang="en-US" i="1" kern="0" dirty="0">
              <a:latin typeface="Arial" panose="020B0604020202020204" pitchFamily="34" charset="0"/>
              <a:cs typeface="Arial" panose="020B0604020202020204" pitchFamily="34" charset="0"/>
            </a:endParaRPr>
          </a:p>
          <a:p>
            <a:pPr marL="1237749" lvl="1" indent="-337568" defTabSz="1800362">
              <a:buFont typeface="Wingdings" panose="05000000000000000000" pitchFamily="2" charset="2"/>
              <a:buChar char="§"/>
              <a:defRPr/>
            </a:pPr>
            <a:r>
              <a:rPr lang="en-US" i="1" kern="0" dirty="0"/>
              <a:t>What Is Oral HIV PrEP?</a:t>
            </a:r>
            <a:r>
              <a:rPr lang="en-US" b="0" baseline="30000" dirty="0">
                <a:latin typeface="Arial" panose="020B0604020202020204" pitchFamily="34" charset="0"/>
                <a:cs typeface="Arial" panose="020B0604020202020204" pitchFamily="34" charset="0"/>
              </a:rPr>
              <a:t> 4</a:t>
            </a:r>
            <a:r>
              <a:rPr lang="en-US" i="1" kern="0" dirty="0"/>
              <a:t> </a:t>
            </a:r>
          </a:p>
          <a:p>
            <a:pPr marL="1237749" lvl="1" indent="-337568">
              <a:spcAft>
                <a:spcPts val="2363"/>
              </a:spcAft>
              <a:buClr>
                <a:schemeClr val="bg1"/>
              </a:buClr>
              <a:buFont typeface="Wingdings" panose="05000000000000000000" pitchFamily="2" charset="2"/>
              <a:buChar char="§"/>
            </a:pPr>
            <a:r>
              <a:rPr lang="en-US" i="1" kern="0" dirty="0"/>
              <a:t>What Is Injectable HIV PrEP?</a:t>
            </a:r>
            <a:r>
              <a:rPr lang="en-US" b="0" baseline="30000" dirty="0">
                <a:latin typeface="Arial" panose="020B0604020202020204" pitchFamily="34" charset="0"/>
                <a:cs typeface="Arial" panose="020B0604020202020204" pitchFamily="34" charset="0"/>
              </a:rPr>
              <a:t>5</a:t>
            </a:r>
            <a:endParaRPr lang="en-US" b="0" dirty="0">
              <a:latin typeface="Arial" panose="020B0604020202020204" pitchFamily="34" charset="0"/>
              <a:cs typeface="Arial" panose="020B0604020202020204" pitchFamily="34" charset="0"/>
            </a:endParaRPr>
          </a:p>
          <a:p>
            <a:pPr defTabSz="1855273">
              <a:defRPr/>
            </a:pPr>
            <a:r>
              <a:rPr lang="en-US" b="1" dirty="0">
                <a:latin typeface="Arial" panose="020B0604020202020204" pitchFamily="34" charset="0"/>
                <a:cs typeface="Arial" panose="020B0604020202020204" pitchFamily="34" charset="0"/>
              </a:rPr>
              <a:t>References:</a:t>
            </a:r>
          </a:p>
          <a:p>
            <a:pPr defTabSz="1855273">
              <a:defRPr/>
            </a:pPr>
            <a:r>
              <a:rPr lang="en-US" baseline="30000" dirty="0">
                <a:latin typeface="Arial" panose="020B0604020202020204" pitchFamily="34" charset="0"/>
                <a:cs typeface="Arial" panose="020B0604020202020204" pitchFamily="34" charset="0"/>
              </a:rPr>
              <a:t>1</a:t>
            </a:r>
            <a:r>
              <a:rPr lang="en-US" b="1" dirty="0">
                <a:latin typeface="Arial" panose="020B0604020202020204" pitchFamily="34" charset="0"/>
                <a:cs typeface="Arial" panose="020B0604020202020204" pitchFamily="34" charset="0"/>
              </a:rPr>
              <a:t> </a:t>
            </a:r>
            <a:r>
              <a:rPr lang="en-US" dirty="0"/>
              <a:t>Centers for Disease Control and Prevention. What Is HIV PrEP?. Updated August 2022. Accessed January 20, 2023. </a:t>
            </a:r>
            <a:r>
              <a:rPr lang="en-US" dirty="0">
                <a:hlinkClick r:id="rId3"/>
              </a:rPr>
              <a:t>https://www.cdc.gov/stophivtogether/library/topics/prevention/brochures/cdc-lsht-prevention-brochure-clinicians-quick-guide-what-is-hiv-prep.pdf</a:t>
            </a:r>
            <a:endParaRPr lang="en-US" dirty="0"/>
          </a:p>
          <a:p>
            <a:pPr defTabSz="1855273">
              <a:defRPr/>
            </a:pPr>
            <a:r>
              <a:rPr lang="en-US" baseline="30000" dirty="0">
                <a:solidFill>
                  <a:srgbClr val="000000"/>
                </a:solidFill>
              </a:rPr>
              <a:t>2 </a:t>
            </a:r>
            <a:r>
              <a:rPr lang="en-US" dirty="0">
                <a:solidFill>
                  <a:srgbClr val="000000"/>
                </a:solidFill>
              </a:rPr>
              <a:t>Centers for Disease Control and Prevention, US Public Health Service. </a:t>
            </a:r>
            <a:r>
              <a:rPr lang="en-US" i="1" dirty="0">
                <a:solidFill>
                  <a:srgbClr val="000000"/>
                </a:solidFill>
              </a:rPr>
              <a:t>Preexposure prophylaxis for the prevention of HIV infection in the United States—2021 update: a clinical practice guideline</a:t>
            </a:r>
            <a:r>
              <a:rPr lang="en-US" dirty="0">
                <a:solidFill>
                  <a:srgbClr val="000000"/>
                </a:solidFill>
              </a:rPr>
              <a:t>. Published December 2021. Accessed January 20, 2023. </a:t>
            </a:r>
            <a:r>
              <a:rPr lang="en-US" dirty="0">
                <a:solidFill>
                  <a:srgbClr val="000000"/>
                </a:solidFill>
                <a:hlinkClick r:id="rId4"/>
              </a:rPr>
              <a:t>https://www.cdc.gov/hiv/pdf/risk/prep/cdc-hiv-prep-guidelines-2021.pdf</a:t>
            </a:r>
            <a:r>
              <a:rPr lang="en-US" dirty="0">
                <a:solidFill>
                  <a:srgbClr val="000000"/>
                </a:solidFill>
              </a:rPr>
              <a:t> </a:t>
            </a:r>
          </a:p>
          <a:p>
            <a:pPr defTabSz="1855273">
              <a:defRPr/>
            </a:pPr>
            <a:r>
              <a:rPr lang="en-US" baseline="30000" dirty="0">
                <a:solidFill>
                  <a:srgbClr val="000000"/>
                </a:solidFill>
              </a:rPr>
              <a:t>3 </a:t>
            </a:r>
            <a:r>
              <a:rPr lang="en-US" dirty="0">
                <a:solidFill>
                  <a:srgbClr val="000000"/>
                </a:solidFill>
              </a:rPr>
              <a:t>Centers for Disease Control and Prevention, US Public Health Service. </a:t>
            </a:r>
            <a:r>
              <a:rPr lang="en-US" i="1" dirty="0">
                <a:solidFill>
                  <a:srgbClr val="000000"/>
                </a:solidFill>
              </a:rPr>
              <a:t>Preexposure prophylaxis for the prevention of HIV infection in the United States—2021 update: clinical providers’ supplement</a:t>
            </a:r>
            <a:r>
              <a:rPr lang="en-US" dirty="0">
                <a:solidFill>
                  <a:srgbClr val="000000"/>
                </a:solidFill>
              </a:rPr>
              <a:t>. Published December 2021. Accessed January 20, 2023. </a:t>
            </a:r>
            <a:r>
              <a:rPr lang="en-US" dirty="0">
                <a:solidFill>
                  <a:srgbClr val="000000"/>
                </a:solidFill>
                <a:hlinkClick r:id="rId5"/>
              </a:rPr>
              <a:t>https://www.cdc.gov/hiv/pdf/risk/prep/cdc-hiv-prep-provider-supplement-2021.pdf</a:t>
            </a:r>
            <a:r>
              <a:rPr lang="en-US" dirty="0">
                <a:solidFill>
                  <a:srgbClr val="000000"/>
                </a:solidFill>
              </a:rPr>
              <a:t> </a:t>
            </a:r>
          </a:p>
          <a:p>
            <a:pPr defTabSz="1855273">
              <a:defRPr/>
            </a:pPr>
            <a:r>
              <a:rPr lang="en-US" baseline="30000" dirty="0"/>
              <a:t>4 </a:t>
            </a:r>
            <a:r>
              <a:rPr lang="en-US" dirty="0"/>
              <a:t>Centers for Disease Control and Prevention. What Is Oral HIV PrEP?. Updated August 2022. Accessed January 20, 2023.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https://www.cdc.gov/stophivtogether/library/topics/prevention/brochures/cdc-lsht-prevention-brochure-clinicians-quick-guide-what-is-oral-hiv-prep.pdf</a:t>
            </a:r>
            <a:endParaRPr lang="en-US" dirty="0"/>
          </a:p>
          <a:p>
            <a:pPr defTabSz="1855273">
              <a:defRPr/>
            </a:pPr>
            <a:r>
              <a:rPr lang="en-US" baseline="30000" dirty="0"/>
              <a:t>5 </a:t>
            </a:r>
            <a:r>
              <a:rPr lang="en-US" dirty="0"/>
              <a:t>Centers for Disease Control and Prevention. What Is Injectable HIV PrEP?. Updated August 2022. Accessed January 20, 2023. </a:t>
            </a:r>
            <a:r>
              <a:rPr lang="en-US" dirty="0">
                <a:hlinkClick r:id="rId7"/>
              </a:rPr>
              <a:t>https://www.cdc.gov/stophivtogether/library/topics/prevention/brochures/cdc-lsht-prevention-brochure-clinicians-quick-guide-what-is-injectable-hiv-prep.pdf</a:t>
            </a:r>
            <a:endParaRPr lang="en-US" dirty="0"/>
          </a:p>
          <a:p>
            <a:endParaRPr lang="en-US" b="1" dirty="0">
              <a:latin typeface="Arial" panose="020B0604020202020204" pitchFamily="34" charset="0"/>
              <a:cs typeface="Arial" panose="020B0604020202020204" pitchFamily="34" charset="0"/>
            </a:endParaRPr>
          </a:p>
          <a:p>
            <a:pPr defTabSz="1855273">
              <a:defRPr/>
            </a:pPr>
            <a:endParaRPr lang="en-US" b="0" dirty="0"/>
          </a:p>
        </p:txBody>
      </p:sp>
    </p:spTree>
    <p:extLst>
      <p:ext uri="{BB962C8B-B14F-4D97-AF65-F5344CB8AC3E}">
        <p14:creationId xmlns:p14="http://schemas.microsoft.com/office/powerpoint/2010/main" val="2810511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4347" y="19065828"/>
            <a:ext cx="8259821" cy="16544560"/>
          </a:xfrm>
        </p:spPr>
        <p:txBody>
          <a:bodyPr/>
          <a:lstStyle/>
          <a:p>
            <a:r>
              <a:rPr lang="en-US" b="1" dirty="0">
                <a:latin typeface="Arial" panose="020B0604020202020204" pitchFamily="34" charset="0"/>
                <a:cs typeface="Arial" panose="020B0604020202020204" pitchFamily="34" charset="0"/>
              </a:rPr>
              <a:t>Speaker’s Notes:</a:t>
            </a:r>
          </a:p>
          <a:p>
            <a:pPr marL="337568" indent="-337568">
              <a:buFont typeface="Wingdings" panose="05000000000000000000" pitchFamily="2" charset="2"/>
              <a:buChar char="§"/>
            </a:pPr>
            <a:r>
              <a:rPr lang="en-US" b="0" baseline="0" dirty="0">
                <a:latin typeface="Arial" panose="020B0604020202020204" pitchFamily="34" charset="0"/>
                <a:cs typeface="Arial" panose="020B0604020202020204" pitchFamily="34" charset="0"/>
              </a:rPr>
              <a:t>Providers who have questions or would like additional prescribing advice can call the National Clinician Consultation Center PrEPline at 855-448-7737. The PrEPline is staffed from 9:00 AM to 8:00 PM Eastern time.</a:t>
            </a:r>
            <a:endParaRPr lang="en-US" b="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757479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CDC has made available a patient and provider checklist to help document the services providers deliver to patients initiating PrEP, as well as follow-up recommendations and actions to maximize the safety and efficacy of PrEP. </a:t>
            </a: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This checklist is available in the clinical providers supplement to the </a:t>
            </a:r>
            <a:r>
              <a:rPr lang="en-US" baseline="0" dirty="0">
                <a:latin typeface="Arial" panose="020B0604020202020204" pitchFamily="34" charset="0"/>
                <a:cs typeface="Arial" panose="020B0604020202020204" pitchFamily="34" charset="0"/>
              </a:rPr>
              <a:t>2021 PrEP guidelines, available from the PrEP Frequently Asked Questions (FAQs) page on CDC’s </a:t>
            </a:r>
            <a:r>
              <a:rPr lang="en-US" i="1" baseline="0" dirty="0">
                <a:latin typeface="Arial" panose="020B0604020202020204" pitchFamily="34" charset="0"/>
                <a:cs typeface="Arial" panose="020B0604020202020204" pitchFamily="34" charset="0"/>
              </a:rPr>
              <a:t>HIV Nexus </a:t>
            </a:r>
            <a:r>
              <a:rPr lang="en-US" i="0" baseline="0" dirty="0">
                <a:latin typeface="Arial" panose="020B0604020202020204" pitchFamily="34" charset="0"/>
                <a:cs typeface="Arial" panose="020B0604020202020204" pitchFamily="34" charset="0"/>
              </a:rPr>
              <a:t>website: </a:t>
            </a:r>
            <a:r>
              <a:rPr lang="en-US" i="0" baseline="0" dirty="0">
                <a:latin typeface="Arial" panose="020B0604020202020204" pitchFamily="34" charset="0"/>
                <a:cs typeface="Arial" panose="020B0604020202020204" pitchFamily="34" charset="0"/>
                <a:hlinkClick r:id="rId3"/>
              </a:rPr>
              <a:t>cdc.gov/HIVNexus</a:t>
            </a:r>
            <a:r>
              <a:rPr lang="en-US" i="0" baseline="0" dirty="0">
                <a:latin typeface="Arial" panose="020B0604020202020204" pitchFamily="34" charset="0"/>
                <a:cs typeface="Arial" panose="020B0604020202020204" pitchFamily="34" charset="0"/>
              </a:rPr>
              <a:t>.</a:t>
            </a:r>
          </a:p>
          <a:p>
            <a:pPr defTabSz="1855273">
              <a:defRPr/>
            </a:pPr>
            <a:endParaRPr lang="en-US" dirty="0"/>
          </a:p>
          <a:p>
            <a:pPr defTabSz="1855273">
              <a:defRPr/>
            </a:pPr>
            <a:r>
              <a:rPr lang="en-US" altLang="en-US" b="1" dirty="0">
                <a:latin typeface="Arial" panose="020B0604020202020204" pitchFamily="34" charset="0"/>
                <a:ea typeface="ＭＳ Ｐゴシック" pitchFamily="34" charset="-128"/>
                <a:cs typeface="Arial" panose="020B0604020202020204" pitchFamily="34" charset="0"/>
              </a:rPr>
              <a:t>Reference:</a:t>
            </a:r>
          </a:p>
          <a:p>
            <a:pPr defTabSz="1855273">
              <a:defRPr/>
            </a:pPr>
            <a:r>
              <a:rPr lang="en-US" dirty="0"/>
              <a:t>Centers for Disease Control and Prevention, US Public Health Service. </a:t>
            </a:r>
            <a:r>
              <a:rPr lang="en-US" i="1" dirty="0"/>
              <a:t>Preexposure prophylaxis for the prevention of HIV infection in the United States—2021 update—clinical providers’ supplement. </a:t>
            </a:r>
            <a:r>
              <a:rPr lang="en-US" dirty="0"/>
              <a:t>Published December 2021. Accessed January 20, 2023. </a:t>
            </a:r>
            <a:r>
              <a:rPr lang="en-US" dirty="0">
                <a:hlinkClick r:id="rId4"/>
              </a:rPr>
              <a:t>https://www.cdc.gov/hiv/pdf/risk/prep/cdc-hiv-prep-provider-supplement-2017.pdf</a:t>
            </a:r>
            <a:r>
              <a:rPr lang="en-US" dirty="0"/>
              <a:t> </a:t>
            </a:r>
          </a:p>
          <a:p>
            <a:pPr defTabSz="1855273">
              <a:defRPr/>
            </a:pPr>
            <a:endParaRPr lang="en-US" dirty="0"/>
          </a:p>
          <a:p>
            <a:pPr defTabSz="1855273">
              <a:defRPr/>
            </a:pPr>
            <a:endParaRPr lang="en-US" dirty="0"/>
          </a:p>
        </p:txBody>
      </p:sp>
    </p:spTree>
    <p:extLst>
      <p:ext uri="{BB962C8B-B14F-4D97-AF65-F5344CB8AC3E}">
        <p14:creationId xmlns:p14="http://schemas.microsoft.com/office/powerpoint/2010/main" val="13600916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00362">
              <a:defRPr/>
            </a:pPr>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Let’s now discuss how PrEP is prescribed and what prescribing resources are available.</a:t>
            </a:r>
          </a:p>
        </p:txBody>
      </p:sp>
    </p:spTree>
    <p:extLst>
      <p:ext uri="{BB962C8B-B14F-4D97-AF65-F5344CB8AC3E}">
        <p14:creationId xmlns:p14="http://schemas.microsoft.com/office/powerpoint/2010/main" val="6754153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Health care providers can prescribe F/TDF off-label using 2-1-1 dosing for adult men who have sex with men who request non-daily dosing, have sex infrequently (for example, less often than once a week), and can anticipate or delay sex to permit the first two-pill dose at least 2 hours prior to sex.</a:t>
            </a: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2-1-1 dosing is also known as event-driven, intermittent, or on-demand PrEP.</a:t>
            </a: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When using 2-1-1 dosing, the patient takes F/TDF doses based on when they plan to have sex: </a:t>
            </a:r>
          </a:p>
          <a:p>
            <a:pPr marL="1237749" lvl="1"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Two pills 2-24 hours before sex. </a:t>
            </a:r>
          </a:p>
          <a:p>
            <a:pPr marL="1237749" lvl="1"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One pill 24 hours after the first two-pill dose. </a:t>
            </a:r>
          </a:p>
          <a:p>
            <a:pPr marL="1237749" lvl="1"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One pill 48 hours after the first two-pill dose. </a:t>
            </a:r>
          </a:p>
          <a:p>
            <a:pPr marL="337568" indent="-337568" defTabSz="1855273">
              <a:buFont typeface="Wingdings" panose="05000000000000000000" pitchFamily="2" charset="2"/>
              <a:buChar char="§"/>
              <a:defRPr/>
            </a:pPr>
            <a:r>
              <a:rPr lang="en-US" b="0" dirty="0">
                <a:latin typeface="Arial" panose="020B0604020202020204" pitchFamily="34" charset="0"/>
                <a:cs typeface="Arial" panose="020B0604020202020204" pitchFamily="34" charset="0"/>
              </a:rPr>
              <a:t>If a patient continues to have sex during a 2-1-1 dosing period, the patient should take additional doses as follows: </a:t>
            </a:r>
          </a:p>
          <a:p>
            <a:pPr marL="1237749" lvl="1" indent="-337568" defTabSz="1855273">
              <a:buFont typeface="Wingdings" panose="05000000000000000000" pitchFamily="2" charset="2"/>
              <a:buChar char="§"/>
              <a:defRPr/>
            </a:pPr>
            <a:r>
              <a:rPr lang="en-US" b="0" dirty="0">
                <a:latin typeface="Arial" panose="020B0604020202020204" pitchFamily="34" charset="0"/>
                <a:cs typeface="Arial" panose="020B0604020202020204" pitchFamily="34" charset="0"/>
              </a:rPr>
              <a:t>If the patient has sex the day after completing the 2-1-1 doses, take one pill per day until 48 hours after the last sexual event.</a:t>
            </a:r>
          </a:p>
          <a:p>
            <a:pPr marL="1237749" lvl="1" indent="-337568" defTabSz="1855273">
              <a:buFont typeface="Wingdings" panose="05000000000000000000" pitchFamily="2" charset="2"/>
              <a:buChar char="§"/>
              <a:defRPr/>
            </a:pPr>
            <a:r>
              <a:rPr lang="en-US" b="0" dirty="0">
                <a:latin typeface="Arial" panose="020B0604020202020204" pitchFamily="34" charset="0"/>
                <a:cs typeface="Arial" panose="020B0604020202020204" pitchFamily="34" charset="0"/>
              </a:rPr>
              <a:t>If a gap of fewer than 7 days occurs between the last pill and the next time they have sex, resume one pill daily.</a:t>
            </a:r>
          </a:p>
          <a:p>
            <a:pPr marL="1237749" lvl="1" indent="-337568" defTabSz="1855273">
              <a:buFont typeface="Wingdings" panose="05000000000000000000" pitchFamily="2" charset="2"/>
              <a:buChar char="§"/>
              <a:defRPr/>
            </a:pPr>
            <a:r>
              <a:rPr lang="en-US" b="0" dirty="0">
                <a:latin typeface="Arial" panose="020B0604020202020204" pitchFamily="34" charset="0"/>
                <a:cs typeface="Arial" panose="020B0604020202020204" pitchFamily="34" charset="0"/>
              </a:rPr>
              <a:t>If a gap of 7 days or more occurs between the last pill and the last time they have sex, start again with two pills. </a:t>
            </a:r>
            <a:endParaRPr lang="en-US" b="1" i="1" dirty="0">
              <a:latin typeface="Arial" panose="020B0604020202020204" pitchFamily="34" charset="0"/>
              <a:cs typeface="Arial" panose="020B0604020202020204" pitchFamily="34" charset="0"/>
            </a:endParaRP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2-1-1 dosing should not be prescribed for patients who might have problems adhering to a complex dosing regimen, such as adolescent patients and patients with an active substance use disorder.</a:t>
            </a:r>
          </a:p>
          <a:p>
            <a:pPr marL="337568" indent="-337568" defTabSz="1855273">
              <a:buFont typeface="Wingdings" panose="05000000000000000000" pitchFamily="2" charset="2"/>
              <a:buChar char="§"/>
              <a:defRPr/>
            </a:pPr>
            <a:r>
              <a:rPr lang="en-US" dirty="0">
                <a:latin typeface="Arial" panose="020B0604020202020204" pitchFamily="34" charset="0"/>
                <a:cs typeface="Arial" panose="020B0604020202020204" pitchFamily="34" charset="0"/>
              </a:rPr>
              <a:t>Note that 2-1-1 dosing is not approved by the FDA and is not recommended by CDC. CAB injections may be appropriate for people who have problems taking oral PrEP as prescribed.</a:t>
            </a:r>
          </a:p>
          <a:p>
            <a:pPr defTabSz="1855273">
              <a:defRPr/>
            </a:pPr>
            <a:endParaRPr lang="en-US" dirty="0">
              <a:latin typeface="Arial" panose="020B0604020202020204" pitchFamily="34" charset="0"/>
              <a:cs typeface="Arial" panose="020B0604020202020204" pitchFamily="34" charset="0"/>
            </a:endParaRPr>
          </a:p>
          <a:p>
            <a:pPr>
              <a:spcBef>
                <a:spcPct val="20000"/>
              </a:spcBef>
              <a:defRPr/>
            </a:pPr>
            <a:r>
              <a:rPr lang="en-US" altLang="en-US" b="1" dirty="0">
                <a:latin typeface="Arial" panose="020B0604020202020204" pitchFamily="34" charset="0"/>
                <a:ea typeface="ＭＳ Ｐゴシック" pitchFamily="34" charset="-128"/>
                <a:cs typeface="Arial" panose="020B0604020202020204" pitchFamily="34" charset="0"/>
              </a:rPr>
              <a:t>Reference:</a:t>
            </a:r>
          </a:p>
          <a:p>
            <a:pPr>
              <a:spcBef>
                <a:spcPct val="20000"/>
              </a:spcBef>
              <a:defRPr/>
            </a:pPr>
            <a:r>
              <a:rPr lang="en-US" dirty="0">
                <a:latin typeface="Arial" panose="020B0604020202020204" pitchFamily="34" charset="0"/>
                <a:cs typeface="Arial" panose="020B0604020202020204" pitchFamily="34" charset="0"/>
              </a:rPr>
              <a:t>Centers for Disease Control and Prevention, US Public Health Service. </a:t>
            </a:r>
            <a:r>
              <a:rPr lang="en-US" i="1" dirty="0">
                <a:latin typeface="Arial" panose="020B0604020202020204" pitchFamily="34" charset="0"/>
                <a:cs typeface="Arial" panose="020B0604020202020204" pitchFamily="34" charset="0"/>
              </a:rPr>
              <a:t>Preexposure prophylaxis for the prevention of HIV infection in the United States—2021 update—a clinical practice guideline. </a:t>
            </a:r>
            <a:r>
              <a:rPr lang="en-US" dirty="0">
                <a:latin typeface="Arial" panose="020B0604020202020204" pitchFamily="34" charset="0"/>
                <a:cs typeface="Arial" panose="020B0604020202020204" pitchFamily="34" charset="0"/>
              </a:rPr>
              <a:t>Published December 2021. Accessed January 20, 2023. </a:t>
            </a:r>
            <a:r>
              <a:rPr lang="en-US" dirty="0">
                <a:latin typeface="Arial" panose="020B0604020202020204" pitchFamily="34" charset="0"/>
                <a:cs typeface="Arial" panose="020B0604020202020204" pitchFamily="34" charset="0"/>
                <a:hlinkClick r:id="rId3"/>
              </a:rPr>
              <a:t>https://www.cdc.gov/hiv/pdf/risk/prep/cdc-hiv-prep-guidelines-2021.pdf</a:t>
            </a:r>
            <a:r>
              <a:rPr lang="en-US" dirty="0">
                <a:latin typeface="Arial" panose="020B0604020202020204" pitchFamily="34" charset="0"/>
                <a:cs typeface="Arial" panose="020B0604020202020204" pitchFamily="34" charset="0"/>
              </a:rPr>
              <a:t> </a:t>
            </a:r>
            <a:endParaRPr lang="en-US" altLang="en-US" b="1" dirty="0">
              <a:latin typeface="Arial" panose="020B0604020202020204" pitchFamily="34" charset="0"/>
              <a:ea typeface="ＭＳ Ｐゴシック" pitchFamily="34" charset="-128"/>
              <a:cs typeface="Arial" panose="020B0604020202020204" pitchFamily="34" charset="0"/>
            </a:endParaRPr>
          </a:p>
          <a:p>
            <a:pPr marL="900181" lvl="1" defTabSz="1855273">
              <a:defRPr/>
            </a:pPr>
            <a:endParaRPr lang="en-US" dirty="0"/>
          </a:p>
        </p:txBody>
      </p:sp>
    </p:spTree>
    <p:extLst>
      <p:ext uri="{BB962C8B-B14F-4D97-AF65-F5344CB8AC3E}">
        <p14:creationId xmlns:p14="http://schemas.microsoft.com/office/powerpoint/2010/main" val="14794648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4346" y="19065828"/>
            <a:ext cx="8228975" cy="16405096"/>
          </a:xfrm>
        </p:spPr>
        <p:txBody>
          <a:bodyPr/>
          <a:lstStyle/>
          <a:p>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pPr marL="337568" indent="-337568" defTabSz="1800171">
              <a:buFont typeface="Wingdings" panose="05000000000000000000" pitchFamily="2" charset="2"/>
              <a:buChar char="§"/>
              <a:defRPr/>
            </a:pPr>
            <a:r>
              <a:rPr lang="en-US" kern="0" dirty="0">
                <a:solidFill>
                  <a:schemeClr val="bg2">
                    <a:lumMod val="25000"/>
                  </a:schemeClr>
                </a:solidFill>
                <a:cs typeface="Calibri" panose="020F0502020204030204" pitchFamily="34" charset="0"/>
              </a:rPr>
              <a:t>Transgender and nonbinary people who use gender-affirming hormones and have HIV risk factors can use </a:t>
            </a:r>
            <a:r>
              <a:rPr lang="en-US" kern="0" dirty="0" err="1">
                <a:solidFill>
                  <a:schemeClr val="bg2">
                    <a:lumMod val="25000"/>
                  </a:schemeClr>
                </a:solidFill>
                <a:cs typeface="Calibri" panose="020F0502020204030204" pitchFamily="34" charset="0"/>
              </a:rPr>
              <a:t>PrEP.</a:t>
            </a:r>
            <a:endParaRPr lang="en-US" kern="0" dirty="0">
              <a:solidFill>
                <a:schemeClr val="bg2">
                  <a:lumMod val="25000"/>
                </a:schemeClr>
              </a:solidFill>
              <a:cs typeface="Calibri" panose="020F0502020204030204" pitchFamily="34" charset="0"/>
            </a:endParaRPr>
          </a:p>
          <a:p>
            <a:pPr marL="337568" indent="-337568" defTabSz="1800171">
              <a:buFont typeface="Wingdings" panose="05000000000000000000" pitchFamily="2" charset="2"/>
              <a:buChar char="§"/>
              <a:defRPr/>
            </a:pPr>
            <a:r>
              <a:rPr lang="en-US" dirty="0">
                <a:latin typeface="Arial" panose="020B0604020202020204" pitchFamily="34" charset="0"/>
                <a:cs typeface="Arial" panose="020B0604020202020204" pitchFamily="34" charset="0"/>
              </a:rPr>
              <a:t>Although clinical studies on whether PrEP interacts with the hormone therapy used by some transgender women are lacking, evidence accumulated from other studies suggests that no drug interactions occur.</a:t>
            </a:r>
            <a:r>
              <a:rPr lang="en-US" baseline="30000" dirty="0">
                <a:latin typeface="Arial" panose="020B0604020202020204" pitchFamily="34" charset="0"/>
                <a:cs typeface="Arial" panose="020B0604020202020204" pitchFamily="34" charset="0"/>
              </a:rPr>
              <a:t>1-3</a:t>
            </a:r>
            <a:r>
              <a:rPr lang="en-US" baseline="0" dirty="0">
                <a:latin typeface="Arial" panose="020B0604020202020204" pitchFamily="34" charset="0"/>
                <a:cs typeface="Arial" panose="020B0604020202020204" pitchFamily="34" charset="0"/>
              </a:rPr>
              <a:t> </a:t>
            </a:r>
          </a:p>
          <a:p>
            <a:pPr marL="562613" indent="-562613">
              <a:lnSpc>
                <a:spcPct val="107000"/>
              </a:lnSpc>
              <a:spcAft>
                <a:spcPts val="1575"/>
              </a:spcAft>
              <a:buFont typeface="Wingdings" panose="05000000000000000000" pitchFamily="2" charset="2"/>
              <a:buChar char="§"/>
            </a:pPr>
            <a:r>
              <a:rPr lang="en-US" dirty="0">
                <a:latin typeface="Calibri" panose="020F0502020204030204" pitchFamily="34" charset="0"/>
                <a:ea typeface="MS Mincho" panose="02020609040205080304" pitchFamily="49" charset="-128"/>
                <a:cs typeface="Arial" panose="020B0604020202020204" pitchFamily="34" charset="0"/>
              </a:rPr>
              <a:t>There are </a:t>
            </a:r>
            <a:r>
              <a:rPr lang="en-US" b="1" dirty="0">
                <a:latin typeface="Calibri" panose="020F0502020204030204" pitchFamily="34" charset="0"/>
                <a:ea typeface="MS Mincho" panose="02020609040205080304" pitchFamily="49" charset="-128"/>
                <a:cs typeface="Arial" panose="020B0604020202020204" pitchFamily="34" charset="0"/>
              </a:rPr>
              <a:t>three</a:t>
            </a:r>
            <a:r>
              <a:rPr lang="en-US" dirty="0">
                <a:latin typeface="Calibri" panose="020F0502020204030204" pitchFamily="34" charset="0"/>
                <a:ea typeface="MS Mincho" panose="02020609040205080304" pitchFamily="49" charset="-128"/>
                <a:cs typeface="Arial" panose="020B0604020202020204" pitchFamily="34" charset="0"/>
              </a:rPr>
              <a:t> PrEP regimens approved for transgender women and other people assigned male at birth:</a:t>
            </a:r>
          </a:p>
          <a:p>
            <a:pPr marL="1575317" lvl="1" indent="-675136">
              <a:lnSpc>
                <a:spcPct val="106000"/>
              </a:lnSpc>
              <a:buFont typeface="Symbol" panose="05050102010706020507" pitchFamily="18" charset="2"/>
              <a:buChar char=""/>
            </a:pPr>
            <a:r>
              <a:rPr lang="en-US" dirty="0">
                <a:latin typeface="Calibri" panose="020F0502020204030204" pitchFamily="34" charset="0"/>
                <a:ea typeface="MS Mincho" panose="02020609040205080304" pitchFamily="49" charset="-128"/>
                <a:cs typeface="Arial" panose="020B0604020202020204" pitchFamily="34" charset="0"/>
              </a:rPr>
              <a:t>Daily oral F/TDF</a:t>
            </a:r>
          </a:p>
          <a:p>
            <a:pPr marL="1575317" lvl="1" indent="-675136">
              <a:lnSpc>
                <a:spcPct val="106000"/>
              </a:lnSpc>
              <a:buFont typeface="Symbol" panose="05050102010706020507" pitchFamily="18" charset="2"/>
              <a:buChar char=""/>
            </a:pPr>
            <a:r>
              <a:rPr lang="en-US" dirty="0">
                <a:latin typeface="Calibri" panose="020F0502020204030204" pitchFamily="34" charset="0"/>
                <a:ea typeface="MS Mincho" panose="02020609040205080304" pitchFamily="49" charset="-128"/>
                <a:cs typeface="Arial" panose="020B0604020202020204" pitchFamily="34" charset="0"/>
              </a:rPr>
              <a:t>Daily oral F/TAF</a:t>
            </a:r>
          </a:p>
          <a:p>
            <a:pPr marL="1575317" lvl="1" indent="-675136">
              <a:lnSpc>
                <a:spcPct val="106000"/>
              </a:lnSpc>
              <a:spcAft>
                <a:spcPts val="1575"/>
              </a:spcAft>
              <a:buFont typeface="Symbol" panose="05050102010706020507" pitchFamily="18" charset="2"/>
              <a:buChar char=""/>
            </a:pPr>
            <a:r>
              <a:rPr lang="en-US" dirty="0">
                <a:latin typeface="Calibri" panose="020F0502020204030204" pitchFamily="34" charset="0"/>
                <a:ea typeface="MS Mincho" panose="02020609040205080304" pitchFamily="49" charset="-128"/>
                <a:cs typeface="Arial" panose="020B0604020202020204" pitchFamily="34" charset="0"/>
              </a:rPr>
              <a:t>CAB injections every two months</a:t>
            </a:r>
          </a:p>
          <a:p>
            <a:pPr marL="562613" indent="-562613">
              <a:lnSpc>
                <a:spcPct val="107000"/>
              </a:lnSpc>
              <a:spcAft>
                <a:spcPts val="1575"/>
              </a:spcAft>
              <a:buFont typeface="Wingdings" panose="05000000000000000000" pitchFamily="2" charset="2"/>
              <a:buChar char="§"/>
            </a:pPr>
            <a:r>
              <a:rPr lang="en-US" dirty="0">
                <a:latin typeface="Calibri" panose="020F0502020204030204" pitchFamily="34" charset="0"/>
                <a:ea typeface="MS Mincho" panose="02020609040205080304" pitchFamily="49" charset="-128"/>
                <a:cs typeface="Arial" panose="020B0604020202020204" pitchFamily="34" charset="0"/>
              </a:rPr>
              <a:t>There are </a:t>
            </a:r>
            <a:r>
              <a:rPr lang="en-US" b="1" dirty="0">
                <a:latin typeface="Calibri" panose="020F0502020204030204" pitchFamily="34" charset="0"/>
                <a:ea typeface="MS Mincho" panose="02020609040205080304" pitchFamily="49" charset="-128"/>
                <a:cs typeface="Arial" panose="020B0604020202020204" pitchFamily="34" charset="0"/>
              </a:rPr>
              <a:t>two</a:t>
            </a:r>
            <a:r>
              <a:rPr lang="en-US" dirty="0">
                <a:latin typeface="Calibri" panose="020F0502020204030204" pitchFamily="34" charset="0"/>
                <a:ea typeface="MS Mincho" panose="02020609040205080304" pitchFamily="49" charset="-128"/>
                <a:cs typeface="Arial" panose="020B0604020202020204" pitchFamily="34" charset="0"/>
              </a:rPr>
              <a:t> PrEP regimens approved for transgender men and other people assigned female at birth who may have receptive vaginal sex:</a:t>
            </a:r>
          </a:p>
          <a:p>
            <a:pPr marL="1575317" lvl="1" indent="-675136">
              <a:lnSpc>
                <a:spcPct val="106000"/>
              </a:lnSpc>
              <a:buFont typeface="Symbol" panose="05050102010706020507" pitchFamily="18" charset="2"/>
              <a:buChar char=""/>
            </a:pPr>
            <a:r>
              <a:rPr lang="en-US" dirty="0">
                <a:latin typeface="Calibri" panose="020F0502020204030204" pitchFamily="34" charset="0"/>
                <a:ea typeface="MS Mincho" panose="02020609040205080304" pitchFamily="49" charset="-128"/>
                <a:cs typeface="Arial" panose="020B0604020202020204" pitchFamily="34" charset="0"/>
              </a:rPr>
              <a:t>Daily oral F/TDF</a:t>
            </a:r>
          </a:p>
          <a:p>
            <a:pPr marL="1575317" lvl="1" indent="-675136">
              <a:lnSpc>
                <a:spcPct val="106000"/>
              </a:lnSpc>
              <a:spcAft>
                <a:spcPts val="1575"/>
              </a:spcAft>
              <a:buFont typeface="Symbol" panose="05050102010706020507" pitchFamily="18" charset="2"/>
              <a:buChar char=""/>
            </a:pPr>
            <a:r>
              <a:rPr lang="en-US" dirty="0">
                <a:latin typeface="Calibri" panose="020F0502020204030204" pitchFamily="34" charset="0"/>
                <a:ea typeface="MS Mincho" panose="02020609040205080304" pitchFamily="49" charset="-128"/>
                <a:cs typeface="Arial" panose="020B0604020202020204" pitchFamily="34" charset="0"/>
              </a:rPr>
              <a:t>CAB injections every two months</a:t>
            </a:r>
          </a:p>
          <a:p>
            <a:pPr marL="337568" indent="-337568" defTabSz="1800171">
              <a:buFont typeface="Wingdings" panose="05000000000000000000" pitchFamily="2" charset="2"/>
              <a:buChar char="§"/>
              <a:defRPr/>
            </a:pPr>
            <a:r>
              <a:rPr lang="en-US" baseline="0" dirty="0">
                <a:latin typeface="Arial" panose="020B0604020202020204" pitchFamily="34" charset="0"/>
                <a:cs typeface="Arial" panose="020B0604020202020204" pitchFamily="34" charset="0"/>
              </a:rPr>
              <a:t>Transgender men and nonbinary people who engage in receptive vaginal sex should not use daily oral </a:t>
            </a:r>
            <a:r>
              <a:rPr lang="en-US" dirty="0">
                <a:latin typeface="Calibri" panose="020F0502020204030204" pitchFamily="34" charset="0"/>
                <a:ea typeface="MS Mincho" panose="02020609040205080304" pitchFamily="49" charset="-128"/>
                <a:cs typeface="Arial" panose="020B0604020202020204" pitchFamily="34" charset="0"/>
              </a:rPr>
              <a:t>F/TAF (</a:t>
            </a:r>
            <a:r>
              <a:rPr lang="en-US" baseline="0" dirty="0">
                <a:latin typeface="Arial" panose="020B0604020202020204" pitchFamily="34" charset="0"/>
                <a:cs typeface="Arial" panose="020B0604020202020204" pitchFamily="34" charset="0"/>
              </a:rPr>
              <a:t>Descovy) for </a:t>
            </a:r>
            <a:r>
              <a:rPr lang="en-US" baseline="0" dirty="0" err="1">
                <a:latin typeface="Arial" panose="020B0604020202020204" pitchFamily="34" charset="0"/>
                <a:cs typeface="Arial" panose="020B0604020202020204" pitchFamily="34" charset="0"/>
              </a:rPr>
              <a:t>PrEP.</a:t>
            </a:r>
            <a:r>
              <a:rPr lang="en-US" baseline="0" dirty="0">
                <a:latin typeface="Arial" panose="020B0604020202020204" pitchFamily="34" charset="0"/>
                <a:cs typeface="Arial" panose="020B0604020202020204" pitchFamily="34" charset="0"/>
              </a:rPr>
              <a:t> Descovy is not approved for people assigned female at birth who are at risk of getting HIV through receptive vaginal sex.</a:t>
            </a:r>
            <a:r>
              <a:rPr lang="en-US" baseline="30000" dirty="0">
                <a:latin typeface="Arial" panose="020B0604020202020204" pitchFamily="34" charset="0"/>
                <a:cs typeface="Arial" panose="020B0604020202020204" pitchFamily="34" charset="0"/>
              </a:rPr>
              <a:t>4</a:t>
            </a:r>
          </a:p>
          <a:p>
            <a:pPr defTabSz="1800171">
              <a:defRPr/>
            </a:pPr>
            <a:r>
              <a:rPr lang="en-US" b="1" dirty="0">
                <a:latin typeface="Arial" panose="020B0604020202020204" pitchFamily="34" charset="0"/>
                <a:cs typeface="Arial" panose="020B0604020202020204" pitchFamily="34" charset="0"/>
              </a:rPr>
              <a:t>References:</a:t>
            </a:r>
          </a:p>
          <a:p>
            <a:pPr marL="228172" indent="-228172"/>
            <a:r>
              <a:rPr lang="en-US" baseline="30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Deutsch MB, Glidden DV, Sevelius J, et al. HIV pre-exposure prophylaxis in transgender women: a subgroup analysis of the iPrEx trial. </a:t>
            </a:r>
            <a:r>
              <a:rPr lang="en-US" i="1" dirty="0">
                <a:latin typeface="Arial" panose="020B0604020202020204" pitchFamily="34" charset="0"/>
                <a:cs typeface="Arial" panose="020B0604020202020204" pitchFamily="34" charset="0"/>
              </a:rPr>
              <a:t>Lancet HIV</a:t>
            </a:r>
            <a:r>
              <a:rPr lang="en-US" dirty="0">
                <a:latin typeface="Arial" panose="020B0604020202020204" pitchFamily="34" charset="0"/>
                <a:cs typeface="Arial" panose="020B0604020202020204" pitchFamily="34" charset="0"/>
              </a:rPr>
              <a:t>. 2015;2(12):e512-e519.</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doi</a:t>
            </a:r>
            <a:r>
              <a:rPr lang="en-US" dirty="0">
                <a:latin typeface="Calibri" panose="020F0502020204030204" pitchFamily="34" charset="0"/>
                <a:ea typeface="Calibri" panose="020F0502020204030204" pitchFamily="34" charset="0"/>
                <a:cs typeface="Times New Roman" panose="02020603050405020304" pitchFamily="18" charset="0"/>
              </a:rPr>
              <a:t>: 10.1016/S2352-3018(15)00206-4</a:t>
            </a:r>
            <a:endParaRPr lang="en-US" dirty="0">
              <a:latin typeface="Arial" panose="020B0604020202020204" pitchFamily="34" charset="0"/>
              <a:cs typeface="Arial" panose="020B0604020202020204" pitchFamily="34" charset="0"/>
            </a:endParaRPr>
          </a:p>
          <a:p>
            <a:pPr marL="228172" indent="-228172"/>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Grant RM, Anderson PL, McMahan V, et al. Uptake of pre-exposure prophylaxis, sexual practices, and HIV incidence in men and transgender women who have sex with men: a cohort study. </a:t>
            </a:r>
            <a:r>
              <a:rPr lang="en-US" i="1" dirty="0">
                <a:latin typeface="Arial" panose="020B0604020202020204" pitchFamily="34" charset="0"/>
                <a:cs typeface="Arial" panose="020B0604020202020204" pitchFamily="34" charset="0"/>
              </a:rPr>
              <a:t>Lancet Infect Dis</a:t>
            </a:r>
            <a:r>
              <a:rPr lang="en-US" dirty="0">
                <a:latin typeface="Arial" panose="020B0604020202020204" pitchFamily="34" charset="0"/>
                <a:cs typeface="Arial" panose="020B0604020202020204" pitchFamily="34" charset="0"/>
              </a:rPr>
              <a:t>. 2014;14(9):820-829. </a:t>
            </a:r>
            <a:r>
              <a:rPr lang="en-US" dirty="0" err="1">
                <a:latin typeface="Calibri" panose="020F0502020204030204" pitchFamily="34" charset="0"/>
                <a:ea typeface="Calibri" panose="020F0502020204030204" pitchFamily="34" charset="0"/>
                <a:cs typeface="Times New Roman" panose="02020603050405020304" pitchFamily="18" charset="0"/>
              </a:rPr>
              <a:t>doi</a:t>
            </a:r>
            <a:r>
              <a:rPr lang="en-US" dirty="0">
                <a:latin typeface="Calibri" panose="020F0502020204030204" pitchFamily="34" charset="0"/>
                <a:ea typeface="Calibri" panose="020F0502020204030204" pitchFamily="34" charset="0"/>
                <a:cs typeface="Times New Roman" panose="02020603050405020304" pitchFamily="18" charset="0"/>
              </a:rPr>
              <a:t>: 10.1016/S1473-3099(14)70847-3</a:t>
            </a:r>
            <a:endParaRPr lang="en-US" dirty="0">
              <a:latin typeface="Arial" panose="020B0604020202020204" pitchFamily="34" charset="0"/>
              <a:cs typeface="Arial" panose="020B0604020202020204" pitchFamily="34" charset="0"/>
            </a:endParaRPr>
          </a:p>
          <a:p>
            <a:pPr marL="228172" indent="-228172"/>
            <a:r>
              <a:rPr lang="en-US" baseline="30000" dirty="0">
                <a:latin typeface="Arial" panose="020B0604020202020204" pitchFamily="34" charset="0"/>
                <a:cs typeface="Arial" panose="020B0604020202020204" pitchFamily="34" charset="0"/>
              </a:rPr>
              <a:t>3 </a:t>
            </a:r>
            <a:r>
              <a:rPr lang="en-US" dirty="0">
                <a:latin typeface="Arial" panose="020B0604020202020204" pitchFamily="34" charset="0"/>
                <a:cs typeface="Arial" panose="020B0604020202020204" pitchFamily="34" charset="0"/>
              </a:rPr>
              <a:t>Grant RM, Pellegrini M, Defechereux PA, et al. Sex hormone therapy and tenofovir diphosphate concentration in dried blood spots: primary results of the interactions between antiretrovirals and transgender hormones study. </a:t>
            </a:r>
            <a:r>
              <a:rPr lang="en-US" i="1" dirty="0">
                <a:latin typeface="Arial" panose="020B0604020202020204" pitchFamily="34" charset="0"/>
                <a:cs typeface="Arial" panose="020B0604020202020204" pitchFamily="34" charset="0"/>
              </a:rPr>
              <a:t>Clin Infect Dis. </a:t>
            </a:r>
            <a:r>
              <a:rPr lang="en-US" dirty="0">
                <a:latin typeface="Calibri" panose="020F0502020204030204" pitchFamily="34" charset="0"/>
                <a:ea typeface="Calibri" panose="020F0502020204030204" pitchFamily="34" charset="0"/>
                <a:cs typeface="Times New Roman" panose="02020603050405020304" pitchFamily="18" charset="0"/>
              </a:rPr>
              <a:t>2021;73(7):e2117-e2123. </a:t>
            </a:r>
            <a:r>
              <a:rPr lang="en-US" dirty="0" err="1">
                <a:latin typeface="Calibri" panose="020F0502020204030204" pitchFamily="34" charset="0"/>
                <a:ea typeface="Calibri" panose="020F0502020204030204" pitchFamily="34" charset="0"/>
                <a:cs typeface="Times New Roman" panose="02020603050405020304" pitchFamily="18" charset="0"/>
              </a:rPr>
              <a:t>doi</a:t>
            </a:r>
            <a:r>
              <a:rPr lang="en-US" dirty="0">
                <a:latin typeface="Calibri" panose="020F0502020204030204" pitchFamily="34" charset="0"/>
                <a:ea typeface="Calibri" panose="020F0502020204030204" pitchFamily="34" charset="0"/>
                <a:cs typeface="Times New Roman" panose="02020603050405020304" pitchFamily="18" charset="0"/>
              </a:rPr>
              <a:t>: 10.1093/</a:t>
            </a:r>
            <a:r>
              <a:rPr lang="en-US" dirty="0" err="1">
                <a:latin typeface="Calibri" panose="020F0502020204030204" pitchFamily="34" charset="0"/>
                <a:ea typeface="Calibri" panose="020F0502020204030204" pitchFamily="34" charset="0"/>
                <a:cs typeface="Times New Roman" panose="02020603050405020304" pitchFamily="18" charset="0"/>
              </a:rPr>
              <a:t>cid</a:t>
            </a:r>
            <a:r>
              <a:rPr lang="en-US" dirty="0">
                <a:latin typeface="Calibri" panose="020F0502020204030204" pitchFamily="34" charset="0"/>
                <a:ea typeface="Calibri" panose="020F0502020204030204" pitchFamily="34" charset="0"/>
                <a:cs typeface="Times New Roman" panose="02020603050405020304" pitchFamily="18" charset="0"/>
              </a:rPr>
              <a:t>/ciaa1160</a:t>
            </a:r>
            <a:r>
              <a:rPr lang="en-US" dirty="0">
                <a:latin typeface="Arial" panose="020B0604020202020204" pitchFamily="34" charset="0"/>
                <a:cs typeface="Arial" panose="020B0604020202020204" pitchFamily="34" charset="0"/>
              </a:rPr>
              <a:t>. </a:t>
            </a:r>
            <a:endParaRPr lang="en-US" i="1" baseline="30000" dirty="0">
              <a:latin typeface="Arial" panose="020B0604020202020204" pitchFamily="34" charset="0"/>
              <a:cs typeface="Arial" panose="020B0604020202020204" pitchFamily="34" charset="0"/>
            </a:endParaRPr>
          </a:p>
          <a:p>
            <a:pPr marL="228172" indent="-228172" defTabSz="1800362">
              <a:defRPr/>
            </a:pPr>
            <a:r>
              <a:rPr lang="en-US" baseline="30000" dirty="0">
                <a:latin typeface="Arial" panose="020B0604020202020204" pitchFamily="34" charset="0"/>
                <a:cs typeface="Arial" panose="020B0604020202020204" pitchFamily="34" charset="0"/>
              </a:rPr>
              <a:t>4 </a:t>
            </a:r>
            <a:r>
              <a:rPr lang="en-US" dirty="0">
                <a:solidFill>
                  <a:srgbClr val="000000"/>
                </a:solidFill>
              </a:rPr>
              <a:t>Centers for Disease Control and Prevention, US Public Health Service. </a:t>
            </a:r>
            <a:r>
              <a:rPr lang="en-US" i="1" dirty="0">
                <a:solidFill>
                  <a:srgbClr val="000000"/>
                </a:solidFill>
              </a:rPr>
              <a:t>Preexposure prophylaxis for the prevention of HIV infection in the United States—2021 update: a clinical practice guideline</a:t>
            </a:r>
            <a:r>
              <a:rPr lang="en-US" dirty="0">
                <a:solidFill>
                  <a:srgbClr val="000000"/>
                </a:solidFill>
              </a:rPr>
              <a:t>. Published December 2021. Accessed January 20, 2023. </a:t>
            </a:r>
            <a:r>
              <a:rPr lang="en-US" dirty="0">
                <a:solidFill>
                  <a:srgbClr val="000000"/>
                </a:solidFill>
                <a:hlinkClick r:id="rId3"/>
              </a:rPr>
              <a:t>https://www.cdc.gov/hiv/pdf/risk/prep/cdc-hiv-prep-guidelines-2021.pdf</a:t>
            </a:r>
            <a:r>
              <a:rPr lang="en-US" dirty="0">
                <a:solidFill>
                  <a:srgbClr val="000000"/>
                </a:solidFill>
              </a:rPr>
              <a:t> </a:t>
            </a:r>
          </a:p>
          <a:p>
            <a:pPr marL="228172" indent="-228172"/>
            <a:r>
              <a:rPr lang="en-US" baseline="30000" dirty="0">
                <a:latin typeface="Arial" panose="020B0604020202020204" pitchFamily="34" charset="0"/>
                <a:cs typeface="Arial" panose="020B0604020202020204" pitchFamily="34" charset="0"/>
              </a:rPr>
              <a:t>5 </a:t>
            </a:r>
            <a:r>
              <a:rPr lang="en-US" dirty="0">
                <a:solidFill>
                  <a:srgbClr val="000000"/>
                </a:solidFill>
                <a:latin typeface="Arial" panose="020B0604020202020204" pitchFamily="34" charset="0"/>
                <a:cs typeface="Arial" panose="020B0604020202020204" pitchFamily="34" charset="0"/>
              </a:rPr>
              <a:t>Descovy. Prescribing information. Gilead; 2020. Accessed January 20, 2023. </a:t>
            </a:r>
            <a:r>
              <a:rPr lang="en-US" dirty="0">
                <a:latin typeface="Arial" panose="020B0604020202020204" pitchFamily="34" charset="0"/>
                <a:cs typeface="Arial" panose="020B0604020202020204" pitchFamily="34" charset="0"/>
                <a:hlinkClick r:id="rId4"/>
              </a:rPr>
              <a:t>https://www.gilead.com/-/media/files/pdfs/medicines/hiv/descovy/descovy_pi.pdf</a:t>
            </a:r>
            <a:endParaRPr lang="en-US"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1013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4347" y="19065828"/>
            <a:ext cx="7954772" cy="18563733"/>
          </a:xfrm>
        </p:spPr>
        <p:txBody>
          <a:bodyPr/>
          <a:lstStyle/>
          <a:p>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Studies have shown that the risk of getting HIV is higher during conception (i.e., when people are having sex without condoms), pregnancy, and breastfeeding.</a:t>
            </a:r>
            <a:r>
              <a:rPr lang="en-US" baseline="30000" dirty="0">
                <a:latin typeface="Arial" panose="020B0604020202020204" pitchFamily="34" charset="0"/>
                <a:cs typeface="Arial" panose="020B0604020202020204" pitchFamily="34" charset="0"/>
              </a:rPr>
              <a:t>1,2</a:t>
            </a:r>
          </a:p>
          <a:p>
            <a:pPr marL="337568" indent="-337568">
              <a:buFont typeface="Wingdings" panose="05000000000000000000" pitchFamily="2" charset="2"/>
              <a:buChar char="§"/>
            </a:pPr>
            <a:r>
              <a:rPr lang="en-US" baseline="0" dirty="0">
                <a:latin typeface="Arial" panose="020B0604020202020204" pitchFamily="34" charset="0"/>
                <a:cs typeface="Arial" panose="020B0604020202020204" pitchFamily="34" charset="0"/>
              </a:rPr>
              <a:t>PrEP with F/TDF or CAB can help protect people who are seeking to conceive or who are pregnant or breastfeeding and have a sexual partner with HIV, especially if that partner’s viral load is unknown, is detectable, or cannot be documented as undetectable.</a:t>
            </a:r>
            <a:r>
              <a:rPr lang="en-US" baseline="30000" dirty="0">
                <a:latin typeface="Arial" panose="020B0604020202020204" pitchFamily="34" charset="0"/>
                <a:cs typeface="Arial" panose="020B0604020202020204" pitchFamily="34" charset="0"/>
              </a:rPr>
              <a:t>3,4</a:t>
            </a:r>
          </a:p>
          <a:p>
            <a:pPr marL="337568" indent="-337568">
              <a:buFont typeface="Wingdings" panose="05000000000000000000" pitchFamily="2" charset="2"/>
              <a:buChar char="§"/>
            </a:pPr>
            <a:r>
              <a:rPr lang="en-US" baseline="0" dirty="0">
                <a:latin typeface="Arial" panose="020B0604020202020204" pitchFamily="34" charset="0"/>
                <a:cs typeface="Arial" panose="020B0604020202020204" pitchFamily="34" charset="0"/>
              </a:rPr>
              <a:t>Note that only F/TDF and CAB are FDA approved for use by women and other people at risk of getting HIV through vaginal sex, including those who are pregnant or breastfeeding.</a:t>
            </a:r>
            <a:r>
              <a:rPr lang="en-US" baseline="30000" dirty="0">
                <a:latin typeface="Arial" panose="020B0604020202020204" pitchFamily="34" charset="0"/>
                <a:cs typeface="Arial" panose="020B0604020202020204" pitchFamily="34" charset="0"/>
              </a:rPr>
              <a:t>4</a:t>
            </a:r>
            <a:endParaRPr lang="en-US" baseline="0" dirty="0">
              <a:latin typeface="Arial" panose="020B0604020202020204" pitchFamily="34" charset="0"/>
              <a:cs typeface="Arial" panose="020B0604020202020204" pitchFamily="34" charset="0"/>
            </a:endParaRPr>
          </a:p>
          <a:p>
            <a:pPr marL="787658" lvl="1" indent="-337568">
              <a:buFont typeface="Courier New" panose="02070309020205020404" pitchFamily="49" charset="0"/>
              <a:buChar char="o"/>
            </a:pPr>
            <a:r>
              <a:rPr lang="en-US" baseline="0" dirty="0">
                <a:latin typeface="Arial" panose="020B0604020202020204" pitchFamily="34" charset="0"/>
                <a:cs typeface="Arial" panose="020B0604020202020204" pitchFamily="34" charset="0"/>
              </a:rPr>
              <a:t>F/TAF is not approved for use by women or other people who could get HIV through receptive vaginal sex</a:t>
            </a:r>
          </a:p>
          <a:p>
            <a:pPr marL="337568" indent="-337568">
              <a:buFont typeface="Wingdings" panose="05000000000000000000" pitchFamily="2" charset="2"/>
              <a:buChar char="§"/>
            </a:pPr>
            <a:r>
              <a:rPr lang="en-US" baseline="0" dirty="0">
                <a:latin typeface="Arial" panose="020B0604020202020204" pitchFamily="34" charset="0"/>
                <a:cs typeface="Arial" panose="020B0604020202020204" pitchFamily="34" charset="0"/>
              </a:rPr>
              <a:t>If the partner’s viral load is less than 200 copies/mL or undetectable, there is effectively no risk of transmitting HIV through sex.</a:t>
            </a:r>
            <a:r>
              <a:rPr lang="en-US" baseline="30000" dirty="0">
                <a:latin typeface="Arial" panose="020B0604020202020204" pitchFamily="34" charset="0"/>
                <a:cs typeface="Arial" panose="020B0604020202020204" pitchFamily="34" charset="0"/>
              </a:rPr>
              <a:t>5</a:t>
            </a:r>
            <a:r>
              <a:rPr lang="en-US" baseline="0" dirty="0">
                <a:latin typeface="Arial" panose="020B0604020202020204" pitchFamily="34" charset="0"/>
                <a:cs typeface="Arial" panose="020B0604020202020204" pitchFamily="34" charset="0"/>
              </a:rPr>
              <a:t> How much additional protection PrEP offers when the partner’s viral load is undetectable is unknown.</a:t>
            </a:r>
            <a:r>
              <a:rPr lang="en-US" baseline="30000" dirty="0">
                <a:latin typeface="Arial" panose="020B0604020202020204" pitchFamily="34" charset="0"/>
                <a:cs typeface="Arial" panose="020B0604020202020204" pitchFamily="34" charset="0"/>
              </a:rPr>
              <a:t>4</a:t>
            </a:r>
            <a:r>
              <a:rPr lang="en-US" baseline="0" dirty="0">
                <a:latin typeface="Arial" panose="020B0604020202020204" pitchFamily="34" charset="0"/>
                <a:cs typeface="Arial" panose="020B0604020202020204" pitchFamily="34" charset="0"/>
              </a:rPr>
              <a:t> </a:t>
            </a:r>
          </a:p>
          <a:p>
            <a:pPr marL="337568" indent="-337568">
              <a:buFont typeface="Wingdings" panose="05000000000000000000" pitchFamily="2" charset="2"/>
              <a:buChar char="§"/>
            </a:pPr>
            <a:r>
              <a:rPr lang="en-US" baseline="0" dirty="0">
                <a:latin typeface="Arial" panose="020B0604020202020204" pitchFamily="34" charset="0"/>
                <a:cs typeface="Arial" panose="020B0604020202020204" pitchFamily="34" charset="0"/>
              </a:rPr>
              <a:t>However, PrEP may provide additional protection if the partner’s viral load is inconsistently undetectable or if there are multiple sexual partners.</a:t>
            </a:r>
            <a:r>
              <a:rPr lang="en-US" baseline="30000" dirty="0">
                <a:latin typeface="Arial" panose="020B0604020202020204" pitchFamily="34" charset="0"/>
                <a:cs typeface="Arial" panose="020B0604020202020204" pitchFamily="34" charset="0"/>
              </a:rPr>
              <a:t>4</a:t>
            </a:r>
          </a:p>
          <a:p>
            <a:pPr marL="337568" indent="-337568">
              <a:buFont typeface="Wingdings" panose="05000000000000000000" pitchFamily="2" charset="2"/>
              <a:buChar char="§"/>
            </a:pPr>
            <a:r>
              <a:rPr lang="en-US" baseline="0" dirty="0">
                <a:latin typeface="Arial" panose="020B0604020202020204" pitchFamily="34" charset="0"/>
                <a:cs typeface="Arial" panose="020B0604020202020204" pitchFamily="34" charset="0"/>
              </a:rPr>
              <a:t>A recent study of 203 Kenyan women with prenatal PrEP use and 1,324 without prenatal PrEP use revealed no difference in pregnancy outcomes (preterm birth or low birthweight) and similar infant growth 6 weeks after birth.</a:t>
            </a:r>
            <a:r>
              <a:rPr lang="en-US" baseline="30000" dirty="0">
                <a:latin typeface="Arial" panose="020B0604020202020204" pitchFamily="34" charset="0"/>
                <a:cs typeface="Arial" panose="020B0604020202020204" pitchFamily="34" charset="0"/>
              </a:rPr>
              <a:t>6</a:t>
            </a:r>
            <a:endParaRPr lang="en-US" baseline="0" dirty="0">
              <a:latin typeface="Arial" panose="020B0604020202020204" pitchFamily="34" charset="0"/>
              <a:cs typeface="Arial" panose="020B0604020202020204" pitchFamily="34" charset="0"/>
            </a:endParaRPr>
          </a:p>
          <a:p>
            <a:pPr marL="337568" indent="-337568" defTabSz="1800362">
              <a:buFont typeface="Wingdings" panose="05000000000000000000" pitchFamily="2" charset="2"/>
              <a:buChar char="§"/>
              <a:defRPr/>
            </a:pPr>
            <a:r>
              <a:rPr lang="en-US" baseline="0" dirty="0">
                <a:latin typeface="Arial" panose="020B0604020202020204" pitchFamily="34" charset="0"/>
                <a:cs typeface="Arial" panose="020B0604020202020204" pitchFamily="34" charset="0"/>
              </a:rPr>
              <a:t>Data on the safety of PrEP during conception, pregnancy, and breastfeeding continue to be collected.</a:t>
            </a:r>
            <a:r>
              <a:rPr lang="en-US" baseline="30000" dirty="0">
                <a:latin typeface="Arial" panose="020B0604020202020204" pitchFamily="34" charset="0"/>
                <a:cs typeface="Arial" panose="020B0604020202020204" pitchFamily="34" charset="0"/>
              </a:rPr>
              <a:t>4</a:t>
            </a:r>
            <a:r>
              <a:rPr lang="en-US" baseline="0" dirty="0">
                <a:latin typeface="Arial" panose="020B0604020202020204" pitchFamily="34" charset="0"/>
                <a:cs typeface="Arial" panose="020B0604020202020204" pitchFamily="34" charset="0"/>
              </a:rPr>
              <a:t> CDC encourages providers to prospectively and anonymously submit information about any pregnancies during which PrEP is used to the Antiretroviral Pregnancy Registry. The registry can be accessed at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http://apregistry.com/</a:t>
            </a:r>
            <a:r>
              <a:rPr lang="en-US" baseline="0" dirty="0">
                <a:latin typeface="Arial" panose="020B0604020202020204" pitchFamily="34" charset="0"/>
                <a:cs typeface="Arial" panose="020B0604020202020204" pitchFamily="34" charset="0"/>
              </a:rPr>
              <a:t>. </a:t>
            </a:r>
          </a:p>
          <a:p>
            <a:pPr marL="337568" indent="-337568">
              <a:buFont typeface="Wingdings" panose="05000000000000000000" pitchFamily="2" charset="2"/>
              <a:buChar char="§"/>
            </a:pPr>
            <a:r>
              <a:rPr lang="en-US" baseline="0" dirty="0">
                <a:latin typeface="Arial" panose="020B0604020202020204" pitchFamily="34" charset="0"/>
                <a:cs typeface="Arial" panose="020B0604020202020204" pitchFamily="34" charset="0"/>
              </a:rPr>
              <a:t>Data collected to date in the Antiretroviral Pregnancy Registry provide no evidence of adverse effects among fetuses exposed to antiretroviral medications during pregnancy.</a:t>
            </a:r>
            <a:r>
              <a:rPr lang="en-US" baseline="30000" dirty="0">
                <a:latin typeface="Arial" panose="020B0604020202020204" pitchFamily="34" charset="0"/>
                <a:cs typeface="Arial" panose="020B0604020202020204" pitchFamily="34" charset="0"/>
              </a:rPr>
              <a:t>7</a:t>
            </a:r>
            <a:endParaRPr lang="en-US" baseline="0" dirty="0">
              <a:latin typeface="Arial" panose="020B0604020202020204" pitchFamily="34" charset="0"/>
              <a:cs typeface="Arial" panose="020B0604020202020204" pitchFamily="34" charset="0"/>
            </a:endParaRPr>
          </a:p>
          <a:p>
            <a:pPr marL="337568" indent="-337568">
              <a:buFont typeface="Wingdings" panose="05000000000000000000" pitchFamily="2" charset="2"/>
              <a:buChar char="§"/>
            </a:pPr>
            <a:r>
              <a:rPr lang="en-US" baseline="0" dirty="0">
                <a:latin typeface="Arial" panose="020B0604020202020204" pitchFamily="34" charset="0"/>
                <a:cs typeface="Arial" panose="020B0604020202020204" pitchFamily="34" charset="0"/>
              </a:rPr>
              <a:t>The effects of PrEP on babies exposed to these medications through breast milk have not been studied. However, studies of mothers with HIV who breastfeed while taking antiretroviral medications for HIV treatment suggest that babies have limited drug exposure through breast milk.</a:t>
            </a:r>
            <a:r>
              <a:rPr lang="en-US" baseline="30000" dirty="0">
                <a:latin typeface="Arial" panose="020B0604020202020204" pitchFamily="34" charset="0"/>
                <a:cs typeface="Arial" panose="020B0604020202020204" pitchFamily="34" charset="0"/>
              </a:rPr>
              <a:t>8-10</a:t>
            </a:r>
            <a:endParaRPr lang="en-US" baseline="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defTabSz="1855273">
              <a:defRPr/>
            </a:pPr>
            <a:r>
              <a:rPr lang="en-US" b="1" dirty="0">
                <a:latin typeface="Arial" panose="020B0604020202020204" pitchFamily="34" charset="0"/>
                <a:cs typeface="Arial" panose="020B0604020202020204" pitchFamily="34" charset="0"/>
              </a:rPr>
              <a:t>References:</a:t>
            </a:r>
          </a:p>
          <a:p>
            <a:pPr defTabSz="716656">
              <a:defRPr/>
            </a:pPr>
            <a:r>
              <a:rPr lang="en-US" baseline="30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Mugo</a:t>
            </a:r>
            <a:r>
              <a:rPr lang="en-US" dirty="0">
                <a:latin typeface="Calibri" panose="020F0502020204030204" pitchFamily="34" charset="0"/>
                <a:ea typeface="Calibri" panose="020F0502020204030204" pitchFamily="34" charset="0"/>
                <a:cs typeface="Times New Roman" panose="02020603050405020304" pitchFamily="18" charset="0"/>
              </a:rPr>
              <a:t> NR, Heffron R, Donnell D, et al. Increased risk of HIV-1 transmission in pregnancy: a prospective study among African HIV-1-serodiscordant couples. </a:t>
            </a:r>
            <a:r>
              <a:rPr lang="en-US" i="1" dirty="0">
                <a:latin typeface="Calibri" panose="020F0502020204030204" pitchFamily="34" charset="0"/>
                <a:ea typeface="Calibri" panose="020F0502020204030204" pitchFamily="34" charset="0"/>
                <a:cs typeface="Times New Roman" panose="02020603050405020304" pitchFamily="18" charset="0"/>
              </a:rPr>
              <a:t>AIDS</a:t>
            </a:r>
            <a:r>
              <a:rPr lang="en-US" dirty="0">
                <a:latin typeface="Calibri" panose="020F0502020204030204" pitchFamily="34" charset="0"/>
                <a:ea typeface="Calibri" panose="020F0502020204030204" pitchFamily="34" charset="0"/>
                <a:cs typeface="Times New Roman" panose="02020603050405020304" pitchFamily="18" charset="0"/>
              </a:rPr>
              <a:t>. 2011;25(15):1887-1895. </a:t>
            </a:r>
            <a:r>
              <a:rPr lang="en-US" dirty="0" err="1">
                <a:latin typeface="Calibri" panose="020F0502020204030204" pitchFamily="34" charset="0"/>
                <a:ea typeface="Calibri" panose="020F0502020204030204" pitchFamily="34" charset="0"/>
                <a:cs typeface="Times New Roman" panose="02020603050405020304" pitchFamily="18" charset="0"/>
              </a:rPr>
              <a:t>doi</a:t>
            </a:r>
            <a:r>
              <a:rPr lang="en-US" dirty="0">
                <a:latin typeface="Calibri" panose="020F0502020204030204" pitchFamily="34" charset="0"/>
                <a:ea typeface="Calibri" panose="020F0502020204030204" pitchFamily="34" charset="0"/>
                <a:cs typeface="Times New Roman" panose="02020603050405020304" pitchFamily="18" charset="0"/>
              </a:rPr>
              <a:t>: 10.1097/QAD.0b013e32834a9338</a:t>
            </a:r>
            <a:endParaRPr lang="en-US" dirty="0">
              <a:latin typeface="Arial" panose="020B0604020202020204" pitchFamily="34" charset="0"/>
              <a:cs typeface="Arial" panose="020B0604020202020204" pitchFamily="34" charset="0"/>
            </a:endParaRPr>
          </a:p>
          <a:p>
            <a:pPr defTabSz="716656">
              <a:defRPr/>
            </a:pP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t>
            </a:r>
            <a:r>
              <a:rPr lang="en-US" dirty="0">
                <a:latin typeface="Calibri" panose="020F0502020204030204" pitchFamily="34" charset="0"/>
                <a:ea typeface="Calibri" panose="020F0502020204030204" pitchFamily="34" charset="0"/>
                <a:cs typeface="Times New Roman" panose="02020603050405020304" pitchFamily="18" charset="0"/>
              </a:rPr>
              <a:t>Thomson KA, Hughes J, </a:t>
            </a:r>
            <a:r>
              <a:rPr lang="en-US" dirty="0" err="1">
                <a:latin typeface="Calibri" panose="020F0502020204030204" pitchFamily="34" charset="0"/>
                <a:ea typeface="Calibri" panose="020F0502020204030204" pitchFamily="34" charset="0"/>
                <a:cs typeface="Times New Roman" panose="02020603050405020304" pitchFamily="18" charset="0"/>
              </a:rPr>
              <a:t>Baeten</a:t>
            </a:r>
            <a:r>
              <a:rPr lang="en-US" dirty="0">
                <a:latin typeface="Calibri" panose="020F0502020204030204" pitchFamily="34" charset="0"/>
                <a:ea typeface="Calibri" panose="020F0502020204030204" pitchFamily="34" charset="0"/>
                <a:cs typeface="Times New Roman" panose="02020603050405020304" pitchFamily="18" charset="0"/>
              </a:rPr>
              <a:t> JM, et al. Increased risk of HIV acquisition among women throughout pregnancy and during the postpartum period: a prospective per-coital act analysis among women with HIV-infected partners</a:t>
            </a:r>
            <a:r>
              <a:rPr lang="en-US" i="1" dirty="0">
                <a:latin typeface="Calibri" panose="020F0502020204030204" pitchFamily="34" charset="0"/>
                <a:ea typeface="Calibri" panose="020F0502020204030204" pitchFamily="34" charset="0"/>
                <a:cs typeface="Times New Roman" panose="02020603050405020304" pitchFamily="18" charset="0"/>
              </a:rPr>
              <a:t>. J Infect Dis</a:t>
            </a:r>
            <a:r>
              <a:rPr lang="en-US" dirty="0">
                <a:latin typeface="Calibri" panose="020F0502020204030204" pitchFamily="34" charset="0"/>
                <a:ea typeface="Calibri" panose="020F0502020204030204" pitchFamily="34" charset="0"/>
                <a:cs typeface="Times New Roman" panose="02020603050405020304" pitchFamily="18" charset="0"/>
              </a:rPr>
              <a:t>. 2018;218(1):16-25. </a:t>
            </a:r>
            <a:r>
              <a:rPr lang="en-US" dirty="0" err="1">
                <a:latin typeface="Calibri" panose="020F0502020204030204" pitchFamily="34" charset="0"/>
                <a:ea typeface="Calibri" panose="020F0502020204030204" pitchFamily="34" charset="0"/>
                <a:cs typeface="Times New Roman" panose="02020603050405020304" pitchFamily="18" charset="0"/>
              </a:rPr>
              <a:t>doi</a:t>
            </a:r>
            <a:r>
              <a:rPr lang="en-US" dirty="0">
                <a:latin typeface="Calibri" panose="020F0502020204030204" pitchFamily="34" charset="0"/>
                <a:ea typeface="Calibri" panose="020F0502020204030204" pitchFamily="34" charset="0"/>
                <a:cs typeface="Times New Roman" panose="02020603050405020304" pitchFamily="18" charset="0"/>
              </a:rPr>
              <a:t>: 10.1093/</a:t>
            </a:r>
            <a:r>
              <a:rPr lang="en-US" dirty="0" err="1">
                <a:latin typeface="Calibri" panose="020F0502020204030204" pitchFamily="34" charset="0"/>
                <a:ea typeface="Calibri" panose="020F0502020204030204" pitchFamily="34" charset="0"/>
                <a:cs typeface="Times New Roman" panose="02020603050405020304" pitchFamily="18" charset="0"/>
              </a:rPr>
              <a:t>infdis</a:t>
            </a:r>
            <a:r>
              <a:rPr lang="en-US" dirty="0">
                <a:latin typeface="Calibri" panose="020F0502020204030204" pitchFamily="34" charset="0"/>
                <a:ea typeface="Calibri" panose="020F0502020204030204" pitchFamily="34" charset="0"/>
                <a:cs typeface="Times New Roman" panose="02020603050405020304" pitchFamily="18" charset="0"/>
              </a:rPr>
              <a:t>/jiy113</a:t>
            </a:r>
            <a:endParaRPr lang="en-US" dirty="0">
              <a:latin typeface="Arial" panose="020B0604020202020204" pitchFamily="34" charset="0"/>
              <a:cs typeface="Arial" panose="020B0604020202020204" pitchFamily="34" charset="0"/>
            </a:endParaRPr>
          </a:p>
          <a:p>
            <a:pPr defTabSz="716656">
              <a:defRPr/>
            </a:pP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a:t>
            </a:r>
            <a:r>
              <a:rPr lang="en-US" dirty="0">
                <a:latin typeface="Calibri" panose="020F0502020204030204" pitchFamily="34" charset="0"/>
                <a:ea typeface="Calibri" panose="020F0502020204030204" pitchFamily="34" charset="0"/>
                <a:cs typeface="Times New Roman" panose="02020603050405020304" pitchFamily="18" charset="0"/>
              </a:rPr>
              <a:t>Hoffman RM, </a:t>
            </a:r>
            <a:r>
              <a:rPr lang="en-US" dirty="0" err="1">
                <a:latin typeface="Calibri" panose="020F0502020204030204" pitchFamily="34" charset="0"/>
                <a:ea typeface="Calibri" panose="020F0502020204030204" pitchFamily="34" charset="0"/>
                <a:cs typeface="Times New Roman" panose="02020603050405020304" pitchFamily="18" charset="0"/>
              </a:rPr>
              <a:t>Jaycocks</a:t>
            </a:r>
            <a:r>
              <a:rPr lang="en-US" dirty="0">
                <a:latin typeface="Calibri" panose="020F0502020204030204" pitchFamily="34" charset="0"/>
                <a:ea typeface="Calibri" panose="020F0502020204030204" pitchFamily="34" charset="0"/>
                <a:cs typeface="Times New Roman" panose="02020603050405020304" pitchFamily="18" charset="0"/>
              </a:rPr>
              <a:t> A, </a:t>
            </a:r>
            <a:r>
              <a:rPr lang="en-US" dirty="0" err="1">
                <a:latin typeface="Calibri" panose="020F0502020204030204" pitchFamily="34" charset="0"/>
                <a:ea typeface="Calibri" panose="020F0502020204030204" pitchFamily="34" charset="0"/>
                <a:cs typeface="Times New Roman" panose="02020603050405020304" pitchFamily="18" charset="0"/>
              </a:rPr>
              <a:t>Vardavas</a:t>
            </a:r>
            <a:r>
              <a:rPr lang="en-US" dirty="0">
                <a:latin typeface="Calibri" panose="020F0502020204030204" pitchFamily="34" charset="0"/>
                <a:ea typeface="Calibri" panose="020F0502020204030204" pitchFamily="34" charset="0"/>
                <a:cs typeface="Times New Roman" panose="02020603050405020304" pitchFamily="18" charset="0"/>
              </a:rPr>
              <a:t> R, et al. Benefits of PrEP as an adjunctive method of HIV prevention during attempted conception between HIV-uninfected women and HIV-infected male partners. </a:t>
            </a:r>
            <a:r>
              <a:rPr lang="en-US" i="1" dirty="0">
                <a:latin typeface="Calibri" panose="020F0502020204030204" pitchFamily="34" charset="0"/>
                <a:ea typeface="Calibri" panose="020F0502020204030204" pitchFamily="34" charset="0"/>
                <a:cs typeface="Times New Roman" panose="02020603050405020304" pitchFamily="18" charset="0"/>
              </a:rPr>
              <a:t>J Infect Dis. </a:t>
            </a:r>
            <a:r>
              <a:rPr lang="en-US" dirty="0">
                <a:latin typeface="Calibri" panose="020F0502020204030204" pitchFamily="34" charset="0"/>
                <a:ea typeface="Calibri" panose="020F0502020204030204" pitchFamily="34" charset="0"/>
                <a:cs typeface="Times New Roman" panose="02020603050405020304" pitchFamily="18" charset="0"/>
              </a:rPr>
              <a:t>2015;212(10):1534-1543. </a:t>
            </a:r>
            <a:r>
              <a:rPr lang="en-US" dirty="0" err="1">
                <a:latin typeface="Calibri" panose="020F0502020204030204" pitchFamily="34" charset="0"/>
                <a:ea typeface="Calibri" panose="020F0502020204030204" pitchFamily="34" charset="0"/>
                <a:cs typeface="Times New Roman" panose="02020603050405020304" pitchFamily="18" charset="0"/>
              </a:rPr>
              <a:t>doi</a:t>
            </a:r>
            <a:r>
              <a:rPr lang="en-US" dirty="0">
                <a:latin typeface="Calibri" panose="020F0502020204030204" pitchFamily="34" charset="0"/>
                <a:ea typeface="Calibri" panose="020F0502020204030204" pitchFamily="34" charset="0"/>
                <a:cs typeface="Times New Roman" panose="02020603050405020304" pitchFamily="18" charset="0"/>
              </a:rPr>
              <a:t>: 10.1093/</a:t>
            </a:r>
            <a:r>
              <a:rPr lang="en-US" dirty="0" err="1">
                <a:latin typeface="Calibri" panose="020F0502020204030204" pitchFamily="34" charset="0"/>
                <a:ea typeface="Calibri" panose="020F0502020204030204" pitchFamily="34" charset="0"/>
                <a:cs typeface="Times New Roman" panose="02020603050405020304" pitchFamily="18" charset="0"/>
              </a:rPr>
              <a:t>infdis</a:t>
            </a:r>
            <a:r>
              <a:rPr lang="en-US" dirty="0">
                <a:latin typeface="Calibri" panose="020F0502020204030204" pitchFamily="34" charset="0"/>
                <a:ea typeface="Calibri" panose="020F0502020204030204" pitchFamily="34" charset="0"/>
                <a:cs typeface="Times New Roman" panose="02020603050405020304" pitchFamily="18" charset="0"/>
              </a:rPr>
              <a:t>/jiv305</a:t>
            </a:r>
            <a:endParaRPr lang="en-US" dirty="0">
              <a:latin typeface="Arial" panose="020B0604020202020204" pitchFamily="34" charset="0"/>
              <a:cs typeface="Arial" panose="020B0604020202020204" pitchFamily="34" charset="0"/>
            </a:endParaRPr>
          </a:p>
          <a:p>
            <a:pPr defTabSz="716656">
              <a:defRPr/>
            </a:pPr>
            <a:r>
              <a:rPr lang="en-US" baseline="30000"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 </a:t>
            </a:r>
            <a:r>
              <a:rPr lang="en-US" dirty="0">
                <a:latin typeface="Calibri" panose="020F0502020204030204" pitchFamily="34" charset="0"/>
                <a:ea typeface="Calibri" panose="020F0502020204030204" pitchFamily="34" charset="0"/>
                <a:cs typeface="Times New Roman" panose="02020603050405020304" pitchFamily="18" charset="0"/>
              </a:rPr>
              <a:t>Centers for Disease Control and Prevention, US Public Health Service. </a:t>
            </a:r>
            <a:r>
              <a:rPr lang="en-US" i="1" dirty="0">
                <a:latin typeface="Calibri" panose="020F0502020204030204" pitchFamily="34" charset="0"/>
                <a:ea typeface="Calibri" panose="020F0502020204030204" pitchFamily="34" charset="0"/>
                <a:cs typeface="Times New Roman" panose="02020603050405020304" pitchFamily="18" charset="0"/>
              </a:rPr>
              <a:t>Preexposure prophylaxis for the prevention of HIV infection in the United States—2021 update—a clinical practice guideline. </a:t>
            </a:r>
            <a:r>
              <a:rPr lang="en-US" dirty="0">
                <a:latin typeface="Calibri" panose="020F0502020204030204" pitchFamily="34" charset="0"/>
                <a:ea typeface="Calibri" panose="020F0502020204030204" pitchFamily="34" charset="0"/>
                <a:cs typeface="Times New Roman" panose="02020603050405020304" pitchFamily="18" charset="0"/>
              </a:rPr>
              <a:t>Published December 2021. Accessed January 20, 2023.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https://www.cdc.gov/hiv/pdf/risk/prep/cdc-hiv-prep-guidelines-2021.pdf</a:t>
            </a:r>
            <a:r>
              <a:rPr lang="en-US" dirty="0"/>
              <a:t> </a:t>
            </a:r>
          </a:p>
          <a:p>
            <a:pPr defTabSz="716656">
              <a:defRPr/>
            </a:pPr>
            <a:r>
              <a:rPr lang="en-US" baseline="30000" dirty="0"/>
              <a:t>5</a:t>
            </a:r>
            <a:r>
              <a:rPr lang="en-US" dirty="0"/>
              <a:t> Panel on Treatment of HIV During Pregnancy and Prevention of Perinatal Transmission.. </a:t>
            </a:r>
            <a:r>
              <a:rPr lang="en-US" i="1" dirty="0"/>
              <a:t>Recommendations for use of antiretroviral drugs during pregnancy and interventions to reduce perinatal HIV Transmission in the United States</a:t>
            </a:r>
            <a:r>
              <a:rPr lang="en-US" dirty="0"/>
              <a:t>. Published 2022. Accessed January 20, 2023. </a:t>
            </a:r>
            <a:r>
              <a:rPr lang="en-US" sz="1800" u="sng" dirty="0">
                <a:solidFill>
                  <a:srgbClr val="0563C1"/>
                </a:solidFill>
                <a:effectLst/>
                <a:latin typeface="Calibri" panose="020F0502020204030204" pitchFamily="34" charset="0"/>
                <a:ea typeface="SimSun" panose="02010600030101010101" pitchFamily="2" charset="-122"/>
                <a:hlinkClick r:id="rId5"/>
              </a:rPr>
              <a:t>https://clinicalinfo.hiv.gov/en/guidelines/perinatal/recommendations-arv-drugs-pregnancy-overview</a:t>
            </a:r>
            <a:endParaRPr lang="en-US" dirty="0"/>
          </a:p>
          <a:p>
            <a:pPr defTabSz="716656">
              <a:defRPr/>
            </a:pPr>
            <a:r>
              <a:rPr lang="en-US" baseline="30000" dirty="0">
                <a:latin typeface="Arial" panose="020B0604020202020204" pitchFamily="34" charset="0"/>
                <a:cs typeface="Arial" panose="020B0604020202020204" pitchFamily="34" charset="0"/>
              </a:rPr>
              <a:t>6</a:t>
            </a:r>
            <a:r>
              <a:rPr lang="en-US" dirty="0">
                <a:latin typeface="Arial" panose="020B0604020202020204" pitchFamily="34" charset="0"/>
                <a:cs typeface="Arial" panose="020B0604020202020204" pitchFamily="34"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Dettinger</a:t>
            </a:r>
            <a:r>
              <a:rPr lang="en-US" dirty="0">
                <a:latin typeface="Calibri" panose="020F0502020204030204" pitchFamily="34" charset="0"/>
                <a:ea typeface="Calibri" panose="020F0502020204030204" pitchFamily="34" charset="0"/>
                <a:cs typeface="Times New Roman" panose="02020603050405020304" pitchFamily="18" charset="0"/>
              </a:rPr>
              <a:t> JC, Kinuthia J, </a:t>
            </a:r>
            <a:r>
              <a:rPr lang="en-US" dirty="0" err="1">
                <a:latin typeface="Calibri" panose="020F0502020204030204" pitchFamily="34" charset="0"/>
                <a:ea typeface="Calibri" panose="020F0502020204030204" pitchFamily="34" charset="0"/>
                <a:cs typeface="Times New Roman" panose="02020603050405020304" pitchFamily="18" charset="0"/>
              </a:rPr>
              <a:t>Pintye</a:t>
            </a:r>
            <a:r>
              <a:rPr lang="en-US" dirty="0">
                <a:latin typeface="Calibri" panose="020F0502020204030204" pitchFamily="34" charset="0"/>
                <a:ea typeface="Calibri" panose="020F0502020204030204" pitchFamily="34" charset="0"/>
                <a:cs typeface="Times New Roman" panose="02020603050405020304" pitchFamily="18" charset="0"/>
              </a:rPr>
              <a:t> J, et al. Perinatal outcomes following maternal pre-exposure prophylaxis (PrEP) use during pregnancy: results from a large PrEP implementation program in Kenya. </a:t>
            </a:r>
            <a:r>
              <a:rPr lang="en-US" i="1" dirty="0">
                <a:latin typeface="Calibri" panose="020F0502020204030204" pitchFamily="34" charset="0"/>
                <a:ea typeface="Calibri" panose="020F0502020204030204" pitchFamily="34" charset="0"/>
                <a:cs typeface="Times New Roman" panose="02020603050405020304" pitchFamily="18" charset="0"/>
              </a:rPr>
              <a:t>J Int AIDS Soc</a:t>
            </a:r>
            <a:r>
              <a:rPr lang="en-US" dirty="0">
                <a:latin typeface="Calibri" panose="020F0502020204030204" pitchFamily="34" charset="0"/>
                <a:ea typeface="Calibri" panose="020F0502020204030204" pitchFamily="34" charset="0"/>
                <a:cs typeface="Times New Roman" panose="02020603050405020304" pitchFamily="18" charset="0"/>
              </a:rPr>
              <a:t>. 2019;22(9):e25378. </a:t>
            </a:r>
            <a:r>
              <a:rPr lang="en-US" dirty="0" err="1">
                <a:latin typeface="Calibri" panose="020F0502020204030204" pitchFamily="34" charset="0"/>
                <a:ea typeface="Calibri" panose="020F0502020204030204" pitchFamily="34" charset="0"/>
                <a:cs typeface="Times New Roman" panose="02020603050405020304" pitchFamily="18" charset="0"/>
              </a:rPr>
              <a:t>doi</a:t>
            </a:r>
            <a:r>
              <a:rPr lang="en-US" dirty="0">
                <a:latin typeface="Calibri" panose="020F0502020204030204" pitchFamily="34" charset="0"/>
                <a:ea typeface="Calibri" panose="020F0502020204030204" pitchFamily="34" charset="0"/>
                <a:cs typeface="Times New Roman" panose="02020603050405020304" pitchFamily="18" charset="0"/>
              </a:rPr>
              <a:t>: 10.1002/jia2.25378</a:t>
            </a:r>
            <a:endParaRPr lang="en-US" dirty="0">
              <a:latin typeface="Arial" panose="020B0604020202020204" pitchFamily="34" charset="0"/>
              <a:cs typeface="Arial" panose="020B0604020202020204" pitchFamily="34" charset="0"/>
            </a:endParaRPr>
          </a:p>
          <a:p>
            <a:pPr defTabSz="716656">
              <a:defRPr/>
            </a:pPr>
            <a:r>
              <a:rPr lang="en-US" baseline="30000" dirty="0">
                <a:latin typeface="Arial" panose="020B0604020202020204" pitchFamily="34" charset="0"/>
                <a:cs typeface="Arial" panose="020B0604020202020204" pitchFamily="34" charset="0"/>
              </a:rPr>
              <a:t>7</a:t>
            </a:r>
            <a:r>
              <a:rPr lang="en-US" dirty="0">
                <a:latin typeface="Arial" panose="020B0604020202020204" pitchFamily="34" charset="0"/>
                <a:cs typeface="Arial" panose="020B0604020202020204" pitchFamily="34" charset="0"/>
              </a:rPr>
              <a:t> </a:t>
            </a:r>
            <a:r>
              <a:rPr lang="en-US" dirty="0">
                <a:latin typeface="Calibri" panose="020F0502020204030204" pitchFamily="34" charset="0"/>
                <a:ea typeface="Calibri" panose="020F0502020204030204" pitchFamily="34" charset="0"/>
                <a:cs typeface="Times New Roman" panose="02020603050405020304" pitchFamily="18" charset="0"/>
              </a:rPr>
              <a:t>The Antiretroviral Pregnancy Registry. Interim Report: 1 January 1989 through 31 July 2022. Published December 2022. Accessed January 20, 2023.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http://apregistry.com/forms/exec-summary.pdf</a:t>
            </a:r>
            <a:r>
              <a:rPr lang="en-US" dirty="0">
                <a:latin typeface="Arial" panose="020B0604020202020204" pitchFamily="34" charset="0"/>
                <a:cs typeface="Arial" panose="020B0604020202020204" pitchFamily="34" charset="0"/>
              </a:rPr>
              <a:t> </a:t>
            </a:r>
          </a:p>
          <a:p>
            <a:pPr defTabSz="716656">
              <a:defRPr/>
            </a:pPr>
            <a:r>
              <a:rPr lang="en-US" baseline="30000" dirty="0">
                <a:latin typeface="Arial" panose="020B0604020202020204" pitchFamily="34" charset="0"/>
                <a:cs typeface="Arial" panose="020B0604020202020204" pitchFamily="34" charset="0"/>
              </a:rPr>
              <a:t>8 </a:t>
            </a:r>
            <a:r>
              <a:rPr lang="en-US" dirty="0">
                <a:latin typeface="Calibri" panose="020F0502020204030204" pitchFamily="34" charset="0"/>
                <a:ea typeface="Calibri" panose="020F0502020204030204" pitchFamily="34" charset="0"/>
                <a:cs typeface="Times New Roman" panose="02020603050405020304" pitchFamily="18" charset="0"/>
              </a:rPr>
              <a:t>Mugwanya KK, John-Stewart G, </a:t>
            </a:r>
            <a:r>
              <a:rPr lang="en-US" dirty="0" err="1">
                <a:latin typeface="Calibri" panose="020F0502020204030204" pitchFamily="34" charset="0"/>
                <a:ea typeface="Calibri" panose="020F0502020204030204" pitchFamily="34" charset="0"/>
                <a:cs typeface="Times New Roman" panose="02020603050405020304" pitchFamily="18" charset="0"/>
              </a:rPr>
              <a:t>Baeten</a:t>
            </a:r>
            <a:r>
              <a:rPr lang="en-US" dirty="0">
                <a:latin typeface="Calibri" panose="020F0502020204030204" pitchFamily="34" charset="0"/>
                <a:ea typeface="Calibri" panose="020F0502020204030204" pitchFamily="34" charset="0"/>
                <a:cs typeface="Times New Roman" panose="02020603050405020304" pitchFamily="18" charset="0"/>
              </a:rPr>
              <a:t> J. Safety of oral tenofovir disoproxil fumarate-based HIV pre-exposure prophylaxis use in lactating HIV-uninfected women. </a:t>
            </a:r>
            <a:r>
              <a:rPr lang="en-US" i="1" dirty="0">
                <a:latin typeface="Calibri" panose="020F0502020204030204" pitchFamily="34" charset="0"/>
                <a:ea typeface="Calibri" panose="020F0502020204030204" pitchFamily="34" charset="0"/>
                <a:cs typeface="Times New Roman" panose="02020603050405020304" pitchFamily="18" charset="0"/>
              </a:rPr>
              <a:t>Exp </a:t>
            </a:r>
            <a:r>
              <a:rPr lang="en-US" i="1" dirty="0" err="1">
                <a:latin typeface="Calibri" panose="020F0502020204030204" pitchFamily="34" charset="0"/>
                <a:ea typeface="Calibri" panose="020F0502020204030204" pitchFamily="34" charset="0"/>
                <a:cs typeface="Times New Roman" panose="02020603050405020304" pitchFamily="18" charset="0"/>
              </a:rPr>
              <a:t>Opin</a:t>
            </a:r>
            <a:r>
              <a:rPr lang="en-US" i="1" dirty="0">
                <a:latin typeface="Calibri" panose="020F0502020204030204" pitchFamily="34" charset="0"/>
                <a:ea typeface="Calibri" panose="020F0502020204030204" pitchFamily="34" charset="0"/>
                <a:cs typeface="Times New Roman" panose="02020603050405020304" pitchFamily="18" charset="0"/>
              </a:rPr>
              <a:t> Drug </a:t>
            </a:r>
            <a:r>
              <a:rPr lang="en-US" i="1" dirty="0" err="1">
                <a:latin typeface="Calibri" panose="020F0502020204030204" pitchFamily="34" charset="0"/>
                <a:ea typeface="Calibri" panose="020F0502020204030204" pitchFamily="34" charset="0"/>
                <a:cs typeface="Times New Roman" panose="02020603050405020304" pitchFamily="18" charset="0"/>
              </a:rPr>
              <a:t>Saf</a:t>
            </a:r>
            <a:r>
              <a:rPr lang="en-US" i="1" dirty="0">
                <a:latin typeface="Calibri" panose="020F0502020204030204" pitchFamily="34"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 2017;16(7):867-871. </a:t>
            </a:r>
            <a:r>
              <a:rPr lang="en-US" dirty="0" err="1">
                <a:latin typeface="Calibri" panose="020F0502020204030204" pitchFamily="34" charset="0"/>
                <a:ea typeface="Calibri" panose="020F0502020204030204" pitchFamily="34" charset="0"/>
                <a:cs typeface="Times New Roman" panose="02020603050405020304" pitchFamily="18" charset="0"/>
              </a:rPr>
              <a:t>doi</a:t>
            </a:r>
            <a:r>
              <a:rPr lang="en-US" dirty="0">
                <a:latin typeface="Calibri" panose="020F0502020204030204" pitchFamily="34" charset="0"/>
                <a:ea typeface="Calibri" panose="020F0502020204030204" pitchFamily="34" charset="0"/>
                <a:cs typeface="Times New Roman" panose="02020603050405020304" pitchFamily="18" charset="0"/>
              </a:rPr>
              <a:t>: 10.1080/14740338.2017.1338271</a:t>
            </a:r>
            <a:endParaRPr lang="en-US" dirty="0">
              <a:latin typeface="Arial" panose="020B0604020202020204" pitchFamily="34" charset="0"/>
              <a:cs typeface="Arial" panose="020B0604020202020204" pitchFamily="34" charset="0"/>
            </a:endParaRPr>
          </a:p>
          <a:p>
            <a:pPr defTabSz="716656">
              <a:defRPr/>
            </a:pPr>
            <a:r>
              <a:rPr lang="en-US" baseline="30000" dirty="0">
                <a:latin typeface="Arial" panose="020B0604020202020204" pitchFamily="34" charset="0"/>
                <a:cs typeface="Arial" panose="020B0604020202020204" pitchFamily="34" charset="0"/>
              </a:rPr>
              <a:t>9</a:t>
            </a:r>
            <a:r>
              <a:rPr lang="en-US" dirty="0">
                <a:latin typeface="Arial" panose="020B0604020202020204" pitchFamily="34" charset="0"/>
                <a:cs typeface="Arial" panose="020B0604020202020204" pitchFamily="34"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Benaboud</a:t>
            </a:r>
            <a:r>
              <a:rPr lang="en-US" dirty="0">
                <a:latin typeface="Calibri" panose="020F0502020204030204" pitchFamily="34" charset="0"/>
                <a:ea typeface="Calibri" panose="020F0502020204030204" pitchFamily="34" charset="0"/>
                <a:cs typeface="Times New Roman" panose="02020603050405020304" pitchFamily="18" charset="0"/>
              </a:rPr>
              <a:t> S, </a:t>
            </a:r>
            <a:r>
              <a:rPr lang="en-US" dirty="0" err="1">
                <a:latin typeface="Calibri" panose="020F0502020204030204" pitchFamily="34" charset="0"/>
                <a:ea typeface="Calibri" panose="020F0502020204030204" pitchFamily="34" charset="0"/>
                <a:cs typeface="Times New Roman" panose="02020603050405020304" pitchFamily="18" charset="0"/>
              </a:rPr>
              <a:t>Pruvost</a:t>
            </a:r>
            <a:r>
              <a:rPr lang="en-US" dirty="0">
                <a:latin typeface="Calibri" panose="020F0502020204030204" pitchFamily="34" charset="0"/>
                <a:ea typeface="Calibri" panose="020F0502020204030204" pitchFamily="34" charset="0"/>
                <a:cs typeface="Times New Roman" panose="02020603050405020304" pitchFamily="18" charset="0"/>
              </a:rPr>
              <a:t> A, </a:t>
            </a:r>
            <a:r>
              <a:rPr lang="en-US" dirty="0" err="1">
                <a:latin typeface="Calibri" panose="020F0502020204030204" pitchFamily="34" charset="0"/>
                <a:ea typeface="Calibri" panose="020F0502020204030204" pitchFamily="34" charset="0"/>
                <a:cs typeface="Times New Roman" panose="02020603050405020304" pitchFamily="18" charset="0"/>
              </a:rPr>
              <a:t>Coffie</a:t>
            </a:r>
            <a:r>
              <a:rPr lang="en-US" dirty="0">
                <a:latin typeface="Calibri" panose="020F0502020204030204" pitchFamily="34" charset="0"/>
                <a:ea typeface="Calibri" panose="020F0502020204030204" pitchFamily="34" charset="0"/>
                <a:cs typeface="Times New Roman" panose="02020603050405020304" pitchFamily="18" charset="0"/>
              </a:rPr>
              <a:t> PA, et al. Concentrations of tenofovir and emtricitabine in breast milk of HIV-1-infected women in Abidjan, Cote d’Ivoire, in the ANRS 12109 </a:t>
            </a:r>
            <a:r>
              <a:rPr lang="en-US" dirty="0" err="1">
                <a:latin typeface="Calibri" panose="020F0502020204030204" pitchFamily="34" charset="0"/>
                <a:ea typeface="Calibri" panose="020F0502020204030204" pitchFamily="34" charset="0"/>
                <a:cs typeface="Times New Roman" panose="02020603050405020304" pitchFamily="18" charset="0"/>
              </a:rPr>
              <a:t>TEmAA</a:t>
            </a:r>
            <a:r>
              <a:rPr lang="en-US" dirty="0">
                <a:latin typeface="Calibri" panose="020F0502020204030204" pitchFamily="34" charset="0"/>
                <a:ea typeface="Calibri" panose="020F0502020204030204" pitchFamily="34" charset="0"/>
                <a:cs typeface="Times New Roman" panose="02020603050405020304" pitchFamily="18" charset="0"/>
              </a:rPr>
              <a:t> Study, Step 2. </a:t>
            </a:r>
            <a:r>
              <a:rPr lang="en-US" i="1" dirty="0" err="1">
                <a:latin typeface="Calibri" panose="020F0502020204030204" pitchFamily="34" charset="0"/>
                <a:ea typeface="Calibri" panose="020F0502020204030204" pitchFamily="34" charset="0"/>
                <a:cs typeface="Times New Roman" panose="02020603050405020304" pitchFamily="18" charset="0"/>
              </a:rPr>
              <a:t>Antimicrob</a:t>
            </a:r>
            <a:r>
              <a:rPr lang="en-US" i="1" dirty="0">
                <a:latin typeface="Calibri" panose="020F0502020204030204" pitchFamily="34" charset="0"/>
                <a:ea typeface="Calibri" panose="020F0502020204030204" pitchFamily="34" charset="0"/>
                <a:cs typeface="Times New Roman" panose="02020603050405020304" pitchFamily="18" charset="0"/>
              </a:rPr>
              <a:t> Agents </a:t>
            </a:r>
            <a:r>
              <a:rPr lang="en-US" i="1" dirty="0" err="1">
                <a:latin typeface="Calibri" panose="020F0502020204030204" pitchFamily="34" charset="0"/>
                <a:ea typeface="Calibri" panose="020F0502020204030204" pitchFamily="34" charset="0"/>
                <a:cs typeface="Times New Roman" panose="02020603050405020304" pitchFamily="18" charset="0"/>
              </a:rPr>
              <a:t>Chemother</a:t>
            </a:r>
            <a:r>
              <a:rPr lang="en-US" i="1" dirty="0">
                <a:latin typeface="Calibri" panose="020F0502020204030204" pitchFamily="34"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 2011;55(3):1315-1317. </a:t>
            </a:r>
            <a:r>
              <a:rPr lang="en-US" dirty="0" err="1">
                <a:latin typeface="Calibri" panose="020F0502020204030204" pitchFamily="34" charset="0"/>
                <a:ea typeface="Calibri" panose="020F0502020204030204" pitchFamily="34" charset="0"/>
                <a:cs typeface="Times New Roman" panose="02020603050405020304" pitchFamily="18" charset="0"/>
              </a:rPr>
              <a:t>doi</a:t>
            </a:r>
            <a:r>
              <a:rPr lang="en-US" dirty="0">
                <a:latin typeface="Calibri" panose="020F0502020204030204" pitchFamily="34" charset="0"/>
                <a:ea typeface="Calibri" panose="020F0502020204030204" pitchFamily="34" charset="0"/>
                <a:cs typeface="Times New Roman" panose="02020603050405020304" pitchFamily="18" charset="0"/>
              </a:rPr>
              <a:t>: 10.1128/AAC.00514-10</a:t>
            </a:r>
            <a:endParaRPr lang="en-US" dirty="0">
              <a:latin typeface="Arial" panose="020B0604020202020204" pitchFamily="34" charset="0"/>
              <a:cs typeface="Arial" panose="020B0604020202020204" pitchFamily="34" charset="0"/>
            </a:endParaRPr>
          </a:p>
          <a:p>
            <a:pPr defTabSz="716656">
              <a:defRPr/>
            </a:pPr>
            <a:r>
              <a:rPr lang="en-US" baseline="30000" dirty="0">
                <a:latin typeface="Arial" panose="020B0604020202020204" pitchFamily="34" charset="0"/>
                <a:cs typeface="Arial" panose="020B0604020202020204" pitchFamily="34" charset="0"/>
              </a:rPr>
              <a:t>10</a:t>
            </a:r>
            <a:r>
              <a:rPr lang="en-US" dirty="0">
                <a:latin typeface="Arial" panose="020B0604020202020204" pitchFamily="34" charset="0"/>
                <a:cs typeface="Arial" panose="020B0604020202020204" pitchFamily="34"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Waitt</a:t>
            </a:r>
            <a:r>
              <a:rPr lang="en-US" dirty="0">
                <a:latin typeface="Calibri" panose="020F0502020204030204" pitchFamily="34" charset="0"/>
                <a:ea typeface="Calibri" panose="020F0502020204030204" pitchFamily="34" charset="0"/>
                <a:cs typeface="Times New Roman" panose="02020603050405020304" pitchFamily="18" charset="0"/>
              </a:rPr>
              <a:t> C, </a:t>
            </a:r>
            <a:r>
              <a:rPr lang="en-US" dirty="0" err="1">
                <a:latin typeface="Calibri" panose="020F0502020204030204" pitchFamily="34" charset="0"/>
                <a:ea typeface="Calibri" panose="020F0502020204030204" pitchFamily="34" charset="0"/>
                <a:cs typeface="Times New Roman" panose="02020603050405020304" pitchFamily="18" charset="0"/>
              </a:rPr>
              <a:t>Olagunju</a:t>
            </a:r>
            <a:r>
              <a:rPr lang="en-US" dirty="0">
                <a:latin typeface="Calibri" panose="020F0502020204030204" pitchFamily="34" charset="0"/>
                <a:ea typeface="Calibri" panose="020F0502020204030204" pitchFamily="34" charset="0"/>
                <a:cs typeface="Times New Roman" panose="02020603050405020304" pitchFamily="18" charset="0"/>
              </a:rPr>
              <a:t> A, </a:t>
            </a:r>
            <a:r>
              <a:rPr lang="en-US" dirty="0" err="1">
                <a:latin typeface="Calibri" panose="020F0502020204030204" pitchFamily="34" charset="0"/>
                <a:ea typeface="Calibri" panose="020F0502020204030204" pitchFamily="34" charset="0"/>
                <a:cs typeface="Times New Roman" panose="02020603050405020304" pitchFamily="18" charset="0"/>
              </a:rPr>
              <a:t>Nakalema</a:t>
            </a:r>
            <a:r>
              <a:rPr lang="en-US" dirty="0">
                <a:latin typeface="Calibri" panose="020F0502020204030204" pitchFamily="34" charset="0"/>
                <a:ea typeface="Calibri" panose="020F0502020204030204" pitchFamily="34" charset="0"/>
                <a:cs typeface="Times New Roman" panose="02020603050405020304" pitchFamily="18" charset="0"/>
              </a:rPr>
              <a:t> S, et al. Plasma and breast milk pharmacokinetics of emtricitabine, tenofovir and lamivudine using dried blood and breast milk spots in nursing African mother–infant pairs. J </a:t>
            </a:r>
            <a:r>
              <a:rPr lang="en-US" dirty="0" err="1">
                <a:latin typeface="Calibri" panose="020F0502020204030204" pitchFamily="34" charset="0"/>
                <a:ea typeface="Calibri" panose="020F0502020204030204" pitchFamily="34" charset="0"/>
                <a:cs typeface="Times New Roman" panose="02020603050405020304" pitchFamily="18" charset="0"/>
              </a:rPr>
              <a:t>Antimicrob</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Chemother</a:t>
            </a:r>
            <a:r>
              <a:rPr lang="en-US" dirty="0">
                <a:latin typeface="Calibri" panose="020F0502020204030204" pitchFamily="34" charset="0"/>
                <a:ea typeface="Calibri" panose="020F0502020204030204" pitchFamily="34" charset="0"/>
                <a:cs typeface="Times New Roman" panose="02020603050405020304" pitchFamily="18" charset="0"/>
              </a:rPr>
              <a:t>. 2018;73(4):1013-1019. </a:t>
            </a:r>
            <a:r>
              <a:rPr lang="en-US" dirty="0" err="1">
                <a:latin typeface="Calibri" panose="020F0502020204030204" pitchFamily="34" charset="0"/>
                <a:ea typeface="Calibri" panose="020F0502020204030204" pitchFamily="34" charset="0"/>
                <a:cs typeface="Times New Roman" panose="02020603050405020304" pitchFamily="18" charset="0"/>
              </a:rPr>
              <a:t>doi</a:t>
            </a:r>
            <a:r>
              <a:rPr lang="en-US" dirty="0">
                <a:latin typeface="Calibri" panose="020F0502020204030204" pitchFamily="34" charset="0"/>
                <a:ea typeface="Calibri" panose="020F0502020204030204" pitchFamily="34" charset="0"/>
                <a:cs typeface="Times New Roman" panose="02020603050405020304" pitchFamily="18" charset="0"/>
              </a:rPr>
              <a:t>: 10.1093/</a:t>
            </a:r>
            <a:r>
              <a:rPr lang="en-US" dirty="0" err="1">
                <a:latin typeface="Calibri" panose="020F0502020204030204" pitchFamily="34" charset="0"/>
                <a:ea typeface="Calibri" panose="020F0502020204030204" pitchFamily="34" charset="0"/>
                <a:cs typeface="Times New Roman" panose="02020603050405020304" pitchFamily="18" charset="0"/>
              </a:rPr>
              <a:t>jac</a:t>
            </a:r>
            <a:r>
              <a:rPr lang="en-US" dirty="0">
                <a:latin typeface="Calibri" panose="020F0502020204030204" pitchFamily="34" charset="0"/>
                <a:ea typeface="Calibri" panose="020F0502020204030204" pitchFamily="34" charset="0"/>
                <a:cs typeface="Times New Roman" panose="02020603050405020304" pitchFamily="18" charset="0"/>
              </a:rPr>
              <a:t>/dkx507</a:t>
            </a:r>
            <a:endParaRPr lang="en-US" baseline="30000" dirty="0">
              <a:latin typeface="Arial" panose="020B0604020202020204" pitchFamily="34" charset="0"/>
              <a:cs typeface="Arial" panose="020B0604020202020204" pitchFamily="34" charset="0"/>
            </a:endParaRPr>
          </a:p>
          <a:p>
            <a:pPr defTabSz="716656">
              <a:defRPr/>
            </a:pPr>
            <a:endParaRPr lang="en-US" baseline="30000" dirty="0">
              <a:latin typeface="Arial" panose="020B0604020202020204" pitchFamily="34" charset="0"/>
              <a:cs typeface="Arial" panose="020B0604020202020204" pitchFamily="34" charset="0"/>
            </a:endParaRPr>
          </a:p>
          <a:p>
            <a:pPr defTabSz="716656">
              <a:defRPr/>
            </a:pPr>
            <a:endParaRPr lang="en-US" dirty="0"/>
          </a:p>
          <a:p>
            <a:pPr defTabSz="716656">
              <a:defRPr/>
            </a:pPr>
            <a:endParaRPr lang="en-US" baseline="30000" dirty="0"/>
          </a:p>
          <a:p>
            <a:endParaRPr lang="en-US" dirty="0"/>
          </a:p>
        </p:txBody>
      </p:sp>
    </p:spTree>
    <p:extLst>
      <p:ext uri="{BB962C8B-B14F-4D97-AF65-F5344CB8AC3E}">
        <p14:creationId xmlns:p14="http://schemas.microsoft.com/office/powerpoint/2010/main" val="19434680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4347" y="19065828"/>
            <a:ext cx="8259821" cy="16544560"/>
          </a:xfrm>
        </p:spPr>
        <p:txBody>
          <a:bodyPr/>
          <a:lstStyle/>
          <a:p>
            <a:r>
              <a:rPr lang="en-US" b="1" dirty="0">
                <a:latin typeface="Arial" panose="020B0604020202020204" pitchFamily="34" charset="0"/>
                <a:cs typeface="Arial" panose="020B0604020202020204" pitchFamily="34" charset="0"/>
              </a:rPr>
              <a:t>Speaker’s Notes:</a:t>
            </a: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On May 15, 2018, the FDA expanded approval of F/TDF for PrEP in at-risk adolescents weighing at least 35 kg (77 lbs), in combination with safer sex practices, to reduce the risk of sexually acquired HIV-1 using the same fixed-dose previously prescribed to adults.</a:t>
            </a:r>
            <a:r>
              <a:rPr lang="en-US" baseline="30000" dirty="0">
                <a:latin typeface="Arial" panose="020B0604020202020204" pitchFamily="34" charset="0"/>
                <a:cs typeface="Arial" panose="020B0604020202020204" pitchFamily="34" charset="0"/>
              </a:rPr>
              <a:t>1 </a:t>
            </a:r>
            <a:endParaRPr lang="en-US" dirty="0">
              <a:latin typeface="Arial" panose="020B0604020202020204" pitchFamily="34" charset="0"/>
              <a:cs typeface="Arial" panose="020B0604020202020204" pitchFamily="34" charset="0"/>
            </a:endParaRP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The FDA subsequently approved F/TAF for PrEP in adults and adolescents weighing at least 35 kg (77 lbs) in October 2019.</a:t>
            </a:r>
            <a:r>
              <a:rPr lang="en-US" baseline="30000"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Many adolescents and young adults aged 13-24 years old can benefit from PrEP. According to CDC, in 2019, people aged 13 to 24 years comprised 21% of all new HIV diagnoses in the United States—and 81% of those new diagnoses were among young men who have sex with men, many of whom could not, prior to this approval, access PrEP.</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a:t>
            </a: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The expanded indication for PrEP in adolescents was based on a single-arm, open label clinical trial called ATN 113, conducted by the Adolescent Medicine Trials Network for HIV/AIDS. The safety and tolerability profiles in this study group were comparable to those observed in previous adult PrEP studies.</a:t>
            </a:r>
            <a:r>
              <a:rPr lang="en-US" baseline="30000"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References:</a:t>
            </a:r>
          </a:p>
          <a:p>
            <a:pPr marL="228172" indent="-228172"/>
            <a:r>
              <a:rPr lang="en-US" baseline="30000" dirty="0">
                <a:latin typeface="Arial" panose="020B0604020202020204" pitchFamily="34" charset="0"/>
                <a:cs typeface="Arial" panose="020B0604020202020204" pitchFamily="34" charset="0"/>
              </a:rPr>
              <a:t>1 </a:t>
            </a:r>
            <a:r>
              <a:rPr lang="en-US" dirty="0">
                <a:latin typeface="Arial" panose="020B0604020202020204" pitchFamily="34" charset="0"/>
                <a:cs typeface="Arial" panose="020B0604020202020204" pitchFamily="34" charset="0"/>
              </a:rPr>
              <a:t>U.S. Food and Drug Administration approves expanded indication for Truvada® (emtricitabine and tenofovir disoproxil fumarate) for reducing the risk of acquiring HIV-1 in adolescents</a:t>
            </a:r>
            <a:r>
              <a:rPr lang="en-US" b="1" i="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first agent indicated for uninfected adolescents at risk of acquiring HIV. </a:t>
            </a:r>
            <a:r>
              <a:rPr lang="en-US" i="1" dirty="0">
                <a:latin typeface="Arial" panose="020B0604020202020204" pitchFamily="34" charset="0"/>
                <a:cs typeface="Arial" panose="020B0604020202020204" pitchFamily="34" charset="0"/>
              </a:rPr>
              <a:t>Business Wire</a:t>
            </a:r>
            <a:r>
              <a:rPr lang="en-US" dirty="0">
                <a:latin typeface="Arial" panose="020B0604020202020204" pitchFamily="34" charset="0"/>
                <a:cs typeface="Arial" panose="020B0604020202020204" pitchFamily="34" charset="0"/>
              </a:rPr>
              <a:t>. May 15, 2018. Accessed January 20, 2023. </a:t>
            </a:r>
            <a:r>
              <a:rPr lang="en-US" dirty="0">
                <a:latin typeface="Arial" panose="020B0604020202020204" pitchFamily="34" charset="0"/>
                <a:cs typeface="Arial" panose="020B0604020202020204" pitchFamily="34" charset="0"/>
                <a:hlinkClick r:id="rId3"/>
              </a:rPr>
              <a:t>https://www.businesswire.com/news/home/20180515006187/en/</a:t>
            </a:r>
            <a:endParaRPr lang="en-US" dirty="0">
              <a:latin typeface="Arial" panose="020B0604020202020204" pitchFamily="34" charset="0"/>
              <a:cs typeface="Arial" panose="020B0604020202020204" pitchFamily="34" charset="0"/>
            </a:endParaRPr>
          </a:p>
          <a:p>
            <a:pPr marL="228172" indent="-228172" defTabSz="1855273">
              <a:defRPr/>
            </a:pPr>
            <a:r>
              <a:rPr lang="en-US" baseline="30000" dirty="0">
                <a:solidFill>
                  <a:srgbClr val="000000"/>
                </a:solidFill>
                <a:latin typeface="Arial" panose="020B0604020202020204" pitchFamily="34" charset="0"/>
                <a:cs typeface="Arial" panose="020B0604020202020204" pitchFamily="34" charset="0"/>
              </a:rPr>
              <a:t>2</a:t>
            </a:r>
            <a:r>
              <a:rPr lang="en-US" dirty="0">
                <a:solidFill>
                  <a:srgbClr val="000000"/>
                </a:solidFill>
                <a:latin typeface="Arial" panose="020B0604020202020204" pitchFamily="34" charset="0"/>
                <a:cs typeface="Arial" panose="020B0604020202020204" pitchFamily="34" charset="0"/>
              </a:rPr>
              <a:t> FDA approves second drug to prevent HIV infection as part of ongoing efforts to end the HIV epidemic. </a:t>
            </a:r>
            <a:r>
              <a:rPr lang="en-US" i="1" dirty="0">
                <a:solidFill>
                  <a:srgbClr val="000000"/>
                </a:solidFill>
                <a:latin typeface="Arial" panose="020B0604020202020204" pitchFamily="34" charset="0"/>
                <a:cs typeface="Arial" panose="020B0604020202020204" pitchFamily="34" charset="0"/>
              </a:rPr>
              <a:t>FDA</a:t>
            </a:r>
            <a:r>
              <a:rPr lang="en-US" dirty="0">
                <a:solidFill>
                  <a:srgbClr val="000000"/>
                </a:solidFill>
                <a:latin typeface="Arial" panose="020B0604020202020204" pitchFamily="34" charset="0"/>
                <a:cs typeface="Arial" panose="020B0604020202020204" pitchFamily="34" charset="0"/>
              </a:rPr>
              <a:t>. October 3, 2019. </a:t>
            </a:r>
            <a:r>
              <a:rPr lang="en-US" dirty="0">
                <a:solidFill>
                  <a:srgbClr val="000000"/>
                </a:solidFill>
                <a:latin typeface="Arial" panose="020B0604020202020204" pitchFamily="34" charset="0"/>
                <a:cs typeface="Arial" panose="020B0604020202020204" pitchFamily="34" charset="0"/>
                <a:hlinkClick r:id="rId4"/>
              </a:rPr>
              <a:t>https://www.fda.gov/news-events/press-announcements/fda-approves-second-drug-prevent-hiv-infection-part-ongoing-efforts-end-hiv-epidemic</a:t>
            </a:r>
            <a:r>
              <a:rPr lang="en-US" dirty="0">
                <a:solidFill>
                  <a:srgbClr val="000000"/>
                </a:solidFill>
                <a:latin typeface="Arial" panose="020B0604020202020204" pitchFamily="34" charset="0"/>
                <a:cs typeface="Arial" panose="020B0604020202020204" pitchFamily="34" charset="0"/>
              </a:rPr>
              <a:t> </a:t>
            </a:r>
            <a:endParaRPr lang="en-US" baseline="30000" dirty="0">
              <a:solidFill>
                <a:srgbClr val="000000"/>
              </a:solidFill>
              <a:latin typeface="Arial" panose="020B0604020202020204" pitchFamily="34" charset="0"/>
              <a:cs typeface="Arial" panose="020B0604020202020204" pitchFamily="34" charset="0"/>
            </a:endParaRPr>
          </a:p>
          <a:p>
            <a:pPr marL="228172" indent="-228172" defTabSz="1855273">
              <a:defRPr/>
            </a:pPr>
            <a:r>
              <a:rPr lang="en-US" baseline="30000" dirty="0">
                <a:solidFill>
                  <a:prstClr val="black"/>
                </a:solidFill>
                <a:latin typeface="Arial" panose="020B0604020202020204" pitchFamily="34" charset="0"/>
                <a:ea typeface="Calibri" panose="020F0502020204030204" pitchFamily="34" charset="0"/>
                <a:cs typeface="Arial" panose="020B0604020202020204" pitchFamily="34" charset="0"/>
              </a:rPr>
              <a:t>3 </a:t>
            </a:r>
            <a:r>
              <a:rPr lang="en-US" dirty="0">
                <a:latin typeface="Calibri" panose="020F0502020204030204" pitchFamily="34" charset="0"/>
                <a:ea typeface="Calibri" panose="020F0502020204030204" pitchFamily="34" charset="0"/>
                <a:cs typeface="Times New Roman" panose="02020603050405020304" pitchFamily="18" charset="0"/>
              </a:rPr>
              <a:t>Centers for Disease Control and Prevention. Diagnoses of HIV infection in the United States and dependent areas, 2019. </a:t>
            </a:r>
            <a:r>
              <a:rPr lang="en-US" i="1" dirty="0">
                <a:latin typeface="Calibri" panose="020F0502020204030204" pitchFamily="34" charset="0"/>
                <a:ea typeface="Calibri" panose="020F0502020204030204" pitchFamily="34" charset="0"/>
                <a:cs typeface="Times New Roman" panose="02020603050405020304" pitchFamily="18" charset="0"/>
              </a:rPr>
              <a:t>HIV Surveillance Report; vol 32</a:t>
            </a:r>
            <a:r>
              <a:rPr lang="en-US" dirty="0">
                <a:latin typeface="Calibri" panose="020F0502020204030204" pitchFamily="34" charset="0"/>
                <a:ea typeface="Calibri" panose="020F0502020204030204" pitchFamily="34" charset="0"/>
                <a:cs typeface="Times New Roman" panose="02020603050405020304" pitchFamily="18" charset="0"/>
              </a:rPr>
              <a:t>. Published May 2021, Accessed January 20, 2023.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https://www.cdc.gov/hiv/pdf/library/reports/surveillance/cdc-hiv-surveillance-report-2018-updated-vol-32.pdf</a:t>
            </a:r>
            <a:r>
              <a:rPr lang="en-US" dirty="0">
                <a:solidFill>
                  <a:prstClr val="black"/>
                </a:solidFill>
                <a:latin typeface="Arial" panose="020B0604020202020204" pitchFamily="34" charset="0"/>
                <a:ea typeface="Calibri" panose="020F050202020403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30953317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Let’s review what we’ve learned so far.</a:t>
            </a:r>
          </a:p>
        </p:txBody>
      </p:sp>
    </p:spTree>
    <p:extLst>
      <p:ext uri="{BB962C8B-B14F-4D97-AF65-F5344CB8AC3E}">
        <p14:creationId xmlns:p14="http://schemas.microsoft.com/office/powerpoint/2010/main" val="11119453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p>
          <a:p>
            <a:pPr marL="337568" indent="-337568">
              <a:buFont typeface="Wingdings" panose="05000000000000000000" pitchFamily="2" charset="2"/>
              <a:buChar char="§"/>
            </a:pPr>
            <a:r>
              <a:rPr lang="en-US" b="0" dirty="0">
                <a:latin typeface="Arial" panose="020B0604020202020204" pitchFamily="34" charset="0"/>
                <a:cs typeface="Arial" panose="020B0604020202020204" pitchFamily="34" charset="0"/>
              </a:rPr>
              <a:t>Let’s review what we’ve covered in this presentation:</a:t>
            </a:r>
          </a:p>
          <a:p>
            <a:pPr marL="793910" lvl="1" indent="-337568" defTabSz="1800362">
              <a:buFont typeface="Courier New" panose="02070309020205020404" pitchFamily="49" charset="0"/>
              <a:buChar char="o"/>
              <a:defRPr/>
            </a:pPr>
            <a:r>
              <a:rPr lang="en-US" b="0" dirty="0">
                <a:latin typeface="Arial" panose="020B0604020202020204" pitchFamily="34" charset="0"/>
                <a:cs typeface="Arial" panose="020B0604020202020204" pitchFamily="34" charset="0"/>
              </a:rPr>
              <a:t>PrEP is a medication taken to prevent HIV and can be used by adults and adolescents at risk of getting HIV. </a:t>
            </a:r>
          </a:p>
          <a:p>
            <a:pPr marL="793910" lvl="1" indent="-337568">
              <a:buFont typeface="Courier New" panose="02070309020205020404" pitchFamily="49" charset="0"/>
              <a:buChar char="o"/>
            </a:pPr>
            <a:r>
              <a:rPr lang="en-US" b="0" dirty="0">
                <a:latin typeface="Arial" panose="020B0604020202020204" pitchFamily="34" charset="0"/>
                <a:cs typeface="Arial" panose="020B0604020202020204" pitchFamily="34" charset="0"/>
              </a:rPr>
              <a:t>Obtaining a brief sexual history from each patient ensures that health care providers receive the information they need, helps to reduce stigma and discomfort, and facilitates identifying teachable moments. </a:t>
            </a:r>
          </a:p>
          <a:p>
            <a:pPr marL="793910" lvl="1" indent="-337568">
              <a:buFont typeface="Courier New" panose="02070309020205020404" pitchFamily="49" charset="0"/>
              <a:buChar char="o"/>
            </a:pPr>
            <a:r>
              <a:rPr lang="en-US" b="0" dirty="0">
                <a:latin typeface="Arial" panose="020B0604020202020204" pitchFamily="34" charset="0"/>
                <a:cs typeface="Arial" panose="020B0604020202020204" pitchFamily="34" charset="0"/>
              </a:rPr>
              <a:t>Prescribing PrEP can be easily integrated into primary care settings.</a:t>
            </a:r>
          </a:p>
          <a:p>
            <a:pPr marL="1234624" lvl="2" indent="-337568">
              <a:buFont typeface="Arial" panose="020B0604020202020204" pitchFamily="34" charset="0"/>
              <a:buChar char="•"/>
            </a:pPr>
            <a:r>
              <a:rPr lang="en-US" b="0" dirty="0">
                <a:latin typeface="Arial" panose="020B0604020202020204" pitchFamily="34" charset="0"/>
                <a:cs typeface="Arial" panose="020B0604020202020204" pitchFamily="34" charset="0"/>
              </a:rPr>
              <a:t>In fact, PrEP is similar to other preventative medications, such as statins for people at risk of cardiovascular disease and metformin for people at risk of diabetes.</a:t>
            </a:r>
          </a:p>
          <a:p>
            <a:pPr marL="337568" indent="-337568">
              <a:buFont typeface="Wingdings" panose="05000000000000000000" pitchFamily="2" charset="2"/>
              <a:buChar char="§"/>
            </a:pPr>
            <a:r>
              <a:rPr lang="en-US" b="0" dirty="0">
                <a:latin typeface="Arial" panose="020B0604020202020204" pitchFamily="34" charset="0"/>
                <a:cs typeface="Arial" panose="020B0604020202020204" pitchFamily="34" charset="0"/>
              </a:rPr>
              <a:t>The U.S. Food and Drug Administration has approved three PrEP medications: </a:t>
            </a:r>
          </a:p>
          <a:p>
            <a:pPr marL="793910" lvl="1" indent="-337568">
              <a:buFont typeface="Courier New" panose="02070309020205020404" pitchFamily="49" charset="0"/>
              <a:buChar char="o"/>
            </a:pPr>
            <a:r>
              <a:rPr lang="en-US" b="0" dirty="0">
                <a:latin typeface="Arial" panose="020B0604020202020204" pitchFamily="34" charset="0"/>
                <a:cs typeface="Arial" panose="020B0604020202020204" pitchFamily="34" charset="0"/>
              </a:rPr>
              <a:t>F/TDF, available as Truvada</a:t>
            </a:r>
            <a:r>
              <a:rPr lang="en-US" b="0" baseline="30000" dirty="0">
                <a:latin typeface="Arial" panose="020B0604020202020204" pitchFamily="34" charset="0"/>
                <a:cs typeface="Arial" panose="020B0604020202020204" pitchFamily="34" charset="0"/>
              </a:rPr>
              <a:t>®</a:t>
            </a:r>
            <a:r>
              <a:rPr lang="en-US" b="0" dirty="0">
                <a:latin typeface="Arial" panose="020B0604020202020204" pitchFamily="34" charset="0"/>
                <a:cs typeface="Arial" panose="020B0604020202020204" pitchFamily="34" charset="0"/>
              </a:rPr>
              <a:t> or generic equivalent.</a:t>
            </a:r>
          </a:p>
          <a:p>
            <a:pPr marL="793910" lvl="1" indent="-337568">
              <a:buFont typeface="Courier New" panose="02070309020205020404" pitchFamily="49" charset="0"/>
              <a:buChar char="o"/>
            </a:pPr>
            <a:r>
              <a:rPr lang="en-US" b="0" dirty="0">
                <a:latin typeface="Arial" panose="020B0604020202020204" pitchFamily="34" charset="0"/>
                <a:cs typeface="Arial" panose="020B0604020202020204" pitchFamily="34" charset="0"/>
              </a:rPr>
              <a:t>F/TAF, available as Descovy</a:t>
            </a:r>
            <a:r>
              <a:rPr lang="en-US" b="0" baseline="30000" dirty="0">
                <a:latin typeface="Arial" panose="020B0604020202020204" pitchFamily="34" charset="0"/>
                <a:cs typeface="Arial" panose="020B0604020202020204" pitchFamily="34" charset="0"/>
              </a:rPr>
              <a:t>®</a:t>
            </a:r>
            <a:r>
              <a:rPr lang="en-US" b="0" dirty="0">
                <a:latin typeface="Arial" panose="020B0604020202020204" pitchFamily="34" charset="0"/>
                <a:cs typeface="Arial" panose="020B0604020202020204" pitchFamily="34" charset="0"/>
              </a:rPr>
              <a:t>.</a:t>
            </a:r>
          </a:p>
          <a:p>
            <a:pPr marL="793910" lvl="1" indent="-337568">
              <a:buFont typeface="Courier New" panose="02070309020205020404" pitchFamily="49" charset="0"/>
              <a:buChar char="o"/>
            </a:pPr>
            <a:r>
              <a:rPr lang="en-US" b="0" dirty="0">
                <a:latin typeface="Arial" panose="020B0604020202020204" pitchFamily="34" charset="0"/>
                <a:cs typeface="Arial" panose="020B0604020202020204" pitchFamily="34" charset="0"/>
              </a:rPr>
              <a:t>CAB, available as Apretude</a:t>
            </a:r>
            <a:r>
              <a:rPr lang="en-US" b="0" baseline="30000" dirty="0">
                <a:latin typeface="Arial" panose="020B0604020202020204" pitchFamily="34" charset="0"/>
                <a:cs typeface="Arial" panose="020B0604020202020204" pitchFamily="34" charset="0"/>
              </a:rPr>
              <a:t>®</a:t>
            </a:r>
            <a:r>
              <a:rPr lang="en-US" b="0" dirty="0">
                <a:latin typeface="Arial" panose="020B0604020202020204" pitchFamily="34" charset="0"/>
                <a:cs typeface="Arial" panose="020B0604020202020204" pitchFamily="34" charset="0"/>
              </a:rPr>
              <a:t>.</a:t>
            </a:r>
          </a:p>
          <a:p>
            <a:pPr marL="337568" indent="-337568">
              <a:buFont typeface="Wingdings" panose="05000000000000000000" pitchFamily="2" charset="2"/>
              <a:buChar char="§"/>
            </a:pPr>
            <a:r>
              <a:rPr lang="en-US" b="0" dirty="0">
                <a:latin typeface="Arial" panose="020B0604020202020204" pitchFamily="34" charset="0"/>
                <a:cs typeface="Arial" panose="020B0604020202020204" pitchFamily="34" charset="0"/>
              </a:rPr>
              <a:t>Resources are available to help your patients pay for PrEP.</a:t>
            </a:r>
          </a:p>
        </p:txBody>
      </p:sp>
    </p:spTree>
    <p:extLst>
      <p:ext uri="{BB962C8B-B14F-4D97-AF65-F5344CB8AC3E}">
        <p14:creationId xmlns:p14="http://schemas.microsoft.com/office/powerpoint/2010/main" val="3823310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Pre-exposure prophylaxis, or PrEP, is one of several pharmaceutical and non-pharmaceutical methods available to protect people without HIV in clinical practice. </a:t>
            </a: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Other pharmaceutical methods include:</a:t>
            </a:r>
          </a:p>
          <a:p>
            <a:pPr marL="787658" lvl="1" indent="-337568">
              <a:buFont typeface="Courier New" panose="02070309020205020404" pitchFamily="49" charset="0"/>
              <a:buChar char="o"/>
            </a:pPr>
            <a:r>
              <a:rPr lang="en-US" dirty="0">
                <a:latin typeface="Arial" panose="020B0604020202020204" pitchFamily="34" charset="0"/>
                <a:cs typeface="Arial" panose="020B0604020202020204" pitchFamily="34" charset="0"/>
              </a:rPr>
              <a:t>Using post-exposure prophylaxis (PEP), which is the use of antiretroviral medication to prevent HIV infection in a person without HIV who has had a specific high-risk exposure to HIV; and</a:t>
            </a:r>
          </a:p>
          <a:p>
            <a:pPr marL="787658" lvl="1" indent="-337568">
              <a:buFont typeface="Courier New" panose="02070309020205020404" pitchFamily="49" charset="0"/>
              <a:buChar char="o"/>
            </a:pPr>
            <a:r>
              <a:rPr lang="en-US" dirty="0">
                <a:latin typeface="Arial" panose="020B0604020202020204" pitchFamily="34" charset="0"/>
                <a:cs typeface="Arial" panose="020B0604020202020204" pitchFamily="34" charset="0"/>
              </a:rPr>
              <a:t>Adopting treatment as prevention, which is when people with HIV take antiretroviral medication to reduce the amount of virus in their bodies to undetectable levels to prevent transmitting the virus to others. This is also known as Undetectable = Untransmittable or U=U.</a:t>
            </a: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Other non-pharmaceutical methods include:</a:t>
            </a:r>
          </a:p>
          <a:p>
            <a:pPr marL="787658" lvl="1" indent="-337568">
              <a:buFont typeface="Courier New" panose="02070309020205020404" pitchFamily="49" charset="0"/>
              <a:buChar char="o"/>
            </a:pPr>
            <a:r>
              <a:rPr lang="en-US" dirty="0">
                <a:latin typeface="Arial" panose="020B0604020202020204" pitchFamily="34" charset="0"/>
                <a:cs typeface="Arial" panose="020B0604020202020204" pitchFamily="34" charset="0"/>
              </a:rPr>
              <a:t>Making changes to manage risk factors for getting or transmitting HIV during and after pregnancy or through sex or injection drug use; and</a:t>
            </a:r>
          </a:p>
          <a:p>
            <a:pPr marL="787658" lvl="1" indent="-337568">
              <a:buFont typeface="Courier New" panose="02070309020205020404" pitchFamily="49" charset="0"/>
              <a:buChar char="o"/>
            </a:pPr>
            <a:r>
              <a:rPr lang="en-US" dirty="0">
                <a:latin typeface="Arial" panose="020B0604020202020204" pitchFamily="34" charset="0"/>
                <a:cs typeface="Arial" panose="020B0604020202020204" pitchFamily="34" charset="0"/>
              </a:rPr>
              <a:t>Using condoms during sex.</a:t>
            </a: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Finally, identifying and treating sexually transmitted infections (STIs) is important to help avoid HIV transmission because certain STIs can increase the HIV viral load and genital HIV shedding, which may increase the risk of sexual and perinatal HIV transmission.</a:t>
            </a:r>
          </a:p>
          <a:p>
            <a:pPr marL="337568" indent="-337568">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37568" indent="-337568">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237749" lvl="1" indent="-337568">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237749" lvl="1" indent="-337568">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3043356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p>
          <a:p>
            <a:pPr marL="337568" indent="-337568">
              <a:buFont typeface="Wingdings" panose="05000000000000000000" pitchFamily="2" charset="2"/>
              <a:buChar char="§"/>
            </a:pPr>
            <a:r>
              <a:rPr lang="en-US" b="0" dirty="0">
                <a:latin typeface="Arial" panose="020B0604020202020204" pitchFamily="34" charset="0"/>
                <a:cs typeface="Arial" panose="020B0604020202020204" pitchFamily="34" charset="0"/>
              </a:rPr>
              <a:t>Health care providers should consider PrEP as one part of a patient’s comprehensive HIV-prevention plan, which should also include condom use and treatment for STIs. </a:t>
            </a:r>
          </a:p>
          <a:p>
            <a:pPr marL="337568" indent="-337568">
              <a:buFont typeface="Wingdings" panose="05000000000000000000" pitchFamily="2" charset="2"/>
              <a:buChar char="§"/>
            </a:pPr>
            <a:r>
              <a:rPr lang="en-US" b="0" dirty="0">
                <a:latin typeface="Arial" panose="020B0604020202020204" pitchFamily="34" charset="0"/>
                <a:cs typeface="Arial" panose="020B0604020202020204" pitchFamily="34" charset="0"/>
              </a:rPr>
              <a:t>Any licensed prescriber can provide PrEP. Specialization in infectious diseases or HIV care is not required.</a:t>
            </a:r>
          </a:p>
          <a:p>
            <a:pPr marL="337568" indent="-337568" defTabSz="1800362">
              <a:buFont typeface="Wingdings" panose="05000000000000000000" pitchFamily="2" charset="2"/>
              <a:buChar char="§"/>
              <a:defRPr/>
            </a:pPr>
            <a:r>
              <a:rPr lang="en-US" b="0" dirty="0">
                <a:latin typeface="Arial" panose="020B0604020202020204" pitchFamily="34" charset="0"/>
                <a:cs typeface="Arial" panose="020B0604020202020204" pitchFamily="34" charset="0"/>
              </a:rPr>
              <a:t>PrEP is well tolerated and highly effective at preventing HIV transmission: 99% effective at preventing HIV transmission through sexual contact and at least 74% effective at preventing HIV transmission through injection drug use.</a:t>
            </a:r>
          </a:p>
          <a:p>
            <a:pPr marL="337568" indent="-337568">
              <a:buFont typeface="Wingdings" panose="05000000000000000000" pitchFamily="2" charset="2"/>
              <a:buChar char="§"/>
            </a:pPr>
            <a:r>
              <a:rPr lang="en-US" b="0" dirty="0">
                <a:latin typeface="Arial" panose="020B0604020202020204" pitchFamily="34" charset="0"/>
                <a:cs typeface="Arial" panose="020B0604020202020204" pitchFamily="34" charset="0"/>
              </a:rPr>
              <a:t>Three forms of PrEP medication can be prescribed:</a:t>
            </a:r>
          </a:p>
          <a:p>
            <a:pPr marL="787658" lvl="1" indent="-334443">
              <a:buFont typeface="Courier New" panose="02070309020205020404" pitchFamily="49" charset="0"/>
              <a:buChar char="o"/>
            </a:pPr>
            <a:r>
              <a:rPr lang="en-US" b="0" dirty="0">
                <a:latin typeface="Arial" panose="020B0604020202020204" pitchFamily="34" charset="0"/>
                <a:cs typeface="Arial" panose="020B0604020202020204" pitchFamily="34" charset="0"/>
              </a:rPr>
              <a:t>Oral F/TAF (brand name Descovy</a:t>
            </a:r>
            <a:r>
              <a:rPr lang="en-US" b="0" baseline="30000" dirty="0">
                <a:latin typeface="Arial" panose="020B0604020202020204" pitchFamily="34" charset="0"/>
                <a:cs typeface="Arial" panose="020B0604020202020204" pitchFamily="34" charset="0"/>
              </a:rPr>
              <a:t>®</a:t>
            </a:r>
            <a:r>
              <a:rPr lang="en-US" b="0" dirty="0">
                <a:latin typeface="Arial" panose="020B0604020202020204" pitchFamily="34" charset="0"/>
                <a:cs typeface="Arial" panose="020B0604020202020204" pitchFamily="34" charset="0"/>
              </a:rPr>
              <a:t>).</a:t>
            </a:r>
          </a:p>
          <a:p>
            <a:pPr marL="787658" lvl="1" indent="-334443">
              <a:buFont typeface="Courier New" panose="02070309020205020404" pitchFamily="49" charset="0"/>
              <a:buChar char="o"/>
            </a:pPr>
            <a:r>
              <a:rPr lang="en-US" b="0" dirty="0">
                <a:latin typeface="Arial" panose="020B0604020202020204" pitchFamily="34" charset="0"/>
                <a:cs typeface="Arial" panose="020B0604020202020204" pitchFamily="34" charset="0"/>
              </a:rPr>
              <a:t>Oral F/TDF (brand name Truvada</a:t>
            </a:r>
            <a:r>
              <a:rPr lang="en-US" b="0" baseline="30000" dirty="0">
                <a:latin typeface="Arial" panose="020B0604020202020204" pitchFamily="34" charset="0"/>
                <a:cs typeface="Arial" panose="020B0604020202020204" pitchFamily="34" charset="0"/>
              </a:rPr>
              <a:t>®</a:t>
            </a:r>
            <a:r>
              <a:rPr lang="en-US" b="0" dirty="0">
                <a:latin typeface="Arial" panose="020B0604020202020204" pitchFamily="34" charset="0"/>
                <a:cs typeface="Arial" panose="020B0604020202020204" pitchFamily="34" charset="0"/>
              </a:rPr>
              <a:t> or generic equivalent).</a:t>
            </a:r>
          </a:p>
          <a:p>
            <a:pPr marL="787658" lvl="1" indent="-334443">
              <a:buFont typeface="Courier New" panose="02070309020205020404" pitchFamily="49" charset="0"/>
              <a:buChar char="o"/>
            </a:pPr>
            <a:r>
              <a:rPr lang="en-US" b="0" dirty="0">
                <a:latin typeface="Arial" panose="020B0604020202020204" pitchFamily="34" charset="0"/>
                <a:cs typeface="Arial" panose="020B0604020202020204" pitchFamily="34" charset="0"/>
              </a:rPr>
              <a:t>Injectable CAB (Apretude</a:t>
            </a:r>
            <a:r>
              <a:rPr lang="en-US" b="0" baseline="30000" dirty="0">
                <a:latin typeface="Arial" panose="020B0604020202020204" pitchFamily="34" charset="0"/>
                <a:cs typeface="Arial" panose="020B0604020202020204" pitchFamily="34" charset="0"/>
              </a:rPr>
              <a:t>®</a:t>
            </a:r>
            <a:r>
              <a:rPr lang="en-US" b="0" dirty="0">
                <a:latin typeface="Arial" panose="020B0604020202020204" pitchFamily="34" charset="0"/>
                <a:cs typeface="Arial" panose="020B0604020202020204" pitchFamily="34" charset="0"/>
              </a:rPr>
              <a:t>).</a:t>
            </a:r>
          </a:p>
          <a:p>
            <a:pPr marL="337568" indent="-337568">
              <a:buFont typeface="Wingdings" panose="05000000000000000000" pitchFamily="2" charset="2"/>
              <a:buChar char="§"/>
            </a:pPr>
            <a:r>
              <a:rPr lang="en-US" b="0" dirty="0">
                <a:latin typeface="Arial" panose="020B0604020202020204" pitchFamily="34" charset="0"/>
                <a:cs typeface="Arial" panose="020B0604020202020204" pitchFamily="34" charset="0"/>
              </a:rPr>
              <a:t>PrEP can be prescribed to any adult or adolescent patient who asks for it, even if they don’t report specific risk factors for HIV. Patients may ask for PrEP to protect themselves but be unwilling to share more information about their behaviors with providers if they fear encountering stigma or discrimination.</a:t>
            </a:r>
          </a:p>
          <a:p>
            <a:pPr marL="337568" indent="-337568">
              <a:buFont typeface="Wingdings" panose="05000000000000000000" pitchFamily="2" charset="2"/>
              <a:buChar char="§"/>
            </a:pPr>
            <a:r>
              <a:rPr lang="en-US" b="0" dirty="0">
                <a:latin typeface="Arial" panose="020B0604020202020204" pitchFamily="34" charset="0"/>
                <a:cs typeface="Arial" panose="020B0604020202020204" pitchFamily="34" charset="0"/>
              </a:rPr>
              <a:t>Having conversations about PrEP with patients can help them overcome embarrassment about talking about their drug-injection and sexual behaviors. Additionally, providers should prioritize taking a sexual and substance use history from all patients. This information is essential to understand each patient’s risk of getting HIV, if PrEP might be right for them, and what other risk-reduction services should be offered. As presented earlier in this presentation, CDC has developed flowcharts and other resources to help with these conversations and assessments, all of which can be accessed on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cdc.gov/</a:t>
            </a:r>
            <a:r>
              <a:rPr lang="en-US" u="sng" dirty="0" err="1">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HIVNexus</a:t>
            </a:r>
            <a:r>
              <a:rPr lang="en-US" b="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000919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pPr>
              <a:spcAft>
                <a:spcPts val="1181"/>
              </a:spcAft>
            </a:pPr>
            <a:r>
              <a:rPr lang="en-US" dirty="0">
                <a:latin typeface="Arial" panose="020B0604020202020204" pitchFamily="34" charset="0"/>
                <a:cs typeface="Arial" panose="020B0604020202020204" pitchFamily="34" charset="0"/>
              </a:rPr>
              <a:t>Let’s take a moment to review. Which of the following statements is false?</a:t>
            </a:r>
          </a:p>
          <a:p>
            <a:pPr>
              <a:spcAft>
                <a:spcPts val="1181"/>
              </a:spcAft>
            </a:pPr>
            <a:endParaRPr lang="en-US" dirty="0">
              <a:latin typeface="Arial" panose="020B0604020202020204" pitchFamily="34" charset="0"/>
              <a:cs typeface="Arial" panose="020B0604020202020204" pitchFamily="34" charset="0"/>
            </a:endParaRPr>
          </a:p>
          <a:p>
            <a:pPr marL="565740" indent="-565740">
              <a:buClr>
                <a:srgbClr val="E50202"/>
              </a:buClr>
              <a:buSzPct val="150000"/>
            </a:pPr>
            <a:r>
              <a:rPr lang="en-US" dirty="0">
                <a:latin typeface="Arial" panose="020B0604020202020204" pitchFamily="34" charset="0"/>
                <a:cs typeface="Arial" panose="020B0604020202020204" pitchFamily="34" charset="0"/>
              </a:rPr>
              <a:t>A.   Both oral and injectable PrEP medications are available.</a:t>
            </a:r>
          </a:p>
          <a:p>
            <a:pPr>
              <a:buClr>
                <a:srgbClr val="E50202"/>
              </a:buClr>
              <a:buSzPct val="150000"/>
            </a:pPr>
            <a:r>
              <a:rPr lang="en-US" dirty="0">
                <a:latin typeface="Arial" panose="020B0604020202020204" pitchFamily="34" charset="0"/>
                <a:cs typeface="Arial" panose="020B0604020202020204" pitchFamily="34" charset="0"/>
              </a:rPr>
              <a:t>B.   PrEP medications are generally well tolerated, and side effects are typically mild to moderate, manageable, and temporary.</a:t>
            </a:r>
          </a:p>
          <a:p>
            <a:pPr>
              <a:buClr>
                <a:srgbClr val="E50202"/>
              </a:buClr>
              <a:buSzPct val="150000"/>
            </a:pPr>
            <a:r>
              <a:rPr lang="en-US" dirty="0">
                <a:latin typeface="Arial" panose="020B0604020202020204" pitchFamily="34" charset="0"/>
                <a:cs typeface="Arial" panose="020B0604020202020204" pitchFamily="34" charset="0"/>
              </a:rPr>
              <a:t>C.   PrEP can only be prescribed by an infectious disease or HIV specialist.</a:t>
            </a:r>
          </a:p>
          <a:p>
            <a:pPr marL="565740" indent="-565740">
              <a:buClr>
                <a:srgbClr val="E50202"/>
              </a:buClr>
              <a:buSzPct val="150000"/>
            </a:pPr>
            <a:r>
              <a:rPr lang="en-US" dirty="0">
                <a:latin typeface="Arial" panose="020B0604020202020204" pitchFamily="34" charset="0"/>
                <a:cs typeface="Arial" panose="020B0604020202020204" pitchFamily="34" charset="0"/>
              </a:rPr>
              <a:t>D.   Telling all sexually active adults and adolescents that PrEP can protect them from getting HIV is a graded recommendation (IIIB) in CDC PrEP guideline.</a:t>
            </a:r>
          </a:p>
          <a:p>
            <a:pPr marL="565740" indent="-565740">
              <a:buClr>
                <a:srgbClr val="E50202"/>
              </a:buClr>
              <a:buSzPct val="150000"/>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03926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pPr defTabSz="1855273">
              <a:defRPr/>
            </a:pPr>
            <a:r>
              <a:rPr lang="en-US" b="1" dirty="0">
                <a:latin typeface="Arial" panose="020B0604020202020204" pitchFamily="34" charset="0"/>
                <a:cs typeface="Arial" panose="020B0604020202020204" pitchFamily="34" charset="0"/>
              </a:rPr>
              <a:t>The correct answer is C. </a:t>
            </a:r>
            <a:r>
              <a:rPr lang="en-US" b="0" dirty="0">
                <a:latin typeface="Arial" panose="020B0604020202020204" pitchFamily="34" charset="0"/>
                <a:cs typeface="Arial" panose="020B0604020202020204" pitchFamily="34" charset="0"/>
              </a:rPr>
              <a:t>Any licensed prescriber can provide PrEP, and PrEP can be incorporated into primary care practice alongside other regularly prescribed preventive measures. </a:t>
            </a:r>
          </a:p>
          <a:p>
            <a:pPr defTabSz="1855273">
              <a:defRPr/>
            </a:pP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02114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3870" y="19157268"/>
            <a:ext cx="7954772" cy="15599312"/>
          </a:xfrm>
        </p:spPr>
        <p:txBody>
          <a:bodyPr/>
          <a:lstStyle/>
          <a:p>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pPr defTabSz="1855273">
              <a:defRPr/>
            </a:pPr>
            <a:r>
              <a:rPr lang="en-US" dirty="0">
                <a:latin typeface="Arial" panose="020B0604020202020204" pitchFamily="34" charset="0"/>
                <a:cs typeface="Arial" panose="020B0604020202020204" pitchFamily="34" charset="0"/>
              </a:rPr>
              <a:t>For which of these patients is PrEP inappropriate:</a:t>
            </a:r>
          </a:p>
          <a:p>
            <a:pPr defTabSz="1855273">
              <a:defRPr/>
            </a:pPr>
            <a:endParaRPr lang="en-US" dirty="0">
              <a:latin typeface="Arial" panose="020B0604020202020204" pitchFamily="34" charset="0"/>
              <a:cs typeface="Arial" panose="020B0604020202020204" pitchFamily="34" charset="0"/>
            </a:endParaRPr>
          </a:p>
          <a:p>
            <a:pPr>
              <a:buClr>
                <a:srgbClr val="E50202"/>
              </a:buClr>
              <a:buSzPct val="150000"/>
            </a:pPr>
            <a:r>
              <a:rPr lang="en-US" dirty="0">
                <a:latin typeface="Arial" panose="020B0604020202020204" pitchFamily="34" charset="0"/>
                <a:cs typeface="Arial" panose="020B0604020202020204" pitchFamily="34" charset="0"/>
              </a:rPr>
              <a:t>A.</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 man who has sex with men who reports inconsistent condom use.</a:t>
            </a:r>
          </a:p>
          <a:p>
            <a:pPr marL="456342" indent="-456342">
              <a:buClr>
                <a:srgbClr val="E50202"/>
              </a:buClr>
              <a:buSzPct val="150000"/>
            </a:pPr>
            <a:r>
              <a:rPr lang="en-US" dirty="0">
                <a:latin typeface="Arial" panose="020B0604020202020204" pitchFamily="34" charset="0"/>
                <a:cs typeface="Arial" panose="020B0604020202020204" pitchFamily="34" charset="0"/>
              </a:rPr>
              <a:t>B.</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 heterosexual woman in a long-term monogamous marriage who asks for </a:t>
            </a:r>
            <a:r>
              <a:rPr lang="en-US" dirty="0" err="1">
                <a:latin typeface="Arial" panose="020B0604020202020204" pitchFamily="34" charset="0"/>
                <a:cs typeface="Arial" panose="020B0604020202020204" pitchFamily="34" charset="0"/>
              </a:rPr>
              <a:t>PrEP.</a:t>
            </a:r>
            <a:endParaRPr lang="en-US" dirty="0">
              <a:latin typeface="Arial" panose="020B0604020202020204" pitchFamily="34" charset="0"/>
              <a:cs typeface="Arial" panose="020B0604020202020204" pitchFamily="34" charset="0"/>
            </a:endParaRPr>
          </a:p>
          <a:p>
            <a:pPr>
              <a:buClr>
                <a:srgbClr val="E50202"/>
              </a:buClr>
              <a:buSzPct val="150000"/>
            </a:pPr>
            <a:r>
              <a:rPr lang="en-US" dirty="0">
                <a:latin typeface="Arial" panose="020B0604020202020204" pitchFamily="34" charset="0"/>
                <a:cs typeface="Arial" panose="020B0604020202020204" pitchFamily="34" charset="0"/>
              </a:rPr>
              <a:t>C.</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 heterosexual man with multiple sex partners of unknown HIV status.</a:t>
            </a:r>
          </a:p>
          <a:p>
            <a:pPr>
              <a:buClr>
                <a:srgbClr val="E50202"/>
              </a:buClr>
              <a:buSzPct val="150000"/>
            </a:pPr>
            <a:r>
              <a:rPr lang="en-US" dirty="0">
                <a:latin typeface="Arial" panose="020B0604020202020204" pitchFamily="34" charset="0"/>
                <a:cs typeface="Arial" panose="020B0604020202020204" pitchFamily="34" charset="0"/>
              </a:rPr>
              <a:t>D.  A patient diagnosed with an acute STI.</a:t>
            </a:r>
          </a:p>
          <a:p>
            <a:pPr>
              <a:buClr>
                <a:srgbClr val="E50202"/>
              </a:buClr>
              <a:buSzPct val="150000"/>
            </a:pPr>
            <a:r>
              <a:rPr lang="en-US" dirty="0">
                <a:latin typeface="Arial" panose="020B0604020202020204" pitchFamily="34" charset="0"/>
                <a:cs typeface="Arial" panose="020B0604020202020204" pitchFamily="34" charset="0"/>
              </a:rPr>
              <a:t>E.  </a:t>
            </a:r>
            <a:r>
              <a:rPr lang="en-US" dirty="0">
                <a:latin typeface="Segoe UI" panose="020B0502040204020203" pitchFamily="34" charset="0"/>
              </a:rPr>
              <a:t>None of the above.</a:t>
            </a:r>
            <a:endParaRPr lang="en-US" dirty="0"/>
          </a:p>
        </p:txBody>
      </p:sp>
    </p:spTree>
    <p:extLst>
      <p:ext uri="{BB962C8B-B14F-4D97-AF65-F5344CB8AC3E}">
        <p14:creationId xmlns:p14="http://schemas.microsoft.com/office/powerpoint/2010/main" val="38039592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pPr defTabSz="1855273">
              <a:defRPr/>
            </a:pPr>
            <a:r>
              <a:rPr lang="en-US" b="1" dirty="0">
                <a:latin typeface="Arial" panose="020B0604020202020204" pitchFamily="34" charset="0"/>
                <a:cs typeface="Arial" panose="020B0604020202020204" pitchFamily="34" charset="0"/>
              </a:rPr>
              <a:t>The correct answer is</a:t>
            </a:r>
            <a:r>
              <a:rPr lang="en-US" b="1" baseline="0" dirty="0">
                <a:latin typeface="Arial" panose="020B0604020202020204" pitchFamily="34" charset="0"/>
                <a:cs typeface="Arial" panose="020B0604020202020204" pitchFamily="34" charset="0"/>
              </a:rPr>
              <a:t> E, none of the above</a:t>
            </a:r>
            <a:r>
              <a:rPr lang="en-US" baseline="0" dirty="0">
                <a:latin typeface="Arial" panose="020B0604020202020204" pitchFamily="34" charset="0"/>
                <a:cs typeface="Arial" panose="020B0604020202020204" pitchFamily="34" charset="0"/>
              </a:rPr>
              <a:t>. </a:t>
            </a:r>
          </a:p>
          <a:p>
            <a:pPr marL="337568" indent="-337568" defTabSz="1855273">
              <a:buFont typeface="Wingdings" panose="05000000000000000000" pitchFamily="2" charset="2"/>
              <a:buChar char="§"/>
              <a:defRPr/>
            </a:pPr>
            <a:r>
              <a:rPr lang="en-US" baseline="0" dirty="0">
                <a:latin typeface="Arial" panose="020B0604020202020204" pitchFamily="34" charset="0"/>
                <a:cs typeface="Arial" panose="020B0604020202020204" pitchFamily="34" charset="0"/>
              </a:rPr>
              <a:t>Providers should tell all their sexually active patients about PrEP and how it can protect them from getting HIV. </a:t>
            </a:r>
          </a:p>
          <a:p>
            <a:pPr marL="337568" indent="-337568" defTabSz="1855273">
              <a:buFont typeface="Wingdings" panose="05000000000000000000" pitchFamily="2" charset="2"/>
              <a:buChar char="§"/>
              <a:defRPr/>
            </a:pPr>
            <a:r>
              <a:rPr lang="en-US" baseline="0" dirty="0">
                <a:latin typeface="Arial" panose="020B0604020202020204" pitchFamily="34" charset="0"/>
                <a:cs typeface="Arial" panose="020B0604020202020204" pitchFamily="34" charset="0"/>
              </a:rPr>
              <a:t>PrEP should be prescribed to any patient who asks for it, including sexually active adults and adolescents who do not report risk factors for HIV.</a:t>
            </a:r>
          </a:p>
        </p:txBody>
      </p:sp>
    </p:spTree>
    <p:extLst>
      <p:ext uri="{BB962C8B-B14F-4D97-AF65-F5344CB8AC3E}">
        <p14:creationId xmlns:p14="http://schemas.microsoft.com/office/powerpoint/2010/main" val="1962341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PrEP is the use of antiretroviral medications by people without HIV to protect themselves from getting HIV. </a:t>
            </a: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PrEP is recommended for adults or adolescents weighing at least 35 kg (77 lb) who are at risk of getting HIV through sex or injection drug use.</a:t>
            </a: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The U.S. Food and Drug Administration (FDA) has approved three medications for use as PrEP.</a:t>
            </a:r>
            <a:r>
              <a:rPr lang="en-US" baseline="30000" dirty="0">
                <a:latin typeface="Arial" panose="020B0604020202020204" pitchFamily="34" charset="0"/>
                <a:cs typeface="Arial" panose="020B0604020202020204" pitchFamily="34" charset="0"/>
              </a:rPr>
              <a:t>1-4</a:t>
            </a:r>
            <a:endParaRPr lang="en-US" baseline="0" dirty="0">
              <a:latin typeface="Arial" panose="020B0604020202020204" pitchFamily="34" charset="0"/>
              <a:cs typeface="Arial" panose="020B0604020202020204" pitchFamily="34" charset="0"/>
            </a:endParaRPr>
          </a:p>
          <a:p>
            <a:pPr marL="337568" indent="-337568">
              <a:buFont typeface="Wingdings" panose="05000000000000000000" pitchFamily="2" charset="2"/>
              <a:buChar char="§"/>
            </a:pPr>
            <a:r>
              <a:rPr lang="en-US" baseline="0" dirty="0">
                <a:latin typeface="Arial" panose="020B0604020202020204" pitchFamily="34" charset="0"/>
                <a:cs typeface="Arial" panose="020B0604020202020204" pitchFamily="34" charset="0"/>
              </a:rPr>
              <a:t>Two medications are taken orally and consist of two drugs combined in a single oral tablet used daily or as prescribed</a:t>
            </a:r>
            <a:r>
              <a:rPr lang="en-US" baseline="30000" dirty="0">
                <a:latin typeface="Arial" panose="020B0604020202020204" pitchFamily="34" charset="0"/>
                <a:cs typeface="Arial" panose="020B0604020202020204" pitchFamily="34" charset="0"/>
              </a:rPr>
              <a:t>1-3</a:t>
            </a:r>
            <a:r>
              <a:rPr lang="en-US" baseline="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906432" lvl="1" indent="-443839" defTabSz="1800362">
              <a:buFont typeface="Courier New" panose="02070309020205020404" pitchFamily="49" charset="0"/>
              <a:buChar char="o"/>
              <a:defRPr/>
            </a:pPr>
            <a:r>
              <a:rPr lang="en-US" dirty="0">
                <a:latin typeface="Arial" panose="020B0604020202020204" pitchFamily="34" charset="0"/>
                <a:cs typeface="Arial" panose="020B0604020202020204" pitchFamily="34" charset="0"/>
              </a:rPr>
              <a:t>Emtricitabine (F) 200 mg in combination with tenofovir disoproxil fumarate (TDF) 300 mg, also known as F/TDF and available as Truvada</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or generic equivalent.</a:t>
            </a:r>
          </a:p>
          <a:p>
            <a:pPr marL="906432" lvl="1" indent="-443839" defTabSz="1800362">
              <a:buFont typeface="Courier New" panose="02070309020205020404" pitchFamily="49" charset="0"/>
              <a:buChar char="o"/>
              <a:defRPr/>
            </a:pPr>
            <a:r>
              <a:rPr lang="en-US" dirty="0">
                <a:latin typeface="Arial" panose="020B0604020202020204" pitchFamily="34" charset="0"/>
                <a:cs typeface="Arial" panose="020B0604020202020204" pitchFamily="34" charset="0"/>
              </a:rPr>
              <a:t>Emtricitabine (F) 200 mg in combination with tenofovir alafenamide (TAF) 25 mg, also known as F/TAF and available as Descovy</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Note that F/TAF is not approved for use by women or other people who could get HIV through receptive vaginal sex.</a:t>
            </a: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The third medication is an injectable formulation—cabotegravir 600 mg—given every 2 months as an intramuscular injection by a health care provider. It is abbreviated as CAB and available as Apretude</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t>
            </a:r>
            <a:r>
              <a:rPr lang="en-US" baseline="30000" dirty="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 </a:t>
            </a:r>
            <a:endParaRPr lang="en-US" i="1" dirty="0">
              <a:solidFill>
                <a:srgbClr val="000000"/>
              </a:solidFill>
              <a:latin typeface="Arial" panose="020B0604020202020204" pitchFamily="34" charset="0"/>
              <a:cs typeface="Arial" panose="020B0604020202020204" pitchFamily="34" charset="0"/>
            </a:endParaRPr>
          </a:p>
          <a:p>
            <a:r>
              <a:rPr lang="en-US" b="1" i="0" dirty="0">
                <a:solidFill>
                  <a:srgbClr val="000000"/>
                </a:solidFill>
                <a:latin typeface="Arial" panose="020B0604020202020204" pitchFamily="34" charset="0"/>
                <a:cs typeface="Arial" panose="020B0604020202020204" pitchFamily="34" charset="0"/>
              </a:rPr>
              <a:t>References:</a:t>
            </a:r>
          </a:p>
          <a:p>
            <a:pPr marL="228172" indent="-228172"/>
            <a:r>
              <a:rPr lang="en-US" baseline="30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Truvada. Prescribing information. Gilead; 2020. Accessed January 20, 2023.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https://www.gilead.com/~/media/Files/pdfs/medicines/hiv/truvada/truvada_pi.pdf</a:t>
            </a:r>
            <a:endParaRPr lang="en-US" dirty="0">
              <a:latin typeface="Arial" panose="020B0604020202020204" pitchFamily="34" charset="0"/>
              <a:cs typeface="Arial" panose="020B0604020202020204" pitchFamily="34" charset="0"/>
            </a:endParaRPr>
          </a:p>
          <a:p>
            <a:pPr marL="228172" indent="-228172"/>
            <a:r>
              <a:rPr lang="en-US" baseline="30000" dirty="0">
                <a:latin typeface="Arial" panose="020B0604020202020204" pitchFamily="34" charset="0"/>
                <a:cs typeface="Arial" panose="020B0604020202020204" pitchFamily="34" charset="0"/>
              </a:rPr>
              <a:t>2 </a:t>
            </a:r>
            <a:r>
              <a:rPr lang="en-US" dirty="0">
                <a:latin typeface="Arial" panose="020B0604020202020204" pitchFamily="34" charset="0"/>
                <a:cs typeface="Arial" panose="020B0604020202020204" pitchFamily="34" charset="0"/>
              </a:rPr>
              <a:t>Emtricitabine and tenofovir disoproxil fumarate tablets. Prescribing information. Teva Pharmaceuticals; 2020. Accessed January 20, 2023. </a:t>
            </a:r>
            <a:r>
              <a:rPr lang="en-US" dirty="0">
                <a:latin typeface="Arial" panose="020B0604020202020204" pitchFamily="34" charset="0"/>
                <a:cs typeface="Arial" panose="020B0604020202020204" pitchFamily="34" charset="0"/>
                <a:hlinkClick r:id="rId4"/>
              </a:rPr>
              <a:t>https://www.tevahivgenerics.com/globalassets/emtricitabine/pdfs/tg-42450_emtricitabine-and-tenofovir-disoproxil-fumarate-tablets-promo-pi-for-use-electronically.pdf</a:t>
            </a:r>
            <a:r>
              <a:rPr lang="en-US" dirty="0">
                <a:latin typeface="Arial" panose="020B0604020202020204" pitchFamily="34" charset="0"/>
                <a:cs typeface="Arial" panose="020B0604020202020204" pitchFamily="34" charset="0"/>
              </a:rPr>
              <a:t> </a:t>
            </a:r>
          </a:p>
          <a:p>
            <a:pPr marL="228172" indent="-228172"/>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Descovy. Prescribing information. Gilead; 2020. Accessed January 20, 2023. </a:t>
            </a:r>
            <a:r>
              <a:rPr lang="en-US" dirty="0">
                <a:latin typeface="Arial" panose="020B0604020202020204" pitchFamily="34" charset="0"/>
                <a:cs typeface="Arial" panose="020B0604020202020204" pitchFamily="34" charset="0"/>
                <a:hlinkClick r:id="rId5"/>
              </a:rPr>
              <a:t>https://www.gilead.com/-/media/files/pdfs/medicines/hiv/descovy/descovy_pi.pdf</a:t>
            </a:r>
            <a:r>
              <a:rPr lang="en-US" dirty="0">
                <a:latin typeface="Arial" panose="020B0604020202020204" pitchFamily="34" charset="0"/>
                <a:cs typeface="Arial" panose="020B0604020202020204" pitchFamily="34" charset="0"/>
              </a:rPr>
              <a:t> </a:t>
            </a:r>
          </a:p>
          <a:p>
            <a:pPr marL="228172" indent="-228172"/>
            <a:r>
              <a:rPr lang="en-US" baseline="30000" dirty="0">
                <a:latin typeface="Arial" panose="020B0604020202020204" pitchFamily="34" charset="0"/>
                <a:cs typeface="Arial" panose="020B0604020202020204" pitchFamily="34" charset="0"/>
              </a:rPr>
              <a:t>4</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Apretude. Prescribing information. ViiV Healthcare; 2022. Accessed January 20, 2023. </a:t>
            </a:r>
            <a:r>
              <a:rPr lang="en-US" dirty="0">
                <a:latin typeface="Arial" panose="020B0604020202020204" pitchFamily="34" charset="0"/>
                <a:cs typeface="Arial" panose="020B0604020202020204" pitchFamily="34" charset="0"/>
                <a:hlinkClick r:id="rId6"/>
              </a:rPr>
              <a:t>https://gskpro.com/content/dam/global/hcpportal/en_US/Prescribing_Information/Apretude/pdf/APRETUDE-PI-PIL-IFU.PDF</a:t>
            </a:r>
            <a:r>
              <a:rPr lang="en-US" dirty="0">
                <a:latin typeface="Arial" panose="020B0604020202020204" pitchFamily="34" charset="0"/>
                <a:cs typeface="Arial" panose="020B0604020202020204" pitchFamily="34" charset="0"/>
              </a:rPr>
              <a:t>  </a:t>
            </a:r>
          </a:p>
          <a:p>
            <a:endParaRPr lang="en-US" dirty="0"/>
          </a:p>
          <a:p>
            <a:endParaRPr lang="en-US" dirty="0"/>
          </a:p>
        </p:txBody>
      </p:sp>
    </p:spTree>
    <p:extLst>
      <p:ext uri="{BB962C8B-B14F-4D97-AF65-F5344CB8AC3E}">
        <p14:creationId xmlns:p14="http://schemas.microsoft.com/office/powerpoint/2010/main" val="3636845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Let’s take a look at the clinical evidence for PrEP’s efficacy and safety.</a:t>
            </a:r>
          </a:p>
        </p:txBody>
      </p:sp>
    </p:spTree>
    <p:extLst>
      <p:ext uri="{BB962C8B-B14F-4D97-AF65-F5344CB8AC3E}">
        <p14:creationId xmlns:p14="http://schemas.microsoft.com/office/powerpoint/2010/main" val="1178499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PrEP has been demonstrated in multiple studies to be highly effective when taken as prescribed. Summaries of these studies and their results are available online, on U.S. Centers for Disease Control and Prevention’s (CDC’s) HIV Risk and Prevention Estimates page</a:t>
            </a:r>
            <a:r>
              <a:rPr lang="en-US" baseline="30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on CDC.gov and in the </a:t>
            </a:r>
            <a:r>
              <a:rPr lang="en-US" i="1" dirty="0">
                <a:latin typeface="Arial" panose="020B0604020202020204" pitchFamily="34" charset="0"/>
                <a:cs typeface="Arial" panose="020B0604020202020204" pitchFamily="34" charset="0"/>
              </a:rPr>
              <a:t>Preexposure Prophylaxis for the Prevention of HIV Infection in the United States—2021 Update—A Clinical Practice Guideline.</a:t>
            </a:r>
            <a:r>
              <a:rPr lang="en-US" i="1" baseline="30000"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PrEP’s effectiveness varies between transmission routes. When taken as prescribed, </a:t>
            </a:r>
            <a:r>
              <a:rPr lang="en-US" dirty="0">
                <a:solidFill>
                  <a:schemeClr val="tx1"/>
                </a:solidFill>
                <a:latin typeface="Arial" panose="020B0604020202020204" pitchFamily="34" charset="0"/>
                <a:cs typeface="Arial" panose="020B0604020202020204" pitchFamily="34" charset="0"/>
              </a:rPr>
              <a:t>PrEP</a:t>
            </a:r>
            <a:r>
              <a:rPr lang="en-US" dirty="0">
                <a:latin typeface="Arial" panose="020B0604020202020204" pitchFamily="34" charset="0"/>
                <a:cs typeface="Arial" panose="020B0604020202020204" pitchFamily="34" charset="0"/>
              </a:rPr>
              <a:t> reduces the risk of getting HIV from sex by about 99% and from injection drug use by at least 74%.</a:t>
            </a: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It should be noted that the estimated effectiveness for people who inject drugs is based on tenofovir alone, taken consistently. The effectiveness of two-drug oral therapies containing tenofovir may be higher. PrEP’s effectiveness is highly dependent on PrEP adherence, with missed doses leading to decreased effectiveness.</a:t>
            </a:r>
          </a:p>
          <a:p>
            <a:pPr marL="337568" indent="-337568">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defTabSz="1855273">
              <a:defRPr/>
            </a:pPr>
            <a:r>
              <a:rPr lang="en-US" b="1" dirty="0">
                <a:solidFill>
                  <a:srgbClr val="000000"/>
                </a:solidFill>
                <a:latin typeface="Arial" panose="020B0604020202020204" pitchFamily="34" charset="0"/>
                <a:cs typeface="Arial" panose="020B0604020202020204" pitchFamily="34" charset="0"/>
              </a:rPr>
              <a:t>References:</a:t>
            </a:r>
          </a:p>
          <a:p>
            <a:pPr defTabSz="1855273">
              <a:defRPr/>
            </a:pPr>
            <a:r>
              <a:rPr lang="en-US" baseline="30000" dirty="0">
                <a:solidFill>
                  <a:prstClr val="black"/>
                </a:solidFill>
                <a:latin typeface="Arial" panose="020B0604020202020204" pitchFamily="34" charset="0"/>
                <a:cs typeface="Arial" panose="020B0604020202020204" pitchFamily="34" charset="0"/>
              </a:rPr>
              <a:t>1</a:t>
            </a:r>
            <a:r>
              <a:rPr lang="en-US" dirty="0">
                <a:solidFill>
                  <a:prstClr val="black"/>
                </a:solidFill>
                <a:latin typeface="Arial" panose="020B0604020202020204" pitchFamily="34" charset="0"/>
                <a:cs typeface="Arial" panose="020B0604020202020204" pitchFamily="34" charset="0"/>
              </a:rPr>
              <a:t> Centers for Disease Control and Prevention. Effectiveness of prevention strategies to reduce the risk of acquiring or transmitting HIV. Updated June 17, 2022. Accessed January 20, 2023. </a:t>
            </a:r>
            <a:r>
              <a:rPr lang="en-US" dirty="0">
                <a:solidFill>
                  <a:prstClr val="black"/>
                </a:solidFill>
                <a:latin typeface="Arial" panose="020B0604020202020204" pitchFamily="34" charset="0"/>
                <a:cs typeface="Arial" panose="020B0604020202020204" pitchFamily="34" charset="0"/>
                <a:hlinkClick r:id="rId3"/>
              </a:rPr>
              <a:t>https://www.cdc.gov/hiv/risk/estimates/preventionstrategies.html</a:t>
            </a:r>
            <a:r>
              <a:rPr lang="en-US" dirty="0">
                <a:solidFill>
                  <a:prstClr val="black"/>
                </a:solidFill>
                <a:latin typeface="Arial" panose="020B0604020202020204" pitchFamily="34" charset="0"/>
                <a:cs typeface="Arial" panose="020B0604020202020204" pitchFamily="34" charset="0"/>
              </a:rPr>
              <a:t>  </a:t>
            </a:r>
          </a:p>
          <a:p>
            <a:pPr defTabSz="1855273">
              <a:defRPr/>
            </a:pPr>
            <a:r>
              <a:rPr lang="en-US" baseline="30000" dirty="0"/>
              <a:t>2</a:t>
            </a:r>
            <a:r>
              <a:rPr lang="en-US" dirty="0"/>
              <a:t> Centers for Disease Control and Prevention, US Public Health Service. </a:t>
            </a:r>
            <a:r>
              <a:rPr lang="en-US" i="1" dirty="0"/>
              <a:t>Preexposure prophylaxis for the prevention of HIV infection in the United States—2021 update—a clinical practice guideline. </a:t>
            </a:r>
            <a:r>
              <a:rPr lang="en-US" dirty="0"/>
              <a:t>Published December 2021. Accessed January 20, 2023. </a:t>
            </a:r>
            <a:r>
              <a:rPr lang="en-US" dirty="0">
                <a:hlinkClick r:id="rId4"/>
              </a:rPr>
              <a:t>https://www.cdc.gov/hiv/pdf/risk/prep/cdc-hiv-prep-guidelines-2021.pdf</a:t>
            </a:r>
            <a:r>
              <a:rPr lang="en-US" dirty="0"/>
              <a:t> </a:t>
            </a:r>
          </a:p>
          <a:p>
            <a:pPr defTabSz="1855273">
              <a:defRPr/>
            </a:pPr>
            <a:endParaRPr lang="en-US" b="1" dirty="0">
              <a:solidFill>
                <a:srgbClr val="000000"/>
              </a:solidFill>
            </a:endParaRPr>
          </a:p>
          <a:p>
            <a:endParaRPr lang="en-US" dirty="0"/>
          </a:p>
        </p:txBody>
      </p:sp>
    </p:spTree>
    <p:extLst>
      <p:ext uri="{BB962C8B-B14F-4D97-AF65-F5344CB8AC3E}">
        <p14:creationId xmlns:p14="http://schemas.microsoft.com/office/powerpoint/2010/main" val="2520241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All three types of PrEP are generally well tolerated, with side effects that are usually mild to moderate in severity, manageable, and temporary.</a:t>
            </a:r>
            <a:r>
              <a:rPr lang="en-US" baseline="30000"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Less than 10% of patients initiating oral PrEP with F/TDF or F/TAF report experiencing start-up syndrome. This typically consists of headache, nausea, and abdominal discomfort and does not last longer than 1 month. The symptoms can usually be managed with over-the-counter medications.</a:t>
            </a:r>
            <a:r>
              <a:rPr lang="en-US" baseline="30000" dirty="0">
                <a:latin typeface="Arial" panose="020B0604020202020204" pitchFamily="34" charset="0"/>
                <a:cs typeface="Arial" panose="020B0604020202020204" pitchFamily="34" charset="0"/>
              </a:rPr>
              <a:t>1 </a:t>
            </a:r>
          </a:p>
          <a:p>
            <a:pPr marL="787658" lvl="1" indent="-337568">
              <a:buFont typeface="Courier New" panose="02070309020205020404" pitchFamily="49" charset="0"/>
              <a:buChar char="o"/>
            </a:pPr>
            <a:r>
              <a:rPr lang="en-US" baseline="0" dirty="0">
                <a:latin typeface="Arial" panose="020B0604020202020204" pitchFamily="34" charset="0"/>
                <a:cs typeface="Arial" panose="020B0604020202020204" pitchFamily="34" charset="0"/>
              </a:rPr>
              <a:t>No start-up syndrome has been reported for patients starting CAB injections for PrEP. If a patient is concerned about side effects, an optional 4-week lead-in period of daily oral CAB can be prescribed before the patient receives their first injection.</a:t>
            </a:r>
            <a:r>
              <a:rPr lang="en-US" baseline="30000" dirty="0">
                <a:latin typeface="Arial" panose="020B0604020202020204" pitchFamily="34" charset="0"/>
                <a:cs typeface="Arial" panose="020B0604020202020204" pitchFamily="34" charset="0"/>
              </a:rPr>
              <a:t>1</a:t>
            </a:r>
          </a:p>
          <a:p>
            <a:pPr marL="337568" indent="-337568" defTabSz="1800362">
              <a:buFont typeface="Wingdings" panose="05000000000000000000" pitchFamily="2" charset="2"/>
              <a:buChar char="§"/>
              <a:defRPr/>
            </a:pPr>
            <a:r>
              <a:rPr lang="en-US" dirty="0">
                <a:latin typeface="Arial" panose="020B0604020202020204" pitchFamily="34" charset="0"/>
                <a:cs typeface="Arial" panose="020B0604020202020204" pitchFamily="34" charset="0"/>
              </a:rPr>
              <a:t>Regarding kidney safety, in a randomized clinical trial, the use of F/TDF for PrEP was associated with a small decrease in creatinine clearance that did not get worse and that returned </a:t>
            </a:r>
            <a:r>
              <a:rPr lang="en-US" baseline="0" dirty="0">
                <a:latin typeface="Arial" panose="020B0604020202020204" pitchFamily="34" charset="0"/>
                <a:cs typeface="Arial" panose="020B0604020202020204" pitchFamily="34" charset="0"/>
              </a:rPr>
              <a:t>to normal levels once patients stopped using the drug.</a:t>
            </a:r>
            <a:r>
              <a:rPr lang="en-US" baseline="30000" dirty="0">
                <a:latin typeface="Arial" panose="020B0604020202020204" pitchFamily="34" charset="0"/>
                <a:cs typeface="Arial" panose="020B0604020202020204" pitchFamily="34" charset="0"/>
              </a:rPr>
              <a:t>2</a:t>
            </a:r>
            <a:r>
              <a:rPr lang="en-US" baseline="0" dirty="0">
                <a:latin typeface="Arial" panose="020B0604020202020204" pitchFamily="34" charset="0"/>
                <a:cs typeface="Arial" panose="020B0604020202020204" pitchFamily="34" charset="0"/>
              </a:rPr>
              <a:t> </a:t>
            </a:r>
          </a:p>
          <a:p>
            <a:pPr marL="787658" lvl="1" indent="-337568">
              <a:buFont typeface="Courier New" panose="02070309020205020404" pitchFamily="49" charset="0"/>
              <a:buChar char="o"/>
              <a:defRPr/>
            </a:pPr>
            <a:r>
              <a:rPr lang="en-US" baseline="0" dirty="0">
                <a:latin typeface="Arial" panose="020B0604020202020204" pitchFamily="34" charset="0"/>
                <a:cs typeface="Arial" panose="020B0604020202020204" pitchFamily="34" charset="0"/>
              </a:rPr>
              <a:t>F/TAF is associated with lower risk of kidney-related side effects.</a:t>
            </a:r>
            <a:r>
              <a:rPr lang="en-US" baseline="30000" dirty="0">
                <a:latin typeface="Arial" panose="020B0604020202020204" pitchFamily="34" charset="0"/>
                <a:cs typeface="Arial" panose="020B0604020202020204" pitchFamily="34" charset="0"/>
              </a:rPr>
              <a:t>3 </a:t>
            </a:r>
          </a:p>
          <a:p>
            <a:pPr marL="787658" lvl="1" indent="-337568">
              <a:buFont typeface="Courier New" panose="02070309020205020404" pitchFamily="49" charset="0"/>
              <a:buChar char="o"/>
              <a:defRPr/>
            </a:pPr>
            <a:r>
              <a:rPr lang="en-US" baseline="0" dirty="0">
                <a:latin typeface="Arial" panose="020B0604020202020204" pitchFamily="34" charset="0"/>
                <a:cs typeface="Arial" panose="020B0604020202020204" pitchFamily="34" charset="0"/>
              </a:rPr>
              <a:t>No risk of kidney-related side effects has been reported for CAB.</a:t>
            </a:r>
            <a:r>
              <a:rPr lang="en-US" baseline="30000" dirty="0">
                <a:latin typeface="Arial" panose="020B0604020202020204" pitchFamily="34" charset="0"/>
                <a:cs typeface="Arial" panose="020B0604020202020204" pitchFamily="34" charset="0"/>
              </a:rPr>
              <a:t>1</a:t>
            </a:r>
            <a:endParaRPr lang="en-US" baseline="0" dirty="0">
              <a:latin typeface="Arial" panose="020B0604020202020204" pitchFamily="34" charset="0"/>
              <a:cs typeface="Arial" panose="020B0604020202020204" pitchFamily="34" charset="0"/>
            </a:endParaRPr>
          </a:p>
          <a:p>
            <a:pPr marL="337568" indent="-337568">
              <a:buFont typeface="Wingdings" panose="05000000000000000000" pitchFamily="2" charset="2"/>
              <a:buChar char="§"/>
            </a:pPr>
            <a:r>
              <a:rPr lang="en-US" baseline="0" dirty="0">
                <a:latin typeface="Arial" panose="020B0604020202020204" pitchFamily="34" charset="0"/>
                <a:cs typeface="Arial" panose="020B0604020202020204" pitchFamily="34" charset="0"/>
              </a:rPr>
              <a:t>All patients starting oral PrEP should have their creatinine clearance checked and then monitored while they use the drug.</a:t>
            </a:r>
            <a:r>
              <a:rPr lang="en-US" baseline="30000" dirty="0">
                <a:latin typeface="Arial" panose="020B0604020202020204" pitchFamily="34" charset="0"/>
                <a:cs typeface="Arial" panose="020B0604020202020204" pitchFamily="34" charset="0"/>
              </a:rPr>
              <a:t>1</a:t>
            </a: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In a randomized trial measuring the clinical safety of F/TDF in men who have sex with men, F/TDF was observed to be associated with a small decrease in bone mineral density. This decrease was not associated with increased fractures.</a:t>
            </a:r>
            <a:r>
              <a:rPr lang="en-US" baseline="30000"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 </a:t>
            </a:r>
          </a:p>
          <a:p>
            <a:pPr marL="787658" lvl="1" indent="-337568">
              <a:buFont typeface="Courier New" panose="02070309020205020404" pitchFamily="49" charset="0"/>
              <a:buChar char="o"/>
            </a:pPr>
            <a:r>
              <a:rPr lang="en-US" dirty="0">
                <a:latin typeface="Arial" panose="020B0604020202020204" pitchFamily="34" charset="0"/>
                <a:cs typeface="Arial" panose="020B0604020202020204" pitchFamily="34" charset="0"/>
              </a:rPr>
              <a:t>There are no reported bone safety issues for F/TAF or CAB.</a:t>
            </a:r>
            <a:r>
              <a:rPr lang="en-US" baseline="30000" dirty="0">
                <a:latin typeface="Arial" panose="020B0604020202020204" pitchFamily="34" charset="0"/>
                <a:cs typeface="Arial" panose="020B0604020202020204" pitchFamily="34" charset="0"/>
              </a:rPr>
              <a:t>1</a:t>
            </a:r>
          </a:p>
          <a:p>
            <a:pPr marL="337568" indent="-337568">
              <a:buFont typeface="Wingdings" panose="05000000000000000000" pitchFamily="2" charset="2"/>
              <a:buChar char="§"/>
            </a:pPr>
            <a:r>
              <a:rPr lang="en-US" baseline="0" dirty="0">
                <a:latin typeface="Arial" panose="020B0604020202020204" pitchFamily="34" charset="0"/>
                <a:cs typeface="Arial" panose="020B0604020202020204" pitchFamily="34" charset="0"/>
              </a:rPr>
              <a:t>Injection site reactions are common in patients receiving CAB injections and typically include pain, tenderness, and skin swelling at the injection site. These reactions are typically mild to moderate, last a few days after the injection, and can be managed with over-the-counter pain medications. They usually decrease in severity after the first two or three injections.</a:t>
            </a:r>
            <a:r>
              <a:rPr lang="en-US" baseline="30000" dirty="0">
                <a:latin typeface="Arial" panose="020B0604020202020204" pitchFamily="34" charset="0"/>
                <a:cs typeface="Arial" panose="020B0604020202020204" pitchFamily="34" charset="0"/>
              </a:rPr>
              <a:t>5</a:t>
            </a:r>
          </a:p>
          <a:p>
            <a:pPr marL="337568" indent="-337568">
              <a:buFont typeface="Wingdings" panose="05000000000000000000" pitchFamily="2" charset="2"/>
              <a:buChar char="§"/>
            </a:pPr>
            <a:r>
              <a:rPr lang="en-US" baseline="0" dirty="0">
                <a:latin typeface="Arial" panose="020B0604020202020204" pitchFamily="34" charset="0"/>
                <a:cs typeface="Arial" panose="020B0604020202020204" pitchFamily="34" charset="0"/>
              </a:rPr>
              <a:t>Weight gain and increased triglyceride levels have been observed in patients using F/TAF.</a:t>
            </a:r>
            <a:r>
              <a:rPr lang="en-US" baseline="30000" dirty="0">
                <a:latin typeface="Arial" panose="020B0604020202020204" pitchFamily="34" charset="0"/>
                <a:cs typeface="Arial" panose="020B0604020202020204" pitchFamily="34" charset="0"/>
              </a:rPr>
              <a:t>3</a:t>
            </a:r>
            <a:r>
              <a:rPr lang="en-US" baseline="0" dirty="0">
                <a:latin typeface="Arial" panose="020B0604020202020204" pitchFamily="34" charset="0"/>
                <a:cs typeface="Arial" panose="020B0604020202020204" pitchFamily="34" charset="0"/>
              </a:rPr>
              <a:t> Weight and lipid levels should be monitored in patients using this drug.</a:t>
            </a:r>
            <a:r>
              <a:rPr lang="en-US" baseline="30000" dirty="0">
                <a:latin typeface="Arial" panose="020B0604020202020204" pitchFamily="34" charset="0"/>
                <a:cs typeface="Arial" panose="020B0604020202020204" pitchFamily="34" charset="0"/>
              </a:rPr>
              <a:t>1</a:t>
            </a:r>
            <a:r>
              <a:rPr lang="en-US" baseline="0" dirty="0">
                <a:latin typeface="Arial" panose="020B0604020202020204" pitchFamily="34" charset="0"/>
                <a:cs typeface="Arial" panose="020B0604020202020204" pitchFamily="34" charset="0"/>
              </a:rPr>
              <a:t> </a:t>
            </a:r>
          </a:p>
          <a:p>
            <a:pPr marL="787658" lvl="1" indent="-337568">
              <a:buFont typeface="Courier New" panose="02070309020205020404" pitchFamily="49" charset="0"/>
              <a:buChar char="o"/>
            </a:pPr>
            <a:r>
              <a:rPr lang="en-US" baseline="0" dirty="0">
                <a:latin typeface="Arial" panose="020B0604020202020204" pitchFamily="34" charset="0"/>
                <a:cs typeface="Arial" panose="020B0604020202020204" pitchFamily="34" charset="0"/>
              </a:rPr>
              <a:t>F/TDF and CAB have not been reported to affect weight or lipid levels.</a:t>
            </a:r>
            <a:r>
              <a:rPr lang="en-US" baseline="30000" dirty="0">
                <a:latin typeface="Arial" panose="020B0604020202020204" pitchFamily="34" charset="0"/>
                <a:cs typeface="Arial" panose="020B0604020202020204" pitchFamily="34" charset="0"/>
              </a:rPr>
              <a:t>1</a:t>
            </a:r>
            <a:endParaRPr lang="en-US" baseline="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References:</a:t>
            </a:r>
          </a:p>
          <a:p>
            <a:pPr defTabSz="716656">
              <a:defRPr/>
            </a:pPr>
            <a:r>
              <a:rPr lang="en-US" baseline="30000" dirty="0"/>
              <a:t>1</a:t>
            </a:r>
            <a:r>
              <a:rPr lang="en-US" dirty="0"/>
              <a:t> Centers for Disease Control and Prevention, US Public Health Service. </a:t>
            </a:r>
            <a:r>
              <a:rPr lang="en-US" i="1" dirty="0"/>
              <a:t>Preexposure prophylaxis for the prevention of HIV infection in the United States—2021 update—a clinical practice guideline. </a:t>
            </a:r>
            <a:r>
              <a:rPr lang="en-US" dirty="0"/>
              <a:t>Published December 2021. Accessed January 20, 2023. </a:t>
            </a:r>
            <a:r>
              <a:rPr lang="en-US" dirty="0">
                <a:hlinkClick r:id="rId3"/>
              </a:rPr>
              <a:t>https://www.cdc.gov/hiv/pdf/risk/prep/cdc-hiv-prep-guidelines-2021.pdf</a:t>
            </a:r>
            <a:r>
              <a:rPr lang="en-US" dirty="0"/>
              <a:t> </a:t>
            </a:r>
          </a:p>
          <a:p>
            <a:pPr defTabSz="716656">
              <a:defRPr/>
            </a:pPr>
            <a:r>
              <a:rPr lang="en-US" baseline="30000" dirty="0"/>
              <a:t>2</a:t>
            </a:r>
            <a:r>
              <a:rPr lang="en-US" dirty="0"/>
              <a:t> Mugwanya KK, Wyatt C, Celum C, et al. Changes in glomerular kidney function among HIV-1-uninfected men and women receiving emtricitabine-tenofovir disoproxil fumarate preexposure prophylaxis: a randomized clinical trial. </a:t>
            </a:r>
            <a:r>
              <a:rPr lang="en-US" i="1" dirty="0"/>
              <a:t>JAMA Intern Med.</a:t>
            </a:r>
            <a:r>
              <a:rPr lang="en-US" dirty="0"/>
              <a:t> 2015;175(2):246-254. </a:t>
            </a:r>
            <a:r>
              <a:rPr lang="en-US" dirty="0" err="1"/>
              <a:t>doi</a:t>
            </a:r>
            <a:r>
              <a:rPr lang="en-US" dirty="0"/>
              <a:t>: 10.1001/jamainternmed.2014.6786</a:t>
            </a:r>
          </a:p>
          <a:p>
            <a:pPr defTabSz="716656">
              <a:defRPr/>
            </a:pPr>
            <a:r>
              <a:rPr lang="en-US" baseline="30000" dirty="0"/>
              <a:t>3</a:t>
            </a:r>
            <a:r>
              <a:rPr lang="en-US" dirty="0"/>
              <a:t> Mayer KL, Molina, J-M, Thompson, MA, et al. Emtricitabine and tenofovir alafenamide vs emtricitabine and tenofovir disoproxil fumarate for HIV pre-exposure prophylaxis (DISCOVER): primary results from a </a:t>
            </a:r>
            <a:r>
              <a:rPr lang="en-US" dirty="0" err="1"/>
              <a:t>randomised</a:t>
            </a:r>
            <a:r>
              <a:rPr lang="en-US" dirty="0"/>
              <a:t>, double-blind, multicentre, active-controlled, phase 3, non-inferiority trial. </a:t>
            </a:r>
            <a:r>
              <a:rPr lang="en-US" i="1" dirty="0"/>
              <a:t>Lancet</a:t>
            </a:r>
            <a:r>
              <a:rPr lang="en-US" dirty="0"/>
              <a:t>. 2020;396(10246):239-254. </a:t>
            </a:r>
            <a:r>
              <a:rPr lang="en-US" dirty="0" err="1"/>
              <a:t>doi</a:t>
            </a:r>
            <a:r>
              <a:rPr lang="en-US" dirty="0"/>
              <a:t>: 10.1016/S0140-6736(20)31065-5</a:t>
            </a:r>
          </a:p>
          <a:p>
            <a:pPr defTabSz="716656">
              <a:defRPr/>
            </a:pPr>
            <a:r>
              <a:rPr lang="en-US" baseline="30000" dirty="0"/>
              <a:t>4</a:t>
            </a:r>
            <a:r>
              <a:rPr lang="en-US" dirty="0"/>
              <a:t> Grohskopf LA, Chillag KL, Gvetadze R, et al. Randomized trial of clinical safety of daily oral tenofovir disoproxil fumarate among HIV-uninfected men who have sex with men in the United States. </a:t>
            </a:r>
            <a:r>
              <a:rPr lang="en-US" i="1" dirty="0"/>
              <a:t>J Acquir Immune Defic Syndr. </a:t>
            </a:r>
            <a:r>
              <a:rPr lang="en-US" dirty="0"/>
              <a:t>2013;64(1):79-86. </a:t>
            </a:r>
            <a:r>
              <a:rPr lang="en-US" dirty="0" err="1"/>
              <a:t>doi</a:t>
            </a:r>
            <a:r>
              <a:rPr lang="en-US" dirty="0"/>
              <a:t>: 10.1097/QAI.0b013e31828ece33</a:t>
            </a:r>
          </a:p>
          <a:p>
            <a:pPr defTabSz="716656">
              <a:defRPr/>
            </a:pPr>
            <a:r>
              <a:rPr lang="en-US" baseline="30000" dirty="0"/>
              <a:t>5</a:t>
            </a:r>
            <a:r>
              <a:rPr lang="en-US" dirty="0"/>
              <a:t> Landovitz RJ, Li S, Grinsztejn B, et al. Safety, tolerability, and pharmacokinetics of long-acting injectable cabotegravir in low-risk HIV-uninfected individuals: HPTN 077, a phase 2a randomized controlled trial. </a:t>
            </a:r>
            <a:r>
              <a:rPr lang="en-US" i="1" dirty="0"/>
              <a:t>PLoS Med. </a:t>
            </a:r>
            <a:r>
              <a:rPr lang="en-US" dirty="0"/>
              <a:t>2018;15(11):e1002690. </a:t>
            </a:r>
            <a:r>
              <a:rPr lang="en-US" dirty="0" err="1"/>
              <a:t>doi</a:t>
            </a:r>
            <a:r>
              <a:rPr lang="en-US" dirty="0"/>
              <a:t>: 10.1371/journal.pmed.1002690</a:t>
            </a:r>
          </a:p>
        </p:txBody>
      </p:sp>
    </p:spTree>
    <p:extLst>
      <p:ext uri="{BB962C8B-B14F-4D97-AF65-F5344CB8AC3E}">
        <p14:creationId xmlns:p14="http://schemas.microsoft.com/office/powerpoint/2010/main" val="1171188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Speaker’s Notes:</a:t>
            </a:r>
            <a:endParaRPr lang="en-US" dirty="0">
              <a:latin typeface="Arial" panose="020B0604020202020204" pitchFamily="34" charset="0"/>
              <a:cs typeface="Arial" panose="020B0604020202020204" pitchFamily="34" charset="0"/>
            </a:endParaRP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These data from clinical trials suggest that there is no increase in behavioral risk with use of PrEP. </a:t>
            </a: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The charts on the left show that among at-risk men who have sex with men, the number of sex partners and the incidence of condom use were similar whether the participants perceived they were prescribed PrEP or placebo.</a:t>
            </a:r>
            <a:r>
              <a:rPr lang="en-US" baseline="30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a:t>
            </a:r>
          </a:p>
          <a:p>
            <a:pPr marL="337568" indent="-337568">
              <a:buFont typeface="Wingdings" panose="05000000000000000000" pitchFamily="2" charset="2"/>
              <a:buChar char="§"/>
            </a:pPr>
            <a:r>
              <a:rPr lang="en-US" dirty="0">
                <a:latin typeface="Arial" panose="020B0604020202020204" pitchFamily="34" charset="0"/>
                <a:cs typeface="Arial" panose="020B0604020202020204" pitchFamily="34" charset="0"/>
              </a:rPr>
              <a:t>The chart on the right presents the results of the Bangkok Tenofovir Study, which showed a general decrease in HIV acquisition due to parenteral drug use when PrEP was included in the HIV prevention strategy.</a:t>
            </a:r>
            <a:r>
              <a:rPr lang="en-US" baseline="30000"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defTabSz="1855273">
              <a:defRPr/>
            </a:pPr>
            <a:r>
              <a:rPr lang="en-US" b="1" dirty="0">
                <a:latin typeface="Arial" panose="020B0604020202020204" pitchFamily="34" charset="0"/>
                <a:cs typeface="Arial" panose="020B0604020202020204" pitchFamily="34" charset="0"/>
              </a:rPr>
              <a:t>References:</a:t>
            </a:r>
          </a:p>
          <a:p>
            <a:pPr marL="228172" indent="-228172" defTabSz="1855273">
              <a:defRPr/>
            </a:pPr>
            <a:r>
              <a:rPr lang="en-US" baseline="30000" dirty="0">
                <a:latin typeface="Arial" panose="020B0604020202020204" pitchFamily="34" charset="0"/>
                <a:cs typeface="Arial" panose="020B0604020202020204" pitchFamily="34" charset="0"/>
              </a:rPr>
              <a:t>1 </a:t>
            </a:r>
            <a:r>
              <a:rPr lang="en-US" dirty="0">
                <a:latin typeface="Arial" panose="020B0604020202020204" pitchFamily="34" charset="0"/>
                <a:cs typeface="Arial" panose="020B0604020202020204" pitchFamily="34" charset="0"/>
              </a:rPr>
              <a:t>Marcus JL, Glidden DV, Mayer KH, et al. No evidence of sexual risk compensation in the iPrEx trial of daily oral HIV preexposure prophylaxis. </a:t>
            </a:r>
            <a:r>
              <a:rPr lang="en-US" i="1" dirty="0">
                <a:latin typeface="Arial" panose="020B0604020202020204" pitchFamily="34" charset="0"/>
                <a:cs typeface="Arial" panose="020B0604020202020204" pitchFamily="34" charset="0"/>
              </a:rPr>
              <a:t>PloS One. </a:t>
            </a:r>
            <a:r>
              <a:rPr lang="en-US" dirty="0">
                <a:latin typeface="Arial" panose="020B0604020202020204" pitchFamily="34" charset="0"/>
                <a:cs typeface="Arial" panose="020B0604020202020204" pitchFamily="34" charset="0"/>
              </a:rPr>
              <a:t>2013;8(12):e81997. </a:t>
            </a:r>
            <a:r>
              <a:rPr lang="en-US" dirty="0" err="1"/>
              <a:t>doi</a:t>
            </a:r>
            <a:r>
              <a:rPr lang="en-US" dirty="0"/>
              <a:t>: 10.1371/journal.pone.0081997</a:t>
            </a:r>
            <a:endParaRPr lang="en-US" dirty="0">
              <a:latin typeface="Arial" panose="020B0604020202020204" pitchFamily="34" charset="0"/>
              <a:cs typeface="Arial" panose="020B0604020202020204" pitchFamily="34" charset="0"/>
            </a:endParaRPr>
          </a:p>
          <a:p>
            <a:pPr marL="228172" indent="-228172" defTabSz="1855273">
              <a:defRPr/>
            </a:pPr>
            <a:r>
              <a:rPr lang="en-US" baseline="30000" dirty="0">
                <a:latin typeface="Arial" panose="020B0604020202020204" pitchFamily="34" charset="0"/>
                <a:cs typeface="Arial" panose="020B0604020202020204" pitchFamily="34" charset="0"/>
              </a:rPr>
              <a:t>2 </a:t>
            </a:r>
            <a:r>
              <a:rPr lang="en-US" dirty="0">
                <a:latin typeface="Arial" panose="020B0604020202020204" pitchFamily="34" charset="0"/>
                <a:cs typeface="Arial" panose="020B0604020202020204" pitchFamily="34" charset="0"/>
              </a:rPr>
              <a:t>Martin M, Vanichseni S, Suntharasamai P, et al. Risk behaviors and risk factors for HIV infection among participants in the Bangkok tenofovir study, and HIV pre-exposure prophylaxis trial among people who inject drugs. </a:t>
            </a:r>
            <a:r>
              <a:rPr lang="en-US" i="1" dirty="0">
                <a:latin typeface="Arial" panose="020B0604020202020204" pitchFamily="34" charset="0"/>
                <a:cs typeface="Arial" panose="020B0604020202020204" pitchFamily="34" charset="0"/>
              </a:rPr>
              <a:t>PloS One</a:t>
            </a:r>
            <a:r>
              <a:rPr lang="en-US" dirty="0">
                <a:latin typeface="Arial" panose="020B0604020202020204" pitchFamily="34" charset="0"/>
                <a:cs typeface="Arial" panose="020B0604020202020204" pitchFamily="34" charset="0"/>
              </a:rPr>
              <a:t>. 2014;9(3):e92809.</a:t>
            </a:r>
            <a:r>
              <a:rPr lang="en-US" dirty="0"/>
              <a:t> </a:t>
            </a:r>
            <a:r>
              <a:rPr lang="en-US" dirty="0" err="1"/>
              <a:t>doi</a:t>
            </a:r>
            <a:r>
              <a:rPr lang="en-US" dirty="0"/>
              <a:t>: 10.1371/journal.pone.0092809</a:t>
            </a: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223364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130050" name="Rectangle 2"/>
          <p:cNvSpPr>
            <a:spLocks noGrp="1" noChangeArrowheads="1"/>
          </p:cNvSpPr>
          <p:nvPr>
            <p:ph type="ctrTitle"/>
          </p:nvPr>
        </p:nvSpPr>
        <p:spPr>
          <a:xfrm>
            <a:off x="885213" y="1157420"/>
            <a:ext cx="4143987" cy="2737132"/>
          </a:xfrm>
          <a:noFill/>
        </p:spPr>
        <p:txBody>
          <a:bodyPr anchor="t"/>
          <a:lstStyle>
            <a:lvl1pPr algn="l">
              <a:defRPr lang="en-US" sz="2800" b="0" kern="0" dirty="0">
                <a:solidFill>
                  <a:schemeClr val="tx1"/>
                </a:solidFill>
                <a:latin typeface="+mj-lt"/>
                <a:ea typeface="+mj-ea"/>
                <a:cs typeface="Calibri" panose="020F0502020204030204" pitchFamily="34" charset="0"/>
              </a:defRPr>
            </a:lvl1pPr>
          </a:lstStyle>
          <a:p>
            <a:r>
              <a:rPr lang="en-US" dirty="0"/>
              <a:t>Click to edit Master title style</a:t>
            </a:r>
          </a:p>
        </p:txBody>
      </p:sp>
      <p:sp>
        <p:nvSpPr>
          <p:cNvPr id="130051" name="Rectangle 3"/>
          <p:cNvSpPr>
            <a:spLocks noGrp="1" noChangeArrowheads="1"/>
          </p:cNvSpPr>
          <p:nvPr>
            <p:ph type="subTitle" idx="1"/>
          </p:nvPr>
        </p:nvSpPr>
        <p:spPr>
          <a:xfrm>
            <a:off x="885213" y="3950885"/>
            <a:ext cx="4143987" cy="687118"/>
          </a:xfrm>
        </p:spPr>
        <p:txBody>
          <a:bodyPr/>
          <a:lstStyle>
            <a:lvl1pPr marL="0" indent="0" algn="l">
              <a:buFont typeface="Wingdings" pitchFamily="1" charset="2"/>
              <a:buNone/>
              <a:defRPr lang="en-US" sz="2000" kern="1200" dirty="0">
                <a:solidFill>
                  <a:srgbClr val="0161AA"/>
                </a:solidFill>
                <a:latin typeface="+mj-lt"/>
                <a:ea typeface="ヒラギノ角ゴ Pro W3" pitchFamily="1" charset="-128"/>
                <a:cs typeface="Calibri" panose="020F0502020204030204" pitchFamily="34" charset="0"/>
              </a:defRPr>
            </a:lvl1pPr>
          </a:lstStyle>
          <a:p>
            <a:r>
              <a:rPr lang="en-US" dirty="0"/>
              <a:t>Click to edit Master subtitle style</a:t>
            </a:r>
          </a:p>
        </p:txBody>
      </p:sp>
      <p:sp>
        <p:nvSpPr>
          <p:cNvPr id="27" name="Rectangle 26">
            <a:extLst>
              <a:ext uri="{FF2B5EF4-FFF2-40B4-BE49-F238E27FC236}">
                <a16:creationId xmlns:a16="http://schemas.microsoft.com/office/drawing/2014/main" id="{2D92011E-BC30-584F-B998-9D9666BEA3E9}"/>
              </a:ext>
            </a:extLst>
          </p:cNvPr>
          <p:cNvSpPr/>
          <p:nvPr userDrawn="1"/>
        </p:nvSpPr>
        <p:spPr bwMode="auto">
          <a:xfrm>
            <a:off x="0" y="6665976"/>
            <a:ext cx="7549662" cy="192024"/>
          </a:xfrm>
          <a:prstGeom prst="rect">
            <a:avLst/>
          </a:prstGeom>
          <a:solidFill>
            <a:srgbClr val="00788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28" name="Rectangle 27">
            <a:extLst>
              <a:ext uri="{FF2B5EF4-FFF2-40B4-BE49-F238E27FC236}">
                <a16:creationId xmlns:a16="http://schemas.microsoft.com/office/drawing/2014/main" id="{062A7F45-CF3E-0C4E-8972-8C7A2E2C091A}"/>
              </a:ext>
            </a:extLst>
          </p:cNvPr>
          <p:cNvSpPr/>
          <p:nvPr userDrawn="1"/>
        </p:nvSpPr>
        <p:spPr bwMode="auto">
          <a:xfrm>
            <a:off x="7549662" y="6665973"/>
            <a:ext cx="914400" cy="192024"/>
          </a:xfrm>
          <a:prstGeom prst="rect">
            <a:avLst/>
          </a:prstGeom>
          <a:solidFill>
            <a:srgbClr val="9A4F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29" name="Rectangle 28">
            <a:extLst>
              <a:ext uri="{FF2B5EF4-FFF2-40B4-BE49-F238E27FC236}">
                <a16:creationId xmlns:a16="http://schemas.microsoft.com/office/drawing/2014/main" id="{A5C6ECBA-A77C-284B-8320-36D81C050843}"/>
              </a:ext>
            </a:extLst>
          </p:cNvPr>
          <p:cNvSpPr/>
          <p:nvPr userDrawn="1"/>
        </p:nvSpPr>
        <p:spPr bwMode="auto">
          <a:xfrm>
            <a:off x="8464062" y="6665976"/>
            <a:ext cx="914400" cy="192024"/>
          </a:xfrm>
          <a:prstGeom prst="rect">
            <a:avLst/>
          </a:prstGeom>
          <a:solidFill>
            <a:srgbClr val="BE322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30" name="Rectangle 29">
            <a:extLst>
              <a:ext uri="{FF2B5EF4-FFF2-40B4-BE49-F238E27FC236}">
                <a16:creationId xmlns:a16="http://schemas.microsoft.com/office/drawing/2014/main" id="{CCD15F27-8141-B84A-8C78-A5EB9A24F2E2}"/>
              </a:ext>
            </a:extLst>
          </p:cNvPr>
          <p:cNvSpPr/>
          <p:nvPr userDrawn="1"/>
        </p:nvSpPr>
        <p:spPr bwMode="auto">
          <a:xfrm>
            <a:off x="9378461" y="6665976"/>
            <a:ext cx="949569" cy="192024"/>
          </a:xfrm>
          <a:prstGeom prst="rect">
            <a:avLst/>
          </a:prstGeom>
          <a:solidFill>
            <a:srgbClr val="84B1D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31" name="Rectangle 30">
            <a:extLst>
              <a:ext uri="{FF2B5EF4-FFF2-40B4-BE49-F238E27FC236}">
                <a16:creationId xmlns:a16="http://schemas.microsoft.com/office/drawing/2014/main" id="{ABD9204B-C85C-7947-AE0C-71045B775766}"/>
              </a:ext>
            </a:extLst>
          </p:cNvPr>
          <p:cNvSpPr/>
          <p:nvPr userDrawn="1"/>
        </p:nvSpPr>
        <p:spPr bwMode="auto">
          <a:xfrm>
            <a:off x="11289323" y="6665976"/>
            <a:ext cx="914400" cy="192024"/>
          </a:xfrm>
          <a:prstGeom prst="rect">
            <a:avLst/>
          </a:prstGeom>
          <a:solidFill>
            <a:srgbClr val="135FA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32" name="Rectangle 31">
            <a:extLst>
              <a:ext uri="{FF2B5EF4-FFF2-40B4-BE49-F238E27FC236}">
                <a16:creationId xmlns:a16="http://schemas.microsoft.com/office/drawing/2014/main" id="{8BFD76D1-A3EF-2A4D-8FB8-C2D535E8C818}"/>
              </a:ext>
            </a:extLst>
          </p:cNvPr>
          <p:cNvSpPr/>
          <p:nvPr userDrawn="1"/>
        </p:nvSpPr>
        <p:spPr bwMode="auto">
          <a:xfrm>
            <a:off x="10328029" y="6665976"/>
            <a:ext cx="960120" cy="192024"/>
          </a:xfrm>
          <a:prstGeom prst="rect">
            <a:avLst/>
          </a:prstGeom>
          <a:solidFill>
            <a:srgbClr val="F69F1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3462121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35128DE-469E-994E-B2BC-BCD4606893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95" r="7338"/>
          <a:stretch/>
        </p:blipFill>
        <p:spPr>
          <a:xfrm>
            <a:off x="4084320" y="265"/>
            <a:ext cx="8119403" cy="6660678"/>
          </a:xfrm>
          <a:prstGeom prst="rect">
            <a:avLst/>
          </a:prstGeom>
        </p:spPr>
      </p:pic>
      <p:sp>
        <p:nvSpPr>
          <p:cNvPr id="18" name="Rectangle 17">
            <a:extLst>
              <a:ext uri="{FF2B5EF4-FFF2-40B4-BE49-F238E27FC236}">
                <a16:creationId xmlns:a16="http://schemas.microsoft.com/office/drawing/2014/main" id="{F8A101DF-F7F4-A94D-A44A-FB64FD857D7B}"/>
              </a:ext>
            </a:extLst>
          </p:cNvPr>
          <p:cNvSpPr/>
          <p:nvPr userDrawn="1"/>
        </p:nvSpPr>
        <p:spPr bwMode="auto">
          <a:xfrm>
            <a:off x="3823438" y="162646"/>
            <a:ext cx="3143251" cy="6665973"/>
          </a:xfrm>
          <a:prstGeom prst="rect">
            <a:avLst/>
          </a:prstGeom>
          <a:gradFill>
            <a:gsLst>
              <a:gs pos="0">
                <a:schemeClr val="bg1"/>
              </a:gs>
              <a:gs pos="98000">
                <a:schemeClr val="bg1">
                  <a:alpha val="0"/>
                </a:schemeClr>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19" name="Rectangle 18">
            <a:extLst>
              <a:ext uri="{FF2B5EF4-FFF2-40B4-BE49-F238E27FC236}">
                <a16:creationId xmlns:a16="http://schemas.microsoft.com/office/drawing/2014/main" id="{ABE33A14-3070-2548-B147-AA92CD358674}"/>
              </a:ext>
            </a:extLst>
          </p:cNvPr>
          <p:cNvSpPr/>
          <p:nvPr userDrawn="1"/>
        </p:nvSpPr>
        <p:spPr bwMode="auto">
          <a:xfrm>
            <a:off x="678344" y="0"/>
            <a:ext cx="4944604" cy="6665975"/>
          </a:xfrm>
          <a:prstGeom prst="rect">
            <a:avLst/>
          </a:prstGeom>
          <a:solidFill>
            <a:schemeClr val="bg1">
              <a:alpha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2" name="Rectangle 1">
            <a:extLst>
              <a:ext uri="{FF2B5EF4-FFF2-40B4-BE49-F238E27FC236}">
                <a16:creationId xmlns:a16="http://schemas.microsoft.com/office/drawing/2014/main" id="{5FF5D004-69AD-054A-8E36-0B01235D5922}"/>
              </a:ext>
            </a:extLst>
          </p:cNvPr>
          <p:cNvSpPr/>
          <p:nvPr userDrawn="1"/>
        </p:nvSpPr>
        <p:spPr bwMode="auto">
          <a:xfrm>
            <a:off x="3664443" y="-5033"/>
            <a:ext cx="3143251" cy="6665973"/>
          </a:xfrm>
          <a:prstGeom prst="rect">
            <a:avLst/>
          </a:prstGeom>
          <a:gradFill>
            <a:gsLst>
              <a:gs pos="0">
                <a:schemeClr val="bg1"/>
              </a:gs>
              <a:gs pos="98000">
                <a:schemeClr val="bg1">
                  <a:alpha val="0"/>
                </a:schemeClr>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130050" name="Rectangle 2"/>
          <p:cNvSpPr>
            <a:spLocks noGrp="1" noChangeArrowheads="1"/>
          </p:cNvSpPr>
          <p:nvPr>
            <p:ph type="ctrTitle"/>
          </p:nvPr>
        </p:nvSpPr>
        <p:spPr>
          <a:xfrm>
            <a:off x="885213" y="1157420"/>
            <a:ext cx="4143987" cy="2737132"/>
          </a:xfrm>
          <a:noFill/>
        </p:spPr>
        <p:txBody>
          <a:bodyPr anchor="t"/>
          <a:lstStyle>
            <a:lvl1pPr algn="l">
              <a:defRPr lang="en-US" sz="2800" b="0" kern="0" dirty="0">
                <a:solidFill>
                  <a:schemeClr val="tx1"/>
                </a:solidFill>
                <a:latin typeface="+mj-lt"/>
                <a:ea typeface="+mj-ea"/>
                <a:cs typeface="Calibri" panose="020F0502020204030204" pitchFamily="34" charset="0"/>
              </a:defRPr>
            </a:lvl1pPr>
          </a:lstStyle>
          <a:p>
            <a:r>
              <a:rPr lang="en-US" dirty="0"/>
              <a:t>Click to edit Master title style</a:t>
            </a:r>
          </a:p>
        </p:txBody>
      </p:sp>
      <p:sp>
        <p:nvSpPr>
          <p:cNvPr id="130051" name="Rectangle 3"/>
          <p:cNvSpPr>
            <a:spLocks noGrp="1" noChangeArrowheads="1"/>
          </p:cNvSpPr>
          <p:nvPr>
            <p:ph type="subTitle" idx="1"/>
          </p:nvPr>
        </p:nvSpPr>
        <p:spPr>
          <a:xfrm>
            <a:off x="885213" y="3950885"/>
            <a:ext cx="4143987" cy="687118"/>
          </a:xfrm>
        </p:spPr>
        <p:txBody>
          <a:bodyPr/>
          <a:lstStyle>
            <a:lvl1pPr marL="0" indent="0" algn="l">
              <a:buFont typeface="Wingdings" pitchFamily="1" charset="2"/>
              <a:buNone/>
              <a:defRPr lang="en-US" sz="2000" kern="1200" dirty="0">
                <a:solidFill>
                  <a:srgbClr val="0161AA"/>
                </a:solidFill>
                <a:latin typeface="+mj-lt"/>
                <a:ea typeface="ヒラギノ角ゴ Pro W3" pitchFamily="1" charset="-128"/>
                <a:cs typeface="Calibri" panose="020F0502020204030204" pitchFamily="34" charset="0"/>
              </a:defRPr>
            </a:lvl1pPr>
          </a:lstStyle>
          <a:p>
            <a:r>
              <a:rPr lang="en-US" dirty="0"/>
              <a:t>Click to edit Master subtitle style</a:t>
            </a:r>
          </a:p>
        </p:txBody>
      </p:sp>
      <p:sp>
        <p:nvSpPr>
          <p:cNvPr id="13" name="Rectangle 12">
            <a:extLst>
              <a:ext uri="{FF2B5EF4-FFF2-40B4-BE49-F238E27FC236}">
                <a16:creationId xmlns:a16="http://schemas.microsoft.com/office/drawing/2014/main" id="{12965AD2-5466-1340-B14B-8455BA41C108}"/>
              </a:ext>
            </a:extLst>
          </p:cNvPr>
          <p:cNvSpPr/>
          <p:nvPr userDrawn="1"/>
        </p:nvSpPr>
        <p:spPr bwMode="auto">
          <a:xfrm>
            <a:off x="0" y="6665976"/>
            <a:ext cx="7549662" cy="192024"/>
          </a:xfrm>
          <a:prstGeom prst="rect">
            <a:avLst/>
          </a:prstGeom>
          <a:solidFill>
            <a:srgbClr val="00788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14" name="Rectangle 13">
            <a:extLst>
              <a:ext uri="{FF2B5EF4-FFF2-40B4-BE49-F238E27FC236}">
                <a16:creationId xmlns:a16="http://schemas.microsoft.com/office/drawing/2014/main" id="{E8838497-E6B2-E042-BE8D-D0B91C735E3A}"/>
              </a:ext>
            </a:extLst>
          </p:cNvPr>
          <p:cNvSpPr/>
          <p:nvPr userDrawn="1"/>
        </p:nvSpPr>
        <p:spPr bwMode="auto">
          <a:xfrm>
            <a:off x="7549662" y="6665973"/>
            <a:ext cx="914400" cy="192024"/>
          </a:xfrm>
          <a:prstGeom prst="rect">
            <a:avLst/>
          </a:prstGeom>
          <a:solidFill>
            <a:srgbClr val="9A4F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15" name="Rectangle 14">
            <a:extLst>
              <a:ext uri="{FF2B5EF4-FFF2-40B4-BE49-F238E27FC236}">
                <a16:creationId xmlns:a16="http://schemas.microsoft.com/office/drawing/2014/main" id="{4E8E9590-DDAF-6A41-B9E6-BDB89C2B20AC}"/>
              </a:ext>
            </a:extLst>
          </p:cNvPr>
          <p:cNvSpPr/>
          <p:nvPr userDrawn="1"/>
        </p:nvSpPr>
        <p:spPr bwMode="auto">
          <a:xfrm>
            <a:off x="8464062" y="6665976"/>
            <a:ext cx="914400" cy="192024"/>
          </a:xfrm>
          <a:prstGeom prst="rect">
            <a:avLst/>
          </a:prstGeom>
          <a:solidFill>
            <a:srgbClr val="BE322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23" name="Rectangle 22">
            <a:extLst>
              <a:ext uri="{FF2B5EF4-FFF2-40B4-BE49-F238E27FC236}">
                <a16:creationId xmlns:a16="http://schemas.microsoft.com/office/drawing/2014/main" id="{5281831E-1238-0045-A604-FD848135DDD3}"/>
              </a:ext>
            </a:extLst>
          </p:cNvPr>
          <p:cNvSpPr/>
          <p:nvPr userDrawn="1"/>
        </p:nvSpPr>
        <p:spPr bwMode="auto">
          <a:xfrm>
            <a:off x="9378461" y="6665976"/>
            <a:ext cx="949569" cy="192024"/>
          </a:xfrm>
          <a:prstGeom prst="rect">
            <a:avLst/>
          </a:prstGeom>
          <a:solidFill>
            <a:srgbClr val="84B1D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25" name="Rectangle 24">
            <a:extLst>
              <a:ext uri="{FF2B5EF4-FFF2-40B4-BE49-F238E27FC236}">
                <a16:creationId xmlns:a16="http://schemas.microsoft.com/office/drawing/2014/main" id="{C3B4AFDA-95DB-B64C-B69A-B6FECD5BAE33}"/>
              </a:ext>
            </a:extLst>
          </p:cNvPr>
          <p:cNvSpPr/>
          <p:nvPr userDrawn="1"/>
        </p:nvSpPr>
        <p:spPr bwMode="auto">
          <a:xfrm>
            <a:off x="11289323" y="6665976"/>
            <a:ext cx="914400" cy="192024"/>
          </a:xfrm>
          <a:prstGeom prst="rect">
            <a:avLst/>
          </a:prstGeom>
          <a:solidFill>
            <a:srgbClr val="135FA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26" name="Rectangle 25">
            <a:extLst>
              <a:ext uri="{FF2B5EF4-FFF2-40B4-BE49-F238E27FC236}">
                <a16:creationId xmlns:a16="http://schemas.microsoft.com/office/drawing/2014/main" id="{0BD6AD83-14AC-FC4D-86AB-67010D7B8E30}"/>
              </a:ext>
            </a:extLst>
          </p:cNvPr>
          <p:cNvSpPr/>
          <p:nvPr userDrawn="1"/>
        </p:nvSpPr>
        <p:spPr bwMode="auto">
          <a:xfrm>
            <a:off x="10328029" y="6665976"/>
            <a:ext cx="960120" cy="192024"/>
          </a:xfrm>
          <a:prstGeom prst="rect">
            <a:avLst/>
          </a:prstGeom>
          <a:solidFill>
            <a:srgbClr val="F69F1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pic>
        <p:nvPicPr>
          <p:cNvPr id="16" name="Picture 15">
            <a:extLst>
              <a:ext uri="{FF2B5EF4-FFF2-40B4-BE49-F238E27FC236}">
                <a16:creationId xmlns:a16="http://schemas.microsoft.com/office/drawing/2014/main" id="{902FAF79-FDB0-44D9-90CE-067F571B709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231209" y="5569957"/>
            <a:ext cx="3143251" cy="800639"/>
          </a:xfrm>
          <a:prstGeom prst="rect">
            <a:avLst/>
          </a:prstGeom>
        </p:spPr>
      </p:pic>
    </p:spTree>
    <p:extLst>
      <p:ext uri="{BB962C8B-B14F-4D97-AF65-F5344CB8AC3E}">
        <p14:creationId xmlns:p14="http://schemas.microsoft.com/office/powerpoint/2010/main" val="857281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Single line title and 1 column layout ">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p:cNvSpPr>
          <p:nvPr>
            <p:ph type="sldNum" sz="quarter" idx="10"/>
          </p:nvPr>
        </p:nvSpPr>
        <p:spPr>
          <a:xfrm>
            <a:off x="11455400" y="6248434"/>
            <a:ext cx="609600" cy="304801"/>
          </a:xfrm>
        </p:spPr>
        <p:txBody>
          <a:bodyPr/>
          <a:lstStyle/>
          <a:p>
            <a:pPr eaLnBrk="0" fontAlgn="base" hangingPunct="0">
              <a:spcBef>
                <a:spcPct val="0"/>
              </a:spcBef>
              <a:spcAft>
                <a:spcPct val="0"/>
              </a:spcAft>
            </a:pPr>
            <a:fld id="{D4325D4D-289E-48C1-B277-2BEB492A7D19}" type="slidenum">
              <a:rPr lang="en-US" smtClean="0">
                <a:solidFill>
                  <a:srgbClr val="E7E6E6">
                    <a:lumMod val="50000"/>
                  </a:srgbClr>
                </a:solidFill>
                <a:ea typeface="ヒラギノ角ゴ Pro W3" pitchFamily="1" charset="-128"/>
              </a:rPr>
              <a:pPr eaLnBrk="0" fontAlgn="base" hangingPunct="0">
                <a:spcBef>
                  <a:spcPct val="0"/>
                </a:spcBef>
                <a:spcAft>
                  <a:spcPct val="0"/>
                </a:spcAft>
              </a:pPr>
              <a:t>‹#›</a:t>
            </a:fld>
            <a:endParaRPr lang="en-US" dirty="0">
              <a:solidFill>
                <a:srgbClr val="E7E6E6">
                  <a:lumMod val="50000"/>
                </a:srgbClr>
              </a:solidFill>
              <a:ea typeface="ヒラギノ角ゴ Pro W3" pitchFamily="1" charset="-128"/>
            </a:endParaRPr>
          </a:p>
        </p:txBody>
      </p:sp>
    </p:spTree>
    <p:extLst>
      <p:ext uri="{BB962C8B-B14F-4D97-AF65-F5344CB8AC3E}">
        <p14:creationId xmlns:p14="http://schemas.microsoft.com/office/powerpoint/2010/main" val="3850068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ingle line title and 2column layout ">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marL="0">
              <a:defRPr/>
            </a:lvl1pPr>
          </a:lstStyle>
          <a:p>
            <a:r>
              <a:rPr lang="en-US" dirty="0"/>
              <a:t>Click to edit Master title style</a:t>
            </a:r>
          </a:p>
        </p:txBody>
      </p:sp>
      <p:sp>
        <p:nvSpPr>
          <p:cNvPr id="3" name="Content Placeholder 2"/>
          <p:cNvSpPr>
            <a:spLocks noGrp="1"/>
          </p:cNvSpPr>
          <p:nvPr>
            <p:ph idx="1"/>
          </p:nvPr>
        </p:nvSpPr>
        <p:spPr>
          <a:xfrm>
            <a:off x="609600" y="1143006"/>
            <a:ext cx="5380892" cy="4983163"/>
          </a:xfrm>
        </p:spPr>
        <p:txBody>
          <a:body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p:cNvSpPr>
          <p:nvPr>
            <p:ph type="sldNum" sz="quarter" idx="10"/>
          </p:nvPr>
        </p:nvSpPr>
        <p:spPr>
          <a:xfrm>
            <a:off x="11455400" y="6248434"/>
            <a:ext cx="609600" cy="304801"/>
          </a:xfrm>
        </p:spPr>
        <p:txBody>
          <a:bodyPr/>
          <a:lstStyle/>
          <a:p>
            <a:pPr eaLnBrk="0" fontAlgn="base" hangingPunct="0">
              <a:spcBef>
                <a:spcPct val="0"/>
              </a:spcBef>
              <a:spcAft>
                <a:spcPct val="0"/>
              </a:spcAft>
            </a:pPr>
            <a:fld id="{D4325D4D-289E-48C1-B277-2BEB492A7D19}" type="slidenum">
              <a:rPr lang="en-US" smtClean="0">
                <a:solidFill>
                  <a:srgbClr val="E7E6E6">
                    <a:lumMod val="50000"/>
                  </a:srgbClr>
                </a:solidFill>
                <a:ea typeface="ヒラギノ角ゴ Pro W3" pitchFamily="1" charset="-128"/>
              </a:rPr>
              <a:pPr eaLnBrk="0" fontAlgn="base" hangingPunct="0">
                <a:spcBef>
                  <a:spcPct val="0"/>
                </a:spcBef>
                <a:spcAft>
                  <a:spcPct val="0"/>
                </a:spcAft>
              </a:pPr>
              <a:t>‹#›</a:t>
            </a:fld>
            <a:endParaRPr lang="en-US" dirty="0">
              <a:solidFill>
                <a:srgbClr val="E7E6E6">
                  <a:lumMod val="50000"/>
                </a:srgbClr>
              </a:solidFill>
              <a:ea typeface="ヒラギノ角ゴ Pro W3" pitchFamily="1" charset="-128"/>
            </a:endParaRPr>
          </a:p>
        </p:txBody>
      </p:sp>
      <p:sp>
        <p:nvSpPr>
          <p:cNvPr id="6" name="Content Placeholder 5">
            <a:extLst>
              <a:ext uri="{FF2B5EF4-FFF2-40B4-BE49-F238E27FC236}">
                <a16:creationId xmlns:a16="http://schemas.microsoft.com/office/drawing/2014/main" id="{BD0D5316-17B7-2049-9256-A90315F3F641}"/>
              </a:ext>
            </a:extLst>
          </p:cNvPr>
          <p:cNvSpPr>
            <a:spLocks noGrp="1"/>
          </p:cNvSpPr>
          <p:nvPr>
            <p:ph sz="quarter" idx="11"/>
          </p:nvPr>
        </p:nvSpPr>
        <p:spPr>
          <a:xfrm>
            <a:off x="6095999" y="1143006"/>
            <a:ext cx="5486401" cy="4983162"/>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36455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single line only">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marL="0">
              <a:defRPr/>
            </a:lvl1pPr>
          </a:lstStyle>
          <a:p>
            <a:r>
              <a:rPr lang="en-US" dirty="0"/>
              <a:t>Click to edit Master title style</a:t>
            </a:r>
          </a:p>
        </p:txBody>
      </p:sp>
      <p:sp>
        <p:nvSpPr>
          <p:cNvPr id="4" name="Slide Number Placeholder 3"/>
          <p:cNvSpPr>
            <a:spLocks noGrp="1"/>
          </p:cNvSpPr>
          <p:nvPr>
            <p:ph type="sldNum" sz="quarter" idx="10"/>
          </p:nvPr>
        </p:nvSpPr>
        <p:spPr>
          <a:xfrm>
            <a:off x="11455400" y="6248434"/>
            <a:ext cx="609600" cy="304801"/>
          </a:xfrm>
        </p:spPr>
        <p:txBody>
          <a:bodyPr/>
          <a:lstStyle/>
          <a:p>
            <a:pPr eaLnBrk="0" fontAlgn="base" hangingPunct="0">
              <a:spcBef>
                <a:spcPct val="0"/>
              </a:spcBef>
              <a:spcAft>
                <a:spcPct val="0"/>
              </a:spcAft>
            </a:pPr>
            <a:fld id="{D4325D4D-289E-48C1-B277-2BEB492A7D19}" type="slidenum">
              <a:rPr lang="en-US" smtClean="0">
                <a:solidFill>
                  <a:srgbClr val="E7E6E6">
                    <a:lumMod val="50000"/>
                  </a:srgbClr>
                </a:solidFill>
                <a:ea typeface="ヒラギノ角ゴ Pro W3" pitchFamily="1" charset="-128"/>
              </a:rPr>
              <a:pPr eaLnBrk="0" fontAlgn="base" hangingPunct="0">
                <a:spcBef>
                  <a:spcPct val="0"/>
                </a:spcBef>
                <a:spcAft>
                  <a:spcPct val="0"/>
                </a:spcAft>
              </a:pPr>
              <a:t>‹#›</a:t>
            </a:fld>
            <a:endParaRPr lang="en-US" dirty="0">
              <a:solidFill>
                <a:srgbClr val="E7E6E6">
                  <a:lumMod val="50000"/>
                </a:srgbClr>
              </a:solidFill>
              <a:ea typeface="ヒラギノ角ゴ Pro W3" pitchFamily="1" charset="-128"/>
            </a:endParaRPr>
          </a:p>
        </p:txBody>
      </p:sp>
    </p:spTree>
    <p:extLst>
      <p:ext uri="{BB962C8B-B14F-4D97-AF65-F5344CB8AC3E}">
        <p14:creationId xmlns:p14="http://schemas.microsoft.com/office/powerpoint/2010/main" val="3123105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Line Title and single column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12709" y="420328"/>
            <a:ext cx="11050971" cy="1004026"/>
          </a:xfrm>
          <a:noFill/>
        </p:spPr>
        <p:txBody>
          <a:bodyPr lIns="182880" tIns="91440" rIns="182880" bIns="91440"/>
          <a:lstStyle>
            <a:lvl1pPr marL="0">
              <a:lnSpc>
                <a:spcPts val="3300"/>
              </a:lnSpc>
              <a:defRPr baseline="0"/>
            </a:lvl1pPr>
          </a:lstStyle>
          <a:p>
            <a:r>
              <a:rPr lang="en-US" dirty="0"/>
              <a:t>Click to edit Master title style. This one can wrap to two lines. Filler copy added.</a:t>
            </a:r>
          </a:p>
        </p:txBody>
      </p:sp>
      <p:sp>
        <p:nvSpPr>
          <p:cNvPr id="4" name="Slide Number Placeholder 3"/>
          <p:cNvSpPr>
            <a:spLocks noGrp="1"/>
          </p:cNvSpPr>
          <p:nvPr>
            <p:ph type="sldNum" sz="quarter" idx="10"/>
          </p:nvPr>
        </p:nvSpPr>
        <p:spPr/>
        <p:txBody>
          <a:bodyPr/>
          <a:lstStyle/>
          <a:p>
            <a:pPr eaLnBrk="0" fontAlgn="base" hangingPunct="0">
              <a:spcBef>
                <a:spcPct val="0"/>
              </a:spcBef>
              <a:spcAft>
                <a:spcPct val="0"/>
              </a:spcAft>
            </a:pPr>
            <a:fld id="{D4325D4D-289E-48C1-B277-2BEB492A7D19}" type="slidenum">
              <a:rPr lang="en-US" smtClean="0">
                <a:solidFill>
                  <a:srgbClr val="E7E6E6">
                    <a:lumMod val="50000"/>
                  </a:srgbClr>
                </a:solidFill>
                <a:ea typeface="ヒラギノ角ゴ Pro W3" pitchFamily="1" charset="-128"/>
              </a:rPr>
              <a:pPr eaLnBrk="0" fontAlgn="base" hangingPunct="0">
                <a:spcBef>
                  <a:spcPct val="0"/>
                </a:spcBef>
                <a:spcAft>
                  <a:spcPct val="0"/>
                </a:spcAft>
              </a:pPr>
              <a:t>‹#›</a:t>
            </a:fld>
            <a:endParaRPr lang="en-US" dirty="0">
              <a:solidFill>
                <a:srgbClr val="E7E6E6">
                  <a:lumMod val="50000"/>
                </a:srgbClr>
              </a:solidFill>
              <a:ea typeface="ヒラギノ角ゴ Pro W3" pitchFamily="1" charset="-128"/>
            </a:endParaRPr>
          </a:p>
        </p:txBody>
      </p:sp>
      <p:sp>
        <p:nvSpPr>
          <p:cNvPr id="5" name="Text Placeholder 4">
            <a:extLst>
              <a:ext uri="{FF2B5EF4-FFF2-40B4-BE49-F238E27FC236}">
                <a16:creationId xmlns:a16="http://schemas.microsoft.com/office/drawing/2014/main" id="{41D72E5A-1CFF-6D41-A55A-4ACCCE4793B5}"/>
              </a:ext>
            </a:extLst>
          </p:cNvPr>
          <p:cNvSpPr>
            <a:spLocks noGrp="1"/>
          </p:cNvSpPr>
          <p:nvPr>
            <p:ph type="body" sz="quarter" idx="11"/>
          </p:nvPr>
        </p:nvSpPr>
        <p:spPr>
          <a:xfrm>
            <a:off x="612709" y="1500808"/>
            <a:ext cx="11050971" cy="468885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58240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Line Title and two column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9439" y="430267"/>
            <a:ext cx="10982961" cy="1004026"/>
          </a:xfrm>
          <a:noFill/>
        </p:spPr>
        <p:txBody>
          <a:bodyPr lIns="182880" tIns="91440" rIns="182880" bIns="91440"/>
          <a:lstStyle>
            <a:lvl1pPr marL="0">
              <a:lnSpc>
                <a:spcPts val="3300"/>
              </a:lnSpc>
              <a:defRPr baseline="0"/>
            </a:lvl1pPr>
          </a:lstStyle>
          <a:p>
            <a:r>
              <a:rPr lang="en-US" dirty="0"/>
              <a:t>Click to edit Master title style. This one can wrap to two lines. Filler copy added.</a:t>
            </a:r>
          </a:p>
        </p:txBody>
      </p:sp>
      <p:sp>
        <p:nvSpPr>
          <p:cNvPr id="4" name="Slide Number Placeholder 3"/>
          <p:cNvSpPr>
            <a:spLocks noGrp="1"/>
          </p:cNvSpPr>
          <p:nvPr>
            <p:ph type="sldNum" sz="quarter" idx="10"/>
          </p:nvPr>
        </p:nvSpPr>
        <p:spPr/>
        <p:txBody>
          <a:bodyPr/>
          <a:lstStyle/>
          <a:p>
            <a:pPr eaLnBrk="0" fontAlgn="base" hangingPunct="0">
              <a:spcBef>
                <a:spcPct val="0"/>
              </a:spcBef>
              <a:spcAft>
                <a:spcPct val="0"/>
              </a:spcAft>
            </a:pPr>
            <a:fld id="{D4325D4D-289E-48C1-B277-2BEB492A7D19}" type="slidenum">
              <a:rPr lang="en-US" smtClean="0">
                <a:solidFill>
                  <a:srgbClr val="E7E6E6">
                    <a:lumMod val="50000"/>
                  </a:srgbClr>
                </a:solidFill>
                <a:ea typeface="ヒラギノ角ゴ Pro W3" pitchFamily="1" charset="-128"/>
              </a:rPr>
              <a:pPr eaLnBrk="0" fontAlgn="base" hangingPunct="0">
                <a:spcBef>
                  <a:spcPct val="0"/>
                </a:spcBef>
                <a:spcAft>
                  <a:spcPct val="0"/>
                </a:spcAft>
              </a:pPr>
              <a:t>‹#›</a:t>
            </a:fld>
            <a:endParaRPr lang="en-US" dirty="0">
              <a:solidFill>
                <a:srgbClr val="E7E6E6">
                  <a:lumMod val="50000"/>
                </a:srgbClr>
              </a:solidFill>
              <a:ea typeface="ヒラギノ角ゴ Pro W3" pitchFamily="1" charset="-128"/>
            </a:endParaRPr>
          </a:p>
        </p:txBody>
      </p:sp>
      <p:sp>
        <p:nvSpPr>
          <p:cNvPr id="5" name="Text Placeholder 4">
            <a:extLst>
              <a:ext uri="{FF2B5EF4-FFF2-40B4-BE49-F238E27FC236}">
                <a16:creationId xmlns:a16="http://schemas.microsoft.com/office/drawing/2014/main" id="{41D72E5A-1CFF-6D41-A55A-4ACCCE4793B5}"/>
              </a:ext>
            </a:extLst>
          </p:cNvPr>
          <p:cNvSpPr>
            <a:spLocks noGrp="1"/>
          </p:cNvSpPr>
          <p:nvPr>
            <p:ph type="body" sz="quarter" idx="11"/>
          </p:nvPr>
        </p:nvSpPr>
        <p:spPr>
          <a:xfrm>
            <a:off x="599439" y="1484794"/>
            <a:ext cx="5379330" cy="4876678"/>
          </a:xfrm>
        </p:spPr>
        <p:txBody>
          <a:bodyPr/>
          <a:lstStyle/>
          <a:p>
            <a:pPr lvl="0"/>
            <a:r>
              <a:rPr lang="en-US" dirty="0"/>
              <a:t>Click to edit Master text styles</a:t>
            </a:r>
          </a:p>
          <a:p>
            <a:pPr lvl="1"/>
            <a:r>
              <a:rPr lang="en-US" dirty="0"/>
              <a:t>Second level</a:t>
            </a:r>
          </a:p>
          <a:p>
            <a:pPr lvl="2"/>
            <a:r>
              <a:rPr lang="en-US" dirty="0"/>
              <a:t>Third level</a:t>
            </a:r>
          </a:p>
        </p:txBody>
      </p:sp>
      <p:sp>
        <p:nvSpPr>
          <p:cNvPr id="6" name="Content Placeholder 5">
            <a:extLst>
              <a:ext uri="{FF2B5EF4-FFF2-40B4-BE49-F238E27FC236}">
                <a16:creationId xmlns:a16="http://schemas.microsoft.com/office/drawing/2014/main" id="{6F6566AA-8828-4944-A17D-51C4C666B3C7}"/>
              </a:ext>
            </a:extLst>
          </p:cNvPr>
          <p:cNvSpPr>
            <a:spLocks noGrp="1"/>
          </p:cNvSpPr>
          <p:nvPr>
            <p:ph sz="quarter" idx="12"/>
          </p:nvPr>
        </p:nvSpPr>
        <p:spPr>
          <a:xfrm>
            <a:off x="6096000" y="1484671"/>
            <a:ext cx="5496561" cy="4876800"/>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59574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Line 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2649" y="430267"/>
            <a:ext cx="10959752" cy="1004026"/>
          </a:xfrm>
          <a:noFill/>
        </p:spPr>
        <p:txBody>
          <a:bodyPr lIns="182880" tIns="91440" rIns="182880" bIns="91440"/>
          <a:lstStyle>
            <a:lvl1pPr marL="0">
              <a:lnSpc>
                <a:spcPts val="3300"/>
              </a:lnSpc>
              <a:defRPr baseline="0"/>
            </a:lvl1pPr>
          </a:lstStyle>
          <a:p>
            <a:r>
              <a:rPr lang="en-US" dirty="0"/>
              <a:t>Click to edit Master title style. This one can wrap to two lines. Filler copy added.</a:t>
            </a:r>
          </a:p>
        </p:txBody>
      </p:sp>
      <p:sp>
        <p:nvSpPr>
          <p:cNvPr id="4" name="Slide Number Placeholder 3"/>
          <p:cNvSpPr>
            <a:spLocks noGrp="1"/>
          </p:cNvSpPr>
          <p:nvPr>
            <p:ph type="sldNum" sz="quarter" idx="10"/>
          </p:nvPr>
        </p:nvSpPr>
        <p:spPr/>
        <p:txBody>
          <a:bodyPr/>
          <a:lstStyle/>
          <a:p>
            <a:pPr eaLnBrk="0" fontAlgn="base" hangingPunct="0">
              <a:spcBef>
                <a:spcPct val="0"/>
              </a:spcBef>
              <a:spcAft>
                <a:spcPct val="0"/>
              </a:spcAft>
            </a:pPr>
            <a:fld id="{D4325D4D-289E-48C1-B277-2BEB492A7D19}" type="slidenum">
              <a:rPr lang="en-US" smtClean="0">
                <a:solidFill>
                  <a:srgbClr val="E7E6E6">
                    <a:lumMod val="50000"/>
                  </a:srgbClr>
                </a:solidFill>
                <a:ea typeface="ヒラギノ角ゴ Pro W3" pitchFamily="1" charset="-128"/>
              </a:rPr>
              <a:pPr eaLnBrk="0" fontAlgn="base" hangingPunct="0">
                <a:spcBef>
                  <a:spcPct val="0"/>
                </a:spcBef>
                <a:spcAft>
                  <a:spcPct val="0"/>
                </a:spcAft>
              </a:pPr>
              <a:t>‹#›</a:t>
            </a:fld>
            <a:endParaRPr lang="en-US" dirty="0">
              <a:solidFill>
                <a:srgbClr val="E7E6E6">
                  <a:lumMod val="50000"/>
                </a:srgbClr>
              </a:solidFill>
              <a:ea typeface="ヒラギノ角ゴ Pro W3" pitchFamily="1" charset="-128"/>
            </a:endParaRPr>
          </a:p>
        </p:txBody>
      </p:sp>
    </p:spTree>
    <p:extLst>
      <p:ext uri="{BB962C8B-B14F-4D97-AF65-F5344CB8AC3E}">
        <p14:creationId xmlns:p14="http://schemas.microsoft.com/office/powerpoint/2010/main" val="1833371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Backgroumd_Two-Line Title Only">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32589" y="440206"/>
            <a:ext cx="10949812" cy="1004026"/>
          </a:xfrm>
          <a:noFill/>
        </p:spPr>
        <p:txBody>
          <a:bodyPr lIns="182880" tIns="91440" rIns="182880" bIns="91440"/>
          <a:lstStyle>
            <a:lvl1pPr marL="0">
              <a:lnSpc>
                <a:spcPts val="3300"/>
              </a:lnSpc>
              <a:defRPr baseline="0">
                <a:solidFill>
                  <a:schemeClr val="bg1"/>
                </a:solidFill>
              </a:defRPr>
            </a:lvl1pPr>
          </a:lstStyle>
          <a:p>
            <a:r>
              <a:rPr lang="en-US" dirty="0"/>
              <a:t>Click to edit Master title style. This one can wrap to two lines. Filler copy added.</a:t>
            </a:r>
          </a:p>
        </p:txBody>
      </p:sp>
      <p:sp>
        <p:nvSpPr>
          <p:cNvPr id="4" name="Slide Number Placeholder 3"/>
          <p:cNvSpPr>
            <a:spLocks noGrp="1"/>
          </p:cNvSpPr>
          <p:nvPr>
            <p:ph type="sldNum" sz="quarter" idx="10"/>
          </p:nvPr>
        </p:nvSpPr>
        <p:spPr/>
        <p:txBody>
          <a:bodyPr/>
          <a:lstStyle>
            <a:lvl1pPr>
              <a:defRPr>
                <a:solidFill>
                  <a:schemeClr val="bg1">
                    <a:lumMod val="85000"/>
                  </a:schemeClr>
                </a:solidFill>
              </a:defRPr>
            </a:lvl1pPr>
          </a:lstStyle>
          <a:p>
            <a:pPr eaLnBrk="0" fontAlgn="base" hangingPunct="0">
              <a:spcBef>
                <a:spcPct val="0"/>
              </a:spcBef>
              <a:spcAft>
                <a:spcPct val="0"/>
              </a:spcAft>
            </a:pPr>
            <a:fld id="{D4325D4D-289E-48C1-B277-2BEB492A7D19}" type="slidenum">
              <a:rPr lang="en-US" smtClean="0">
                <a:ea typeface="ヒラギノ角ゴ Pro W3" pitchFamily="1" charset="-128"/>
              </a:rPr>
              <a:pPr eaLnBrk="0" fontAlgn="base" hangingPunct="0">
                <a:spcBef>
                  <a:spcPct val="0"/>
                </a:spcBef>
                <a:spcAft>
                  <a:spcPct val="0"/>
                </a:spcAft>
              </a:pPr>
              <a:t>‹#›</a:t>
            </a:fld>
            <a:endParaRPr lang="en-US" dirty="0">
              <a:ea typeface="ヒラギノ角ゴ Pro W3" pitchFamily="1" charset="-128"/>
            </a:endParaRPr>
          </a:p>
        </p:txBody>
      </p:sp>
    </p:spTree>
    <p:extLst>
      <p:ext uri="{BB962C8B-B14F-4D97-AF65-F5344CB8AC3E}">
        <p14:creationId xmlns:p14="http://schemas.microsoft.com/office/powerpoint/2010/main" val="21285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AAA260-370A-444E-87DC-25CBD829C2E5}"/>
              </a:ext>
            </a:extLst>
          </p:cNvPr>
          <p:cNvPicPr>
            <a:picLocks noChangeAspect="1"/>
          </p:cNvPicPr>
          <p:nvPr userDrawn="1"/>
        </p:nvPicPr>
        <p:blipFill rotWithShape="1">
          <a:blip r:embed="rId2"/>
          <a:srcRect l="5217"/>
          <a:stretch/>
        </p:blipFill>
        <p:spPr>
          <a:xfrm>
            <a:off x="0" y="0"/>
            <a:ext cx="4991100" cy="5198806"/>
          </a:xfrm>
          <a:prstGeom prst="rect">
            <a:avLst/>
          </a:prstGeom>
        </p:spPr>
      </p:pic>
      <p:sp>
        <p:nvSpPr>
          <p:cNvPr id="4" name="Rectangle 3"/>
          <p:cNvSpPr/>
          <p:nvPr userDrawn="1"/>
        </p:nvSpPr>
        <p:spPr>
          <a:xfrm>
            <a:off x="225085" y="191728"/>
            <a:ext cx="11766024" cy="647454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2" name="Slide Number Placeholder 1"/>
          <p:cNvSpPr>
            <a:spLocks noGrp="1"/>
          </p:cNvSpPr>
          <p:nvPr>
            <p:ph type="sldNum" sz="quarter" idx="10"/>
          </p:nvPr>
        </p:nvSpPr>
        <p:spPr/>
        <p:txBody>
          <a:bodyPr/>
          <a:lstStyle>
            <a:lvl1pPr>
              <a:defRPr>
                <a:solidFill>
                  <a:schemeClr val="bg1"/>
                </a:solidFill>
              </a:defRPr>
            </a:lvl1pPr>
          </a:lstStyle>
          <a:p>
            <a:pPr eaLnBrk="0" fontAlgn="base" hangingPunct="0">
              <a:spcBef>
                <a:spcPct val="0"/>
              </a:spcBef>
              <a:spcAft>
                <a:spcPct val="0"/>
              </a:spcAft>
            </a:pPr>
            <a:fld id="{D4325D4D-289E-48C1-B277-2BEB492A7D19}" type="slidenum">
              <a:rPr lang="en-US" smtClean="0">
                <a:ea typeface="ヒラギノ角ゴ Pro W3" pitchFamily="1" charset="-128"/>
              </a:rPr>
              <a:pPr eaLnBrk="0" fontAlgn="base" hangingPunct="0">
                <a:spcBef>
                  <a:spcPct val="0"/>
                </a:spcBef>
                <a:spcAft>
                  <a:spcPct val="0"/>
                </a:spcAft>
              </a:pPr>
              <a:t>‹#›</a:t>
            </a:fld>
            <a:endParaRPr lang="en-US" dirty="0">
              <a:ea typeface="ヒラギノ角ゴ Pro W3" pitchFamily="1" charset="-128"/>
            </a:endParaRPr>
          </a:p>
        </p:txBody>
      </p:sp>
      <p:sp>
        <p:nvSpPr>
          <p:cNvPr id="5" name="Rectangle 2"/>
          <p:cNvSpPr>
            <a:spLocks noGrp="1" noChangeArrowheads="1"/>
          </p:cNvSpPr>
          <p:nvPr>
            <p:ph type="ctrTitle" hasCustomPrompt="1"/>
          </p:nvPr>
        </p:nvSpPr>
        <p:spPr>
          <a:xfrm>
            <a:off x="2792274" y="2590800"/>
            <a:ext cx="8332169" cy="1676399"/>
          </a:xfrm>
          <a:noFill/>
          <a:ln>
            <a:noFill/>
          </a:ln>
        </p:spPr>
        <p:txBody>
          <a:bodyPr/>
          <a:lstStyle>
            <a:lvl1pPr algn="l">
              <a:defRPr sz="3600" b="0">
                <a:solidFill>
                  <a:schemeClr val="accent1"/>
                </a:solidFill>
                <a:latin typeface="+mj-lt"/>
                <a:cs typeface="Calibri" panose="020F0502020204030204" pitchFamily="34" charset="0"/>
              </a:defRPr>
            </a:lvl1pPr>
          </a:lstStyle>
          <a:p>
            <a:r>
              <a:rPr lang="en-US" dirty="0"/>
              <a:t>Click to edit title style</a:t>
            </a:r>
          </a:p>
        </p:txBody>
      </p:sp>
      <p:pic>
        <p:nvPicPr>
          <p:cNvPr id="6" name="Picture 5">
            <a:extLst>
              <a:ext uri="{FF2B5EF4-FFF2-40B4-BE49-F238E27FC236}">
                <a16:creationId xmlns:a16="http://schemas.microsoft.com/office/drawing/2014/main" id="{C1953315-8701-5E46-B363-6A5AF6FEDC24}"/>
              </a:ext>
            </a:extLst>
          </p:cNvPr>
          <p:cNvPicPr>
            <a:picLocks noChangeAspect="1"/>
          </p:cNvPicPr>
          <p:nvPr userDrawn="1"/>
        </p:nvPicPr>
        <p:blipFill rotWithShape="1">
          <a:blip r:embed="rId3"/>
          <a:srcRect r="9144"/>
          <a:stretch/>
        </p:blipFill>
        <p:spPr>
          <a:xfrm>
            <a:off x="6810066" y="3362632"/>
            <a:ext cx="5411430" cy="3510116"/>
          </a:xfrm>
          <a:prstGeom prst="rect">
            <a:avLst/>
          </a:prstGeom>
        </p:spPr>
      </p:pic>
    </p:spTree>
    <p:extLst>
      <p:ext uri="{BB962C8B-B14F-4D97-AF65-F5344CB8AC3E}">
        <p14:creationId xmlns:p14="http://schemas.microsoft.com/office/powerpoint/2010/main" val="1356893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Rectangle 3"/>
          <p:cNvSpPr/>
          <p:nvPr userDrawn="1"/>
        </p:nvSpPr>
        <p:spPr>
          <a:xfrm>
            <a:off x="225085" y="191728"/>
            <a:ext cx="11766024" cy="647454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2" name="Slide Number Placeholder 1"/>
          <p:cNvSpPr>
            <a:spLocks noGrp="1"/>
          </p:cNvSpPr>
          <p:nvPr>
            <p:ph type="sldNum" sz="quarter" idx="10"/>
          </p:nvPr>
        </p:nvSpPr>
        <p:spPr/>
        <p:txBody>
          <a:bodyPr/>
          <a:lstStyle>
            <a:lvl1pPr>
              <a:defRPr>
                <a:solidFill>
                  <a:schemeClr val="bg1"/>
                </a:solidFill>
              </a:defRPr>
            </a:lvl1pPr>
          </a:lstStyle>
          <a:p>
            <a:pPr eaLnBrk="0" fontAlgn="base" hangingPunct="0">
              <a:spcBef>
                <a:spcPct val="0"/>
              </a:spcBef>
              <a:spcAft>
                <a:spcPct val="0"/>
              </a:spcAft>
            </a:pPr>
            <a:fld id="{D4325D4D-289E-48C1-B277-2BEB492A7D19}" type="slidenum">
              <a:rPr lang="en-US" smtClean="0">
                <a:ea typeface="ヒラギノ角ゴ Pro W3" pitchFamily="1" charset="-128"/>
              </a:rPr>
              <a:pPr eaLnBrk="0" fontAlgn="base" hangingPunct="0">
                <a:spcBef>
                  <a:spcPct val="0"/>
                </a:spcBef>
                <a:spcAft>
                  <a:spcPct val="0"/>
                </a:spcAft>
              </a:pPr>
              <a:t>‹#›</a:t>
            </a:fld>
            <a:endParaRPr lang="en-US" dirty="0">
              <a:ea typeface="ヒラギノ角ゴ Pro W3" pitchFamily="1" charset="-128"/>
            </a:endParaRPr>
          </a:p>
        </p:txBody>
      </p:sp>
    </p:spTree>
    <p:extLst>
      <p:ext uri="{BB962C8B-B14F-4D97-AF65-F5344CB8AC3E}">
        <p14:creationId xmlns:p14="http://schemas.microsoft.com/office/powerpoint/2010/main" val="4287747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Single line title and 1 column layout ">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p:cNvSpPr>
          <p:nvPr>
            <p:ph type="sldNum" sz="quarter" idx="10"/>
          </p:nvPr>
        </p:nvSpPr>
        <p:spPr>
          <a:xfrm>
            <a:off x="11455400" y="6248434"/>
            <a:ext cx="609600" cy="304801"/>
          </a:xfrm>
        </p:spPr>
        <p:txBody>
          <a:bodyPr/>
          <a:lstStyle/>
          <a:p>
            <a:pPr eaLnBrk="0" fontAlgn="base" hangingPunct="0">
              <a:spcBef>
                <a:spcPct val="0"/>
              </a:spcBef>
              <a:spcAft>
                <a:spcPct val="0"/>
              </a:spcAft>
            </a:pPr>
            <a:fld id="{D4325D4D-289E-48C1-B277-2BEB492A7D19}" type="slidenum">
              <a:rPr lang="en-US" smtClean="0">
                <a:solidFill>
                  <a:srgbClr val="E7E6E6">
                    <a:lumMod val="50000"/>
                  </a:srgbClr>
                </a:solidFill>
                <a:ea typeface="ヒラギノ角ゴ Pro W3" pitchFamily="1" charset="-128"/>
              </a:rPr>
              <a:pPr eaLnBrk="0" fontAlgn="base" hangingPunct="0">
                <a:spcBef>
                  <a:spcPct val="0"/>
                </a:spcBef>
                <a:spcAft>
                  <a:spcPct val="0"/>
                </a:spcAft>
              </a:pPr>
              <a:t>‹#›</a:t>
            </a:fld>
            <a:endParaRPr lang="en-US" dirty="0">
              <a:solidFill>
                <a:srgbClr val="E7E6E6">
                  <a:lumMod val="50000"/>
                </a:srgbClr>
              </a:solidFill>
              <a:ea typeface="ヒラギノ角ゴ Pro W3" pitchFamily="1" charset="-128"/>
            </a:endParaRPr>
          </a:p>
        </p:txBody>
      </p:sp>
    </p:spTree>
    <p:extLst>
      <p:ext uri="{BB962C8B-B14F-4D97-AF65-F5344CB8AC3E}">
        <p14:creationId xmlns:p14="http://schemas.microsoft.com/office/powerpoint/2010/main" val="12116954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eaLnBrk="0" fontAlgn="base" hangingPunct="0">
              <a:spcBef>
                <a:spcPct val="0"/>
              </a:spcBef>
              <a:spcAft>
                <a:spcPct val="0"/>
              </a:spcAft>
            </a:pPr>
            <a:fld id="{D4325D4D-289E-48C1-B277-2BEB492A7D19}" type="slidenum">
              <a:rPr lang="en-US" smtClean="0">
                <a:solidFill>
                  <a:srgbClr val="E7E6E6">
                    <a:lumMod val="50000"/>
                  </a:srgbClr>
                </a:solidFill>
                <a:ea typeface="ヒラギノ角ゴ Pro W3" pitchFamily="1" charset="-128"/>
              </a:rPr>
              <a:pPr eaLnBrk="0" fontAlgn="base" hangingPunct="0">
                <a:spcBef>
                  <a:spcPct val="0"/>
                </a:spcBef>
                <a:spcAft>
                  <a:spcPct val="0"/>
                </a:spcAft>
              </a:pPr>
              <a:t>‹#›</a:t>
            </a:fld>
            <a:endParaRPr lang="en-US" dirty="0">
              <a:solidFill>
                <a:srgbClr val="E7E6E6">
                  <a:lumMod val="50000"/>
                </a:srgbClr>
              </a:solidFill>
              <a:ea typeface="ヒラギノ角ゴ Pro W3" pitchFamily="1" charset="-128"/>
            </a:endParaRPr>
          </a:p>
        </p:txBody>
      </p:sp>
      <p:sp>
        <p:nvSpPr>
          <p:cNvPr id="4" name="Rectangle 3"/>
          <p:cNvSpPr/>
          <p:nvPr userDrawn="1"/>
        </p:nvSpPr>
        <p:spPr>
          <a:xfrm>
            <a:off x="0" y="0"/>
            <a:ext cx="12192000" cy="3733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5" name="Rectangle 2"/>
          <p:cNvSpPr>
            <a:spLocks noGrp="1" noChangeArrowheads="1"/>
          </p:cNvSpPr>
          <p:nvPr>
            <p:ph type="ctrTitle" hasCustomPrompt="1"/>
          </p:nvPr>
        </p:nvSpPr>
        <p:spPr>
          <a:xfrm>
            <a:off x="609600" y="2743235"/>
            <a:ext cx="8636000" cy="676687"/>
          </a:xfrm>
          <a:noFill/>
        </p:spPr>
        <p:txBody>
          <a:bodyPr/>
          <a:lstStyle>
            <a:lvl1pPr algn="l">
              <a:defRPr sz="2800" b="1">
                <a:solidFill>
                  <a:schemeClr val="bg1"/>
                </a:solidFill>
                <a:latin typeface="Arial"/>
                <a:cs typeface="Arial"/>
              </a:defRPr>
            </a:lvl1pPr>
          </a:lstStyle>
          <a:p>
            <a:r>
              <a:rPr lang="en-US"/>
              <a:t>Click to edit title style</a:t>
            </a:r>
          </a:p>
        </p:txBody>
      </p:sp>
    </p:spTree>
    <p:extLst>
      <p:ext uri="{BB962C8B-B14F-4D97-AF65-F5344CB8AC3E}">
        <p14:creationId xmlns:p14="http://schemas.microsoft.com/office/powerpoint/2010/main" val="968552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b="77917"/>
          <a:stretch/>
        </p:blipFill>
        <p:spPr>
          <a:xfrm>
            <a:off x="0" y="1"/>
            <a:ext cx="12192000" cy="1496900"/>
          </a:xfrm>
          <a:prstGeom prst="rect">
            <a:avLst/>
          </a:prstGeom>
        </p:spPr>
      </p:pic>
      <p:sp>
        <p:nvSpPr>
          <p:cNvPr id="3" name="Content Placeholder 2"/>
          <p:cNvSpPr>
            <a:spLocks noGrp="1"/>
          </p:cNvSpPr>
          <p:nvPr>
            <p:ph sz="half" idx="1"/>
          </p:nvPr>
        </p:nvSpPr>
        <p:spPr>
          <a:xfrm>
            <a:off x="838200" y="1725048"/>
            <a:ext cx="5181600" cy="4351339"/>
          </a:xfrm>
        </p:spPr>
        <p:txBody>
          <a:bodyPr>
            <a:normAutofit/>
          </a:bodyPr>
          <a:lstStyle>
            <a:lvl1pPr>
              <a:defRPr sz="2000" b="0" i="0">
                <a:latin typeface="Calibri Light" charset="0"/>
                <a:ea typeface="Calibri Light" charset="0"/>
                <a:cs typeface="Calibri Light" charset="0"/>
              </a:defRPr>
            </a:lvl1pPr>
            <a:lvl2pPr>
              <a:defRPr sz="2000" b="0" i="0">
                <a:latin typeface="Calibri Light" charset="0"/>
                <a:ea typeface="Calibri Light" charset="0"/>
                <a:cs typeface="Calibri Light" charset="0"/>
              </a:defRPr>
            </a:lvl2pPr>
            <a:lvl3pPr>
              <a:defRPr sz="2000" b="0" i="0">
                <a:latin typeface="Calibri Light" charset="0"/>
                <a:ea typeface="Calibri Light" charset="0"/>
                <a:cs typeface="Calibri Light" charset="0"/>
              </a:defRPr>
            </a:lvl3pPr>
            <a:lvl4pPr>
              <a:defRPr sz="2000" b="0" i="0">
                <a:latin typeface="Calibri Light" charset="0"/>
                <a:ea typeface="Calibri Light" charset="0"/>
                <a:cs typeface="Calibri Light" charset="0"/>
              </a:defRPr>
            </a:lvl4pPr>
            <a:lvl5pPr>
              <a:defRPr sz="2000" b="0" i="0">
                <a:latin typeface="Calibri Light" charset="0"/>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725048"/>
            <a:ext cx="5181600" cy="4351339"/>
          </a:xfrm>
        </p:spPr>
        <p:txBody>
          <a:bodyPr>
            <a:normAutofit/>
          </a:bodyPr>
          <a:lstStyle>
            <a:lvl1pPr>
              <a:defRPr sz="2000" b="0" i="0">
                <a:latin typeface="Calibri Light" charset="0"/>
                <a:ea typeface="Calibri Light" charset="0"/>
                <a:cs typeface="Calibri Light" charset="0"/>
              </a:defRPr>
            </a:lvl1pPr>
            <a:lvl2pPr>
              <a:defRPr sz="2000" b="0" i="0">
                <a:latin typeface="Calibri Light" charset="0"/>
                <a:ea typeface="Calibri Light" charset="0"/>
                <a:cs typeface="Calibri Light" charset="0"/>
              </a:defRPr>
            </a:lvl2pPr>
            <a:lvl3pPr>
              <a:defRPr sz="2000" b="0" i="0">
                <a:latin typeface="Calibri Light" charset="0"/>
                <a:ea typeface="Calibri Light" charset="0"/>
                <a:cs typeface="Calibri Light" charset="0"/>
              </a:defRPr>
            </a:lvl3pPr>
            <a:lvl4pPr>
              <a:defRPr sz="2000" b="0" i="0">
                <a:latin typeface="Calibri Light" charset="0"/>
                <a:ea typeface="Calibri Light" charset="0"/>
                <a:cs typeface="Calibri Light" charset="0"/>
              </a:defRPr>
            </a:lvl4pPr>
            <a:lvl5pPr>
              <a:defRPr sz="2000" b="0" i="0">
                <a:latin typeface="Calibri Light" charset="0"/>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2CA6F4-41DF-8649-A101-7F7C22FFCB2B}" type="datetime1">
              <a:rPr lang="en-US" smtClean="0"/>
              <a:t>2/6/2023</a:t>
            </a:fld>
            <a:endParaRPr lang="en-US" dirty="0"/>
          </a:p>
        </p:txBody>
      </p:sp>
      <p:sp>
        <p:nvSpPr>
          <p:cNvPr id="7" name="Slide Number Placeholder 6"/>
          <p:cNvSpPr>
            <a:spLocks noGrp="1"/>
          </p:cNvSpPr>
          <p:nvPr>
            <p:ph type="sldNum" sz="quarter" idx="12"/>
          </p:nvPr>
        </p:nvSpPr>
        <p:spPr/>
        <p:txBody>
          <a:bodyPr/>
          <a:lstStyle/>
          <a:p>
            <a:r>
              <a:rPr lang="en-US" dirty="0"/>
              <a:t>│   </a:t>
            </a:r>
            <a:fld id="{BFA822B1-948F-F64A-A5D5-3948B8E83032}" type="slidenum">
              <a:rPr lang="en-US" smtClean="0"/>
              <a:pPr/>
              <a:t>‹#›</a:t>
            </a:fld>
            <a:endParaRPr lang="en-US" dirty="0"/>
          </a:p>
        </p:txBody>
      </p:sp>
      <p:sp>
        <p:nvSpPr>
          <p:cNvPr id="10" name="Title 1"/>
          <p:cNvSpPr>
            <a:spLocks noGrp="1"/>
          </p:cNvSpPr>
          <p:nvPr>
            <p:ph type="title"/>
          </p:nvPr>
        </p:nvSpPr>
        <p:spPr>
          <a:xfrm>
            <a:off x="838200" y="118409"/>
            <a:ext cx="10515600" cy="1325563"/>
          </a:xfrm>
        </p:spPr>
        <p:txBody>
          <a:bodyPr/>
          <a:lstStyle>
            <a:lvl1pPr>
              <a:defRPr spc="160" baseline="0">
                <a:solidFill>
                  <a:schemeClr val="bg1"/>
                </a:solidFill>
              </a:defRPr>
            </a:lvl1pPr>
          </a:lstStyle>
          <a:p>
            <a:r>
              <a:rPr lang="en-US"/>
              <a:t>Click to edit Master title style</a:t>
            </a: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62489" y="6382291"/>
            <a:ext cx="591484" cy="31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120782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57F6D-DD3E-433D-AAD5-74A806BC07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55CF78-E197-4420-91EA-51E12F2DC0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B27E64-F872-49D2-8C15-255964EF1F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E038D-7A07-41B6-B5D5-9525E9CA6D24}"/>
              </a:ext>
            </a:extLst>
          </p:cNvPr>
          <p:cNvSpPr>
            <a:spLocks noGrp="1"/>
          </p:cNvSpPr>
          <p:nvPr>
            <p:ph type="dt" sz="half" idx="10"/>
          </p:nvPr>
        </p:nvSpPr>
        <p:spPr/>
        <p:txBody>
          <a:bodyPr/>
          <a:lstStyle/>
          <a:p>
            <a:fld id="{99C5B23F-AE52-46D1-8317-2D5199F3D24B}" type="datetimeFigureOut">
              <a:rPr lang="en-US" smtClean="0"/>
              <a:t>2/6/2023</a:t>
            </a:fld>
            <a:endParaRPr lang="en-US" dirty="0"/>
          </a:p>
        </p:txBody>
      </p:sp>
      <p:sp>
        <p:nvSpPr>
          <p:cNvPr id="6" name="Footer Placeholder 5">
            <a:extLst>
              <a:ext uri="{FF2B5EF4-FFF2-40B4-BE49-F238E27FC236}">
                <a16:creationId xmlns:a16="http://schemas.microsoft.com/office/drawing/2014/main" id="{01070F9B-7B18-4F0D-9DC8-B8C3854CE04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D3690F5-ABBF-4C32-A330-DC27A67BC914}"/>
              </a:ext>
            </a:extLst>
          </p:cNvPr>
          <p:cNvSpPr>
            <a:spLocks noGrp="1"/>
          </p:cNvSpPr>
          <p:nvPr>
            <p:ph type="sldNum" sz="quarter" idx="12"/>
          </p:nvPr>
        </p:nvSpPr>
        <p:spPr/>
        <p:txBody>
          <a:bodyPr/>
          <a:lstStyle/>
          <a:p>
            <a:fld id="{65C914B7-3043-4642-BB44-C6EB7A7AA2E7}" type="slidenum">
              <a:rPr lang="en-US" smtClean="0"/>
              <a:t>‹#›</a:t>
            </a:fld>
            <a:endParaRPr lang="en-US" dirty="0"/>
          </a:p>
        </p:txBody>
      </p:sp>
    </p:spTree>
    <p:extLst>
      <p:ext uri="{BB962C8B-B14F-4D97-AF65-F5344CB8AC3E}">
        <p14:creationId xmlns:p14="http://schemas.microsoft.com/office/powerpoint/2010/main" val="2157746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ingle line title and 2column layout ">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marL="0">
              <a:defRPr/>
            </a:lvl1pPr>
          </a:lstStyle>
          <a:p>
            <a:r>
              <a:rPr lang="en-US" dirty="0"/>
              <a:t>Click to edit Master title style</a:t>
            </a:r>
          </a:p>
        </p:txBody>
      </p:sp>
      <p:sp>
        <p:nvSpPr>
          <p:cNvPr id="3" name="Content Placeholder 2"/>
          <p:cNvSpPr>
            <a:spLocks noGrp="1"/>
          </p:cNvSpPr>
          <p:nvPr>
            <p:ph idx="1"/>
          </p:nvPr>
        </p:nvSpPr>
        <p:spPr>
          <a:xfrm>
            <a:off x="609600" y="1143006"/>
            <a:ext cx="5380892" cy="4983163"/>
          </a:xfrm>
        </p:spPr>
        <p:txBody>
          <a:body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p:cNvSpPr>
          <p:nvPr>
            <p:ph type="sldNum" sz="quarter" idx="10"/>
          </p:nvPr>
        </p:nvSpPr>
        <p:spPr>
          <a:xfrm>
            <a:off x="11455400" y="6248434"/>
            <a:ext cx="609600" cy="304801"/>
          </a:xfrm>
        </p:spPr>
        <p:txBody>
          <a:bodyPr/>
          <a:lstStyle/>
          <a:p>
            <a:pPr eaLnBrk="0" fontAlgn="base" hangingPunct="0">
              <a:spcBef>
                <a:spcPct val="0"/>
              </a:spcBef>
              <a:spcAft>
                <a:spcPct val="0"/>
              </a:spcAft>
            </a:pPr>
            <a:fld id="{D4325D4D-289E-48C1-B277-2BEB492A7D19}" type="slidenum">
              <a:rPr lang="en-US" smtClean="0">
                <a:solidFill>
                  <a:srgbClr val="E7E6E6">
                    <a:lumMod val="50000"/>
                  </a:srgbClr>
                </a:solidFill>
                <a:ea typeface="ヒラギノ角ゴ Pro W3" pitchFamily="1" charset="-128"/>
              </a:rPr>
              <a:pPr eaLnBrk="0" fontAlgn="base" hangingPunct="0">
                <a:spcBef>
                  <a:spcPct val="0"/>
                </a:spcBef>
                <a:spcAft>
                  <a:spcPct val="0"/>
                </a:spcAft>
              </a:pPr>
              <a:t>‹#›</a:t>
            </a:fld>
            <a:endParaRPr lang="en-US" dirty="0">
              <a:solidFill>
                <a:srgbClr val="E7E6E6">
                  <a:lumMod val="50000"/>
                </a:srgbClr>
              </a:solidFill>
              <a:ea typeface="ヒラギノ角ゴ Pro W3" pitchFamily="1" charset="-128"/>
            </a:endParaRPr>
          </a:p>
        </p:txBody>
      </p:sp>
      <p:sp>
        <p:nvSpPr>
          <p:cNvPr id="6" name="Content Placeholder 5">
            <a:extLst>
              <a:ext uri="{FF2B5EF4-FFF2-40B4-BE49-F238E27FC236}">
                <a16:creationId xmlns:a16="http://schemas.microsoft.com/office/drawing/2014/main" id="{BD0D5316-17B7-2049-9256-A90315F3F641}"/>
              </a:ext>
            </a:extLst>
          </p:cNvPr>
          <p:cNvSpPr>
            <a:spLocks noGrp="1"/>
          </p:cNvSpPr>
          <p:nvPr>
            <p:ph sz="quarter" idx="11"/>
          </p:nvPr>
        </p:nvSpPr>
        <p:spPr>
          <a:xfrm>
            <a:off x="6095999" y="1143006"/>
            <a:ext cx="5486401" cy="4983162"/>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17311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single line only">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marL="0">
              <a:defRPr/>
            </a:lvl1pPr>
          </a:lstStyle>
          <a:p>
            <a:r>
              <a:rPr lang="en-US" dirty="0"/>
              <a:t>Click to edit Master title style</a:t>
            </a:r>
          </a:p>
        </p:txBody>
      </p:sp>
      <p:sp>
        <p:nvSpPr>
          <p:cNvPr id="4" name="Slide Number Placeholder 3"/>
          <p:cNvSpPr>
            <a:spLocks noGrp="1"/>
          </p:cNvSpPr>
          <p:nvPr>
            <p:ph type="sldNum" sz="quarter" idx="10"/>
          </p:nvPr>
        </p:nvSpPr>
        <p:spPr>
          <a:xfrm>
            <a:off x="11455400" y="6248434"/>
            <a:ext cx="609600" cy="304801"/>
          </a:xfrm>
        </p:spPr>
        <p:txBody>
          <a:bodyPr/>
          <a:lstStyle/>
          <a:p>
            <a:pPr eaLnBrk="0" fontAlgn="base" hangingPunct="0">
              <a:spcBef>
                <a:spcPct val="0"/>
              </a:spcBef>
              <a:spcAft>
                <a:spcPct val="0"/>
              </a:spcAft>
            </a:pPr>
            <a:fld id="{D4325D4D-289E-48C1-B277-2BEB492A7D19}" type="slidenum">
              <a:rPr lang="en-US" smtClean="0">
                <a:solidFill>
                  <a:srgbClr val="E7E6E6">
                    <a:lumMod val="50000"/>
                  </a:srgbClr>
                </a:solidFill>
                <a:ea typeface="ヒラギノ角ゴ Pro W3" pitchFamily="1" charset="-128"/>
              </a:rPr>
              <a:pPr eaLnBrk="0" fontAlgn="base" hangingPunct="0">
                <a:spcBef>
                  <a:spcPct val="0"/>
                </a:spcBef>
                <a:spcAft>
                  <a:spcPct val="0"/>
                </a:spcAft>
              </a:pPr>
              <a:t>‹#›</a:t>
            </a:fld>
            <a:endParaRPr lang="en-US" dirty="0">
              <a:solidFill>
                <a:srgbClr val="E7E6E6">
                  <a:lumMod val="50000"/>
                </a:srgbClr>
              </a:solidFill>
              <a:ea typeface="ヒラギノ角ゴ Pro W3" pitchFamily="1" charset="-128"/>
            </a:endParaRPr>
          </a:p>
        </p:txBody>
      </p:sp>
    </p:spTree>
    <p:extLst>
      <p:ext uri="{BB962C8B-B14F-4D97-AF65-F5344CB8AC3E}">
        <p14:creationId xmlns:p14="http://schemas.microsoft.com/office/powerpoint/2010/main" val="3897824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Line Title and single column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12709" y="420328"/>
            <a:ext cx="11050971" cy="1004026"/>
          </a:xfrm>
          <a:noFill/>
        </p:spPr>
        <p:txBody>
          <a:bodyPr lIns="182880" tIns="91440" rIns="182880" bIns="91440"/>
          <a:lstStyle>
            <a:lvl1pPr marL="0">
              <a:lnSpc>
                <a:spcPts val="3300"/>
              </a:lnSpc>
              <a:defRPr baseline="0"/>
            </a:lvl1pPr>
          </a:lstStyle>
          <a:p>
            <a:r>
              <a:rPr lang="en-US" dirty="0"/>
              <a:t>Click to edit Master title style. This one can wrap to two lines. Filler copy added.</a:t>
            </a:r>
          </a:p>
        </p:txBody>
      </p:sp>
      <p:sp>
        <p:nvSpPr>
          <p:cNvPr id="4" name="Slide Number Placeholder 3"/>
          <p:cNvSpPr>
            <a:spLocks noGrp="1"/>
          </p:cNvSpPr>
          <p:nvPr>
            <p:ph type="sldNum" sz="quarter" idx="10"/>
          </p:nvPr>
        </p:nvSpPr>
        <p:spPr/>
        <p:txBody>
          <a:bodyPr/>
          <a:lstStyle/>
          <a:p>
            <a:pPr eaLnBrk="0" fontAlgn="base" hangingPunct="0">
              <a:spcBef>
                <a:spcPct val="0"/>
              </a:spcBef>
              <a:spcAft>
                <a:spcPct val="0"/>
              </a:spcAft>
            </a:pPr>
            <a:fld id="{D4325D4D-289E-48C1-B277-2BEB492A7D19}" type="slidenum">
              <a:rPr lang="en-US" smtClean="0">
                <a:solidFill>
                  <a:srgbClr val="E7E6E6">
                    <a:lumMod val="50000"/>
                  </a:srgbClr>
                </a:solidFill>
                <a:ea typeface="ヒラギノ角ゴ Pro W3" pitchFamily="1" charset="-128"/>
              </a:rPr>
              <a:pPr eaLnBrk="0" fontAlgn="base" hangingPunct="0">
                <a:spcBef>
                  <a:spcPct val="0"/>
                </a:spcBef>
                <a:spcAft>
                  <a:spcPct val="0"/>
                </a:spcAft>
              </a:pPr>
              <a:t>‹#›</a:t>
            </a:fld>
            <a:endParaRPr lang="en-US" dirty="0">
              <a:solidFill>
                <a:srgbClr val="E7E6E6">
                  <a:lumMod val="50000"/>
                </a:srgbClr>
              </a:solidFill>
              <a:ea typeface="ヒラギノ角ゴ Pro W3" pitchFamily="1" charset="-128"/>
            </a:endParaRPr>
          </a:p>
        </p:txBody>
      </p:sp>
      <p:sp>
        <p:nvSpPr>
          <p:cNvPr id="5" name="Text Placeholder 4">
            <a:extLst>
              <a:ext uri="{FF2B5EF4-FFF2-40B4-BE49-F238E27FC236}">
                <a16:creationId xmlns:a16="http://schemas.microsoft.com/office/drawing/2014/main" id="{41D72E5A-1CFF-6D41-A55A-4ACCCE4793B5}"/>
              </a:ext>
            </a:extLst>
          </p:cNvPr>
          <p:cNvSpPr>
            <a:spLocks noGrp="1"/>
          </p:cNvSpPr>
          <p:nvPr>
            <p:ph type="body" sz="quarter" idx="11"/>
          </p:nvPr>
        </p:nvSpPr>
        <p:spPr>
          <a:xfrm>
            <a:off x="612709" y="1500808"/>
            <a:ext cx="11050971" cy="468885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54173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Line Title and two column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9439" y="430267"/>
            <a:ext cx="10982961" cy="1004026"/>
          </a:xfrm>
          <a:noFill/>
        </p:spPr>
        <p:txBody>
          <a:bodyPr lIns="182880" tIns="91440" rIns="182880" bIns="91440"/>
          <a:lstStyle>
            <a:lvl1pPr marL="0">
              <a:lnSpc>
                <a:spcPts val="3300"/>
              </a:lnSpc>
              <a:defRPr baseline="0"/>
            </a:lvl1pPr>
          </a:lstStyle>
          <a:p>
            <a:r>
              <a:rPr lang="en-US" dirty="0"/>
              <a:t>Click to edit Master title style. This one can wrap to two lines. Filler copy added.</a:t>
            </a:r>
          </a:p>
        </p:txBody>
      </p:sp>
      <p:sp>
        <p:nvSpPr>
          <p:cNvPr id="4" name="Slide Number Placeholder 3"/>
          <p:cNvSpPr>
            <a:spLocks noGrp="1"/>
          </p:cNvSpPr>
          <p:nvPr>
            <p:ph type="sldNum" sz="quarter" idx="10"/>
          </p:nvPr>
        </p:nvSpPr>
        <p:spPr/>
        <p:txBody>
          <a:bodyPr/>
          <a:lstStyle/>
          <a:p>
            <a:pPr eaLnBrk="0" fontAlgn="base" hangingPunct="0">
              <a:spcBef>
                <a:spcPct val="0"/>
              </a:spcBef>
              <a:spcAft>
                <a:spcPct val="0"/>
              </a:spcAft>
            </a:pPr>
            <a:fld id="{D4325D4D-289E-48C1-B277-2BEB492A7D19}" type="slidenum">
              <a:rPr lang="en-US" smtClean="0">
                <a:solidFill>
                  <a:srgbClr val="E7E6E6">
                    <a:lumMod val="50000"/>
                  </a:srgbClr>
                </a:solidFill>
                <a:ea typeface="ヒラギノ角ゴ Pro W3" pitchFamily="1" charset="-128"/>
              </a:rPr>
              <a:pPr eaLnBrk="0" fontAlgn="base" hangingPunct="0">
                <a:spcBef>
                  <a:spcPct val="0"/>
                </a:spcBef>
                <a:spcAft>
                  <a:spcPct val="0"/>
                </a:spcAft>
              </a:pPr>
              <a:t>‹#›</a:t>
            </a:fld>
            <a:endParaRPr lang="en-US" dirty="0">
              <a:solidFill>
                <a:srgbClr val="E7E6E6">
                  <a:lumMod val="50000"/>
                </a:srgbClr>
              </a:solidFill>
              <a:ea typeface="ヒラギノ角ゴ Pro W3" pitchFamily="1" charset="-128"/>
            </a:endParaRPr>
          </a:p>
        </p:txBody>
      </p:sp>
      <p:sp>
        <p:nvSpPr>
          <p:cNvPr id="5" name="Text Placeholder 4">
            <a:extLst>
              <a:ext uri="{FF2B5EF4-FFF2-40B4-BE49-F238E27FC236}">
                <a16:creationId xmlns:a16="http://schemas.microsoft.com/office/drawing/2014/main" id="{41D72E5A-1CFF-6D41-A55A-4ACCCE4793B5}"/>
              </a:ext>
            </a:extLst>
          </p:cNvPr>
          <p:cNvSpPr>
            <a:spLocks noGrp="1"/>
          </p:cNvSpPr>
          <p:nvPr>
            <p:ph type="body" sz="quarter" idx="11"/>
          </p:nvPr>
        </p:nvSpPr>
        <p:spPr>
          <a:xfrm>
            <a:off x="599439" y="1484794"/>
            <a:ext cx="5379330" cy="4876678"/>
          </a:xfrm>
        </p:spPr>
        <p:txBody>
          <a:bodyPr/>
          <a:lstStyle/>
          <a:p>
            <a:pPr lvl="0"/>
            <a:r>
              <a:rPr lang="en-US" dirty="0"/>
              <a:t>Click to edit Master text styles</a:t>
            </a:r>
          </a:p>
          <a:p>
            <a:pPr lvl="1"/>
            <a:r>
              <a:rPr lang="en-US" dirty="0"/>
              <a:t>Second level</a:t>
            </a:r>
          </a:p>
          <a:p>
            <a:pPr lvl="2"/>
            <a:r>
              <a:rPr lang="en-US" dirty="0"/>
              <a:t>Third level</a:t>
            </a:r>
          </a:p>
        </p:txBody>
      </p:sp>
      <p:sp>
        <p:nvSpPr>
          <p:cNvPr id="6" name="Content Placeholder 5">
            <a:extLst>
              <a:ext uri="{FF2B5EF4-FFF2-40B4-BE49-F238E27FC236}">
                <a16:creationId xmlns:a16="http://schemas.microsoft.com/office/drawing/2014/main" id="{6F6566AA-8828-4944-A17D-51C4C666B3C7}"/>
              </a:ext>
            </a:extLst>
          </p:cNvPr>
          <p:cNvSpPr>
            <a:spLocks noGrp="1"/>
          </p:cNvSpPr>
          <p:nvPr>
            <p:ph sz="quarter" idx="12"/>
          </p:nvPr>
        </p:nvSpPr>
        <p:spPr>
          <a:xfrm>
            <a:off x="6096000" y="1484671"/>
            <a:ext cx="5496561" cy="4876800"/>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29612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wo-Line 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2649" y="430267"/>
            <a:ext cx="10959752" cy="1004026"/>
          </a:xfrm>
          <a:noFill/>
        </p:spPr>
        <p:txBody>
          <a:bodyPr lIns="182880" tIns="91440" rIns="182880" bIns="91440"/>
          <a:lstStyle>
            <a:lvl1pPr marL="0">
              <a:lnSpc>
                <a:spcPts val="3300"/>
              </a:lnSpc>
              <a:defRPr baseline="0"/>
            </a:lvl1pPr>
          </a:lstStyle>
          <a:p>
            <a:r>
              <a:rPr lang="en-US" dirty="0"/>
              <a:t>Click to edit Master title style. This one can wrap to two lines. Filler copy added.</a:t>
            </a:r>
          </a:p>
        </p:txBody>
      </p:sp>
      <p:sp>
        <p:nvSpPr>
          <p:cNvPr id="4" name="Slide Number Placeholder 3"/>
          <p:cNvSpPr>
            <a:spLocks noGrp="1"/>
          </p:cNvSpPr>
          <p:nvPr>
            <p:ph type="sldNum" sz="quarter" idx="10"/>
          </p:nvPr>
        </p:nvSpPr>
        <p:spPr/>
        <p:txBody>
          <a:bodyPr/>
          <a:lstStyle/>
          <a:p>
            <a:pPr eaLnBrk="0" fontAlgn="base" hangingPunct="0">
              <a:spcBef>
                <a:spcPct val="0"/>
              </a:spcBef>
              <a:spcAft>
                <a:spcPct val="0"/>
              </a:spcAft>
            </a:pPr>
            <a:fld id="{D4325D4D-289E-48C1-B277-2BEB492A7D19}" type="slidenum">
              <a:rPr lang="en-US" smtClean="0">
                <a:solidFill>
                  <a:srgbClr val="E7E6E6">
                    <a:lumMod val="50000"/>
                  </a:srgbClr>
                </a:solidFill>
                <a:ea typeface="ヒラギノ角ゴ Pro W3" pitchFamily="1" charset="-128"/>
              </a:rPr>
              <a:pPr eaLnBrk="0" fontAlgn="base" hangingPunct="0">
                <a:spcBef>
                  <a:spcPct val="0"/>
                </a:spcBef>
                <a:spcAft>
                  <a:spcPct val="0"/>
                </a:spcAft>
              </a:pPr>
              <a:t>‹#›</a:t>
            </a:fld>
            <a:endParaRPr lang="en-US" dirty="0">
              <a:solidFill>
                <a:srgbClr val="E7E6E6">
                  <a:lumMod val="50000"/>
                </a:srgbClr>
              </a:solidFill>
              <a:ea typeface="ヒラギノ角ゴ Pro W3" pitchFamily="1" charset="-128"/>
            </a:endParaRPr>
          </a:p>
        </p:txBody>
      </p:sp>
    </p:spTree>
    <p:extLst>
      <p:ext uri="{BB962C8B-B14F-4D97-AF65-F5344CB8AC3E}">
        <p14:creationId xmlns:p14="http://schemas.microsoft.com/office/powerpoint/2010/main" val="1586631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Backgroumd_Two-Line Title Only">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32589" y="440206"/>
            <a:ext cx="10949812" cy="1004026"/>
          </a:xfrm>
          <a:noFill/>
        </p:spPr>
        <p:txBody>
          <a:bodyPr lIns="182880" tIns="91440" rIns="182880" bIns="91440"/>
          <a:lstStyle>
            <a:lvl1pPr marL="0">
              <a:lnSpc>
                <a:spcPts val="3300"/>
              </a:lnSpc>
              <a:defRPr baseline="0">
                <a:solidFill>
                  <a:schemeClr val="bg1"/>
                </a:solidFill>
              </a:defRPr>
            </a:lvl1pPr>
          </a:lstStyle>
          <a:p>
            <a:r>
              <a:rPr lang="en-US" dirty="0"/>
              <a:t>Click to edit Master title style. This one can wrap to two lines. Filler copy added.</a:t>
            </a:r>
          </a:p>
        </p:txBody>
      </p:sp>
      <p:sp>
        <p:nvSpPr>
          <p:cNvPr id="4" name="Slide Number Placeholder 3"/>
          <p:cNvSpPr>
            <a:spLocks noGrp="1"/>
          </p:cNvSpPr>
          <p:nvPr>
            <p:ph type="sldNum" sz="quarter" idx="10"/>
          </p:nvPr>
        </p:nvSpPr>
        <p:spPr/>
        <p:txBody>
          <a:bodyPr/>
          <a:lstStyle>
            <a:lvl1pPr>
              <a:defRPr>
                <a:solidFill>
                  <a:schemeClr val="bg1">
                    <a:lumMod val="85000"/>
                  </a:schemeClr>
                </a:solidFill>
              </a:defRPr>
            </a:lvl1pPr>
          </a:lstStyle>
          <a:p>
            <a:pPr eaLnBrk="0" fontAlgn="base" hangingPunct="0">
              <a:spcBef>
                <a:spcPct val="0"/>
              </a:spcBef>
              <a:spcAft>
                <a:spcPct val="0"/>
              </a:spcAft>
            </a:pPr>
            <a:fld id="{D4325D4D-289E-48C1-B277-2BEB492A7D19}" type="slidenum">
              <a:rPr lang="en-US" smtClean="0">
                <a:ea typeface="ヒラギノ角ゴ Pro W3" pitchFamily="1" charset="-128"/>
              </a:rPr>
              <a:pPr eaLnBrk="0" fontAlgn="base" hangingPunct="0">
                <a:spcBef>
                  <a:spcPct val="0"/>
                </a:spcBef>
                <a:spcAft>
                  <a:spcPct val="0"/>
                </a:spcAft>
              </a:pPr>
              <a:t>‹#›</a:t>
            </a:fld>
            <a:endParaRPr lang="en-US" dirty="0">
              <a:ea typeface="ヒラギノ角ゴ Pro W3" pitchFamily="1" charset="-128"/>
            </a:endParaRPr>
          </a:p>
        </p:txBody>
      </p:sp>
    </p:spTree>
    <p:extLst>
      <p:ext uri="{BB962C8B-B14F-4D97-AF65-F5344CB8AC3E}">
        <p14:creationId xmlns:p14="http://schemas.microsoft.com/office/powerpoint/2010/main" val="2269285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AAA260-370A-444E-87DC-25CBD829C2E5}"/>
              </a:ext>
            </a:extLst>
          </p:cNvPr>
          <p:cNvPicPr>
            <a:picLocks noChangeAspect="1"/>
          </p:cNvPicPr>
          <p:nvPr userDrawn="1"/>
        </p:nvPicPr>
        <p:blipFill rotWithShape="1">
          <a:blip r:embed="rId2"/>
          <a:srcRect l="5217"/>
          <a:stretch/>
        </p:blipFill>
        <p:spPr>
          <a:xfrm>
            <a:off x="0" y="0"/>
            <a:ext cx="4991100" cy="5198806"/>
          </a:xfrm>
          <a:prstGeom prst="rect">
            <a:avLst/>
          </a:prstGeom>
        </p:spPr>
      </p:pic>
      <p:sp>
        <p:nvSpPr>
          <p:cNvPr id="4" name="Rectangle 3"/>
          <p:cNvSpPr/>
          <p:nvPr userDrawn="1"/>
        </p:nvSpPr>
        <p:spPr>
          <a:xfrm>
            <a:off x="225085" y="191728"/>
            <a:ext cx="11766024" cy="647454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2" name="Slide Number Placeholder 1"/>
          <p:cNvSpPr>
            <a:spLocks noGrp="1"/>
          </p:cNvSpPr>
          <p:nvPr>
            <p:ph type="sldNum" sz="quarter" idx="10"/>
          </p:nvPr>
        </p:nvSpPr>
        <p:spPr/>
        <p:txBody>
          <a:bodyPr/>
          <a:lstStyle>
            <a:lvl1pPr>
              <a:defRPr>
                <a:solidFill>
                  <a:schemeClr val="bg1"/>
                </a:solidFill>
              </a:defRPr>
            </a:lvl1pPr>
          </a:lstStyle>
          <a:p>
            <a:pPr eaLnBrk="0" fontAlgn="base" hangingPunct="0">
              <a:spcBef>
                <a:spcPct val="0"/>
              </a:spcBef>
              <a:spcAft>
                <a:spcPct val="0"/>
              </a:spcAft>
            </a:pPr>
            <a:fld id="{D4325D4D-289E-48C1-B277-2BEB492A7D19}" type="slidenum">
              <a:rPr lang="en-US" smtClean="0">
                <a:ea typeface="ヒラギノ角ゴ Pro W3" pitchFamily="1" charset="-128"/>
              </a:rPr>
              <a:pPr eaLnBrk="0" fontAlgn="base" hangingPunct="0">
                <a:spcBef>
                  <a:spcPct val="0"/>
                </a:spcBef>
                <a:spcAft>
                  <a:spcPct val="0"/>
                </a:spcAft>
              </a:pPr>
              <a:t>‹#›</a:t>
            </a:fld>
            <a:endParaRPr lang="en-US" dirty="0">
              <a:ea typeface="ヒラギノ角ゴ Pro W3" pitchFamily="1" charset="-128"/>
            </a:endParaRPr>
          </a:p>
        </p:txBody>
      </p:sp>
      <p:sp>
        <p:nvSpPr>
          <p:cNvPr id="5" name="Rectangle 2"/>
          <p:cNvSpPr>
            <a:spLocks noGrp="1" noChangeArrowheads="1"/>
          </p:cNvSpPr>
          <p:nvPr>
            <p:ph type="ctrTitle" hasCustomPrompt="1"/>
          </p:nvPr>
        </p:nvSpPr>
        <p:spPr>
          <a:xfrm>
            <a:off x="2792274" y="2590800"/>
            <a:ext cx="8332169" cy="1676399"/>
          </a:xfrm>
          <a:noFill/>
          <a:ln>
            <a:noFill/>
          </a:ln>
        </p:spPr>
        <p:txBody>
          <a:bodyPr/>
          <a:lstStyle>
            <a:lvl1pPr algn="l">
              <a:defRPr sz="3600" b="0">
                <a:solidFill>
                  <a:schemeClr val="accent1"/>
                </a:solidFill>
                <a:latin typeface="+mj-lt"/>
                <a:cs typeface="Calibri" panose="020F0502020204030204" pitchFamily="34" charset="0"/>
              </a:defRPr>
            </a:lvl1pPr>
          </a:lstStyle>
          <a:p>
            <a:r>
              <a:rPr lang="en-US" dirty="0"/>
              <a:t>Click to edit title style</a:t>
            </a:r>
          </a:p>
        </p:txBody>
      </p:sp>
      <p:pic>
        <p:nvPicPr>
          <p:cNvPr id="6" name="Picture 5">
            <a:extLst>
              <a:ext uri="{FF2B5EF4-FFF2-40B4-BE49-F238E27FC236}">
                <a16:creationId xmlns:a16="http://schemas.microsoft.com/office/drawing/2014/main" id="{C1953315-8701-5E46-B363-6A5AF6FEDC24}"/>
              </a:ext>
            </a:extLst>
          </p:cNvPr>
          <p:cNvPicPr>
            <a:picLocks noChangeAspect="1"/>
          </p:cNvPicPr>
          <p:nvPr userDrawn="1"/>
        </p:nvPicPr>
        <p:blipFill rotWithShape="1">
          <a:blip r:embed="rId3"/>
          <a:srcRect r="9144"/>
          <a:stretch/>
        </p:blipFill>
        <p:spPr>
          <a:xfrm>
            <a:off x="6810066" y="3362632"/>
            <a:ext cx="5411430" cy="3510116"/>
          </a:xfrm>
          <a:prstGeom prst="rect">
            <a:avLst/>
          </a:prstGeom>
        </p:spPr>
      </p:pic>
    </p:spTree>
    <p:extLst>
      <p:ext uri="{BB962C8B-B14F-4D97-AF65-F5344CB8AC3E}">
        <p14:creationId xmlns:p14="http://schemas.microsoft.com/office/powerpoint/2010/main" val="644412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425507"/>
            <a:ext cx="10972800" cy="612648"/>
          </a:xfrm>
          <a:prstGeom prst="rect">
            <a:avLst/>
          </a:prstGeom>
          <a:solidFill>
            <a:schemeClr val="bg1"/>
          </a:solidFill>
          <a:ln w="9525" algn="ctr">
            <a:noFill/>
            <a:miter lim="800000"/>
            <a:headEnd/>
            <a:tailEnd/>
          </a:ln>
        </p:spPr>
        <p:txBody>
          <a:bodyPr vert="horz" wrap="square" lIns="182880" tIns="91440" rIns="182880" bIns="9144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09600" y="1143006"/>
            <a:ext cx="10972800" cy="4983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1" name="Slide Number Placeholder 10"/>
          <p:cNvSpPr>
            <a:spLocks noGrp="1"/>
          </p:cNvSpPr>
          <p:nvPr>
            <p:ph type="sldNum" sz="quarter" idx="4"/>
          </p:nvPr>
        </p:nvSpPr>
        <p:spPr>
          <a:xfrm>
            <a:off x="11464413" y="6361471"/>
            <a:ext cx="609600" cy="304801"/>
          </a:xfrm>
          <a:prstGeom prst="rect">
            <a:avLst/>
          </a:prstGeom>
          <a:noFill/>
        </p:spPr>
        <p:txBody>
          <a:bodyPr vert="horz" lIns="91440" tIns="45720" rIns="91440" bIns="45720" rtlCol="0" anchor="ctr"/>
          <a:lstStyle>
            <a:lvl1pPr algn="ctr">
              <a:defRPr sz="1200">
                <a:solidFill>
                  <a:schemeClr val="bg2">
                    <a:lumMod val="50000"/>
                  </a:schemeClr>
                </a:solidFill>
              </a:defRPr>
            </a:lvl1pPr>
          </a:lstStyle>
          <a:p>
            <a:fld id="{D4325D4D-289E-48C1-B277-2BEB492A7D19}" type="slidenum">
              <a:rPr lang="en-US" smtClean="0"/>
              <a:pPr/>
              <a:t>‹#›</a:t>
            </a:fld>
            <a:endParaRPr lang="en-US" dirty="0"/>
          </a:p>
        </p:txBody>
      </p:sp>
      <p:sp>
        <p:nvSpPr>
          <p:cNvPr id="12" name="Rectangle 11">
            <a:extLst>
              <a:ext uri="{FF2B5EF4-FFF2-40B4-BE49-F238E27FC236}">
                <a16:creationId xmlns:a16="http://schemas.microsoft.com/office/drawing/2014/main" id="{39C9251F-CAA4-0945-95AE-C8D4C9565F7C}"/>
              </a:ext>
            </a:extLst>
          </p:cNvPr>
          <p:cNvSpPr/>
          <p:nvPr userDrawn="1"/>
        </p:nvSpPr>
        <p:spPr bwMode="auto">
          <a:xfrm>
            <a:off x="0" y="6665976"/>
            <a:ext cx="7549662" cy="192024"/>
          </a:xfrm>
          <a:prstGeom prst="rect">
            <a:avLst/>
          </a:prstGeom>
          <a:solidFill>
            <a:srgbClr val="00788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18" name="Rectangle 17">
            <a:extLst>
              <a:ext uri="{FF2B5EF4-FFF2-40B4-BE49-F238E27FC236}">
                <a16:creationId xmlns:a16="http://schemas.microsoft.com/office/drawing/2014/main" id="{942E93BC-95F1-FC46-842D-A47556FFF2FE}"/>
              </a:ext>
            </a:extLst>
          </p:cNvPr>
          <p:cNvSpPr/>
          <p:nvPr userDrawn="1"/>
        </p:nvSpPr>
        <p:spPr bwMode="auto">
          <a:xfrm>
            <a:off x="7549662" y="6665973"/>
            <a:ext cx="914400" cy="192024"/>
          </a:xfrm>
          <a:prstGeom prst="rect">
            <a:avLst/>
          </a:prstGeom>
          <a:solidFill>
            <a:srgbClr val="9A4F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19" name="Rectangle 18">
            <a:extLst>
              <a:ext uri="{FF2B5EF4-FFF2-40B4-BE49-F238E27FC236}">
                <a16:creationId xmlns:a16="http://schemas.microsoft.com/office/drawing/2014/main" id="{2DDE8C45-D393-BE40-B00C-8978636A6AEE}"/>
              </a:ext>
            </a:extLst>
          </p:cNvPr>
          <p:cNvSpPr/>
          <p:nvPr userDrawn="1"/>
        </p:nvSpPr>
        <p:spPr bwMode="auto">
          <a:xfrm>
            <a:off x="8464062" y="6665976"/>
            <a:ext cx="914400" cy="192024"/>
          </a:xfrm>
          <a:prstGeom prst="rect">
            <a:avLst/>
          </a:prstGeom>
          <a:solidFill>
            <a:srgbClr val="BE322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20" name="Rectangle 19">
            <a:extLst>
              <a:ext uri="{FF2B5EF4-FFF2-40B4-BE49-F238E27FC236}">
                <a16:creationId xmlns:a16="http://schemas.microsoft.com/office/drawing/2014/main" id="{62BD37A4-E89F-714A-BC94-11E747342054}"/>
              </a:ext>
            </a:extLst>
          </p:cNvPr>
          <p:cNvSpPr/>
          <p:nvPr userDrawn="1"/>
        </p:nvSpPr>
        <p:spPr bwMode="auto">
          <a:xfrm>
            <a:off x="9378461" y="6665976"/>
            <a:ext cx="949569" cy="192024"/>
          </a:xfrm>
          <a:prstGeom prst="rect">
            <a:avLst/>
          </a:prstGeom>
          <a:solidFill>
            <a:srgbClr val="84B1D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21" name="Rectangle 20">
            <a:extLst>
              <a:ext uri="{FF2B5EF4-FFF2-40B4-BE49-F238E27FC236}">
                <a16:creationId xmlns:a16="http://schemas.microsoft.com/office/drawing/2014/main" id="{B44CD190-5927-4346-8B4D-45FB7FCA14D1}"/>
              </a:ext>
            </a:extLst>
          </p:cNvPr>
          <p:cNvSpPr/>
          <p:nvPr userDrawn="1"/>
        </p:nvSpPr>
        <p:spPr bwMode="auto">
          <a:xfrm>
            <a:off x="11289323" y="6665976"/>
            <a:ext cx="914400" cy="192024"/>
          </a:xfrm>
          <a:prstGeom prst="rect">
            <a:avLst/>
          </a:prstGeom>
          <a:solidFill>
            <a:srgbClr val="135FA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22" name="Rectangle 21">
            <a:extLst>
              <a:ext uri="{FF2B5EF4-FFF2-40B4-BE49-F238E27FC236}">
                <a16:creationId xmlns:a16="http://schemas.microsoft.com/office/drawing/2014/main" id="{9F4C20EB-7BD9-2547-9EEC-ADA04F2B078C}"/>
              </a:ext>
            </a:extLst>
          </p:cNvPr>
          <p:cNvSpPr/>
          <p:nvPr userDrawn="1"/>
        </p:nvSpPr>
        <p:spPr bwMode="auto">
          <a:xfrm>
            <a:off x="10328029" y="6665976"/>
            <a:ext cx="960120" cy="192024"/>
          </a:xfrm>
          <a:prstGeom prst="rect">
            <a:avLst/>
          </a:prstGeom>
          <a:solidFill>
            <a:srgbClr val="F69F1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38807961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8" r:id="rId3"/>
    <p:sldLayoutId id="2147483666" r:id="rId4"/>
    <p:sldLayoutId id="2147483667" r:id="rId5"/>
    <p:sldLayoutId id="2147483669" r:id="rId6"/>
    <p:sldLayoutId id="2147483663" r:id="rId7"/>
    <p:sldLayoutId id="2147483670" r:id="rId8"/>
    <p:sldLayoutId id="2147483665" r:id="rId9"/>
  </p:sldLayoutIdLst>
  <p:hf hdr="0" ftr="0" dt="0"/>
  <p:txStyles>
    <p:titleStyle>
      <a:lvl1pPr marL="0" algn="l" rtl="0" eaLnBrk="1" fontAlgn="base" hangingPunct="1">
        <a:spcBef>
          <a:spcPct val="0"/>
        </a:spcBef>
        <a:spcAft>
          <a:spcPct val="0"/>
        </a:spcAft>
        <a:defRPr sz="2800" b="0" i="0" u="none">
          <a:solidFill>
            <a:srgbClr val="0161AA"/>
          </a:solidFill>
          <a:latin typeface="+mj-lt"/>
          <a:ea typeface="+mj-ea"/>
          <a:cs typeface="+mj-cs"/>
        </a:defRPr>
      </a:lvl1pPr>
      <a:lvl2pPr algn="l" rtl="0" eaLnBrk="1" fontAlgn="base" hangingPunct="1">
        <a:spcBef>
          <a:spcPct val="0"/>
        </a:spcBef>
        <a:spcAft>
          <a:spcPct val="0"/>
        </a:spcAft>
        <a:defRPr sz="3200">
          <a:solidFill>
            <a:schemeClr val="bg1"/>
          </a:solidFill>
          <a:latin typeface="Arial Narrow" pitchFamily="1" charset="0"/>
          <a:cs typeface="Arial" charset="0"/>
        </a:defRPr>
      </a:lvl2pPr>
      <a:lvl3pPr algn="l" rtl="0" eaLnBrk="1" fontAlgn="base" hangingPunct="1">
        <a:spcBef>
          <a:spcPct val="0"/>
        </a:spcBef>
        <a:spcAft>
          <a:spcPct val="0"/>
        </a:spcAft>
        <a:defRPr sz="3200">
          <a:solidFill>
            <a:schemeClr val="bg1"/>
          </a:solidFill>
          <a:latin typeface="Arial Narrow" pitchFamily="1" charset="0"/>
          <a:cs typeface="Arial" charset="0"/>
        </a:defRPr>
      </a:lvl3pPr>
      <a:lvl4pPr algn="l" rtl="0" eaLnBrk="1" fontAlgn="base" hangingPunct="1">
        <a:spcBef>
          <a:spcPct val="0"/>
        </a:spcBef>
        <a:spcAft>
          <a:spcPct val="0"/>
        </a:spcAft>
        <a:defRPr sz="3200">
          <a:solidFill>
            <a:schemeClr val="bg1"/>
          </a:solidFill>
          <a:latin typeface="Arial Narrow" pitchFamily="1" charset="0"/>
          <a:cs typeface="Arial" charset="0"/>
        </a:defRPr>
      </a:lvl4pPr>
      <a:lvl5pPr algn="l" rtl="0" eaLnBrk="1" fontAlgn="base" hangingPunct="1">
        <a:spcBef>
          <a:spcPct val="0"/>
        </a:spcBef>
        <a:spcAft>
          <a:spcPct val="0"/>
        </a:spcAft>
        <a:defRPr sz="3200">
          <a:solidFill>
            <a:schemeClr val="bg1"/>
          </a:solidFill>
          <a:latin typeface="Arial Narrow" pitchFamily="1" charset="0"/>
          <a:cs typeface="Arial" charset="0"/>
        </a:defRPr>
      </a:lvl5pPr>
      <a:lvl6pPr marL="457200" algn="l" rtl="0" eaLnBrk="1" fontAlgn="base" hangingPunct="1">
        <a:spcBef>
          <a:spcPct val="0"/>
        </a:spcBef>
        <a:spcAft>
          <a:spcPct val="0"/>
        </a:spcAft>
        <a:defRPr sz="3200">
          <a:solidFill>
            <a:schemeClr val="bg1"/>
          </a:solidFill>
          <a:latin typeface="Arial Narrow" pitchFamily="1" charset="0"/>
          <a:cs typeface="Arial" charset="0"/>
        </a:defRPr>
      </a:lvl6pPr>
      <a:lvl7pPr marL="914400" algn="l" rtl="0" eaLnBrk="1" fontAlgn="base" hangingPunct="1">
        <a:spcBef>
          <a:spcPct val="0"/>
        </a:spcBef>
        <a:spcAft>
          <a:spcPct val="0"/>
        </a:spcAft>
        <a:defRPr sz="3200">
          <a:solidFill>
            <a:schemeClr val="bg1"/>
          </a:solidFill>
          <a:latin typeface="Arial Narrow" pitchFamily="1" charset="0"/>
          <a:cs typeface="Arial" charset="0"/>
        </a:defRPr>
      </a:lvl7pPr>
      <a:lvl8pPr marL="1371600" algn="l" rtl="0" eaLnBrk="1" fontAlgn="base" hangingPunct="1">
        <a:spcBef>
          <a:spcPct val="0"/>
        </a:spcBef>
        <a:spcAft>
          <a:spcPct val="0"/>
        </a:spcAft>
        <a:defRPr sz="3200">
          <a:solidFill>
            <a:schemeClr val="bg1"/>
          </a:solidFill>
          <a:latin typeface="Arial Narrow" pitchFamily="1" charset="0"/>
          <a:cs typeface="Arial" charset="0"/>
        </a:defRPr>
      </a:lvl8pPr>
      <a:lvl9pPr marL="1828800" algn="l" rtl="0" eaLnBrk="1" fontAlgn="base" hangingPunct="1">
        <a:spcBef>
          <a:spcPct val="0"/>
        </a:spcBef>
        <a:spcAft>
          <a:spcPct val="0"/>
        </a:spcAft>
        <a:defRPr sz="3200">
          <a:solidFill>
            <a:schemeClr val="bg1"/>
          </a:solidFill>
          <a:latin typeface="Arial Narrow" pitchFamily="1" charset="0"/>
          <a:cs typeface="Arial" charset="0"/>
        </a:defRPr>
      </a:lvl9pPr>
    </p:titleStyle>
    <p:bodyStyle>
      <a:lvl1pPr marL="280988" indent="-280988" algn="l" rtl="0" eaLnBrk="1" fontAlgn="base" hangingPunct="1">
        <a:spcBef>
          <a:spcPct val="200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425507"/>
            <a:ext cx="10972800" cy="612648"/>
          </a:xfrm>
          <a:prstGeom prst="rect">
            <a:avLst/>
          </a:prstGeom>
          <a:solidFill>
            <a:schemeClr val="bg1"/>
          </a:solidFill>
          <a:ln w="9525" algn="ctr">
            <a:noFill/>
            <a:miter lim="800000"/>
            <a:headEnd/>
            <a:tailEnd/>
          </a:ln>
        </p:spPr>
        <p:txBody>
          <a:bodyPr vert="horz" wrap="square" lIns="182880" tIns="91440" rIns="182880" bIns="9144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09600" y="1143006"/>
            <a:ext cx="10972800" cy="4983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1" name="Slide Number Placeholder 10"/>
          <p:cNvSpPr>
            <a:spLocks noGrp="1"/>
          </p:cNvSpPr>
          <p:nvPr>
            <p:ph type="sldNum" sz="quarter" idx="4"/>
          </p:nvPr>
        </p:nvSpPr>
        <p:spPr>
          <a:xfrm>
            <a:off x="11464413" y="6361471"/>
            <a:ext cx="609600" cy="304801"/>
          </a:xfrm>
          <a:prstGeom prst="rect">
            <a:avLst/>
          </a:prstGeom>
          <a:noFill/>
        </p:spPr>
        <p:txBody>
          <a:bodyPr vert="horz" lIns="91440" tIns="45720" rIns="91440" bIns="45720" rtlCol="0" anchor="ctr"/>
          <a:lstStyle>
            <a:lvl1pPr algn="ctr">
              <a:defRPr sz="1200">
                <a:solidFill>
                  <a:schemeClr val="bg2">
                    <a:lumMod val="50000"/>
                  </a:schemeClr>
                </a:solidFill>
              </a:defRPr>
            </a:lvl1pPr>
          </a:lstStyle>
          <a:p>
            <a:fld id="{D4325D4D-289E-48C1-B277-2BEB492A7D19}" type="slidenum">
              <a:rPr lang="en-US" smtClean="0"/>
              <a:pPr/>
              <a:t>‹#›</a:t>
            </a:fld>
            <a:endParaRPr lang="en-US" dirty="0"/>
          </a:p>
        </p:txBody>
      </p:sp>
      <p:sp>
        <p:nvSpPr>
          <p:cNvPr id="5" name="Rectangle 4">
            <a:extLst>
              <a:ext uri="{FF2B5EF4-FFF2-40B4-BE49-F238E27FC236}">
                <a16:creationId xmlns:a16="http://schemas.microsoft.com/office/drawing/2014/main" id="{379974DD-84B1-0F4A-BE25-2BB28E273E64}"/>
              </a:ext>
            </a:extLst>
          </p:cNvPr>
          <p:cNvSpPr/>
          <p:nvPr userDrawn="1"/>
        </p:nvSpPr>
        <p:spPr bwMode="auto">
          <a:xfrm>
            <a:off x="0" y="6665976"/>
            <a:ext cx="7549662" cy="192024"/>
          </a:xfrm>
          <a:prstGeom prst="rect">
            <a:avLst/>
          </a:prstGeom>
          <a:solidFill>
            <a:srgbClr val="00788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13" name="Rectangle 12">
            <a:extLst>
              <a:ext uri="{FF2B5EF4-FFF2-40B4-BE49-F238E27FC236}">
                <a16:creationId xmlns:a16="http://schemas.microsoft.com/office/drawing/2014/main" id="{173045A6-1528-B047-90B2-62B4982BD7DA}"/>
              </a:ext>
            </a:extLst>
          </p:cNvPr>
          <p:cNvSpPr/>
          <p:nvPr userDrawn="1"/>
        </p:nvSpPr>
        <p:spPr bwMode="auto">
          <a:xfrm>
            <a:off x="7549662" y="6665973"/>
            <a:ext cx="914400" cy="192024"/>
          </a:xfrm>
          <a:prstGeom prst="rect">
            <a:avLst/>
          </a:prstGeom>
          <a:solidFill>
            <a:srgbClr val="9A4F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14" name="Rectangle 13">
            <a:extLst>
              <a:ext uri="{FF2B5EF4-FFF2-40B4-BE49-F238E27FC236}">
                <a16:creationId xmlns:a16="http://schemas.microsoft.com/office/drawing/2014/main" id="{8FF82FCD-2C45-704B-96D9-9CBE5D7541A7}"/>
              </a:ext>
            </a:extLst>
          </p:cNvPr>
          <p:cNvSpPr/>
          <p:nvPr userDrawn="1"/>
        </p:nvSpPr>
        <p:spPr bwMode="auto">
          <a:xfrm>
            <a:off x="8464062" y="6665976"/>
            <a:ext cx="914400" cy="192024"/>
          </a:xfrm>
          <a:prstGeom prst="rect">
            <a:avLst/>
          </a:prstGeom>
          <a:solidFill>
            <a:srgbClr val="BE322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15" name="Rectangle 14">
            <a:extLst>
              <a:ext uri="{FF2B5EF4-FFF2-40B4-BE49-F238E27FC236}">
                <a16:creationId xmlns:a16="http://schemas.microsoft.com/office/drawing/2014/main" id="{A89178DC-3845-194D-BD58-0374018D6B42}"/>
              </a:ext>
            </a:extLst>
          </p:cNvPr>
          <p:cNvSpPr/>
          <p:nvPr userDrawn="1"/>
        </p:nvSpPr>
        <p:spPr bwMode="auto">
          <a:xfrm>
            <a:off x="9378461" y="6665976"/>
            <a:ext cx="949569" cy="192024"/>
          </a:xfrm>
          <a:prstGeom prst="rect">
            <a:avLst/>
          </a:prstGeom>
          <a:solidFill>
            <a:srgbClr val="84B1D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16" name="Rectangle 15">
            <a:extLst>
              <a:ext uri="{FF2B5EF4-FFF2-40B4-BE49-F238E27FC236}">
                <a16:creationId xmlns:a16="http://schemas.microsoft.com/office/drawing/2014/main" id="{C0F72CFA-14F2-8D44-B77E-1E66A24685F7}"/>
              </a:ext>
            </a:extLst>
          </p:cNvPr>
          <p:cNvSpPr/>
          <p:nvPr userDrawn="1"/>
        </p:nvSpPr>
        <p:spPr bwMode="auto">
          <a:xfrm>
            <a:off x="11289323" y="6665976"/>
            <a:ext cx="914400" cy="192024"/>
          </a:xfrm>
          <a:prstGeom prst="rect">
            <a:avLst/>
          </a:prstGeom>
          <a:solidFill>
            <a:srgbClr val="135FA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17" name="Rectangle 16">
            <a:extLst>
              <a:ext uri="{FF2B5EF4-FFF2-40B4-BE49-F238E27FC236}">
                <a16:creationId xmlns:a16="http://schemas.microsoft.com/office/drawing/2014/main" id="{725AD1B4-954B-3A46-AB23-DCF6BDDE0D3E}"/>
              </a:ext>
            </a:extLst>
          </p:cNvPr>
          <p:cNvSpPr/>
          <p:nvPr userDrawn="1"/>
        </p:nvSpPr>
        <p:spPr bwMode="auto">
          <a:xfrm>
            <a:off x="10328029" y="6665976"/>
            <a:ext cx="960120" cy="192024"/>
          </a:xfrm>
          <a:prstGeom prst="rect">
            <a:avLst/>
          </a:prstGeom>
          <a:solidFill>
            <a:srgbClr val="F69F1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222841324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hf hdr="0" ftr="0" dt="0"/>
  <p:txStyles>
    <p:titleStyle>
      <a:lvl1pPr marL="0" algn="l" rtl="0" eaLnBrk="1" fontAlgn="base" hangingPunct="1">
        <a:spcBef>
          <a:spcPct val="0"/>
        </a:spcBef>
        <a:spcAft>
          <a:spcPct val="0"/>
        </a:spcAft>
        <a:defRPr sz="2800" b="0" i="0" u="none">
          <a:solidFill>
            <a:srgbClr val="0161AA"/>
          </a:solidFill>
          <a:latin typeface="+mj-lt"/>
          <a:ea typeface="+mj-ea"/>
          <a:cs typeface="+mj-cs"/>
        </a:defRPr>
      </a:lvl1pPr>
      <a:lvl2pPr algn="l" rtl="0" eaLnBrk="1" fontAlgn="base" hangingPunct="1">
        <a:spcBef>
          <a:spcPct val="0"/>
        </a:spcBef>
        <a:spcAft>
          <a:spcPct val="0"/>
        </a:spcAft>
        <a:defRPr sz="3200">
          <a:solidFill>
            <a:schemeClr val="bg1"/>
          </a:solidFill>
          <a:latin typeface="Arial Narrow" pitchFamily="1" charset="0"/>
          <a:cs typeface="Arial" charset="0"/>
        </a:defRPr>
      </a:lvl2pPr>
      <a:lvl3pPr algn="l" rtl="0" eaLnBrk="1" fontAlgn="base" hangingPunct="1">
        <a:spcBef>
          <a:spcPct val="0"/>
        </a:spcBef>
        <a:spcAft>
          <a:spcPct val="0"/>
        </a:spcAft>
        <a:defRPr sz="3200">
          <a:solidFill>
            <a:schemeClr val="bg1"/>
          </a:solidFill>
          <a:latin typeface="Arial Narrow" pitchFamily="1" charset="0"/>
          <a:cs typeface="Arial" charset="0"/>
        </a:defRPr>
      </a:lvl3pPr>
      <a:lvl4pPr algn="l" rtl="0" eaLnBrk="1" fontAlgn="base" hangingPunct="1">
        <a:spcBef>
          <a:spcPct val="0"/>
        </a:spcBef>
        <a:spcAft>
          <a:spcPct val="0"/>
        </a:spcAft>
        <a:defRPr sz="3200">
          <a:solidFill>
            <a:schemeClr val="bg1"/>
          </a:solidFill>
          <a:latin typeface="Arial Narrow" pitchFamily="1" charset="0"/>
          <a:cs typeface="Arial" charset="0"/>
        </a:defRPr>
      </a:lvl4pPr>
      <a:lvl5pPr algn="l" rtl="0" eaLnBrk="1" fontAlgn="base" hangingPunct="1">
        <a:spcBef>
          <a:spcPct val="0"/>
        </a:spcBef>
        <a:spcAft>
          <a:spcPct val="0"/>
        </a:spcAft>
        <a:defRPr sz="3200">
          <a:solidFill>
            <a:schemeClr val="bg1"/>
          </a:solidFill>
          <a:latin typeface="Arial Narrow" pitchFamily="1" charset="0"/>
          <a:cs typeface="Arial" charset="0"/>
        </a:defRPr>
      </a:lvl5pPr>
      <a:lvl6pPr marL="457200" algn="l" rtl="0" eaLnBrk="1" fontAlgn="base" hangingPunct="1">
        <a:spcBef>
          <a:spcPct val="0"/>
        </a:spcBef>
        <a:spcAft>
          <a:spcPct val="0"/>
        </a:spcAft>
        <a:defRPr sz="3200">
          <a:solidFill>
            <a:schemeClr val="bg1"/>
          </a:solidFill>
          <a:latin typeface="Arial Narrow" pitchFamily="1" charset="0"/>
          <a:cs typeface="Arial" charset="0"/>
        </a:defRPr>
      </a:lvl6pPr>
      <a:lvl7pPr marL="914400" algn="l" rtl="0" eaLnBrk="1" fontAlgn="base" hangingPunct="1">
        <a:spcBef>
          <a:spcPct val="0"/>
        </a:spcBef>
        <a:spcAft>
          <a:spcPct val="0"/>
        </a:spcAft>
        <a:defRPr sz="3200">
          <a:solidFill>
            <a:schemeClr val="bg1"/>
          </a:solidFill>
          <a:latin typeface="Arial Narrow" pitchFamily="1" charset="0"/>
          <a:cs typeface="Arial" charset="0"/>
        </a:defRPr>
      </a:lvl7pPr>
      <a:lvl8pPr marL="1371600" algn="l" rtl="0" eaLnBrk="1" fontAlgn="base" hangingPunct="1">
        <a:spcBef>
          <a:spcPct val="0"/>
        </a:spcBef>
        <a:spcAft>
          <a:spcPct val="0"/>
        </a:spcAft>
        <a:defRPr sz="3200">
          <a:solidFill>
            <a:schemeClr val="bg1"/>
          </a:solidFill>
          <a:latin typeface="Arial Narrow" pitchFamily="1" charset="0"/>
          <a:cs typeface="Arial" charset="0"/>
        </a:defRPr>
      </a:lvl8pPr>
      <a:lvl9pPr marL="1828800" algn="l" rtl="0" eaLnBrk="1" fontAlgn="base" hangingPunct="1">
        <a:spcBef>
          <a:spcPct val="0"/>
        </a:spcBef>
        <a:spcAft>
          <a:spcPct val="0"/>
        </a:spcAft>
        <a:defRPr sz="3200">
          <a:solidFill>
            <a:schemeClr val="bg1"/>
          </a:solidFill>
          <a:latin typeface="Arial Narrow" pitchFamily="1" charset="0"/>
          <a:cs typeface="Arial" charset="0"/>
        </a:defRPr>
      </a:lvl9pPr>
    </p:titleStyle>
    <p:bodyStyle>
      <a:lvl1pPr marL="280988" indent="-280988" algn="l" rtl="0" eaLnBrk="1" fontAlgn="base" hangingPunct="1">
        <a:spcBef>
          <a:spcPct val="200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www.cdc.gov/hiv/pdf/risk/prep/cdc-hiv-prep-guidelines-2021.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www.cdc.gov/hiv/pdf/risk/prep/cdc-hiv-prep-guidelines-2021.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www.whitehouse.gov/wp-content/uploads/2021/11/National-HIV-AIDS-Strategy.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www.cdc.gov/hiv/pdf/risk/prep/cdc-hiv-prep-guidelines-2021.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cdc.gov/std/treatment/sexualhistory.pdf"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s://www.cdc.gov/hiv/pdf/risk/prep/cdc-hiv-prep-guidelines-2021.pdf"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www.cdc.gov/hiv/pdf/risk/prep/cdc-hiv-prep-guidelines-2021.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s://www.cdc.gov/hiv/pdf/risk/prep/cdc-hiv-prep-guidelines-2021.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s://www.cdc.gov/hiv/pdf/risk/prep/cdc-hiv-prep-guidelines-2021.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cdc.gov/hiv/pdf/risk/prep/cdc-hiv-prep-guidelines-2021.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cdc.gov/hiv/pdf/risk/prep/cdc-hiv-prep-guidelines-2021.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cdc.gov/hiv/pdf/risk/prep/cdc-hiv-prep-guidelines-2021.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cdc.gov/hiv/pdf/risk/prep/cdc-hiv-prep-guidelines-2021.pdf"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gileadadvancingaccess.com/" TargetMode="External"/><Relationship Id="rId3" Type="http://schemas.openxmlformats.org/officeDocument/2006/relationships/hyperlink" Target="https://nastad.org/prep-access/preventive-service-coverage" TargetMode="External"/><Relationship Id="rId7" Type="http://schemas.openxmlformats.org/officeDocument/2006/relationships/hyperlink" Target="https://readysetprep.hiv.gov/"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hyperlink" Target="https://www.viivconnect.com/" TargetMode="External"/><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hyperlink" Target="https://nastad.org/prepcost-resources/prep-assistance-program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s://www.cdc.gov/hiv/pdf/risk/prep/cdc-hiv-prep-guidelines-2021.pdf"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hyperlink" Target="https://www.cdc.gov/hiv/pdf/risk/prep/cdc-hiv-prep-guidelines-2021.pdf" TargetMode="External"/><Relationship Id="rId3" Type="http://schemas.openxmlformats.org/officeDocument/2006/relationships/hyperlink" Target="https://www.cdc.gov/hiv/clinicians/index.html?CDC_AA_refVal=https%3A%2F%2Fwww.cdc.gov%2Fhivnexus%2Findex.html" TargetMode="External"/><Relationship Id="rId7" Type="http://schemas.openxmlformats.org/officeDocument/2006/relationships/hyperlink" Target="https://www.cdc.gov/stophivtogether/library/topics/prevention/brochures/cdc-lsht-prevention-brochure-clinicians-quick-guide-what-is-hiv-prep.pdf"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34.png"/><Relationship Id="rId11" Type="http://schemas.openxmlformats.org/officeDocument/2006/relationships/hyperlink" Target="https://www.cdc.gov/stophivtogether/library/topics/prevention/brochures/cdc-lsht-prevention-brochure-clinicians-quick-guide-what-is-injectable-hiv-prep.pdf" TargetMode="External"/><Relationship Id="rId5" Type="http://schemas.openxmlformats.org/officeDocument/2006/relationships/image" Target="../media/image33.png"/><Relationship Id="rId10" Type="http://schemas.openxmlformats.org/officeDocument/2006/relationships/hyperlink" Target="http://www.cdc.gov/stophivtogether/library/topics/prevention/brochures/cdc-lsht-prevention-brochure-clinicians-quick-guide-what-is-oral-hiv-prep.pdf" TargetMode="External"/><Relationship Id="rId4" Type="http://schemas.openxmlformats.org/officeDocument/2006/relationships/image" Target="../media/image32.png"/><Relationship Id="rId9" Type="http://schemas.openxmlformats.org/officeDocument/2006/relationships/hyperlink" Target="https://www.cdc.gov/hiv/pdf/risk/prep/cdc-hiv-prep-provider-supplement-2021.pdf"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www.cdc.gov/hiv/pdf/risk/prep/cdc-hiv-prep-provider-supplement-2017.pdf" TargetMode="Externa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www.cdc.gov/hiv/pdf/risk/prep/cdc-hiv-prep-guidelines-2021.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s://www.gilead.com/-/media/files/pdfs/medicines/hiv/descovy/descovy_pi.pdf" TargetMode="External"/><Relationship Id="rId4" Type="http://schemas.openxmlformats.org/officeDocument/2006/relationships/hyperlink" Target="https://www.cdc.gov/hiv/pdf/risk/prep/cdc-hiv-prep-guidelines-2021.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hyperlink" Target="http://apregistry.com/forms/exec-summary.pdf" TargetMode="External"/><Relationship Id="rId4" Type="http://schemas.openxmlformats.org/officeDocument/2006/relationships/hyperlink" Target="https://www.cdc.gov/hiv/pdf/risk/prep/cdc-hiv-prep-guidelines-2021.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s://www.cdc.gov/hiv/pdf/library/reports/surveillance/cdc-hiv-surveillance-report-2018-updated-vol-32.pdf" TargetMode="External"/><Relationship Id="rId4" Type="http://schemas.openxmlformats.org/officeDocument/2006/relationships/hyperlink" Target="https://www.fda.gov/news-events/press-announcements/fda-approves-first-injectable-treatment-hiv-pre-exposure-prevention"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www.cdc.gov/hiv/risk/estimates/preventionstrategies.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cdc.gov/hiv/pdf/risk/prep/cdc-hiv-prep-guidelines-2021.pdf"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cdc.gov/hiv/pdf/risk/prep/cdc-hiv-prep-guidelines-2021.pdf" TargetMode="External"/><Relationship Id="rId3" Type="http://schemas.openxmlformats.org/officeDocument/2006/relationships/image" Target="../media/image10.emf"/><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ree people are seated around a table with only their hands showing. Two people hold hands, while the third holds a prescription bottle. In the center of the table, facing the couple holding hands, is a flyer on PrEP 101, while a clipboard with a paper attached faces the person holding the prescription.">
            <a:extLst>
              <a:ext uri="{FF2B5EF4-FFF2-40B4-BE49-F238E27FC236}">
                <a16:creationId xmlns:a16="http://schemas.microsoft.com/office/drawing/2014/main" id="{8DE261D5-3E28-538C-425D-E54FE4D2A107}"/>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r="22356"/>
          <a:stretch/>
        </p:blipFill>
        <p:spPr>
          <a:xfrm>
            <a:off x="4439457" y="0"/>
            <a:ext cx="7752544" cy="6665970"/>
          </a:xfrm>
          <a:prstGeom prst="rect">
            <a:avLst/>
          </a:prstGeom>
        </p:spPr>
      </p:pic>
      <p:sp>
        <p:nvSpPr>
          <p:cNvPr id="7" name="Rectangle 6">
            <a:extLst>
              <a:ext uri="{FF2B5EF4-FFF2-40B4-BE49-F238E27FC236}">
                <a16:creationId xmlns:a16="http://schemas.microsoft.com/office/drawing/2014/main" id="{0C638252-C625-4A52-472F-8C74821D5339}"/>
              </a:ext>
              <a:ext uri="{C183D7F6-B498-43B3-948B-1728B52AA6E4}">
                <adec:decorative xmlns:adec="http://schemas.microsoft.com/office/drawing/2017/decorative" val="1"/>
              </a:ext>
            </a:extLst>
          </p:cNvPr>
          <p:cNvSpPr/>
          <p:nvPr/>
        </p:nvSpPr>
        <p:spPr bwMode="auto">
          <a:xfrm>
            <a:off x="3905354" y="0"/>
            <a:ext cx="1538745" cy="6665975"/>
          </a:xfrm>
          <a:prstGeom prst="rect">
            <a:avLst/>
          </a:prstGeom>
          <a:solidFill>
            <a:schemeClr val="bg1">
              <a:alpha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9" name="Rectangle 8">
            <a:extLst>
              <a:ext uri="{FF2B5EF4-FFF2-40B4-BE49-F238E27FC236}">
                <a16:creationId xmlns:a16="http://schemas.microsoft.com/office/drawing/2014/main" id="{08501EF6-73DA-1DB3-818A-AA16246B9E8B}"/>
              </a:ext>
              <a:ext uri="{C183D7F6-B498-43B3-948B-1728B52AA6E4}">
                <adec:decorative xmlns:adec="http://schemas.microsoft.com/office/drawing/2017/decorative" val="1"/>
              </a:ext>
            </a:extLst>
          </p:cNvPr>
          <p:cNvSpPr/>
          <p:nvPr/>
        </p:nvSpPr>
        <p:spPr bwMode="auto">
          <a:xfrm>
            <a:off x="3730745" y="-5120"/>
            <a:ext cx="1538744" cy="6665973"/>
          </a:xfrm>
          <a:prstGeom prst="rect">
            <a:avLst/>
          </a:prstGeom>
          <a:gradFill>
            <a:gsLst>
              <a:gs pos="48000">
                <a:schemeClr val="bg1"/>
              </a:gs>
              <a:gs pos="98000">
                <a:schemeClr val="bg1">
                  <a:alpha val="0"/>
                </a:schemeClr>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3" name="Title 2">
            <a:extLst>
              <a:ext uri="{FF2B5EF4-FFF2-40B4-BE49-F238E27FC236}">
                <a16:creationId xmlns:a16="http://schemas.microsoft.com/office/drawing/2014/main" id="{24AD7D1C-47A7-4742-9249-93591DAEEDFC}"/>
              </a:ext>
            </a:extLst>
          </p:cNvPr>
          <p:cNvSpPr>
            <a:spLocks noGrp="1"/>
          </p:cNvSpPr>
          <p:nvPr>
            <p:ph type="ctrTitle"/>
          </p:nvPr>
        </p:nvSpPr>
        <p:spPr/>
        <p:txBody>
          <a:bodyPr/>
          <a:lstStyle/>
          <a:p>
            <a:r>
              <a:rPr lang="en-US" sz="3600" dirty="0"/>
              <a:t>Prescribing </a:t>
            </a:r>
            <a:br>
              <a:rPr lang="en-US" sz="3600" dirty="0"/>
            </a:br>
            <a:r>
              <a:rPr lang="en-US" sz="3600" dirty="0"/>
              <a:t>Pre-Exposure Prophylaxis (PrEP)</a:t>
            </a:r>
          </a:p>
        </p:txBody>
      </p:sp>
      <p:sp>
        <p:nvSpPr>
          <p:cNvPr id="5" name="Subtitle 4">
            <a:extLst>
              <a:ext uri="{FF2B5EF4-FFF2-40B4-BE49-F238E27FC236}">
                <a16:creationId xmlns:a16="http://schemas.microsoft.com/office/drawing/2014/main" id="{2A9BA90B-EAE2-0544-B6ED-F72A3F361C95}"/>
              </a:ext>
            </a:extLst>
          </p:cNvPr>
          <p:cNvSpPr>
            <a:spLocks noGrp="1"/>
          </p:cNvSpPr>
          <p:nvPr>
            <p:ph type="subTitle" idx="1"/>
          </p:nvPr>
        </p:nvSpPr>
        <p:spPr/>
        <p:txBody>
          <a:bodyPr/>
          <a:lstStyle/>
          <a:p>
            <a:r>
              <a:rPr lang="en-US" dirty="0"/>
              <a:t>A Guide for Health Care Providers 2023</a:t>
            </a:r>
          </a:p>
        </p:txBody>
      </p:sp>
      <p:pic>
        <p:nvPicPr>
          <p:cNvPr id="8" name="Picture 7" descr="Three logos: CDC, Let’s Stop HIV Together, and Ending the HIV Epidemic.">
            <a:extLst>
              <a:ext uri="{FF2B5EF4-FFF2-40B4-BE49-F238E27FC236}">
                <a16:creationId xmlns:a16="http://schemas.microsoft.com/office/drawing/2014/main" id="{E03A7D36-1FE3-4C9A-7C0B-07625ABEF0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31209" y="5662115"/>
            <a:ext cx="3143251" cy="616323"/>
          </a:xfrm>
          <a:prstGeom prst="rect">
            <a:avLst/>
          </a:prstGeom>
        </p:spPr>
      </p:pic>
      <p:sp>
        <p:nvSpPr>
          <p:cNvPr id="2" name="Slide Number Placeholder 1"/>
          <p:cNvSpPr>
            <a:spLocks noGrp="1"/>
          </p:cNvSpPr>
          <p:nvPr>
            <p:ph type="sldNum" sz="quarter" idx="4294967295"/>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727AEE-92EC-4E46-9F8B-413A993EE232}" type="slidenum">
              <a:rPr lang="en-US" smtClean="0"/>
              <a:pPr/>
              <a:t>1</a:t>
            </a:fld>
            <a:endParaRPr lang="en-US" dirty="0"/>
          </a:p>
        </p:txBody>
      </p:sp>
    </p:spTree>
    <p:extLst>
      <p:ext uri="{BB962C8B-B14F-4D97-AF65-F5344CB8AC3E}">
        <p14:creationId xmlns:p14="http://schemas.microsoft.com/office/powerpoint/2010/main" val="2895607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3BA15E-84D1-8745-B00E-CBECF6D3D1CF}"/>
              </a:ext>
            </a:extLst>
          </p:cNvPr>
          <p:cNvSpPr>
            <a:spLocks noGrp="1"/>
          </p:cNvSpPr>
          <p:nvPr>
            <p:ph type="ctrTitle"/>
          </p:nvPr>
        </p:nvSpPr>
        <p:spPr/>
        <p:txBody>
          <a:bodyPr/>
          <a:lstStyle/>
          <a:p>
            <a:r>
              <a:rPr lang="en-US" sz="4200" dirty="0"/>
              <a:t>Who can prescribe PrEP?</a:t>
            </a:r>
          </a:p>
        </p:txBody>
      </p:sp>
      <p:sp>
        <p:nvSpPr>
          <p:cNvPr id="3" name="Slide Number Placeholder 2"/>
          <p:cNvSpPr>
            <a:spLocks noGrp="1"/>
          </p:cNvSpPr>
          <p:nvPr>
            <p:ph type="sldNum" sz="quarter" idx="10"/>
          </p:nvPr>
        </p:nvSpPr>
        <p:spPr/>
        <p:txBody>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727AEE-92EC-4E46-9F8B-413A993EE232}" type="slidenum">
              <a:rPr lang="en-US" smtClean="0"/>
              <a:pPr/>
              <a:t>10</a:t>
            </a:fld>
            <a:endParaRPr lang="en-US" dirty="0"/>
          </a:p>
        </p:txBody>
      </p:sp>
      <p:pic>
        <p:nvPicPr>
          <p:cNvPr id="10" name="Picture 9">
            <a:extLst>
              <a:ext uri="{FF2B5EF4-FFF2-40B4-BE49-F238E27FC236}">
                <a16:creationId xmlns:a16="http://schemas.microsoft.com/office/drawing/2014/main" id="{7F3A2412-DE06-2E4B-A5DE-1B153F81EC59}"/>
              </a:ext>
              <a:ext uri="{C183D7F6-B498-43B3-948B-1728B52AA6E4}">
                <adec:decorative xmlns:adec="http://schemas.microsoft.com/office/drawing/2017/decorative" val="1"/>
              </a:ext>
            </a:extLst>
          </p:cNvPr>
          <p:cNvPicPr>
            <a:picLocks noChangeAspect="1"/>
          </p:cNvPicPr>
          <p:nvPr/>
        </p:nvPicPr>
        <p:blipFill rotWithShape="1">
          <a:blip r:embed="rId3"/>
          <a:srcRect l="5217"/>
          <a:stretch/>
        </p:blipFill>
        <p:spPr>
          <a:xfrm>
            <a:off x="0" y="0"/>
            <a:ext cx="4991100" cy="5198806"/>
          </a:xfrm>
          <a:prstGeom prst="rect">
            <a:avLst/>
          </a:prstGeom>
        </p:spPr>
      </p:pic>
      <p:pic>
        <p:nvPicPr>
          <p:cNvPr id="11" name="Picture 10">
            <a:extLst>
              <a:ext uri="{FF2B5EF4-FFF2-40B4-BE49-F238E27FC236}">
                <a16:creationId xmlns:a16="http://schemas.microsoft.com/office/drawing/2014/main" id="{92998EFE-EFEB-B148-AEB2-44986B16481C}"/>
              </a:ext>
              <a:ext uri="{C183D7F6-B498-43B3-948B-1728B52AA6E4}">
                <adec:decorative xmlns:adec="http://schemas.microsoft.com/office/drawing/2017/decorative" val="1"/>
              </a:ext>
            </a:extLst>
          </p:cNvPr>
          <p:cNvPicPr>
            <a:picLocks noChangeAspect="1"/>
          </p:cNvPicPr>
          <p:nvPr/>
        </p:nvPicPr>
        <p:blipFill rotWithShape="1">
          <a:blip r:embed="rId4"/>
          <a:srcRect r="9144"/>
          <a:stretch/>
        </p:blipFill>
        <p:spPr>
          <a:xfrm>
            <a:off x="6810066" y="3362632"/>
            <a:ext cx="5411430" cy="3510116"/>
          </a:xfrm>
          <a:prstGeom prst="rect">
            <a:avLst/>
          </a:prstGeom>
        </p:spPr>
      </p:pic>
    </p:spTree>
    <p:extLst>
      <p:ext uri="{BB962C8B-B14F-4D97-AF65-F5344CB8AC3E}">
        <p14:creationId xmlns:p14="http://schemas.microsoft.com/office/powerpoint/2010/main" val="3097298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B4BE57-8367-3240-98B6-4A0B3487D911}"/>
              </a:ext>
            </a:extLst>
          </p:cNvPr>
          <p:cNvSpPr>
            <a:spLocks noGrp="1"/>
          </p:cNvSpPr>
          <p:nvPr>
            <p:ph type="title"/>
          </p:nvPr>
        </p:nvSpPr>
        <p:spPr/>
        <p:txBody>
          <a:bodyPr/>
          <a:lstStyle/>
          <a:p>
            <a:r>
              <a:rPr lang="en-US" dirty="0"/>
              <a:t>Who Are PrEP Providers?</a:t>
            </a:r>
          </a:p>
        </p:txBody>
      </p:sp>
      <p:grpSp>
        <p:nvGrpSpPr>
          <p:cNvPr id="16" name="Group 15">
            <a:extLst>
              <a:ext uri="{FF2B5EF4-FFF2-40B4-BE49-F238E27FC236}">
                <a16:creationId xmlns:a16="http://schemas.microsoft.com/office/drawing/2014/main" id="{F270CF82-512A-2935-001D-A8679482E480}"/>
              </a:ext>
              <a:ext uri="{C183D7F6-B498-43B3-948B-1728B52AA6E4}">
                <adec:decorative xmlns:adec="http://schemas.microsoft.com/office/drawing/2017/decorative" val="1"/>
              </a:ext>
            </a:extLst>
          </p:cNvPr>
          <p:cNvGrpSpPr/>
          <p:nvPr/>
        </p:nvGrpSpPr>
        <p:grpSpPr>
          <a:xfrm>
            <a:off x="1399308" y="1603169"/>
            <a:ext cx="9393384" cy="4645265"/>
            <a:chOff x="1399308" y="1603169"/>
            <a:chExt cx="9393384" cy="4645265"/>
          </a:xfrm>
        </p:grpSpPr>
        <p:sp>
          <p:nvSpPr>
            <p:cNvPr id="7" name="Rectangle 6">
              <a:extLst>
                <a:ext uri="{FF2B5EF4-FFF2-40B4-BE49-F238E27FC236}">
                  <a16:creationId xmlns:a16="http://schemas.microsoft.com/office/drawing/2014/main" id="{BFBF784A-0A2A-234D-AAAA-BEB7EEA83A0D}"/>
                </a:ext>
              </a:extLst>
            </p:cNvPr>
            <p:cNvSpPr/>
            <p:nvPr/>
          </p:nvSpPr>
          <p:spPr bwMode="auto">
            <a:xfrm>
              <a:off x="1425038" y="1603169"/>
              <a:ext cx="4572000" cy="2220686"/>
            </a:xfrm>
            <a:prstGeom prst="rect">
              <a:avLst/>
            </a:prstGeom>
            <a:solidFill>
              <a:srgbClr val="9A4F9D"/>
            </a:solidFill>
            <a:ln w="9525" cap="flat" cmpd="sng" algn="ctr">
              <a:noFill/>
              <a:prstDash val="solid"/>
              <a:round/>
              <a:headEnd type="none" w="med" len="med"/>
              <a:tailEnd type="none" w="med" len="med"/>
            </a:ln>
            <a:effectLst/>
          </p:spPr>
          <p:txBody>
            <a:bodyPr vert="horz" wrap="square" lIns="274320" tIns="274320" rIns="274320" bIns="2743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Arial" charset="0"/>
                <a:ea typeface="ヒラギノ角ゴ Pro W3" pitchFamily="1" charset="-128"/>
              </a:endParaRPr>
            </a:p>
          </p:txBody>
        </p:sp>
        <p:sp>
          <p:nvSpPr>
            <p:cNvPr id="9" name="Rectangle 8">
              <a:extLst>
                <a:ext uri="{FF2B5EF4-FFF2-40B4-BE49-F238E27FC236}">
                  <a16:creationId xmlns:a16="http://schemas.microsoft.com/office/drawing/2014/main" id="{F251B972-562C-354B-BB37-F6BC30DCD7A4}"/>
                </a:ext>
              </a:extLst>
            </p:cNvPr>
            <p:cNvSpPr/>
            <p:nvPr/>
          </p:nvSpPr>
          <p:spPr bwMode="auto">
            <a:xfrm>
              <a:off x="6220692" y="1603169"/>
              <a:ext cx="4572000" cy="2220686"/>
            </a:xfrm>
            <a:prstGeom prst="rect">
              <a:avLst/>
            </a:prstGeom>
            <a:solidFill>
              <a:srgbClr val="135FAB"/>
            </a:solidFill>
            <a:ln w="9525" cap="flat" cmpd="sng" algn="ctr">
              <a:noFill/>
              <a:prstDash val="solid"/>
              <a:round/>
              <a:headEnd type="none" w="med" len="med"/>
              <a:tailEnd type="none" w="med" len="med"/>
            </a:ln>
            <a:effectLst/>
          </p:spPr>
          <p:txBody>
            <a:bodyPr vert="horz" wrap="square" lIns="274320" tIns="274320" rIns="274320" bIns="2743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Arial" charset="0"/>
                <a:ea typeface="ヒラギノ角ゴ Pro W3" pitchFamily="1" charset="-128"/>
              </a:endParaRPr>
            </a:p>
          </p:txBody>
        </p:sp>
        <p:sp>
          <p:nvSpPr>
            <p:cNvPr id="8" name="Rectangle 7">
              <a:extLst>
                <a:ext uri="{FF2B5EF4-FFF2-40B4-BE49-F238E27FC236}">
                  <a16:creationId xmlns:a16="http://schemas.microsoft.com/office/drawing/2014/main" id="{5FF6D0FE-4340-9346-83B7-88221C78B46D}"/>
                </a:ext>
              </a:extLst>
            </p:cNvPr>
            <p:cNvSpPr/>
            <p:nvPr/>
          </p:nvSpPr>
          <p:spPr bwMode="auto">
            <a:xfrm>
              <a:off x="1399308" y="4027748"/>
              <a:ext cx="4572000" cy="2220686"/>
            </a:xfrm>
            <a:prstGeom prst="rect">
              <a:avLst/>
            </a:prstGeom>
            <a:solidFill>
              <a:srgbClr val="BE3226"/>
            </a:solidFill>
            <a:ln w="9525" cap="flat" cmpd="sng" algn="ctr">
              <a:solidFill>
                <a:srgbClr val="BE3226"/>
              </a:solidFill>
              <a:prstDash val="solid"/>
              <a:round/>
              <a:headEnd type="none" w="med" len="med"/>
              <a:tailEnd type="none" w="med" len="med"/>
            </a:ln>
            <a:effectLst/>
          </p:spPr>
          <p:txBody>
            <a:bodyPr vert="horz" wrap="square" lIns="274320" tIns="274320" rIns="274320" bIns="2743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Arial" charset="0"/>
                <a:ea typeface="ヒラギノ角ゴ Pro W3" pitchFamily="1" charset="-128"/>
              </a:endParaRPr>
            </a:p>
          </p:txBody>
        </p:sp>
        <p:sp>
          <p:nvSpPr>
            <p:cNvPr id="10" name="Rectangle 9">
              <a:extLst>
                <a:ext uri="{FF2B5EF4-FFF2-40B4-BE49-F238E27FC236}">
                  <a16:creationId xmlns:a16="http://schemas.microsoft.com/office/drawing/2014/main" id="{F56AC9CB-1F5E-AC47-B033-4DC8183BF7F6}"/>
                </a:ext>
              </a:extLst>
            </p:cNvPr>
            <p:cNvSpPr/>
            <p:nvPr/>
          </p:nvSpPr>
          <p:spPr bwMode="auto">
            <a:xfrm>
              <a:off x="6194962" y="4027748"/>
              <a:ext cx="4572000" cy="2220686"/>
            </a:xfrm>
            <a:prstGeom prst="rect">
              <a:avLst/>
            </a:prstGeom>
            <a:solidFill>
              <a:srgbClr val="00788A"/>
            </a:solidFill>
            <a:ln w="9525" cap="flat" cmpd="sng" algn="ctr">
              <a:solidFill>
                <a:srgbClr val="00788A"/>
              </a:solidFill>
              <a:prstDash val="solid"/>
              <a:round/>
              <a:headEnd type="none" w="med" len="med"/>
              <a:tailEnd type="none" w="med" len="med"/>
            </a:ln>
            <a:effectLst/>
          </p:spPr>
          <p:txBody>
            <a:bodyPr vert="horz" wrap="square" lIns="274320" tIns="274320" rIns="274320" bIns="2743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Arial" charset="0"/>
                <a:ea typeface="ヒラギノ角ゴ Pro W3" pitchFamily="1" charset="-128"/>
              </a:endParaRPr>
            </a:p>
          </p:txBody>
        </p:sp>
        <p:sp>
          <p:nvSpPr>
            <p:cNvPr id="11" name="Oval 10">
              <a:extLst>
                <a:ext uri="{FF2B5EF4-FFF2-40B4-BE49-F238E27FC236}">
                  <a16:creationId xmlns:a16="http://schemas.microsoft.com/office/drawing/2014/main" id="{7456AB20-1036-C74E-9142-4CDFD41D2475}"/>
                </a:ext>
              </a:extLst>
            </p:cNvPr>
            <p:cNvSpPr/>
            <p:nvPr/>
          </p:nvSpPr>
          <p:spPr bwMode="auto">
            <a:xfrm>
              <a:off x="4714505" y="2643924"/>
              <a:ext cx="2788720" cy="2610907"/>
            </a:xfrm>
            <a:prstGeom prst="ellipse">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eaLnBrk="0" fontAlgn="base" hangingPunct="0">
                <a:spcBef>
                  <a:spcPct val="0"/>
                </a:spcBef>
                <a:spcAft>
                  <a:spcPct val="0"/>
                </a:spcAft>
              </a:pPr>
              <a:endParaRPr lang="en-US" sz="2400" b="1" dirty="0">
                <a:solidFill>
                  <a:schemeClr val="accent1"/>
                </a:solidFill>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4BE51E8D-515B-55A2-FF01-7AAEEDF9D11F}"/>
              </a:ext>
            </a:extLst>
          </p:cNvPr>
          <p:cNvSpPr txBox="1"/>
          <p:nvPr/>
        </p:nvSpPr>
        <p:spPr>
          <a:xfrm>
            <a:off x="5257558" y="2952648"/>
            <a:ext cx="2107332" cy="2308324"/>
          </a:xfrm>
          <a:prstGeom prst="rect">
            <a:avLst/>
          </a:prstGeom>
          <a:noFill/>
        </p:spPr>
        <p:txBody>
          <a:bodyPr wrap="square" rtlCol="0">
            <a:spAutoFit/>
          </a:bodyPr>
          <a:lstStyle/>
          <a:p>
            <a:r>
              <a:rPr lang="en-US" sz="2400" b="1" dirty="0">
                <a:solidFill>
                  <a:schemeClr val="accent1"/>
                </a:solidFill>
                <a:latin typeface="Arial" panose="020B0604020202020204" pitchFamily="34" charset="0"/>
                <a:cs typeface="Arial" panose="020B0604020202020204" pitchFamily="34" charset="0"/>
              </a:rPr>
              <a:t>People at risk of HIV through sex or injection drug use</a:t>
            </a:r>
          </a:p>
          <a:p>
            <a:endParaRPr lang="en-US" sz="2400" dirty="0"/>
          </a:p>
        </p:txBody>
      </p:sp>
      <p:sp>
        <p:nvSpPr>
          <p:cNvPr id="5" name="TextBox 4">
            <a:extLst>
              <a:ext uri="{FF2B5EF4-FFF2-40B4-BE49-F238E27FC236}">
                <a16:creationId xmlns:a16="http://schemas.microsoft.com/office/drawing/2014/main" id="{BD404EE0-074A-57EF-2A29-690C6E155163}"/>
              </a:ext>
            </a:extLst>
          </p:cNvPr>
          <p:cNvSpPr txBox="1"/>
          <p:nvPr/>
        </p:nvSpPr>
        <p:spPr>
          <a:xfrm>
            <a:off x="1738118" y="1752319"/>
            <a:ext cx="2107332" cy="1200329"/>
          </a:xfrm>
          <a:prstGeom prst="rect">
            <a:avLst/>
          </a:prstGeom>
          <a:noFill/>
        </p:spPr>
        <p:txBody>
          <a:bodyPr wrap="square" rtlCol="0">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Arial" charset="0"/>
                <a:ea typeface="ヒラギノ角ゴ Pro W3" pitchFamily="1" charset="-128"/>
              </a:rPr>
              <a:t>Primary Care </a:t>
            </a:r>
            <a:br>
              <a:rPr kumimoji="0" lang="en-US" sz="2400" b="0" i="0" u="none" strike="noStrike" cap="none" normalizeH="0" baseline="0" dirty="0">
                <a:ln>
                  <a:noFill/>
                </a:ln>
                <a:solidFill>
                  <a:schemeClr val="bg1"/>
                </a:solidFill>
                <a:effectLst/>
                <a:latin typeface="Arial" charset="0"/>
                <a:ea typeface="ヒラギノ角ゴ Pro W3" pitchFamily="1" charset="-128"/>
              </a:rPr>
            </a:br>
            <a:r>
              <a:rPr kumimoji="0" lang="en-US" sz="2400" b="0" i="0" u="none" strike="noStrike" cap="none" normalizeH="0" baseline="0" dirty="0">
                <a:ln>
                  <a:noFill/>
                </a:ln>
                <a:solidFill>
                  <a:schemeClr val="bg1"/>
                </a:solidFill>
                <a:effectLst/>
                <a:latin typeface="Arial" charset="0"/>
                <a:ea typeface="ヒラギノ角ゴ Pro W3" pitchFamily="1" charset="-128"/>
              </a:rPr>
              <a:t>Providers</a:t>
            </a:r>
          </a:p>
          <a:p>
            <a:endParaRPr lang="en-US" sz="2400" dirty="0"/>
          </a:p>
        </p:txBody>
      </p:sp>
      <p:sp>
        <p:nvSpPr>
          <p:cNvPr id="14" name="TextBox 13">
            <a:extLst>
              <a:ext uri="{FF2B5EF4-FFF2-40B4-BE49-F238E27FC236}">
                <a16:creationId xmlns:a16="http://schemas.microsoft.com/office/drawing/2014/main" id="{EAB56A4C-41E5-0655-7F9B-99B177887F27}"/>
              </a:ext>
            </a:extLst>
          </p:cNvPr>
          <p:cNvSpPr txBox="1"/>
          <p:nvPr/>
        </p:nvSpPr>
        <p:spPr>
          <a:xfrm>
            <a:off x="7296449" y="1797727"/>
            <a:ext cx="3318965" cy="1569660"/>
          </a:xfrm>
          <a:prstGeom prst="rect">
            <a:avLst/>
          </a:prstGeom>
          <a:noFill/>
        </p:spPr>
        <p:txBody>
          <a:bodyPr wrap="square" rtlCol="0">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Arial" charset="0"/>
                <a:ea typeface="ヒラギノ角ゴ Pro W3" pitchFamily="1" charset="-128"/>
              </a:rPr>
              <a:t>Sexually Transmitted Infection (STI) Clinic</a:t>
            </a:r>
            <a:r>
              <a:rPr lang="en-US" sz="2400" dirty="0">
                <a:solidFill>
                  <a:schemeClr val="bg1"/>
                </a:solidFill>
                <a:latin typeface="Arial" charset="0"/>
                <a:ea typeface="ヒラギノ角ゴ Pro W3" pitchFamily="1" charset="-128"/>
              </a:rPr>
              <a:t> </a:t>
            </a:r>
            <a:r>
              <a:rPr kumimoji="0" lang="en-US" sz="2400" b="0" i="0" u="none" strike="noStrike" cap="none" normalizeH="0" baseline="0" dirty="0">
                <a:ln>
                  <a:noFill/>
                </a:ln>
                <a:solidFill>
                  <a:schemeClr val="bg1"/>
                </a:solidFill>
                <a:effectLst/>
                <a:latin typeface="Arial" charset="0"/>
                <a:ea typeface="ヒラギノ角ゴ Pro W3" pitchFamily="1" charset="-128"/>
              </a:rPr>
              <a:t>Providers</a:t>
            </a:r>
          </a:p>
          <a:p>
            <a:endParaRPr lang="en-US" sz="2400" dirty="0"/>
          </a:p>
        </p:txBody>
      </p:sp>
      <p:sp>
        <p:nvSpPr>
          <p:cNvPr id="13" name="TextBox 12">
            <a:extLst>
              <a:ext uri="{FF2B5EF4-FFF2-40B4-BE49-F238E27FC236}">
                <a16:creationId xmlns:a16="http://schemas.microsoft.com/office/drawing/2014/main" id="{49128604-CFDB-3924-F854-A44034F29F89}"/>
              </a:ext>
            </a:extLst>
          </p:cNvPr>
          <p:cNvSpPr txBox="1"/>
          <p:nvPr/>
        </p:nvSpPr>
        <p:spPr>
          <a:xfrm>
            <a:off x="1603706" y="4307094"/>
            <a:ext cx="2107332" cy="830997"/>
          </a:xfrm>
          <a:prstGeom prst="rect">
            <a:avLst/>
          </a:prstGeom>
          <a:noFill/>
        </p:spPr>
        <p:txBody>
          <a:bodyPr wrap="square" rtlCol="0">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Arial" charset="0"/>
                <a:ea typeface="ヒラギノ角ゴ Pro W3" pitchFamily="1" charset="-128"/>
              </a:rPr>
              <a:t>HIV Care </a:t>
            </a:r>
            <a:br>
              <a:rPr kumimoji="0" lang="en-US" sz="2400" b="0" i="0" u="none" strike="noStrike" cap="none" normalizeH="0" baseline="0" dirty="0">
                <a:ln>
                  <a:noFill/>
                </a:ln>
                <a:solidFill>
                  <a:schemeClr val="bg1"/>
                </a:solidFill>
                <a:effectLst/>
                <a:latin typeface="Arial" charset="0"/>
                <a:ea typeface="ヒラギノ角ゴ Pro W3" pitchFamily="1" charset="-128"/>
              </a:rPr>
            </a:br>
            <a:r>
              <a:rPr kumimoji="0" lang="en-US" sz="2400" b="0" i="0" u="none" strike="noStrike" cap="none" normalizeH="0" baseline="0" dirty="0">
                <a:ln>
                  <a:noFill/>
                </a:ln>
                <a:solidFill>
                  <a:schemeClr val="bg1"/>
                </a:solidFill>
                <a:effectLst/>
                <a:latin typeface="Arial" charset="0"/>
                <a:ea typeface="ヒラギノ角ゴ Pro W3" pitchFamily="1" charset="-128"/>
              </a:rPr>
              <a:t>Providers</a:t>
            </a:r>
          </a:p>
        </p:txBody>
      </p:sp>
      <p:sp>
        <p:nvSpPr>
          <p:cNvPr id="15" name="TextBox 14">
            <a:extLst>
              <a:ext uri="{FF2B5EF4-FFF2-40B4-BE49-F238E27FC236}">
                <a16:creationId xmlns:a16="http://schemas.microsoft.com/office/drawing/2014/main" id="{F2A63E48-6B60-F3E9-CA94-06CCD7EB7A2C}"/>
              </a:ext>
            </a:extLst>
          </p:cNvPr>
          <p:cNvSpPr txBox="1"/>
          <p:nvPr/>
        </p:nvSpPr>
        <p:spPr>
          <a:xfrm>
            <a:off x="7505078" y="4122427"/>
            <a:ext cx="3121695" cy="1200329"/>
          </a:xfrm>
          <a:prstGeom prst="rect">
            <a:avLst/>
          </a:prstGeom>
          <a:noFill/>
        </p:spPr>
        <p:txBody>
          <a:bodyPr wrap="square" rtlCol="0">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Arial" charset="0"/>
                <a:ea typeface="ヒラギノ角ゴ Pro W3" pitchFamily="1" charset="-128"/>
              </a:rPr>
              <a:t>Substance Use </a:t>
            </a:r>
            <a:br>
              <a:rPr lang="en-US" sz="2400" dirty="0">
                <a:solidFill>
                  <a:schemeClr val="bg1"/>
                </a:solidFill>
                <a:latin typeface="Arial" charset="0"/>
                <a:ea typeface="ヒラギノ角ゴ Pro W3" pitchFamily="1" charset="-128"/>
              </a:rPr>
            </a:br>
            <a:r>
              <a:rPr kumimoji="0" lang="en-US" sz="2400" b="0" i="0" u="none" strike="noStrike" cap="none" normalizeH="0" baseline="0" dirty="0">
                <a:ln>
                  <a:noFill/>
                </a:ln>
                <a:solidFill>
                  <a:schemeClr val="bg1"/>
                </a:solidFill>
                <a:effectLst/>
                <a:latin typeface="Arial" charset="0"/>
                <a:ea typeface="ヒラギノ角ゴ Pro W3" pitchFamily="1" charset="-128"/>
              </a:rPr>
              <a:t>Disorder Treatment</a:t>
            </a:r>
            <a:br>
              <a:rPr kumimoji="0" lang="en-US" sz="2400" b="0" i="0" u="none" strike="noStrike" cap="none" normalizeH="0" baseline="0" dirty="0">
                <a:ln>
                  <a:noFill/>
                </a:ln>
                <a:solidFill>
                  <a:schemeClr val="bg1"/>
                </a:solidFill>
                <a:effectLst/>
                <a:latin typeface="Arial" charset="0"/>
                <a:ea typeface="ヒラギノ角ゴ Pro W3" pitchFamily="1" charset="-128"/>
              </a:rPr>
            </a:br>
            <a:r>
              <a:rPr kumimoji="0" lang="en-US" sz="2400" b="0" i="0" u="none" strike="noStrike" cap="none" normalizeH="0" baseline="0" dirty="0">
                <a:ln>
                  <a:noFill/>
                </a:ln>
                <a:solidFill>
                  <a:schemeClr val="bg1"/>
                </a:solidFill>
                <a:effectLst/>
                <a:latin typeface="Arial" charset="0"/>
                <a:ea typeface="ヒラギノ角ゴ Pro W3" pitchFamily="1" charset="-128"/>
              </a:rPr>
              <a:t>Providers</a:t>
            </a:r>
            <a:endParaRPr lang="en-US" sz="2400" dirty="0"/>
          </a:p>
        </p:txBody>
      </p:sp>
      <p:sp>
        <p:nvSpPr>
          <p:cNvPr id="2" name="Slide Number Placeholder 1"/>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727AEE-92EC-4E46-9F8B-413A993EE232}" type="slidenum">
              <a:rPr lang="en-US" smtClean="0"/>
              <a:pPr/>
              <a:t>11</a:t>
            </a:fld>
            <a:endParaRPr lang="en-US" dirty="0"/>
          </a:p>
        </p:txBody>
      </p:sp>
    </p:spTree>
    <p:extLst>
      <p:ext uri="{BB962C8B-B14F-4D97-AF65-F5344CB8AC3E}">
        <p14:creationId xmlns:p14="http://schemas.microsoft.com/office/powerpoint/2010/main" val="60292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4EBBE4-859A-F54B-82DE-DD8199DEA44E}"/>
              </a:ext>
            </a:extLst>
          </p:cNvPr>
          <p:cNvSpPr>
            <a:spLocks noGrp="1"/>
          </p:cNvSpPr>
          <p:nvPr>
            <p:ph type="title"/>
          </p:nvPr>
        </p:nvSpPr>
        <p:spPr/>
        <p:txBody>
          <a:bodyPr/>
          <a:lstStyle/>
          <a:p>
            <a:r>
              <a:rPr lang="en-US" dirty="0"/>
              <a:t>PrEP Is Appropriate for Primary Care</a:t>
            </a:r>
          </a:p>
        </p:txBody>
      </p:sp>
      <p:pic>
        <p:nvPicPr>
          <p:cNvPr id="6" name="Picture 5" descr="A male health care provider wearing a mask and a stethoscope around his neck sits at a table looking at an open laptop. He is waving with his right hand to the unseen person on the laptop screen. ">
            <a:extLst>
              <a:ext uri="{FF2B5EF4-FFF2-40B4-BE49-F238E27FC236}">
                <a16:creationId xmlns:a16="http://schemas.microsoft.com/office/drawing/2014/main" id="{A7D4325C-9FDD-954A-87D1-4739600DCC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04" t="12541" r="25805" b="575"/>
          <a:stretch/>
        </p:blipFill>
        <p:spPr>
          <a:xfrm>
            <a:off x="242806" y="1916033"/>
            <a:ext cx="4670153" cy="3951471"/>
          </a:xfrm>
          <a:prstGeom prst="rect">
            <a:avLst/>
          </a:prstGeom>
        </p:spPr>
      </p:pic>
      <p:sp>
        <p:nvSpPr>
          <p:cNvPr id="16" name="Rectangle 15">
            <a:extLst>
              <a:ext uri="{FF2B5EF4-FFF2-40B4-BE49-F238E27FC236}">
                <a16:creationId xmlns:a16="http://schemas.microsoft.com/office/drawing/2014/main" id="{1B1B91D0-39A2-4844-9AA2-4EF1F56FDECC}"/>
              </a:ext>
              <a:ext uri="{C183D7F6-B498-43B3-948B-1728B52AA6E4}">
                <adec:decorative xmlns:adec="http://schemas.microsoft.com/office/drawing/2017/decorative" val="1"/>
              </a:ext>
            </a:extLst>
          </p:cNvPr>
          <p:cNvSpPr/>
          <p:nvPr/>
        </p:nvSpPr>
        <p:spPr bwMode="auto">
          <a:xfrm>
            <a:off x="852407" y="1503336"/>
            <a:ext cx="10602993" cy="4745098"/>
          </a:xfrm>
          <a:prstGeom prst="rect">
            <a:avLst/>
          </a:prstGeom>
          <a:noFill/>
          <a:ln w="9525" cap="flat" cmpd="sng" algn="ctr">
            <a:solidFill>
              <a:srgbClr val="00589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3" name="Content Placeholder 2"/>
          <p:cNvSpPr>
            <a:spLocks noGrp="1"/>
          </p:cNvSpPr>
          <p:nvPr>
            <p:ph idx="4294967295"/>
          </p:nvPr>
        </p:nvSpPr>
        <p:spPr>
          <a:xfrm>
            <a:off x="5313568" y="1814470"/>
            <a:ext cx="5741224" cy="4351338"/>
          </a:xfrm>
        </p:spPr>
        <p:txBody>
          <a:bodyPr>
            <a:normAutofit fontScale="92500" lnSpcReduction="20000"/>
          </a:bodyPr>
          <a:lstStyle/>
          <a:p>
            <a:pPr marL="0" indent="0">
              <a:buFont typeface="Wingdings" pitchFamily="2" charset="2"/>
              <a:buNone/>
            </a:pPr>
            <a:r>
              <a:rPr lang="en-US" kern="0" dirty="0"/>
              <a:t>You do not need to be an infectious disease or HIV specialist to prescribe PrEP. </a:t>
            </a:r>
            <a:r>
              <a:rPr lang="en-US" b="1" kern="0" dirty="0"/>
              <a:t>Any licensed prescriber can provide PrEP.</a:t>
            </a:r>
            <a:r>
              <a:rPr lang="en-US" b="1" kern="0" baseline="30000" dirty="0"/>
              <a:t>1</a:t>
            </a:r>
          </a:p>
          <a:p>
            <a:pPr marL="0" indent="0">
              <a:buFont typeface="Wingdings" pitchFamily="2" charset="2"/>
              <a:buNone/>
            </a:pPr>
            <a:endParaRPr lang="en-US" b="1" kern="0" dirty="0"/>
          </a:p>
          <a:p>
            <a:pPr marL="0" indent="0">
              <a:spcBef>
                <a:spcPts val="0"/>
              </a:spcBef>
              <a:spcAft>
                <a:spcPts val="1200"/>
              </a:spcAft>
              <a:buClr>
                <a:schemeClr val="bg1">
                  <a:lumMod val="65000"/>
                </a:schemeClr>
              </a:buClr>
              <a:buNone/>
            </a:pPr>
            <a:r>
              <a:rPr lang="en-US" dirty="0">
                <a:solidFill>
                  <a:srgbClr val="000000"/>
                </a:solidFill>
              </a:rPr>
              <a:t>PrEP can be easily integrated into primary care practice, similar to other regularly prescribed preventive measures</a:t>
            </a:r>
            <a:r>
              <a:rPr lang="en-US" kern="0" baseline="30000" dirty="0"/>
              <a:t>2</a:t>
            </a:r>
            <a:r>
              <a:rPr lang="en-US" b="1" kern="0" baseline="30000" dirty="0"/>
              <a:t> </a:t>
            </a:r>
            <a:r>
              <a:rPr lang="en-US" dirty="0">
                <a:solidFill>
                  <a:srgbClr val="000000"/>
                </a:solidFill>
              </a:rPr>
              <a:t>:</a:t>
            </a:r>
          </a:p>
          <a:p>
            <a:pPr lvl="2">
              <a:lnSpc>
                <a:spcPct val="120000"/>
              </a:lnSpc>
              <a:buClr>
                <a:srgbClr val="43546A"/>
              </a:buClr>
            </a:pPr>
            <a:r>
              <a:rPr lang="en-US" sz="1800" dirty="0"/>
              <a:t>Metformin for pre-diabetes		</a:t>
            </a:r>
          </a:p>
          <a:p>
            <a:pPr lvl="2">
              <a:lnSpc>
                <a:spcPct val="120000"/>
              </a:lnSpc>
              <a:buClr>
                <a:srgbClr val="43546A"/>
              </a:buClr>
            </a:pPr>
            <a:r>
              <a:rPr lang="en-US" sz="1800" dirty="0"/>
              <a:t>Statins for cardiovascular disease</a:t>
            </a:r>
          </a:p>
          <a:p>
            <a:pPr lvl="2">
              <a:lnSpc>
                <a:spcPct val="120000"/>
              </a:lnSpc>
              <a:buClr>
                <a:srgbClr val="43546A"/>
              </a:buClr>
            </a:pPr>
            <a:r>
              <a:rPr lang="en-US" sz="1800" dirty="0"/>
              <a:t>Oral contraceptives for pregnancy</a:t>
            </a:r>
          </a:p>
          <a:p>
            <a:pPr lvl="2">
              <a:lnSpc>
                <a:spcPct val="120000"/>
              </a:lnSpc>
              <a:buClr>
                <a:schemeClr val="bg1">
                  <a:lumMod val="65000"/>
                </a:schemeClr>
              </a:buClr>
            </a:pPr>
            <a:endParaRPr lang="en-US" sz="1800" dirty="0"/>
          </a:p>
          <a:p>
            <a:pPr marL="0" indent="0">
              <a:spcBef>
                <a:spcPts val="1350"/>
              </a:spcBef>
              <a:buClr>
                <a:schemeClr val="bg1">
                  <a:lumMod val="65000"/>
                </a:schemeClr>
              </a:buClr>
              <a:buNone/>
            </a:pPr>
            <a:r>
              <a:rPr lang="en-US" b="1" dirty="0">
                <a:solidFill>
                  <a:schemeClr val="accent1"/>
                </a:solidFill>
              </a:rPr>
              <a:t>Making PrEP part of primary care can improve access for all who could benefit, and help address disparities</a:t>
            </a:r>
          </a:p>
        </p:txBody>
      </p:sp>
      <p:sp>
        <p:nvSpPr>
          <p:cNvPr id="4" name="TextBox 3"/>
          <p:cNvSpPr txBox="1"/>
          <p:nvPr/>
        </p:nvSpPr>
        <p:spPr>
          <a:xfrm>
            <a:off x="321733" y="6213179"/>
            <a:ext cx="11017860" cy="584775"/>
          </a:xfrm>
          <a:prstGeom prst="rect">
            <a:avLst/>
          </a:prstGeom>
          <a:noFill/>
        </p:spPr>
        <p:txBody>
          <a:bodyPr wrap="square" rtlCol="0">
            <a:spAutoFit/>
          </a:bodyPr>
          <a:lstStyle/>
          <a:p>
            <a:pPr marL="0" marR="0" lvl="0" indent="0" algn="l" defTabSz="942289" rtl="0" eaLnBrk="1" fontAlgn="auto" latinLnBrk="0" hangingPunct="1">
              <a:lnSpc>
                <a:spcPct val="100000"/>
              </a:lnSpc>
              <a:spcBef>
                <a:spcPts val="0"/>
              </a:spcBef>
              <a:spcAft>
                <a:spcPts val="0"/>
              </a:spcAft>
              <a:buClrTx/>
              <a:buSzTx/>
              <a:buFontTx/>
              <a:buNone/>
              <a:tabLst/>
              <a:defRPr/>
            </a:pPr>
            <a:r>
              <a:rPr lang="en-US" sz="800" baseline="30000" dirty="0">
                <a:solidFill>
                  <a:srgbClr val="000000"/>
                </a:solidFill>
              </a:rPr>
              <a:t>1 </a:t>
            </a:r>
            <a:r>
              <a:rPr lang="en-US" sz="800" dirty="0">
                <a:solidFill>
                  <a:srgbClr val="000000"/>
                </a:solidFill>
              </a:rPr>
              <a:t>Centers for Disease Control and Prevention, US Public Health Service. </a:t>
            </a:r>
            <a:r>
              <a:rPr lang="en-US" sz="800" i="1" dirty="0">
                <a:solidFill>
                  <a:srgbClr val="000000"/>
                </a:solidFill>
              </a:rPr>
              <a:t>Preexposure prophylaxis for the prevention of HIV infection in the United States—2021 update: a clinical practice guideline</a:t>
            </a:r>
            <a:r>
              <a:rPr lang="en-US" sz="800" dirty="0">
                <a:solidFill>
                  <a:srgbClr val="000000"/>
                </a:solidFill>
              </a:rPr>
              <a:t>. Published December 2021. Accessed January 20, 2023. </a:t>
            </a:r>
            <a:r>
              <a:rPr lang="en-US" sz="800" dirty="0">
                <a:solidFill>
                  <a:srgbClr val="000000"/>
                </a:solidFill>
                <a:hlinkClick r:id="rId4"/>
              </a:rPr>
              <a:t>https://www.cdc.gov/hiv/pdf/risk/prep/cdc-hiv-prep-guidelines-2021.pdf</a:t>
            </a:r>
            <a:r>
              <a:rPr lang="en-US" sz="800" dirty="0">
                <a:solidFill>
                  <a:srgbClr val="000000"/>
                </a:solidFill>
              </a:rPr>
              <a:t> </a:t>
            </a:r>
          </a:p>
          <a:p>
            <a:pPr defTabSz="942289">
              <a:defRPr/>
            </a:pPr>
            <a:r>
              <a:rPr lang="en-US" sz="800" baseline="30000" dirty="0">
                <a:solidFill>
                  <a:srgbClr val="000000"/>
                </a:solidFill>
              </a:rPr>
              <a:t>2 </a:t>
            </a:r>
            <a:r>
              <a:rPr lang="en-US" sz="800" dirty="0">
                <a:latin typeface="Arial" panose="020B0604020202020204" pitchFamily="34" charset="0"/>
                <a:cs typeface="Arial" panose="020B0604020202020204" pitchFamily="34" charset="0"/>
              </a:rPr>
              <a:t>Calabrese SK, Krakower DS, Mayer KH. Integrating HIV preexposure prophylaxis (PrEP) into routine preventive health care to avoid exacerbating disparities. </a:t>
            </a:r>
            <a:r>
              <a:rPr lang="en-US" sz="800" i="1" dirty="0">
                <a:latin typeface="Arial" panose="020B0604020202020204" pitchFamily="34" charset="0"/>
                <a:cs typeface="Arial" panose="020B0604020202020204" pitchFamily="34" charset="0"/>
              </a:rPr>
              <a:t>Am J Public Health. </a:t>
            </a:r>
            <a:r>
              <a:rPr lang="en-US" sz="800" dirty="0">
                <a:latin typeface="Arial" panose="020B0604020202020204" pitchFamily="34" charset="0"/>
                <a:cs typeface="Arial" panose="020B0604020202020204" pitchFamily="34" charset="0"/>
              </a:rPr>
              <a:t>2017;107(12):1883-1889. </a:t>
            </a:r>
            <a:r>
              <a:rPr lang="en-US" sz="800" dirty="0" err="1">
                <a:latin typeface="Arial" panose="020B0604020202020204" pitchFamily="34" charset="0"/>
                <a:cs typeface="Arial" panose="020B0604020202020204" pitchFamily="34" charset="0"/>
              </a:rPr>
              <a:t>doi</a:t>
            </a:r>
            <a:r>
              <a:rPr lang="en-US" sz="800" dirty="0">
                <a:latin typeface="Arial" panose="020B0604020202020204" pitchFamily="34" charset="0"/>
                <a:cs typeface="Arial" panose="020B0604020202020204" pitchFamily="34" charset="0"/>
              </a:rPr>
              <a:t>: 10.2105/AJPH.2017.304061</a:t>
            </a:r>
          </a:p>
          <a:p>
            <a:pPr defTabSz="942289">
              <a:defRPr/>
            </a:pPr>
            <a:r>
              <a:rPr lang="en-US" sz="800" dirty="0"/>
              <a:t>.</a:t>
            </a:r>
          </a:p>
        </p:txBody>
      </p:sp>
      <p:sp>
        <p:nvSpPr>
          <p:cNvPr id="7" name="Slide Number Placeholder 6"/>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727AEE-92EC-4E46-9F8B-413A993EE232}" type="slidenum">
              <a:rPr lang="en-US" smtClean="0"/>
              <a:pPr/>
              <a:t>12</a:t>
            </a:fld>
            <a:endParaRPr lang="en-US" dirty="0"/>
          </a:p>
        </p:txBody>
      </p:sp>
    </p:spTree>
    <p:extLst>
      <p:ext uri="{BB962C8B-B14F-4D97-AF65-F5344CB8AC3E}">
        <p14:creationId xmlns:p14="http://schemas.microsoft.com/office/powerpoint/2010/main" val="2665368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BEA0F88-C408-E847-BCAC-0D2C92F75156}"/>
              </a:ext>
              <a:ext uri="{C183D7F6-B498-43B3-948B-1728B52AA6E4}">
                <adec:decorative xmlns:adec="http://schemas.microsoft.com/office/drawing/2017/decorative" val="1"/>
              </a:ext>
            </a:extLst>
          </p:cNvPr>
          <p:cNvSpPr/>
          <p:nvPr/>
        </p:nvSpPr>
        <p:spPr bwMode="auto">
          <a:xfrm>
            <a:off x="1386394" y="3301510"/>
            <a:ext cx="10958006" cy="3349637"/>
          </a:xfrm>
          <a:prstGeom prst="rect">
            <a:avLst/>
          </a:prstGeom>
          <a:gradFill>
            <a:gsLst>
              <a:gs pos="0">
                <a:schemeClr val="bg1">
                  <a:alpha val="0"/>
                </a:schemeClr>
              </a:gs>
              <a:gs pos="98000">
                <a:schemeClr val="bg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pic>
        <p:nvPicPr>
          <p:cNvPr id="17" name="Picture 16">
            <a:extLst>
              <a:ext uri="{FF2B5EF4-FFF2-40B4-BE49-F238E27FC236}">
                <a16:creationId xmlns:a16="http://schemas.microsoft.com/office/drawing/2014/main" id="{1C1D5DFB-1AFC-084B-8BE5-00C16AD4BDE0}"/>
              </a:ext>
              <a:ext uri="{C183D7F6-B498-43B3-948B-1728B52AA6E4}">
                <adec:decorative xmlns:adec="http://schemas.microsoft.com/office/drawing/2017/decorative" val="1"/>
              </a:ext>
            </a:extLst>
          </p:cNvPr>
          <p:cNvPicPr>
            <a:picLocks noChangeAspect="1"/>
          </p:cNvPicPr>
          <p:nvPr/>
        </p:nvPicPr>
        <p:blipFill rotWithShape="1">
          <a:blip r:embed="rId3"/>
          <a:srcRect r="9144"/>
          <a:stretch/>
        </p:blipFill>
        <p:spPr>
          <a:xfrm>
            <a:off x="6780570" y="3362632"/>
            <a:ext cx="5411430" cy="3510116"/>
          </a:xfrm>
          <a:prstGeom prst="rect">
            <a:avLst/>
          </a:prstGeom>
        </p:spPr>
      </p:pic>
      <p:sp>
        <p:nvSpPr>
          <p:cNvPr id="2" name="Title 1">
            <a:extLst>
              <a:ext uri="{FF2B5EF4-FFF2-40B4-BE49-F238E27FC236}">
                <a16:creationId xmlns:a16="http://schemas.microsoft.com/office/drawing/2014/main" id="{3BE5002C-77EB-D141-A7C3-593B94D3A249}"/>
              </a:ext>
            </a:extLst>
          </p:cNvPr>
          <p:cNvSpPr>
            <a:spLocks noGrp="1"/>
          </p:cNvSpPr>
          <p:nvPr>
            <p:ph type="ctrTitle"/>
          </p:nvPr>
        </p:nvSpPr>
        <p:spPr/>
        <p:txBody>
          <a:bodyPr/>
          <a:lstStyle/>
          <a:p>
            <a:r>
              <a:rPr lang="en-US" dirty="0"/>
              <a:t>Who can benefit from PrEP?</a:t>
            </a:r>
            <a:br>
              <a:rPr lang="en-US" dirty="0"/>
            </a:br>
            <a:endParaRPr lang="en-US" dirty="0"/>
          </a:p>
        </p:txBody>
      </p:sp>
    </p:spTree>
    <p:extLst>
      <p:ext uri="{BB962C8B-B14F-4D97-AF65-F5344CB8AC3E}">
        <p14:creationId xmlns:p14="http://schemas.microsoft.com/office/powerpoint/2010/main" val="3617098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B71ADB-2E6D-1742-9E4A-C69F0CB65695}"/>
              </a:ext>
            </a:extLst>
          </p:cNvPr>
          <p:cNvSpPr>
            <a:spLocks noGrp="1"/>
          </p:cNvSpPr>
          <p:nvPr>
            <p:ph type="title"/>
          </p:nvPr>
        </p:nvSpPr>
        <p:spPr/>
        <p:txBody>
          <a:bodyPr/>
          <a:lstStyle/>
          <a:p>
            <a:r>
              <a:rPr lang="en-US" dirty="0"/>
              <a:t>Who Is PrEP For?</a:t>
            </a:r>
          </a:p>
        </p:txBody>
      </p:sp>
      <p:sp>
        <p:nvSpPr>
          <p:cNvPr id="10" name="Text Placeholder 9">
            <a:extLst>
              <a:ext uri="{FF2B5EF4-FFF2-40B4-BE49-F238E27FC236}">
                <a16:creationId xmlns:a16="http://schemas.microsoft.com/office/drawing/2014/main" id="{D7BC2CBA-416E-4B9D-969F-E0FC69708ECB}"/>
              </a:ext>
            </a:extLst>
          </p:cNvPr>
          <p:cNvSpPr>
            <a:spLocks noGrp="1"/>
          </p:cNvSpPr>
          <p:nvPr>
            <p:ph type="body" sz="half" idx="4294967295"/>
          </p:nvPr>
        </p:nvSpPr>
        <p:spPr>
          <a:xfrm>
            <a:off x="1293047" y="1245749"/>
            <a:ext cx="9921491" cy="803767"/>
          </a:xfrm>
        </p:spPr>
        <p:txBody>
          <a:bodyPr>
            <a:noAutofit/>
          </a:bodyPr>
          <a:lstStyle/>
          <a:p>
            <a:pPr marL="0" indent="0">
              <a:buNone/>
            </a:pPr>
            <a:r>
              <a:rPr lang="en-US" dirty="0">
                <a:cs typeface="Arial" panose="020B0604020202020204" pitchFamily="34" charset="0"/>
              </a:rPr>
              <a:t>PrEP is for adults and adolescents without HIV who are at risk of getting HIV from sex or injection drug use.</a:t>
            </a:r>
          </a:p>
          <a:p>
            <a:pPr marL="0" indent="0">
              <a:buNone/>
            </a:pPr>
            <a:endParaRPr lang="en-US" sz="1600" dirty="0">
              <a:latin typeface="Arial" panose="020B0604020202020204" pitchFamily="34" charset="0"/>
              <a:cs typeface="Arial" panose="020B0604020202020204" pitchFamily="34" charset="0"/>
            </a:endParaRPr>
          </a:p>
        </p:txBody>
      </p:sp>
      <p:pic>
        <p:nvPicPr>
          <p:cNvPr id="8" name="Picture 7" descr="A female health care provider is wearing blue scrubs and a mask. She is talking to a patient who is wearing a black mask and seated across from her. The provider has a clipboard and pen in her hands. ">
            <a:extLst>
              <a:ext uri="{FF2B5EF4-FFF2-40B4-BE49-F238E27FC236}">
                <a16:creationId xmlns:a16="http://schemas.microsoft.com/office/drawing/2014/main" id="{68CF1116-DA07-148E-B6A5-1492E18188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26" t="6890" r="20461" b="8919"/>
          <a:stretch/>
        </p:blipFill>
        <p:spPr>
          <a:xfrm>
            <a:off x="152630" y="2369981"/>
            <a:ext cx="3958397" cy="3347048"/>
          </a:xfrm>
          <a:prstGeom prst="rect">
            <a:avLst/>
          </a:prstGeom>
        </p:spPr>
      </p:pic>
      <p:sp>
        <p:nvSpPr>
          <p:cNvPr id="4" name="TextBox 3">
            <a:extLst>
              <a:ext uri="{FF2B5EF4-FFF2-40B4-BE49-F238E27FC236}">
                <a16:creationId xmlns:a16="http://schemas.microsoft.com/office/drawing/2014/main" id="{360C354D-01D6-4B9D-83EB-15CB7594754D}"/>
              </a:ext>
            </a:extLst>
          </p:cNvPr>
          <p:cNvSpPr txBox="1"/>
          <p:nvPr/>
        </p:nvSpPr>
        <p:spPr>
          <a:xfrm>
            <a:off x="4250494" y="2129719"/>
            <a:ext cx="7216292" cy="4539704"/>
          </a:xfrm>
          <a:prstGeom prst="rect">
            <a:avLst/>
          </a:prstGeom>
          <a:noFill/>
          <a:ln w="12700">
            <a:noFill/>
          </a:ln>
        </p:spPr>
        <p:txBody>
          <a:bodyPr wrap="square" rtlCol="0">
            <a:spAutoFit/>
          </a:bodyPr>
          <a:lstStyle/>
          <a:p>
            <a:pPr marL="0" indent="0">
              <a:spcAft>
                <a:spcPts val="1800"/>
              </a:spcAft>
              <a:buNone/>
            </a:pPr>
            <a:r>
              <a:rPr lang="en-US" dirty="0">
                <a:latin typeface="Arial" panose="020B0604020202020204" pitchFamily="34" charset="0"/>
                <a:cs typeface="Arial" panose="020B0604020202020204" pitchFamily="34" charset="0"/>
              </a:rPr>
              <a:t>CDC’s PrEP guideline includes telling all sexually active adults and adolescents that PrEP can protect them from getting HIV as a graded recommendation (IIIB)</a:t>
            </a:r>
            <a:endParaRPr lang="en-US" baseline="30000" dirty="0">
              <a:latin typeface="Arial" panose="020B0604020202020204" pitchFamily="34" charset="0"/>
              <a:cs typeface="Arial" panose="020B0604020202020204" pitchFamily="34" charset="0"/>
            </a:endParaRPr>
          </a:p>
          <a:p>
            <a:pPr marL="0" indent="0">
              <a:spcAft>
                <a:spcPts val="1200"/>
              </a:spcAft>
              <a:buNone/>
            </a:pPr>
            <a:r>
              <a:rPr lang="en-US" dirty="0">
                <a:latin typeface="Arial" panose="020B0604020202020204" pitchFamily="34" charset="0"/>
                <a:cs typeface="Arial" panose="020B0604020202020204" pitchFamily="34" charset="0"/>
              </a:rPr>
              <a:t>Giving patients information about PrEP:</a:t>
            </a:r>
          </a:p>
          <a:p>
            <a:pPr marL="285750" indent="-285750">
              <a:spcAft>
                <a:spcPts val="1200"/>
              </a:spcAft>
              <a:buClr>
                <a:schemeClr val="accent4">
                  <a:lumMod val="50000"/>
                </a:schemeClr>
              </a:buClr>
              <a:buFont typeface="Wingdings" pitchFamily="2" charset="2"/>
              <a:buChar char="§"/>
            </a:pPr>
            <a:r>
              <a:rPr lang="en-US" dirty="0">
                <a:latin typeface="Arial" panose="020B0604020202020204" pitchFamily="34" charset="0"/>
                <a:cs typeface="Arial" panose="020B0604020202020204" pitchFamily="34" charset="0"/>
              </a:rPr>
              <a:t>Increases the number of people who know about PrEP and equips them to share the information with their social networks and family members</a:t>
            </a:r>
          </a:p>
          <a:p>
            <a:pPr marL="285750" indent="-285750">
              <a:spcAft>
                <a:spcPts val="1200"/>
              </a:spcAft>
              <a:buClr>
                <a:schemeClr val="accent4">
                  <a:lumMod val="50000"/>
                </a:schemeClr>
              </a:buClr>
              <a:buFont typeface="Wingdings" pitchFamily="2" charset="2"/>
              <a:buChar char="§"/>
            </a:pPr>
            <a:r>
              <a:rPr lang="en-US" dirty="0">
                <a:latin typeface="Arial" panose="020B0604020202020204" pitchFamily="34" charset="0"/>
                <a:cs typeface="Arial" panose="020B0604020202020204" pitchFamily="34" charset="0"/>
              </a:rPr>
              <a:t>Helps patients overcome embarrassment and stigma so they can respond accurately to risk assessment questions</a:t>
            </a:r>
          </a:p>
          <a:p>
            <a:pPr>
              <a:spcAft>
                <a:spcPts val="1200"/>
              </a:spcAft>
              <a:buClr>
                <a:schemeClr val="accent1"/>
              </a:buClr>
            </a:pPr>
            <a:r>
              <a:rPr lang="en-US" sz="1800" dirty="0">
                <a:latin typeface="Arial" panose="020B0604020202020204" pitchFamily="34" charset="0"/>
                <a:ea typeface="ヒラギノ角ゴ Pro W3"/>
                <a:cs typeface="Arial" panose="020B0604020202020204" pitchFamily="34" charset="0"/>
              </a:rPr>
              <a:t>PrEP </a:t>
            </a:r>
            <a:r>
              <a:rPr lang="en-US" sz="1800" b="1" dirty="0">
                <a:latin typeface="Arial" panose="020B0604020202020204" pitchFamily="34" charset="0"/>
                <a:ea typeface="ヒラギノ角ゴ Pro W3"/>
                <a:cs typeface="Arial" panose="020B0604020202020204" pitchFamily="34" charset="0"/>
              </a:rPr>
              <a:t>can be prescribed to any adult or adolescent patient who asks for it, </a:t>
            </a:r>
            <a:r>
              <a:rPr lang="en-US" sz="1800" dirty="0">
                <a:latin typeface="Arial" panose="020B0604020202020204" pitchFamily="34" charset="0"/>
                <a:ea typeface="ヒラギノ角ゴ Pro W3"/>
                <a:cs typeface="Arial" panose="020B0604020202020204" pitchFamily="34" charset="0"/>
              </a:rPr>
              <a:t>even if they do not report HIV risk factors, as part of their comprehensive prevention plan</a:t>
            </a:r>
          </a:p>
          <a:p>
            <a:pPr marL="285750" indent="-285750">
              <a:spcAft>
                <a:spcPts val="1200"/>
              </a:spcAft>
              <a:buClr>
                <a:schemeClr val="accent1"/>
              </a:buClr>
              <a:buFont typeface="Wingdings" pitchFamily="2" charset="2"/>
              <a:buChar char="§"/>
            </a:pP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06B10C4-7689-4690-9816-46DCA86D7C4A}"/>
              </a:ext>
            </a:extLst>
          </p:cNvPr>
          <p:cNvSpPr txBox="1"/>
          <p:nvPr/>
        </p:nvSpPr>
        <p:spPr>
          <a:xfrm>
            <a:off x="495163" y="6293940"/>
            <a:ext cx="10890504" cy="338554"/>
          </a:xfrm>
          <a:prstGeom prst="rect">
            <a:avLst/>
          </a:prstGeom>
          <a:noFill/>
        </p:spPr>
        <p:txBody>
          <a:bodyPr wrap="square" rtlCol="0">
            <a:spAutoFit/>
          </a:bodyPr>
          <a:lstStyle/>
          <a:p>
            <a:pPr defTabSz="942289">
              <a:defRPr/>
            </a:pPr>
            <a:r>
              <a:rPr lang="en-US" sz="800" dirty="0"/>
              <a:t>Centers for Disease Control and Prevention, US Public Health Service. </a:t>
            </a:r>
            <a:r>
              <a:rPr lang="en-US" sz="800" i="1" dirty="0"/>
              <a:t>Preexposure prophylaxis for the prevention of HIV infection in the United States—2021 update: a clinical practice guideline</a:t>
            </a:r>
            <a:r>
              <a:rPr lang="en-US" sz="800" dirty="0"/>
              <a:t>. Published December 2021. Accessed January 20, 2023. </a:t>
            </a:r>
            <a:r>
              <a:rPr lang="en-US" sz="800" dirty="0">
                <a:hlinkClick r:id="rId4"/>
              </a:rPr>
              <a:t>https://www.cdc.gov/hiv/pdf/risk/prep/cdc-hiv-prep-guidelines-2021.pdf</a:t>
            </a:r>
            <a:endParaRPr lang="en-US" sz="800" baseline="30000" dirty="0"/>
          </a:p>
        </p:txBody>
      </p:sp>
      <p:sp>
        <p:nvSpPr>
          <p:cNvPr id="2" name="Rectangle 1">
            <a:extLst>
              <a:ext uri="{FF2B5EF4-FFF2-40B4-BE49-F238E27FC236}">
                <a16:creationId xmlns:a16="http://schemas.microsoft.com/office/drawing/2014/main" id="{EBD543DD-7A3C-1011-EEA1-72E0C78841B2}"/>
              </a:ext>
              <a:ext uri="{C183D7F6-B498-43B3-948B-1728B52AA6E4}">
                <adec:decorative xmlns:adec="http://schemas.microsoft.com/office/drawing/2017/decorative" val="1"/>
              </a:ext>
            </a:extLst>
          </p:cNvPr>
          <p:cNvSpPr/>
          <p:nvPr/>
        </p:nvSpPr>
        <p:spPr bwMode="auto">
          <a:xfrm>
            <a:off x="924910" y="2060025"/>
            <a:ext cx="10657490" cy="4151479"/>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16" name="Slide Number Placeholder 5">
            <a:extLst>
              <a:ext uri="{FF2B5EF4-FFF2-40B4-BE49-F238E27FC236}">
                <a16:creationId xmlns:a16="http://schemas.microsoft.com/office/drawing/2014/main" id="{78F07555-6DDB-4DA9-8CDC-C37AD009E4C1}"/>
              </a:ext>
            </a:extLst>
          </p:cNvPr>
          <p:cNvSpPr>
            <a:spLocks noGrp="1"/>
          </p:cNvSpPr>
          <p:nvPr>
            <p:ph type="sldNum" sz="quarter" idx="10"/>
          </p:nvPr>
        </p:nvSpPr>
        <p:spPr/>
        <p:txBody>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C914B7-3043-4642-BB44-C6EB7A7AA2E7}" type="slidenum">
              <a:rPr lang="en-US" smtClean="0"/>
              <a:pPr/>
              <a:t>14</a:t>
            </a:fld>
            <a:endParaRPr lang="en-US" dirty="0"/>
          </a:p>
        </p:txBody>
      </p:sp>
    </p:spTree>
    <p:extLst>
      <p:ext uri="{BB962C8B-B14F-4D97-AF65-F5344CB8AC3E}">
        <p14:creationId xmlns:p14="http://schemas.microsoft.com/office/powerpoint/2010/main" val="3464794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ADDF237-4527-B144-BD80-DB0D9475E7AA}"/>
              </a:ext>
              <a:ext uri="{C183D7F6-B498-43B3-948B-1728B52AA6E4}">
                <adec:decorative xmlns:adec="http://schemas.microsoft.com/office/drawing/2017/decorative" val="1"/>
              </a:ext>
            </a:extLst>
          </p:cNvPr>
          <p:cNvSpPr/>
          <p:nvPr/>
        </p:nvSpPr>
        <p:spPr bwMode="auto">
          <a:xfrm rot="5400000">
            <a:off x="129923" y="-132145"/>
            <a:ext cx="6666272" cy="6930563"/>
          </a:xfrm>
          <a:prstGeom prst="rect">
            <a:avLst/>
          </a:prstGeom>
          <a:gradFill>
            <a:gsLst>
              <a:gs pos="0">
                <a:schemeClr val="bg1">
                  <a:alpha val="0"/>
                </a:schemeClr>
              </a:gs>
              <a:gs pos="98000">
                <a:schemeClr val="bg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5" name="Title 4">
            <a:extLst>
              <a:ext uri="{FF2B5EF4-FFF2-40B4-BE49-F238E27FC236}">
                <a16:creationId xmlns:a16="http://schemas.microsoft.com/office/drawing/2014/main" id="{D589A43D-774B-654D-9A97-CCCD7ECD241D}"/>
              </a:ext>
            </a:extLst>
          </p:cNvPr>
          <p:cNvSpPr>
            <a:spLocks noGrp="1"/>
          </p:cNvSpPr>
          <p:nvPr>
            <p:ph type="ctrTitle"/>
          </p:nvPr>
        </p:nvSpPr>
        <p:spPr>
          <a:xfrm>
            <a:off x="3264714" y="2599403"/>
            <a:ext cx="8332169" cy="1676399"/>
          </a:xfrm>
        </p:spPr>
        <p:txBody>
          <a:bodyPr/>
          <a:lstStyle/>
          <a:p>
            <a:r>
              <a:rPr lang="en-US" sz="4200" dirty="0"/>
              <a:t>What to know before </a:t>
            </a:r>
            <a:br>
              <a:rPr lang="en-US" sz="4200" dirty="0"/>
            </a:br>
            <a:r>
              <a:rPr lang="en-US" sz="4200" dirty="0"/>
              <a:t>prescribing PrEP</a:t>
            </a:r>
          </a:p>
        </p:txBody>
      </p:sp>
      <p:pic>
        <p:nvPicPr>
          <p:cNvPr id="8" name="Picture 7">
            <a:extLst>
              <a:ext uri="{FF2B5EF4-FFF2-40B4-BE49-F238E27FC236}">
                <a16:creationId xmlns:a16="http://schemas.microsoft.com/office/drawing/2014/main" id="{F2913424-7681-094B-BDE3-B317F7157855}"/>
              </a:ext>
              <a:ext uri="{C183D7F6-B498-43B3-948B-1728B52AA6E4}">
                <adec:decorative xmlns:adec="http://schemas.microsoft.com/office/drawing/2017/decorative" val="1"/>
              </a:ext>
            </a:extLst>
          </p:cNvPr>
          <p:cNvPicPr>
            <a:picLocks noChangeAspect="1"/>
          </p:cNvPicPr>
          <p:nvPr/>
        </p:nvPicPr>
        <p:blipFill rotWithShape="1">
          <a:blip r:embed="rId3"/>
          <a:srcRect l="5217"/>
          <a:stretch/>
        </p:blipFill>
        <p:spPr>
          <a:xfrm>
            <a:off x="-14749" y="0"/>
            <a:ext cx="4991100" cy="5198806"/>
          </a:xfrm>
          <a:prstGeom prst="rect">
            <a:avLst/>
          </a:prstGeom>
        </p:spPr>
      </p:pic>
      <p:sp>
        <p:nvSpPr>
          <p:cNvPr id="2" name="Slide Number Placeholder 1"/>
          <p:cNvSpPr>
            <a:spLocks noGrp="1"/>
          </p:cNvSpPr>
          <p:nvPr>
            <p:ph type="sldNum" sz="quarter" idx="10"/>
          </p:nvPr>
        </p:nvSpPr>
        <p:spPr/>
        <p:txBody>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727AEE-92EC-4E46-9F8B-413A993EE232}" type="slidenum">
              <a:rPr lang="en-US" smtClean="0"/>
              <a:pPr/>
              <a:t>15</a:t>
            </a:fld>
            <a:endParaRPr lang="en-US" dirty="0"/>
          </a:p>
        </p:txBody>
      </p:sp>
      <p:pic>
        <p:nvPicPr>
          <p:cNvPr id="9" name="Picture 8">
            <a:extLst>
              <a:ext uri="{FF2B5EF4-FFF2-40B4-BE49-F238E27FC236}">
                <a16:creationId xmlns:a16="http://schemas.microsoft.com/office/drawing/2014/main" id="{16F6DA39-0671-E546-92C0-98E2C8173B41}"/>
              </a:ext>
              <a:ext uri="{C183D7F6-B498-43B3-948B-1728B52AA6E4}">
                <adec:decorative xmlns:adec="http://schemas.microsoft.com/office/drawing/2017/decorative" val="1"/>
              </a:ext>
            </a:extLst>
          </p:cNvPr>
          <p:cNvPicPr>
            <a:picLocks noChangeAspect="1"/>
          </p:cNvPicPr>
          <p:nvPr/>
        </p:nvPicPr>
        <p:blipFill rotWithShape="1">
          <a:blip r:embed="rId4"/>
          <a:srcRect r="9144"/>
          <a:stretch/>
        </p:blipFill>
        <p:spPr>
          <a:xfrm>
            <a:off x="6810066" y="3362632"/>
            <a:ext cx="5411430" cy="3510116"/>
          </a:xfrm>
          <a:prstGeom prst="rect">
            <a:avLst/>
          </a:prstGeom>
        </p:spPr>
      </p:pic>
    </p:spTree>
    <p:extLst>
      <p:ext uri="{BB962C8B-B14F-4D97-AF65-F5344CB8AC3E}">
        <p14:creationId xmlns:p14="http://schemas.microsoft.com/office/powerpoint/2010/main" val="2976263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lvl="0"/>
            <a:r>
              <a:rPr lang="en-US" dirty="0"/>
              <a:t>Status-Neutral HIV Prevention and Care Continuum</a:t>
            </a:r>
          </a:p>
        </p:txBody>
      </p:sp>
      <p:grpSp>
        <p:nvGrpSpPr>
          <p:cNvPr id="2" name="Group 1" descr="This flow diagram provides two pathways for status-neutral HIV prevention and care continuum: a prevention pathway and a treatment pathway. Both pathways start with a patient taking an HIV test. A patient who receives a negative HIV test result is moved to the prevention pathway and offered tools that prevent HIV, such as PrEP, condoms, harm reduction such as syringe services programs,  and supportive services to remain HIV negative. A patient who receives a positive HIV test result is moved to the treatment pathway, in which they are offered HIV primary care and prescribed with effective treatment and support services to achieve and maintain viral suppression. ">
            <a:extLst>
              <a:ext uri="{FF2B5EF4-FFF2-40B4-BE49-F238E27FC236}">
                <a16:creationId xmlns:a16="http://schemas.microsoft.com/office/drawing/2014/main" id="{E7E3CC41-4C06-7B12-1997-3780AB91A7C7}"/>
              </a:ext>
            </a:extLst>
          </p:cNvPr>
          <p:cNvGrpSpPr/>
          <p:nvPr/>
        </p:nvGrpSpPr>
        <p:grpSpPr>
          <a:xfrm>
            <a:off x="609600" y="1653368"/>
            <a:ext cx="10732237" cy="4579309"/>
            <a:chOff x="609600" y="1653368"/>
            <a:chExt cx="10732237" cy="4579309"/>
          </a:xfrm>
        </p:grpSpPr>
        <p:pic>
          <p:nvPicPr>
            <p:cNvPr id="9" name="Picture 8" descr="This flow diagram provides two pathways for status-neutral HIV prevention and care continuum: a prevention pathway and a treatment pathway. Both pathways start with a patient taking an HIV test. A patient who receives a negative HIV test result is moved to the prevention pathway and offered tools that prevent HIV, such as PrEP, condoms, harm reduction such as syringe services programs,  and supportive services to remain HIV negative. A patient who receives a positive HIV test result is moved to the treatment pathway, in which they are offered HIV primary care and prescribed with effective treatment and support services to achieve and maintain viral suppression. ">
              <a:extLst>
                <a:ext uri="{FF2B5EF4-FFF2-40B4-BE49-F238E27FC236}">
                  <a16:creationId xmlns:a16="http://schemas.microsoft.com/office/drawing/2014/main" id="{EF0C6876-EE96-48B1-98A2-9FE5A6FBCC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737"/>
            <a:stretch/>
          </p:blipFill>
          <p:spPr>
            <a:xfrm>
              <a:off x="609600" y="1653368"/>
              <a:ext cx="10732237" cy="4579309"/>
            </a:xfrm>
            <a:prstGeom prst="rect">
              <a:avLst/>
            </a:prstGeom>
          </p:spPr>
        </p:pic>
        <p:sp>
          <p:nvSpPr>
            <p:cNvPr id="34" name="Arrow: Down 1">
              <a:extLst>
                <a:ext uri="{FF2B5EF4-FFF2-40B4-BE49-F238E27FC236}">
                  <a16:creationId xmlns:a16="http://schemas.microsoft.com/office/drawing/2014/main" id="{74F4A96C-5F29-D041-B25F-B607955DFE78}"/>
                </a:ext>
              </a:extLst>
            </p:cNvPr>
            <p:cNvSpPr/>
            <p:nvPr/>
          </p:nvSpPr>
          <p:spPr>
            <a:xfrm>
              <a:off x="2290422" y="2203221"/>
              <a:ext cx="649225" cy="837284"/>
            </a:xfrm>
            <a:prstGeom prst="downArrow">
              <a:avLst/>
            </a:prstGeom>
            <a:solidFill>
              <a:srgbClr val="F69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8" name="Text Box 7">
            <a:extLst>
              <a:ext uri="{FF2B5EF4-FFF2-40B4-BE49-F238E27FC236}">
                <a16:creationId xmlns:a16="http://schemas.microsoft.com/office/drawing/2014/main" id="{354861F3-BD1D-496B-8507-E8E130457221}"/>
              </a:ext>
            </a:extLst>
          </p:cNvPr>
          <p:cNvSpPr txBox="1">
            <a:spLocks noChangeArrowheads="1"/>
          </p:cNvSpPr>
          <p:nvPr/>
        </p:nvSpPr>
        <p:spPr bwMode="auto">
          <a:xfrm>
            <a:off x="451333" y="6344769"/>
            <a:ext cx="1089050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marL="24161750" indent="-24161750" eaLnBrk="0" hangingPunct="0">
              <a:spcBef>
                <a:spcPct val="20000"/>
              </a:spcBef>
              <a:buFont typeface="Arial" pitchFamily="34" charset="0"/>
              <a:buChar char="•"/>
              <a:defRPr sz="2200">
                <a:solidFill>
                  <a:schemeClr val="tx1"/>
                </a:solidFill>
                <a:latin typeface="Arial" pitchFamily="34" charset="0"/>
                <a:ea typeface="ＭＳ Ｐゴシック" pitchFamily="34" charset="-128"/>
              </a:defRPr>
            </a:lvl1pPr>
            <a:lvl2pPr marL="114300" eaLnBrk="0" hangingPunct="0">
              <a:spcBef>
                <a:spcPct val="20000"/>
              </a:spcBef>
              <a:buFont typeface="Wingdings" pitchFamily="2" charset="2"/>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9pPr>
          </a:lstStyle>
          <a:p>
            <a:pPr marL="114300" marR="0" lvl="1" indent="0" algn="l" defTabSz="914400" rtl="0" eaLnBrk="0" fontAlgn="base" latinLnBrk="0" hangingPunct="0">
              <a:lnSpc>
                <a:spcPct val="100000"/>
              </a:lnSpc>
              <a:spcBef>
                <a:spcPct val="20000"/>
              </a:spcBef>
              <a:spcAft>
                <a:spcPct val="0"/>
              </a:spcAft>
              <a:buClrTx/>
              <a:buSzTx/>
              <a:buFont typeface="Wingdings" pitchFamily="2" charset="2"/>
              <a:buNone/>
              <a:tabLst/>
              <a:defRPr/>
            </a:pPr>
            <a:r>
              <a:rPr kumimoji="0" lang="en-US" altLang="en-US" sz="800" b="0" i="0" u="none" strike="noStrike" kern="1200" cap="none" spc="0" normalizeH="0" baseline="0" noProof="0" dirty="0">
                <a:ln>
                  <a:noFill/>
                </a:ln>
                <a:solidFill>
                  <a:srgbClr val="000000"/>
                </a:solidFill>
                <a:effectLst/>
                <a:uLnTx/>
                <a:uFillTx/>
                <a:latin typeface="Arial" pitchFamily="34" charset="0"/>
                <a:ea typeface="ヒラギノ角ゴ Pro W3"/>
                <a:cs typeface="+mn-cs"/>
              </a:rPr>
              <a:t>The White House. National HIV/AIDS strategy for the United States 2022–2025. p. 34. Published 2021. Accessed January 20, 2023. </a:t>
            </a:r>
            <a:r>
              <a:rPr kumimoji="0" lang="en-US" altLang="en-US" sz="800" b="0" i="0" u="none" strike="noStrike" kern="1200" cap="none" spc="0" normalizeH="0" baseline="0" noProof="0" dirty="0">
                <a:ln>
                  <a:noFill/>
                </a:ln>
                <a:solidFill>
                  <a:srgbClr val="000000"/>
                </a:solidFill>
                <a:effectLst/>
                <a:uLnTx/>
                <a:uFillTx/>
                <a:latin typeface="Arial" pitchFamily="34" charset="0"/>
                <a:ea typeface="ヒラギノ角ゴ Pro W3"/>
                <a:cs typeface="+mn-cs"/>
                <a:hlinkClick r:id="rId4"/>
              </a:rPr>
              <a:t>https://www.whitehouse.gov/wp-content/uploads/2021/11/National-HIV-AIDS-Strategy.pdf</a:t>
            </a:r>
            <a:r>
              <a:rPr kumimoji="0" lang="en-US" altLang="en-US" sz="800" b="0" i="0" u="none" strike="noStrike" kern="1200" cap="none" spc="0" normalizeH="0" baseline="0" noProof="0" dirty="0">
                <a:ln>
                  <a:noFill/>
                </a:ln>
                <a:solidFill>
                  <a:srgbClr val="000000"/>
                </a:solidFill>
                <a:effectLst/>
                <a:uLnTx/>
                <a:uFillTx/>
                <a:latin typeface="Arial" pitchFamily="34" charset="0"/>
                <a:ea typeface="ヒラギノ角ゴ Pro W3"/>
                <a:cs typeface="+mn-cs"/>
              </a:rPr>
              <a:t> </a:t>
            </a:r>
            <a:endParaRPr kumimoji="0" lang="en-US" altLang="en-US" sz="800" b="0" i="0" u="none" strike="noStrike" kern="1200" cap="none" spc="0" normalizeH="0" baseline="30000" noProof="0" dirty="0">
              <a:ln>
                <a:noFill/>
              </a:ln>
              <a:solidFill>
                <a:srgbClr val="000000"/>
              </a:solidFill>
              <a:effectLst/>
              <a:uLnTx/>
              <a:uFillTx/>
              <a:latin typeface="Arial" pitchFamily="34" charset="0"/>
              <a:ea typeface="ヒラギノ角ゴ Pro W3"/>
              <a:cs typeface="+mn-cs"/>
            </a:endParaRPr>
          </a:p>
          <a:p>
            <a:pPr marL="14288" marR="0" lvl="1" indent="0" algn="l" defTabSz="914400" rtl="0" eaLnBrk="0" fontAlgn="base" latinLnBrk="0" hangingPunct="0">
              <a:lnSpc>
                <a:spcPct val="100000"/>
              </a:lnSpc>
              <a:spcBef>
                <a:spcPct val="0"/>
              </a:spcBef>
              <a:spcAft>
                <a:spcPct val="0"/>
              </a:spcAft>
              <a:buClrTx/>
              <a:buSzTx/>
              <a:buFont typeface="Wingdings" pitchFamily="2" charset="2"/>
              <a:buNone/>
              <a:tabLst/>
              <a:defRPr/>
            </a:pPr>
            <a:endParaRPr kumimoji="0" lang="en-US" altLang="en-US" sz="8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a:endParaRPr>
          </a:p>
        </p:txBody>
      </p:sp>
      <p:sp>
        <p:nvSpPr>
          <p:cNvPr id="10" name="TextBox 9">
            <a:extLst>
              <a:ext uri="{FF2B5EF4-FFF2-40B4-BE49-F238E27FC236}">
                <a16:creationId xmlns:a16="http://schemas.microsoft.com/office/drawing/2014/main" id="{55ACB3EE-CE16-43BF-A411-158095E40BF5}"/>
              </a:ext>
              <a:ext uri="{C183D7F6-B498-43B3-948B-1728B52AA6E4}">
                <adec:decorative xmlns:adec="http://schemas.microsoft.com/office/drawing/2017/decorative" val="1"/>
              </a:ext>
            </a:extLst>
          </p:cNvPr>
          <p:cNvSpPr txBox="1"/>
          <p:nvPr/>
        </p:nvSpPr>
        <p:spPr>
          <a:xfrm>
            <a:off x="8930591" y="1653368"/>
            <a:ext cx="3158039" cy="307777"/>
          </a:xfrm>
          <a:prstGeom prst="rect">
            <a:avLst/>
          </a:prstGeom>
          <a:noFill/>
        </p:spPr>
        <p:txBody>
          <a:bodyPr wrap="square" rtlCol="0">
            <a:spAutoFit/>
          </a:bodyPr>
          <a:lstStyle/>
          <a:p>
            <a:r>
              <a:rPr lang="en-US" sz="1400" b="1" dirty="0">
                <a:solidFill>
                  <a:prstClr val="black"/>
                </a:solidFill>
                <a:latin typeface="+mj-lt"/>
              </a:rPr>
              <a:t>SSP: </a:t>
            </a:r>
            <a:r>
              <a:rPr lang="en-US" sz="1400" dirty="0">
                <a:solidFill>
                  <a:prstClr val="black"/>
                </a:solidFill>
                <a:latin typeface="+mj-lt"/>
              </a:rPr>
              <a:t>syringe services program</a:t>
            </a:r>
          </a:p>
        </p:txBody>
      </p:sp>
      <p:sp>
        <p:nvSpPr>
          <p:cNvPr id="35" name="Slide Number Placeholder 34">
            <a:extLst>
              <a:ext uri="{FF2B5EF4-FFF2-40B4-BE49-F238E27FC236}">
                <a16:creationId xmlns:a16="http://schemas.microsoft.com/office/drawing/2014/main" id="{863AC03C-3AB5-B143-9921-B8BC13131AE2}"/>
              </a:ext>
            </a:extLst>
          </p:cNvPr>
          <p:cNvSpPr>
            <a:spLocks noGrp="1"/>
          </p:cNvSpPr>
          <p:nvPr>
            <p:ph type="sldNum" sz="quarter" idx="10"/>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D4325D4D-289E-48C1-B277-2BEB492A7D19}" type="slidenum">
              <a:rPr kumimoji="0" lang="en-US" sz="1200" b="0" i="0" u="none" strike="noStrike" kern="1200" cap="none" spc="0" normalizeH="0" baseline="0" noProof="0" smtClean="0">
                <a:ln>
                  <a:noFill/>
                </a:ln>
                <a:solidFill>
                  <a:srgbClr val="E7E6E6">
                    <a:lumMod val="50000"/>
                  </a:srgbClr>
                </a:solidFill>
                <a:effectLst/>
                <a:uLnTx/>
                <a:uFillTx/>
                <a:latin typeface="Arial" panose="020B0604020202020204"/>
                <a:ea typeface="ヒラギノ角ゴ Pro W3" pitchFamily="1"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E7E6E6">
                  <a:lumMod val="50000"/>
                </a:srgbClr>
              </a:solidFill>
              <a:effectLst/>
              <a:uLnTx/>
              <a:uFillTx/>
              <a:latin typeface="Arial" panose="020B0604020202020204"/>
              <a:ea typeface="ヒラギノ角ゴ Pro W3" pitchFamily="1" charset="-128"/>
              <a:cs typeface="+mn-cs"/>
            </a:endParaRPr>
          </a:p>
        </p:txBody>
      </p:sp>
    </p:spTree>
    <p:extLst>
      <p:ext uri="{BB962C8B-B14F-4D97-AF65-F5344CB8AC3E}">
        <p14:creationId xmlns:p14="http://schemas.microsoft.com/office/powerpoint/2010/main" val="126027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C61420-FC47-7E47-B007-426EC73078C7}"/>
              </a:ext>
            </a:extLst>
          </p:cNvPr>
          <p:cNvSpPr>
            <a:spLocks noGrp="1"/>
          </p:cNvSpPr>
          <p:nvPr>
            <p:ph type="title"/>
          </p:nvPr>
        </p:nvSpPr>
        <p:spPr/>
        <p:txBody>
          <a:bodyPr/>
          <a:lstStyle/>
          <a:p>
            <a:r>
              <a:rPr lang="en-US" dirty="0"/>
              <a:t>The Importance of Taking a Sexual History</a:t>
            </a:r>
          </a:p>
        </p:txBody>
      </p:sp>
      <p:sp>
        <p:nvSpPr>
          <p:cNvPr id="10" name="Content Placeholder 2">
            <a:extLst>
              <a:ext uri="{FF2B5EF4-FFF2-40B4-BE49-F238E27FC236}">
                <a16:creationId xmlns:a16="http://schemas.microsoft.com/office/drawing/2014/main" id="{61984003-EA76-BB4A-B690-4B9E1DBC84D9}"/>
              </a:ext>
            </a:extLst>
          </p:cNvPr>
          <p:cNvSpPr txBox="1">
            <a:spLocks/>
          </p:cNvSpPr>
          <p:nvPr/>
        </p:nvSpPr>
        <p:spPr>
          <a:xfrm>
            <a:off x="376612" y="1279442"/>
            <a:ext cx="2977814" cy="2220410"/>
          </a:xfrm>
          <a:prstGeom prst="rect">
            <a:avLst/>
          </a:prstGeom>
        </p:spPr>
        <p:txBody>
          <a:bodyPr/>
          <a:lstStyle>
            <a:lvl1pPr marL="280988" indent="-280988"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n-lt"/>
                <a:ea typeface="+mn-ea"/>
                <a:cs typeface="+mn-cs"/>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n-lt"/>
                <a:cs typeface="+mn-cs"/>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a:solidFill>
                  <a:schemeClr val="tx1"/>
                </a:solidFill>
                <a:latin typeface="+mn-lt"/>
                <a:cs typeface="+mn-cs"/>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lnSpc>
                <a:spcPts val="3200"/>
              </a:lnSpc>
              <a:spcBef>
                <a:spcPts val="0"/>
              </a:spcBef>
              <a:spcAft>
                <a:spcPts val="1200"/>
              </a:spcAft>
              <a:buNone/>
            </a:pPr>
            <a:r>
              <a:rPr lang="en-US" kern="0" dirty="0">
                <a:solidFill>
                  <a:schemeClr val="bg2">
                    <a:lumMod val="25000"/>
                  </a:schemeClr>
                </a:solidFill>
                <a:latin typeface="Arial" panose="020B0604020202020204" pitchFamily="34" charset="0"/>
                <a:cs typeface="Arial" panose="020B0604020202020204" pitchFamily="34" charset="0"/>
              </a:rPr>
              <a:t>Recommended for </a:t>
            </a:r>
            <a:r>
              <a:rPr lang="en-US" b="1" kern="0" dirty="0">
                <a:solidFill>
                  <a:schemeClr val="bg2">
                    <a:lumMod val="25000"/>
                  </a:schemeClr>
                </a:solidFill>
                <a:latin typeface="Arial" panose="020B0604020202020204" pitchFamily="34" charset="0"/>
                <a:cs typeface="Arial" panose="020B0604020202020204" pitchFamily="34" charset="0"/>
              </a:rPr>
              <a:t>all adult and adolescent patients </a:t>
            </a:r>
            <a:r>
              <a:rPr lang="en-US" kern="0" dirty="0">
                <a:solidFill>
                  <a:schemeClr val="bg2">
                    <a:lumMod val="25000"/>
                  </a:schemeClr>
                </a:solidFill>
                <a:latin typeface="Arial" panose="020B0604020202020204" pitchFamily="34" charset="0"/>
                <a:cs typeface="Arial" panose="020B0604020202020204" pitchFamily="34" charset="0"/>
              </a:rPr>
              <a:t>as part of primary care</a:t>
            </a:r>
          </a:p>
          <a:p>
            <a:pPr marL="0" indent="0">
              <a:lnSpc>
                <a:spcPts val="3200"/>
              </a:lnSpc>
              <a:spcBef>
                <a:spcPts val="0"/>
              </a:spcBef>
              <a:spcAft>
                <a:spcPts val="1200"/>
              </a:spcAft>
              <a:buNone/>
            </a:pPr>
            <a:endParaRPr lang="en-US" sz="1600" kern="0" dirty="0">
              <a:solidFill>
                <a:schemeClr val="bg2">
                  <a:lumMod val="25000"/>
                </a:schemeClr>
              </a:solidFill>
              <a:latin typeface="Helvetica" pitchFamily="2" charset="0"/>
              <a:cs typeface="Calibri" panose="020F0502020204030204" pitchFamily="34" charset="0"/>
            </a:endParaRPr>
          </a:p>
          <a:p>
            <a:pPr marL="0" indent="0">
              <a:buFont typeface="Wingdings" pitchFamily="2" charset="2"/>
              <a:buNone/>
            </a:pPr>
            <a:endParaRPr lang="en-US" kern="0" baseline="30000" dirty="0">
              <a:latin typeface="Helvetica" pitchFamily="2" charset="0"/>
              <a:ea typeface="+mn-lt"/>
              <a:cs typeface="Calibri" panose="020F0502020204030204" pitchFamily="34" charset="0"/>
            </a:endParaRPr>
          </a:p>
        </p:txBody>
      </p:sp>
      <p:sp>
        <p:nvSpPr>
          <p:cNvPr id="11" name="Content Placeholder 2">
            <a:extLst>
              <a:ext uri="{FF2B5EF4-FFF2-40B4-BE49-F238E27FC236}">
                <a16:creationId xmlns:a16="http://schemas.microsoft.com/office/drawing/2014/main" id="{597168D9-9596-AF4E-9624-41BB092B40F0}"/>
              </a:ext>
            </a:extLst>
          </p:cNvPr>
          <p:cNvSpPr txBox="1">
            <a:spLocks/>
          </p:cNvSpPr>
          <p:nvPr/>
        </p:nvSpPr>
        <p:spPr>
          <a:xfrm>
            <a:off x="395662" y="3083362"/>
            <a:ext cx="2815208" cy="1446468"/>
          </a:xfrm>
          <a:prstGeom prst="rect">
            <a:avLst/>
          </a:prstGeom>
        </p:spPr>
        <p:txBody>
          <a:bodyPr/>
          <a:lstStyle>
            <a:lvl1pPr marL="280988" indent="-280988"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n-lt"/>
                <a:ea typeface="+mn-ea"/>
                <a:cs typeface="+mn-cs"/>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n-lt"/>
                <a:cs typeface="+mn-cs"/>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a:solidFill>
                  <a:schemeClr val="tx1"/>
                </a:solidFill>
                <a:latin typeface="+mn-lt"/>
                <a:cs typeface="+mn-cs"/>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lnSpc>
                <a:spcPts val="3200"/>
              </a:lnSpc>
              <a:spcBef>
                <a:spcPts val="0"/>
              </a:spcBef>
              <a:spcAft>
                <a:spcPts val="1200"/>
              </a:spcAft>
              <a:buNone/>
            </a:pPr>
            <a:r>
              <a:rPr lang="en-US" kern="0" dirty="0">
                <a:solidFill>
                  <a:schemeClr val="bg2">
                    <a:lumMod val="25000"/>
                  </a:schemeClr>
                </a:solidFill>
                <a:latin typeface="Arial" panose="020B0604020202020204" pitchFamily="34" charset="0"/>
                <a:cs typeface="Arial" panose="020B0604020202020204" pitchFamily="34" charset="0"/>
              </a:rPr>
              <a:t>Helps identify patients’ </a:t>
            </a:r>
            <a:r>
              <a:rPr lang="en-US" b="1" kern="0" dirty="0">
                <a:solidFill>
                  <a:schemeClr val="bg2">
                    <a:lumMod val="25000"/>
                  </a:schemeClr>
                </a:solidFill>
                <a:latin typeface="Arial" panose="020B0604020202020204" pitchFamily="34" charset="0"/>
                <a:cs typeface="Arial" panose="020B0604020202020204" pitchFamily="34" charset="0"/>
              </a:rPr>
              <a:t>sexual health needs</a:t>
            </a:r>
            <a:r>
              <a:rPr lang="en-US" kern="0" dirty="0">
                <a:solidFill>
                  <a:schemeClr val="bg2">
                    <a:lumMod val="25000"/>
                  </a:schemeClr>
                </a:solidFill>
                <a:latin typeface="Arial" panose="020B0604020202020204" pitchFamily="34" charset="0"/>
                <a:cs typeface="Arial" panose="020B0604020202020204" pitchFamily="34" charset="0"/>
              </a:rPr>
              <a:t>, including need for PrEP</a:t>
            </a:r>
            <a:endParaRPr lang="en-US" sz="1600" kern="0" dirty="0">
              <a:solidFill>
                <a:schemeClr val="bg2">
                  <a:lumMod val="25000"/>
                </a:schemeClr>
              </a:solidFill>
              <a:latin typeface="Helvetica" pitchFamily="2" charset="0"/>
              <a:cs typeface="Calibri" panose="020F0502020204030204" pitchFamily="34" charset="0"/>
            </a:endParaRPr>
          </a:p>
          <a:p>
            <a:pPr marL="0" indent="0">
              <a:buFont typeface="Wingdings" pitchFamily="2" charset="2"/>
              <a:buNone/>
            </a:pPr>
            <a:endParaRPr lang="en-US" kern="0" baseline="30000" dirty="0">
              <a:latin typeface="Helvetica" pitchFamily="2" charset="0"/>
              <a:ea typeface="+mn-lt"/>
              <a:cs typeface="Calibri" panose="020F0502020204030204" pitchFamily="34" charset="0"/>
            </a:endParaRPr>
          </a:p>
        </p:txBody>
      </p:sp>
      <p:sp>
        <p:nvSpPr>
          <p:cNvPr id="14" name="Content Placeholder 2">
            <a:extLst>
              <a:ext uri="{FF2B5EF4-FFF2-40B4-BE49-F238E27FC236}">
                <a16:creationId xmlns:a16="http://schemas.microsoft.com/office/drawing/2014/main" id="{840F082D-9DDE-4997-AFF5-B7BA9CC71D45}"/>
              </a:ext>
            </a:extLst>
          </p:cNvPr>
          <p:cNvSpPr txBox="1">
            <a:spLocks/>
          </p:cNvSpPr>
          <p:nvPr/>
        </p:nvSpPr>
        <p:spPr>
          <a:xfrm>
            <a:off x="395662" y="4864907"/>
            <a:ext cx="2791250" cy="1446468"/>
          </a:xfrm>
          <a:prstGeom prst="rect">
            <a:avLst/>
          </a:prstGeom>
        </p:spPr>
        <p:txBody>
          <a:bodyPr/>
          <a:lstStyle>
            <a:lvl1pPr marL="280988" indent="-280988"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n-lt"/>
                <a:ea typeface="+mn-ea"/>
                <a:cs typeface="+mn-cs"/>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n-lt"/>
                <a:cs typeface="+mn-cs"/>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a:solidFill>
                  <a:schemeClr val="tx1"/>
                </a:solidFill>
                <a:latin typeface="+mn-lt"/>
                <a:cs typeface="+mn-cs"/>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lnSpc>
                <a:spcPts val="3200"/>
              </a:lnSpc>
              <a:spcBef>
                <a:spcPts val="0"/>
              </a:spcBef>
              <a:spcAft>
                <a:spcPts val="1200"/>
              </a:spcAft>
              <a:buNone/>
            </a:pPr>
            <a:r>
              <a:rPr lang="en-US" dirty="0">
                <a:latin typeface="Segoe UI" panose="020B0502040204020203" pitchFamily="34" charset="0"/>
              </a:rPr>
              <a:t>A</a:t>
            </a:r>
            <a:r>
              <a:rPr lang="en-US" sz="2000" dirty="0">
                <a:effectLst/>
                <a:latin typeface="Segoe UI" panose="020B0502040204020203" pitchFamily="34" charset="0"/>
              </a:rPr>
              <a:t> comprehensive </a:t>
            </a:r>
            <a:r>
              <a:rPr lang="en-US" sz="2000" b="1" dirty="0">
                <a:effectLst/>
                <a:latin typeface="Segoe UI" panose="020B0502040204020203" pitchFamily="34" charset="0"/>
              </a:rPr>
              <a:t>sexual history is not required for PrEP</a:t>
            </a:r>
            <a:endParaRPr lang="en-US" b="1" kern="0" baseline="30000" dirty="0">
              <a:latin typeface="Helvetica" pitchFamily="2" charset="0"/>
              <a:ea typeface="+mn-lt"/>
              <a:cs typeface="Calibri" panose="020F0502020204030204" pitchFamily="34" charset="0"/>
            </a:endParaRPr>
          </a:p>
        </p:txBody>
      </p:sp>
      <p:pic>
        <p:nvPicPr>
          <p:cNvPr id="8" name="Picture 7" descr="A health care provider wearing a lab coat and a mask, with a stethoscope around their neck is holding a table and speaking to a masked patient. ">
            <a:extLst>
              <a:ext uri="{FF2B5EF4-FFF2-40B4-BE49-F238E27FC236}">
                <a16:creationId xmlns:a16="http://schemas.microsoft.com/office/drawing/2014/main" id="{367DCF14-6020-1B83-CFD1-44839841A9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541" r="4587"/>
          <a:stretch/>
        </p:blipFill>
        <p:spPr>
          <a:xfrm>
            <a:off x="3487079" y="1460430"/>
            <a:ext cx="4493623" cy="3997234"/>
          </a:xfrm>
          <a:prstGeom prst="rect">
            <a:avLst/>
          </a:prstGeom>
        </p:spPr>
      </p:pic>
      <p:sp>
        <p:nvSpPr>
          <p:cNvPr id="13" name="Content Placeholder 2">
            <a:extLst>
              <a:ext uri="{FF2B5EF4-FFF2-40B4-BE49-F238E27FC236}">
                <a16:creationId xmlns:a16="http://schemas.microsoft.com/office/drawing/2014/main" id="{FD18030B-EDC7-412A-840E-7108A0FA8939}"/>
              </a:ext>
            </a:extLst>
          </p:cNvPr>
          <p:cNvSpPr txBox="1">
            <a:spLocks/>
          </p:cNvSpPr>
          <p:nvPr/>
        </p:nvSpPr>
        <p:spPr>
          <a:xfrm>
            <a:off x="8229600" y="1460430"/>
            <a:ext cx="3585788" cy="1446468"/>
          </a:xfrm>
          <a:prstGeom prst="rect">
            <a:avLst/>
          </a:prstGeom>
        </p:spPr>
        <p:txBody>
          <a:bodyPr/>
          <a:lstStyle>
            <a:lvl1pPr marL="280988" indent="-280988"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n-lt"/>
                <a:ea typeface="+mn-ea"/>
                <a:cs typeface="+mn-cs"/>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n-lt"/>
                <a:cs typeface="+mn-cs"/>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a:solidFill>
                  <a:schemeClr val="tx1"/>
                </a:solidFill>
                <a:latin typeface="+mn-lt"/>
                <a:cs typeface="+mn-cs"/>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lnSpc>
                <a:spcPts val="3200"/>
              </a:lnSpc>
              <a:spcBef>
                <a:spcPts val="0"/>
              </a:spcBef>
              <a:spcAft>
                <a:spcPts val="1200"/>
              </a:spcAft>
              <a:buNone/>
            </a:pPr>
            <a:r>
              <a:rPr lang="en-US" kern="0" dirty="0">
                <a:solidFill>
                  <a:schemeClr val="bg2">
                    <a:lumMod val="25000"/>
                  </a:schemeClr>
                </a:solidFill>
                <a:latin typeface="Arial" panose="020B0604020202020204" pitchFamily="34" charset="0"/>
                <a:cs typeface="Arial" panose="020B0604020202020204" pitchFamily="34" charset="0"/>
              </a:rPr>
              <a:t>Providers can introduce the discussion by emphasizing that it is </a:t>
            </a:r>
            <a:r>
              <a:rPr lang="en-US" b="1" kern="0" dirty="0">
                <a:solidFill>
                  <a:schemeClr val="bg2">
                    <a:lumMod val="25000"/>
                  </a:schemeClr>
                </a:solidFill>
                <a:latin typeface="Arial" panose="020B0604020202020204" pitchFamily="34" charset="0"/>
                <a:cs typeface="Arial" panose="020B0604020202020204" pitchFamily="34" charset="0"/>
              </a:rPr>
              <a:t>routine and confidential</a:t>
            </a:r>
            <a:endParaRPr lang="en-US" sz="1600" b="1" kern="0" dirty="0">
              <a:solidFill>
                <a:schemeClr val="bg2">
                  <a:lumMod val="25000"/>
                </a:schemeClr>
              </a:solidFill>
              <a:latin typeface="Helvetica" pitchFamily="2" charset="0"/>
              <a:cs typeface="Calibri" panose="020F0502020204030204" pitchFamily="34" charset="0"/>
            </a:endParaRPr>
          </a:p>
          <a:p>
            <a:pPr marL="0" indent="0">
              <a:buFont typeface="Wingdings" pitchFamily="2" charset="2"/>
              <a:buNone/>
            </a:pPr>
            <a:endParaRPr lang="en-US" kern="0" baseline="30000" dirty="0">
              <a:latin typeface="Helvetica" pitchFamily="2" charset="0"/>
              <a:ea typeface="+mn-lt"/>
              <a:cs typeface="Calibri" panose="020F0502020204030204" pitchFamily="34" charset="0"/>
            </a:endParaRPr>
          </a:p>
        </p:txBody>
      </p:sp>
      <p:sp>
        <p:nvSpPr>
          <p:cNvPr id="16" name="TextBox 15">
            <a:extLst>
              <a:ext uri="{FF2B5EF4-FFF2-40B4-BE49-F238E27FC236}">
                <a16:creationId xmlns:a16="http://schemas.microsoft.com/office/drawing/2014/main" id="{60EA4963-6098-6744-9F1A-24D54D1E3518}"/>
              </a:ext>
            </a:extLst>
          </p:cNvPr>
          <p:cNvSpPr txBox="1"/>
          <p:nvPr/>
        </p:nvSpPr>
        <p:spPr>
          <a:xfrm>
            <a:off x="7173902" y="3140734"/>
            <a:ext cx="4641486" cy="1023037"/>
          </a:xfrm>
          <a:prstGeom prst="rect">
            <a:avLst/>
          </a:prstGeom>
          <a:solidFill>
            <a:schemeClr val="accent1"/>
          </a:solidFill>
        </p:spPr>
        <p:txBody>
          <a:bodyPr wrap="square" lIns="182880" tIns="182880" rIns="182880" bIns="182880" rtlCol="0" anchor="ctr">
            <a:noAutofit/>
          </a:bodyPr>
          <a:lstStyle/>
          <a:p>
            <a:pPr algn="ctr"/>
            <a:r>
              <a:rPr lang="en-US" sz="2000" dirty="0">
                <a:solidFill>
                  <a:schemeClr val="bg1"/>
                </a:solidFill>
                <a:latin typeface="Arial" panose="020B0604020202020204" pitchFamily="34" charset="0"/>
                <a:cs typeface="Arial" panose="020B0604020202020204" pitchFamily="34" charset="0"/>
              </a:rPr>
              <a:t>Taking a brief sexual </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history is routine.</a:t>
            </a:r>
            <a:endParaRPr lang="en-US" sz="3000"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AE72566-AAF3-F247-B0FD-915DCE79E990}"/>
              </a:ext>
            </a:extLst>
          </p:cNvPr>
          <p:cNvSpPr txBox="1"/>
          <p:nvPr/>
        </p:nvSpPr>
        <p:spPr>
          <a:xfrm>
            <a:off x="7173902" y="4631443"/>
            <a:ext cx="4641486" cy="1023037"/>
          </a:xfrm>
          <a:prstGeom prst="rect">
            <a:avLst/>
          </a:prstGeom>
          <a:solidFill>
            <a:schemeClr val="accent1"/>
          </a:solidFill>
        </p:spPr>
        <p:txBody>
          <a:bodyPr wrap="square" lIns="182880" tIns="182880" rIns="182880" bIns="182880" rtlCol="0" anchor="ctr">
            <a:noAutofit/>
          </a:bodyPr>
          <a:lstStyle/>
          <a:p>
            <a:pPr algn="ctr"/>
            <a:r>
              <a:rPr lang="en-US" sz="2000" dirty="0">
                <a:solidFill>
                  <a:schemeClr val="bg1"/>
                </a:solidFill>
                <a:latin typeface="Arial" panose="020B0604020202020204" pitchFamily="34" charset="0"/>
                <a:cs typeface="Arial" panose="020B0604020202020204" pitchFamily="34" charset="0"/>
              </a:rPr>
              <a:t>Everything you say is confidential.</a:t>
            </a:r>
            <a:endParaRPr lang="en-US" sz="30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662E5F5-3E3D-4E79-AFC1-3C6EBFDEDDA7}"/>
              </a:ext>
            </a:extLst>
          </p:cNvPr>
          <p:cNvSpPr txBox="1"/>
          <p:nvPr/>
        </p:nvSpPr>
        <p:spPr>
          <a:xfrm>
            <a:off x="609600" y="6248434"/>
            <a:ext cx="11385081" cy="338554"/>
          </a:xfrm>
          <a:prstGeom prst="rect">
            <a:avLst/>
          </a:prstGeom>
          <a:noFill/>
        </p:spPr>
        <p:txBody>
          <a:bodyPr wrap="square" rtlCol="0">
            <a:spAutoFit/>
          </a:bodyPr>
          <a:lstStyle/>
          <a:p>
            <a:pPr defTabSz="942289">
              <a:defRPr/>
            </a:pPr>
            <a:r>
              <a:rPr lang="en-US" sz="800" dirty="0"/>
              <a:t>Centers for Disease Control and Prevention, US Public Health Service. </a:t>
            </a:r>
            <a:r>
              <a:rPr lang="en-US" sz="800" i="1" dirty="0"/>
              <a:t>Preexposure prophylaxis for the prevention of HIV infection in the United States—2021 update—a clinical practice guideline. </a:t>
            </a:r>
            <a:r>
              <a:rPr lang="en-US" sz="800" dirty="0"/>
              <a:t>Published December 2021. Accessed January 20, 2023. </a:t>
            </a:r>
            <a:r>
              <a:rPr lang="en-US" sz="800" dirty="0">
                <a:hlinkClick r:id="rId4"/>
              </a:rPr>
              <a:t>https://www.cdc.gov/hiv/pdf/risk/prep/cdc-hiv-prep-guidelines-2021.pdf</a:t>
            </a:r>
            <a:r>
              <a:rPr lang="en-US" sz="800" dirty="0"/>
              <a:t> </a:t>
            </a:r>
          </a:p>
        </p:txBody>
      </p:sp>
      <p:sp>
        <p:nvSpPr>
          <p:cNvPr id="17" name="Oval 16">
            <a:extLst>
              <a:ext uri="{FF2B5EF4-FFF2-40B4-BE49-F238E27FC236}">
                <a16:creationId xmlns:a16="http://schemas.microsoft.com/office/drawing/2014/main" id="{D04A4D54-9034-6342-A7E9-8043EF3AE175}"/>
              </a:ext>
              <a:ext uri="{C183D7F6-B498-43B3-948B-1728B52AA6E4}">
                <adec:decorative xmlns:adec="http://schemas.microsoft.com/office/drawing/2017/decorative" val="1"/>
              </a:ext>
            </a:extLst>
          </p:cNvPr>
          <p:cNvSpPr/>
          <p:nvPr/>
        </p:nvSpPr>
        <p:spPr bwMode="auto">
          <a:xfrm>
            <a:off x="7018866" y="2951708"/>
            <a:ext cx="550332" cy="550332"/>
          </a:xfrm>
          <a:prstGeom prst="ellipse">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54864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6000" b="0" i="0" u="none" strike="noStrike" cap="none" normalizeH="0" baseline="0" dirty="0">
                <a:ln>
                  <a:noFill/>
                </a:ln>
                <a:solidFill>
                  <a:schemeClr val="bg1"/>
                </a:solidFill>
                <a:effectLst/>
                <a:latin typeface="Arial" charset="0"/>
                <a:ea typeface="ヒラギノ角ゴ Pro W3" pitchFamily="1" charset="-128"/>
              </a:rPr>
              <a:t>“</a:t>
            </a:r>
          </a:p>
        </p:txBody>
      </p:sp>
      <p:sp>
        <p:nvSpPr>
          <p:cNvPr id="7" name="Oval 6">
            <a:extLst>
              <a:ext uri="{FF2B5EF4-FFF2-40B4-BE49-F238E27FC236}">
                <a16:creationId xmlns:a16="http://schemas.microsoft.com/office/drawing/2014/main" id="{6F4D907B-0F1B-A645-BAB9-3159D03EA42A}"/>
              </a:ext>
              <a:ext uri="{C183D7F6-B498-43B3-948B-1728B52AA6E4}">
                <adec:decorative xmlns:adec="http://schemas.microsoft.com/office/drawing/2017/decorative" val="1"/>
              </a:ext>
            </a:extLst>
          </p:cNvPr>
          <p:cNvSpPr/>
          <p:nvPr/>
        </p:nvSpPr>
        <p:spPr bwMode="auto">
          <a:xfrm>
            <a:off x="11396244" y="4377516"/>
            <a:ext cx="550332" cy="550332"/>
          </a:xfrm>
          <a:prstGeom prst="ellipse">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54864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6000" b="0" i="0" u="none" strike="noStrike" cap="none" normalizeH="0" baseline="0" dirty="0">
                <a:ln>
                  <a:noFill/>
                </a:ln>
                <a:solidFill>
                  <a:schemeClr val="bg1"/>
                </a:solidFill>
                <a:effectLst/>
                <a:latin typeface="Arial" charset="0"/>
                <a:ea typeface="ヒラギノ角ゴ Pro W3" pitchFamily="1" charset="-128"/>
              </a:rPr>
              <a:t>“</a:t>
            </a:r>
          </a:p>
        </p:txBody>
      </p:sp>
      <p:sp>
        <p:nvSpPr>
          <p:cNvPr id="2" name="Slide Number Placeholder 1"/>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727AEE-92EC-4E46-9F8B-413A993EE232}" type="slidenum">
              <a:rPr lang="en-US" smtClean="0"/>
              <a:pPr/>
              <a:t>17</a:t>
            </a:fld>
            <a:endParaRPr lang="en-US" dirty="0"/>
          </a:p>
        </p:txBody>
      </p:sp>
    </p:spTree>
    <p:extLst>
      <p:ext uri="{BB962C8B-B14F-4D97-AF65-F5344CB8AC3E}">
        <p14:creationId xmlns:p14="http://schemas.microsoft.com/office/powerpoint/2010/main" val="3026620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861B2A-8478-864B-AE77-649C8F78AEED}"/>
              </a:ext>
            </a:extLst>
          </p:cNvPr>
          <p:cNvSpPr>
            <a:spLocks noGrp="1"/>
          </p:cNvSpPr>
          <p:nvPr>
            <p:ph type="title"/>
          </p:nvPr>
        </p:nvSpPr>
        <p:spPr/>
        <p:txBody>
          <a:bodyPr/>
          <a:lstStyle/>
          <a:p>
            <a:r>
              <a:rPr lang="en-US" dirty="0"/>
              <a:t>The 5 “</a:t>
            </a:r>
            <a:r>
              <a:rPr lang="en-US" b="1" dirty="0"/>
              <a:t>P</a:t>
            </a:r>
            <a:r>
              <a:rPr lang="en-US" dirty="0"/>
              <a:t>s” of the Sexual History</a:t>
            </a:r>
          </a:p>
        </p:txBody>
      </p:sp>
      <p:sp>
        <p:nvSpPr>
          <p:cNvPr id="9" name="TextBox 8">
            <a:extLst>
              <a:ext uri="{FF2B5EF4-FFF2-40B4-BE49-F238E27FC236}">
                <a16:creationId xmlns:a16="http://schemas.microsoft.com/office/drawing/2014/main" id="{1CE68F8E-3D54-4C45-B7F2-26A0BADF071C}"/>
              </a:ext>
            </a:extLst>
          </p:cNvPr>
          <p:cNvSpPr txBox="1"/>
          <p:nvPr/>
        </p:nvSpPr>
        <p:spPr>
          <a:xfrm>
            <a:off x="151813" y="2542822"/>
            <a:ext cx="2262602" cy="1772356"/>
          </a:xfrm>
          <a:prstGeom prst="rect">
            <a:avLst/>
          </a:prstGeom>
          <a:solidFill>
            <a:schemeClr val="bg1"/>
          </a:solidFill>
          <a:ln w="38100" cmpd="sng">
            <a:noFill/>
          </a:ln>
          <a:effectLst/>
        </p:spPr>
        <p:txBody>
          <a:bodyPr wrap="square" lIns="182880" rIns="182880" rtlCol="0" anchor="ctr">
            <a:noAutofit/>
          </a:bodyPr>
          <a:lstStyle/>
          <a:p>
            <a:pPr algn="ctr" eaLnBrk="0" fontAlgn="base" hangingPunct="0">
              <a:lnSpc>
                <a:spcPts val="2600"/>
              </a:lnSpc>
              <a:spcBef>
                <a:spcPct val="0"/>
              </a:spcBef>
              <a:spcAft>
                <a:spcPct val="0"/>
              </a:spcAft>
            </a:pPr>
            <a:r>
              <a:rPr lang="en-US" sz="2000" b="1" dirty="0">
                <a:solidFill>
                  <a:schemeClr val="accent1"/>
                </a:solidFill>
                <a:latin typeface="Arial" panose="020B0604020202020204" pitchFamily="34" charset="0"/>
                <a:ea typeface="ヒラギノ角ゴ Pro W3"/>
                <a:cs typeface="Arial" panose="020B0604020202020204" pitchFamily="34" charset="0"/>
              </a:rPr>
              <a:t>P</a:t>
            </a:r>
            <a:r>
              <a:rPr lang="en-US" sz="2000" dirty="0">
                <a:solidFill>
                  <a:schemeClr val="accent1"/>
                </a:solidFill>
                <a:latin typeface="Arial" panose="020B0604020202020204" pitchFamily="34" charset="0"/>
                <a:ea typeface="ヒラギノ角ゴ Pro W3"/>
                <a:cs typeface="Arial" panose="020B0604020202020204" pitchFamily="34" charset="0"/>
              </a:rPr>
              <a:t>ARTNERS</a:t>
            </a:r>
          </a:p>
        </p:txBody>
      </p:sp>
      <p:sp>
        <p:nvSpPr>
          <p:cNvPr id="11" name="TextBox 10">
            <a:extLst>
              <a:ext uri="{FF2B5EF4-FFF2-40B4-BE49-F238E27FC236}">
                <a16:creationId xmlns:a16="http://schemas.microsoft.com/office/drawing/2014/main" id="{2F5E4D1A-468F-4E4B-990D-B4F67F3FE282}"/>
              </a:ext>
            </a:extLst>
          </p:cNvPr>
          <p:cNvSpPr txBox="1"/>
          <p:nvPr/>
        </p:nvSpPr>
        <p:spPr>
          <a:xfrm>
            <a:off x="2558256" y="2548465"/>
            <a:ext cx="2262602" cy="1772356"/>
          </a:xfrm>
          <a:prstGeom prst="rect">
            <a:avLst/>
          </a:prstGeom>
          <a:solidFill>
            <a:schemeClr val="bg1"/>
          </a:solidFill>
          <a:ln w="38100" cmpd="sng">
            <a:noFill/>
          </a:ln>
          <a:effectLst/>
        </p:spPr>
        <p:txBody>
          <a:bodyPr wrap="square" lIns="182880" rIns="182880" rtlCol="0" anchor="ctr">
            <a:noAutofit/>
          </a:bodyPr>
          <a:lstStyle/>
          <a:p>
            <a:pPr algn="ctr" eaLnBrk="0" fontAlgn="base" hangingPunct="0">
              <a:lnSpc>
                <a:spcPts val="2600"/>
              </a:lnSpc>
              <a:spcBef>
                <a:spcPct val="0"/>
              </a:spcBef>
              <a:spcAft>
                <a:spcPct val="0"/>
              </a:spcAft>
            </a:pPr>
            <a:r>
              <a:rPr lang="en-US" sz="2000" b="1" dirty="0">
                <a:solidFill>
                  <a:schemeClr val="accent1"/>
                </a:solidFill>
                <a:latin typeface="Arial" panose="020B0604020202020204" pitchFamily="34" charset="0"/>
                <a:ea typeface="ヒラギノ角ゴ Pro W3"/>
                <a:cs typeface="Arial" panose="020B0604020202020204" pitchFamily="34" charset="0"/>
              </a:rPr>
              <a:t>P</a:t>
            </a:r>
            <a:r>
              <a:rPr lang="en-US" sz="2000" dirty="0">
                <a:solidFill>
                  <a:schemeClr val="accent1"/>
                </a:solidFill>
                <a:latin typeface="Arial" panose="020B0604020202020204" pitchFamily="34" charset="0"/>
                <a:ea typeface="ヒラギノ角ゴ Pro W3"/>
                <a:cs typeface="Arial" panose="020B0604020202020204" pitchFamily="34" charset="0"/>
              </a:rPr>
              <a:t>RACTICES</a:t>
            </a:r>
          </a:p>
        </p:txBody>
      </p:sp>
      <p:sp>
        <p:nvSpPr>
          <p:cNvPr id="12" name="TextBox 11">
            <a:extLst>
              <a:ext uri="{FF2B5EF4-FFF2-40B4-BE49-F238E27FC236}">
                <a16:creationId xmlns:a16="http://schemas.microsoft.com/office/drawing/2014/main" id="{CD20B8B2-3772-8E4D-8DB3-B87B6F4A9C4D}"/>
              </a:ext>
            </a:extLst>
          </p:cNvPr>
          <p:cNvSpPr txBox="1"/>
          <p:nvPr/>
        </p:nvSpPr>
        <p:spPr>
          <a:xfrm>
            <a:off x="4964699" y="2542822"/>
            <a:ext cx="2262602" cy="1772356"/>
          </a:xfrm>
          <a:prstGeom prst="rect">
            <a:avLst/>
          </a:prstGeom>
          <a:solidFill>
            <a:schemeClr val="bg1"/>
          </a:solidFill>
          <a:ln w="38100" cmpd="sng">
            <a:noFill/>
          </a:ln>
          <a:effectLst/>
        </p:spPr>
        <p:txBody>
          <a:bodyPr wrap="square" lIns="182880" rIns="182880" rtlCol="0" anchor="ctr">
            <a:noAutofit/>
          </a:bodyPr>
          <a:lstStyle/>
          <a:p>
            <a:pPr algn="ctr" eaLnBrk="0" fontAlgn="base" hangingPunct="0">
              <a:lnSpc>
                <a:spcPts val="2600"/>
              </a:lnSpc>
              <a:spcBef>
                <a:spcPct val="0"/>
              </a:spcBef>
              <a:spcAft>
                <a:spcPct val="0"/>
              </a:spcAft>
            </a:pPr>
            <a:r>
              <a:rPr lang="en-US" sz="2000" b="1" dirty="0">
                <a:solidFill>
                  <a:schemeClr val="accent1"/>
                </a:solidFill>
                <a:latin typeface="Arial" panose="020B0604020202020204" pitchFamily="34" charset="0"/>
                <a:ea typeface="ヒラギノ角ゴ Pro W3"/>
                <a:cs typeface="Arial" panose="020B0604020202020204" pitchFamily="34" charset="0"/>
              </a:rPr>
              <a:t>P</a:t>
            </a:r>
            <a:r>
              <a:rPr lang="en-US" sz="2000" dirty="0">
                <a:solidFill>
                  <a:schemeClr val="accent1"/>
                </a:solidFill>
                <a:latin typeface="Arial" panose="020B0604020202020204" pitchFamily="34" charset="0"/>
                <a:ea typeface="ヒラギノ角ゴ Pro W3"/>
                <a:cs typeface="Arial" panose="020B0604020202020204" pitchFamily="34" charset="0"/>
              </a:rPr>
              <a:t>ROTECTION from STIs</a:t>
            </a:r>
          </a:p>
        </p:txBody>
      </p:sp>
      <p:sp>
        <p:nvSpPr>
          <p:cNvPr id="13" name="TextBox 12">
            <a:extLst>
              <a:ext uri="{FF2B5EF4-FFF2-40B4-BE49-F238E27FC236}">
                <a16:creationId xmlns:a16="http://schemas.microsoft.com/office/drawing/2014/main" id="{DBEDD874-B3A4-7442-9363-CA5B528DC049}"/>
              </a:ext>
            </a:extLst>
          </p:cNvPr>
          <p:cNvSpPr txBox="1"/>
          <p:nvPr/>
        </p:nvSpPr>
        <p:spPr>
          <a:xfrm>
            <a:off x="7371142" y="2542821"/>
            <a:ext cx="2262602" cy="1772356"/>
          </a:xfrm>
          <a:prstGeom prst="rect">
            <a:avLst/>
          </a:prstGeom>
          <a:solidFill>
            <a:schemeClr val="bg1"/>
          </a:solidFill>
          <a:ln w="38100" cmpd="sng">
            <a:noFill/>
          </a:ln>
          <a:effectLst/>
        </p:spPr>
        <p:txBody>
          <a:bodyPr wrap="square" lIns="182880" rIns="182880" rtlCol="0" anchor="ctr">
            <a:noAutofit/>
          </a:bodyPr>
          <a:lstStyle/>
          <a:p>
            <a:pPr algn="ctr" eaLnBrk="0" fontAlgn="base" hangingPunct="0">
              <a:lnSpc>
                <a:spcPts val="2600"/>
              </a:lnSpc>
              <a:spcBef>
                <a:spcPct val="0"/>
              </a:spcBef>
              <a:spcAft>
                <a:spcPct val="0"/>
              </a:spcAft>
            </a:pPr>
            <a:r>
              <a:rPr lang="en-US" sz="2000" b="1" dirty="0">
                <a:solidFill>
                  <a:schemeClr val="accent1"/>
                </a:solidFill>
                <a:latin typeface="Arial" panose="020B0604020202020204" pitchFamily="34" charset="0"/>
                <a:ea typeface="ヒラギノ角ゴ Pro W3"/>
                <a:cs typeface="Arial" panose="020B0604020202020204" pitchFamily="34" charset="0"/>
              </a:rPr>
              <a:t>P</a:t>
            </a:r>
            <a:r>
              <a:rPr lang="en-US" sz="2000" dirty="0">
                <a:solidFill>
                  <a:schemeClr val="accent1"/>
                </a:solidFill>
                <a:latin typeface="Arial" panose="020B0604020202020204" pitchFamily="34" charset="0"/>
                <a:ea typeface="ヒラギノ角ゴ Pro W3"/>
                <a:cs typeface="Arial" panose="020B0604020202020204" pitchFamily="34" charset="0"/>
              </a:rPr>
              <a:t>AST HISTORY of STIs</a:t>
            </a:r>
          </a:p>
        </p:txBody>
      </p:sp>
      <p:sp>
        <p:nvSpPr>
          <p:cNvPr id="14" name="TextBox 13">
            <a:extLst>
              <a:ext uri="{FF2B5EF4-FFF2-40B4-BE49-F238E27FC236}">
                <a16:creationId xmlns:a16="http://schemas.microsoft.com/office/drawing/2014/main" id="{88A061FB-F7D5-A645-83D3-881FFE2C3C7F}"/>
              </a:ext>
            </a:extLst>
          </p:cNvPr>
          <p:cNvSpPr txBox="1"/>
          <p:nvPr/>
        </p:nvSpPr>
        <p:spPr>
          <a:xfrm>
            <a:off x="9777585" y="2542820"/>
            <a:ext cx="2262602" cy="1772356"/>
          </a:xfrm>
          <a:prstGeom prst="rect">
            <a:avLst/>
          </a:prstGeom>
          <a:solidFill>
            <a:schemeClr val="bg1"/>
          </a:solidFill>
          <a:ln w="38100" cmpd="sng">
            <a:noFill/>
          </a:ln>
          <a:effectLst/>
        </p:spPr>
        <p:txBody>
          <a:bodyPr wrap="square" lIns="182880" rIns="182880" rtlCol="0" anchor="ctr">
            <a:noAutofit/>
          </a:bodyPr>
          <a:lstStyle/>
          <a:p>
            <a:pPr algn="ctr" eaLnBrk="0" fontAlgn="base" hangingPunct="0">
              <a:lnSpc>
                <a:spcPts val="2600"/>
              </a:lnSpc>
              <a:spcBef>
                <a:spcPct val="0"/>
              </a:spcBef>
              <a:spcAft>
                <a:spcPct val="0"/>
              </a:spcAft>
            </a:pPr>
            <a:r>
              <a:rPr lang="en-US" sz="2000" b="1" dirty="0">
                <a:solidFill>
                  <a:schemeClr val="accent1"/>
                </a:solidFill>
                <a:latin typeface="Arial" panose="020B0604020202020204" pitchFamily="34" charset="0"/>
                <a:ea typeface="ヒラギノ角ゴ Pro W3"/>
                <a:cs typeface="Arial" panose="020B0604020202020204" pitchFamily="34" charset="0"/>
              </a:rPr>
              <a:t>P</a:t>
            </a:r>
            <a:r>
              <a:rPr lang="en-US" sz="2000" dirty="0">
                <a:solidFill>
                  <a:schemeClr val="accent1"/>
                </a:solidFill>
                <a:latin typeface="Arial" panose="020B0604020202020204" pitchFamily="34" charset="0"/>
                <a:ea typeface="ヒラギノ角ゴ Pro W3"/>
                <a:cs typeface="Arial" panose="020B0604020202020204" pitchFamily="34" charset="0"/>
              </a:rPr>
              <a:t>REGNANCY INTENTION</a:t>
            </a:r>
          </a:p>
        </p:txBody>
      </p:sp>
      <p:sp>
        <p:nvSpPr>
          <p:cNvPr id="15" name="Text Box 7">
            <a:extLst>
              <a:ext uri="{FF2B5EF4-FFF2-40B4-BE49-F238E27FC236}">
                <a16:creationId xmlns:a16="http://schemas.microsoft.com/office/drawing/2014/main" id="{5D56DA53-436D-43E4-87A5-74B6E252F89F}"/>
              </a:ext>
            </a:extLst>
          </p:cNvPr>
          <p:cNvSpPr txBox="1">
            <a:spLocks noChangeArrowheads="1"/>
          </p:cNvSpPr>
          <p:nvPr/>
        </p:nvSpPr>
        <p:spPr bwMode="auto">
          <a:xfrm>
            <a:off x="451333" y="6383958"/>
            <a:ext cx="1089050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marL="24161750" indent="-24161750" eaLnBrk="0" hangingPunct="0">
              <a:spcBef>
                <a:spcPct val="20000"/>
              </a:spcBef>
              <a:buFont typeface="Arial" pitchFamily="34" charset="0"/>
              <a:buChar char="•"/>
              <a:defRPr sz="2200">
                <a:solidFill>
                  <a:schemeClr val="tx1"/>
                </a:solidFill>
                <a:latin typeface="Arial" pitchFamily="34" charset="0"/>
                <a:ea typeface="ＭＳ Ｐゴシック" pitchFamily="34" charset="-128"/>
              </a:defRPr>
            </a:lvl1pPr>
            <a:lvl2pPr marL="114300" eaLnBrk="0" hangingPunct="0">
              <a:spcBef>
                <a:spcPct val="20000"/>
              </a:spcBef>
              <a:buFont typeface="Wingdings" pitchFamily="2" charset="2"/>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9pPr>
          </a:lstStyle>
          <a:p>
            <a:pPr marL="114300" marR="0" lvl="1" indent="0" algn="l" defTabSz="914400" rtl="0" eaLnBrk="0" fontAlgn="base" latinLnBrk="0" hangingPunct="0">
              <a:lnSpc>
                <a:spcPct val="100000"/>
              </a:lnSpc>
              <a:spcBef>
                <a:spcPct val="20000"/>
              </a:spcBef>
              <a:spcAft>
                <a:spcPct val="0"/>
              </a:spcAft>
              <a:buClrTx/>
              <a:buSzTx/>
              <a:buFont typeface="Wingdings" pitchFamily="2" charset="2"/>
              <a:buNone/>
              <a:tabLst/>
              <a:defRPr/>
            </a:pPr>
            <a:r>
              <a:rPr kumimoji="0" lang="en-US" altLang="en-US" sz="800" b="0" i="0" u="none" strike="noStrike" kern="1200" cap="none" spc="0" normalizeH="0" baseline="0" noProof="0" dirty="0">
                <a:ln>
                  <a:noFill/>
                </a:ln>
                <a:solidFill>
                  <a:schemeClr val="bg1"/>
                </a:solidFill>
                <a:effectLst/>
                <a:uLnTx/>
                <a:uFillTx/>
                <a:latin typeface="Arial" pitchFamily="34" charset="0"/>
                <a:ea typeface="ヒラギノ角ゴ Pro W3"/>
                <a:cs typeface="+mn-cs"/>
              </a:rPr>
              <a:t>CDC. </a:t>
            </a:r>
            <a:r>
              <a:rPr kumimoji="0" lang="en-US" altLang="en-US" sz="800" b="0" i="1" u="none" strike="noStrike" kern="1200" cap="none" spc="0" normalizeH="0" baseline="0" noProof="0" dirty="0">
                <a:ln>
                  <a:noFill/>
                </a:ln>
                <a:solidFill>
                  <a:schemeClr val="bg1"/>
                </a:solidFill>
                <a:effectLst/>
                <a:uLnTx/>
                <a:uFillTx/>
                <a:latin typeface="Arial" pitchFamily="34" charset="0"/>
                <a:ea typeface="ヒラギノ角ゴ Pro W3"/>
                <a:cs typeface="+mn-cs"/>
              </a:rPr>
              <a:t>A guide to taking a sexual history</a:t>
            </a:r>
            <a:r>
              <a:rPr kumimoji="0" lang="en-US" altLang="en-US" sz="800" b="0" i="0" u="none" strike="noStrike" kern="1200" cap="none" spc="0" normalizeH="0" baseline="0" noProof="0" dirty="0">
                <a:ln>
                  <a:noFill/>
                </a:ln>
                <a:solidFill>
                  <a:schemeClr val="bg1"/>
                </a:solidFill>
                <a:effectLst/>
                <a:uLnTx/>
                <a:uFillTx/>
                <a:latin typeface="Arial" pitchFamily="34" charset="0"/>
                <a:ea typeface="ヒラギノ角ゴ Pro W3"/>
                <a:cs typeface="+mn-cs"/>
              </a:rPr>
              <a:t>. Published 2021. Accessed January 20, 2023. </a:t>
            </a:r>
            <a:r>
              <a:rPr kumimoji="0" lang="en-US" altLang="en-US" sz="800" b="0" i="0" u="none" strike="noStrike" kern="1200" cap="none" spc="0" normalizeH="0" baseline="0" noProof="0" dirty="0">
                <a:ln>
                  <a:noFill/>
                </a:ln>
                <a:solidFill>
                  <a:schemeClr val="bg1"/>
                </a:solidFill>
                <a:effectLst/>
                <a:uLnTx/>
                <a:uFillTx/>
                <a:latin typeface="Arial" pitchFamily="34" charset="0"/>
                <a:ea typeface="ヒラギノ角ゴ Pro W3"/>
                <a:cs typeface="+mn-cs"/>
                <a:hlinkClick r:id="rId3">
                  <a:extLst>
                    <a:ext uri="{A12FA001-AC4F-418D-AE19-62706E023703}">
                      <ahyp:hlinkClr xmlns:ahyp="http://schemas.microsoft.com/office/drawing/2018/hyperlinkcolor" val="tx"/>
                    </a:ext>
                  </a:extLst>
                </a:hlinkClick>
              </a:rPr>
              <a:t>https://www.cdc.gov/std/treatment/sexualhistory.pdf</a:t>
            </a:r>
            <a:r>
              <a:rPr kumimoji="0" lang="en-US" altLang="en-US" sz="800" b="0" i="0" u="none" strike="noStrike" kern="1200" cap="none" spc="0" normalizeH="0" baseline="0" noProof="0" dirty="0">
                <a:ln>
                  <a:noFill/>
                </a:ln>
                <a:solidFill>
                  <a:schemeClr val="bg1"/>
                </a:solidFill>
                <a:effectLst/>
                <a:uLnTx/>
                <a:uFillTx/>
                <a:latin typeface="Arial" pitchFamily="34" charset="0"/>
                <a:ea typeface="ヒラギノ角ゴ Pro W3"/>
                <a:cs typeface="+mn-cs"/>
              </a:rPr>
              <a:t> </a:t>
            </a:r>
            <a:endParaRPr kumimoji="0" lang="en-US" altLang="en-US" sz="800" b="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Arial"/>
            </a:endParaRPr>
          </a:p>
        </p:txBody>
      </p:sp>
      <p:sp>
        <p:nvSpPr>
          <p:cNvPr id="2" name="Slide Number Placeholder 1"/>
          <p:cNvSpPr>
            <a:spLocks noGrp="1"/>
          </p:cNvSpPr>
          <p:nvPr>
            <p:ph type="sldNum" sz="quarter" idx="10"/>
          </p:nvPr>
        </p:nvSpPr>
        <p:spPr>
          <a:xfrm>
            <a:off x="11464413" y="6259871"/>
            <a:ext cx="609600" cy="30480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727AEE-92EC-4E46-9F8B-413A993EE232}" type="slidenum">
              <a:rPr lang="en-US" smtClean="0">
                <a:solidFill>
                  <a:schemeClr val="bg1"/>
                </a:solidFill>
              </a:rPr>
              <a:pPr/>
              <a:t>18</a:t>
            </a:fld>
            <a:endParaRPr lang="en-US" dirty="0">
              <a:solidFill>
                <a:schemeClr val="bg1"/>
              </a:solidFill>
            </a:endParaRPr>
          </a:p>
        </p:txBody>
      </p:sp>
    </p:spTree>
    <p:extLst>
      <p:ext uri="{BB962C8B-B14F-4D97-AF65-F5344CB8AC3E}">
        <p14:creationId xmlns:p14="http://schemas.microsoft.com/office/powerpoint/2010/main" val="670348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DF4AD1-1535-CC43-8017-38B2878157FE}"/>
              </a:ext>
            </a:extLst>
          </p:cNvPr>
          <p:cNvSpPr>
            <a:spLocks noGrp="1"/>
          </p:cNvSpPr>
          <p:nvPr>
            <p:ph type="title"/>
          </p:nvPr>
        </p:nvSpPr>
        <p:spPr/>
        <p:txBody>
          <a:bodyPr/>
          <a:lstStyle/>
          <a:p>
            <a:r>
              <a:rPr lang="en-US" dirty="0"/>
              <a:t>Examples of Brief Risk-Assessment Questions</a:t>
            </a:r>
          </a:p>
        </p:txBody>
      </p:sp>
      <p:sp>
        <p:nvSpPr>
          <p:cNvPr id="32" name="Content Placeholder 2">
            <a:extLst>
              <a:ext uri="{FF2B5EF4-FFF2-40B4-BE49-F238E27FC236}">
                <a16:creationId xmlns:a16="http://schemas.microsoft.com/office/drawing/2014/main" id="{86E0D327-02F0-4504-A839-FD853F1C039F}"/>
              </a:ext>
            </a:extLst>
          </p:cNvPr>
          <p:cNvSpPr txBox="1">
            <a:spLocks/>
          </p:cNvSpPr>
          <p:nvPr/>
        </p:nvSpPr>
        <p:spPr>
          <a:xfrm>
            <a:off x="609600" y="1201669"/>
            <a:ext cx="10972800" cy="612649"/>
          </a:xfrm>
          <a:prstGeom prst="rect">
            <a:avLst/>
          </a:prstGeom>
        </p:spPr>
        <p:txBody>
          <a:bodyPr/>
          <a:lstStyle>
            <a:lvl1pPr marL="280988" indent="-280988"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n-lt"/>
                <a:ea typeface="+mn-ea"/>
                <a:cs typeface="+mn-cs"/>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n-lt"/>
                <a:cs typeface="+mn-cs"/>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a:solidFill>
                  <a:schemeClr val="tx1"/>
                </a:solidFill>
                <a:latin typeface="+mn-lt"/>
                <a:cs typeface="+mn-cs"/>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spcBef>
                <a:spcPts val="0"/>
              </a:spcBef>
              <a:spcAft>
                <a:spcPts val="0"/>
              </a:spcAft>
              <a:buNone/>
            </a:pPr>
            <a:r>
              <a:rPr lang="en-US" sz="1800" b="1" kern="0" dirty="0">
                <a:solidFill>
                  <a:schemeClr val="bg2">
                    <a:lumMod val="25000"/>
                  </a:schemeClr>
                </a:solidFill>
                <a:latin typeface="Arial" panose="020B0604020202020204" pitchFamily="34" charset="0"/>
                <a:cs typeface="Arial" panose="020B0604020202020204" pitchFamily="34" charset="0"/>
              </a:rPr>
              <a:t>First, start the conversation: Inform</a:t>
            </a:r>
            <a:r>
              <a:rPr lang="en-US" sz="1800" kern="0" dirty="0">
                <a:solidFill>
                  <a:schemeClr val="bg2">
                    <a:lumMod val="25000"/>
                  </a:schemeClr>
                </a:solidFill>
                <a:latin typeface="Arial" panose="020B0604020202020204" pitchFamily="34" charset="0"/>
                <a:cs typeface="Arial" panose="020B0604020202020204" pitchFamily="34" charset="0"/>
              </a:rPr>
              <a:t> </a:t>
            </a:r>
            <a:r>
              <a:rPr lang="en-US" sz="1800" b="1" kern="0" dirty="0">
                <a:solidFill>
                  <a:schemeClr val="bg2">
                    <a:lumMod val="25000"/>
                  </a:schemeClr>
                </a:solidFill>
                <a:latin typeface="Arial" panose="020B0604020202020204" pitchFamily="34" charset="0"/>
                <a:cs typeface="Arial" panose="020B0604020202020204" pitchFamily="34" charset="0"/>
              </a:rPr>
              <a:t>all adult and adolescent patients</a:t>
            </a:r>
            <a:r>
              <a:rPr lang="en-US" sz="1800" kern="0" dirty="0">
                <a:solidFill>
                  <a:schemeClr val="bg2">
                    <a:lumMod val="25000"/>
                  </a:schemeClr>
                </a:solidFill>
                <a:latin typeface="Arial" panose="020B0604020202020204" pitchFamily="34" charset="0"/>
                <a:cs typeface="Arial" panose="020B0604020202020204" pitchFamily="34" charset="0"/>
              </a:rPr>
              <a:t> who may be at risk for HIV through sex or injection drug use about PrEP</a:t>
            </a:r>
            <a:endParaRPr lang="en-US" sz="1400" kern="0" dirty="0">
              <a:solidFill>
                <a:schemeClr val="bg2">
                  <a:lumMod val="25000"/>
                </a:schemeClr>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FD1962F0-A4A8-7C4E-B7A3-72ED13E3962F}"/>
              </a:ext>
            </a:extLst>
          </p:cNvPr>
          <p:cNvSpPr txBox="1">
            <a:spLocks/>
          </p:cNvSpPr>
          <p:nvPr/>
        </p:nvSpPr>
        <p:spPr>
          <a:xfrm>
            <a:off x="609600" y="1802731"/>
            <a:ext cx="4500034" cy="612649"/>
          </a:xfrm>
          <a:prstGeom prst="rect">
            <a:avLst/>
          </a:prstGeom>
        </p:spPr>
        <p:txBody>
          <a:bodyPr/>
          <a:lstStyle>
            <a:lvl1pPr marL="280988" indent="-280988"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n-lt"/>
                <a:ea typeface="+mn-ea"/>
                <a:cs typeface="+mn-cs"/>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n-lt"/>
                <a:cs typeface="+mn-cs"/>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a:solidFill>
                  <a:schemeClr val="tx1"/>
                </a:solidFill>
                <a:latin typeface="+mn-lt"/>
                <a:cs typeface="+mn-cs"/>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lnSpc>
                <a:spcPts val="3200"/>
              </a:lnSpc>
              <a:spcBef>
                <a:spcPts val="0"/>
              </a:spcBef>
              <a:spcAft>
                <a:spcPts val="1200"/>
              </a:spcAft>
              <a:buNone/>
            </a:pPr>
            <a:r>
              <a:rPr lang="en-US" sz="1800" b="1" kern="0" dirty="0">
                <a:solidFill>
                  <a:schemeClr val="bg2">
                    <a:lumMod val="25000"/>
                  </a:schemeClr>
                </a:solidFill>
                <a:latin typeface="Arial" panose="020B0604020202020204" pitchFamily="34" charset="0"/>
                <a:cs typeface="Arial" panose="020B0604020202020204" pitchFamily="34" charset="0"/>
              </a:rPr>
              <a:t>Then, assess behavior: </a:t>
            </a:r>
            <a:endParaRPr lang="en-US" sz="1400" kern="0" dirty="0">
              <a:solidFill>
                <a:schemeClr val="bg2">
                  <a:lumMod val="25000"/>
                </a:schemeClr>
              </a:solidFill>
              <a:latin typeface="Arial" panose="020B0604020202020204" pitchFamily="34" charset="0"/>
              <a:cs typeface="Arial" panose="020B0604020202020204" pitchFamily="34" charset="0"/>
            </a:endParaRPr>
          </a:p>
        </p:txBody>
      </p:sp>
      <p:sp>
        <p:nvSpPr>
          <p:cNvPr id="34" name="Content Placeholder 2">
            <a:extLst>
              <a:ext uri="{FF2B5EF4-FFF2-40B4-BE49-F238E27FC236}">
                <a16:creationId xmlns:a16="http://schemas.microsoft.com/office/drawing/2014/main" id="{D66BCB50-1983-4698-8675-4E81BA592614}"/>
              </a:ext>
            </a:extLst>
          </p:cNvPr>
          <p:cNvSpPr txBox="1">
            <a:spLocks/>
          </p:cNvSpPr>
          <p:nvPr/>
        </p:nvSpPr>
        <p:spPr>
          <a:xfrm>
            <a:off x="954539" y="2272545"/>
            <a:ext cx="4500034" cy="612649"/>
          </a:xfrm>
          <a:prstGeom prst="rect">
            <a:avLst/>
          </a:prstGeom>
        </p:spPr>
        <p:txBody>
          <a:bodyPr/>
          <a:lstStyle>
            <a:lvl1pPr marL="280988" indent="-280988"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n-lt"/>
                <a:ea typeface="+mn-ea"/>
                <a:cs typeface="+mn-cs"/>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n-lt"/>
                <a:cs typeface="+mn-cs"/>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a:solidFill>
                  <a:schemeClr val="tx1"/>
                </a:solidFill>
                <a:latin typeface="+mn-lt"/>
                <a:cs typeface="+mn-cs"/>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lnSpc>
                <a:spcPts val="3200"/>
              </a:lnSpc>
              <a:spcBef>
                <a:spcPts val="0"/>
              </a:spcBef>
              <a:spcAft>
                <a:spcPts val="1200"/>
              </a:spcAft>
              <a:buNone/>
            </a:pPr>
            <a:r>
              <a:rPr lang="en-US" sz="1800" b="1" kern="0" dirty="0">
                <a:solidFill>
                  <a:schemeClr val="bg2">
                    <a:lumMod val="25000"/>
                  </a:schemeClr>
                </a:solidFill>
                <a:latin typeface="Arial" panose="020B0604020202020204" pitchFamily="34" charset="0"/>
                <a:cs typeface="Arial" panose="020B0604020202020204" pitchFamily="34" charset="0"/>
              </a:rPr>
              <a:t>Sexual Behavior: </a:t>
            </a:r>
            <a:endParaRPr lang="en-US" sz="1400" kern="0" dirty="0">
              <a:solidFill>
                <a:schemeClr val="bg2">
                  <a:lumMod val="25000"/>
                </a:schemeClr>
              </a:solidFill>
              <a:latin typeface="Arial" panose="020B0604020202020204" pitchFamily="34" charset="0"/>
              <a:cs typeface="Arial" panose="020B0604020202020204" pitchFamily="34" charset="0"/>
            </a:endParaRPr>
          </a:p>
        </p:txBody>
      </p:sp>
      <p:sp>
        <p:nvSpPr>
          <p:cNvPr id="4" name="Rectangle 3" descr="Question mark icon.">
            <a:extLst>
              <a:ext uri="{FF2B5EF4-FFF2-40B4-BE49-F238E27FC236}">
                <a16:creationId xmlns:a16="http://schemas.microsoft.com/office/drawing/2014/main" id="{7F78382C-3C23-E553-11D3-1AF81DD17D33}"/>
              </a:ext>
            </a:extLst>
          </p:cNvPr>
          <p:cNvSpPr/>
          <p:nvPr/>
        </p:nvSpPr>
        <p:spPr bwMode="auto">
          <a:xfrm>
            <a:off x="617654" y="2879827"/>
            <a:ext cx="550331" cy="549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18" name="TextBox 17">
            <a:extLst>
              <a:ext uri="{FF2B5EF4-FFF2-40B4-BE49-F238E27FC236}">
                <a16:creationId xmlns:a16="http://schemas.microsoft.com/office/drawing/2014/main" id="{922FDE5E-E0FD-0848-B84F-955539CD6510}"/>
              </a:ext>
            </a:extLst>
          </p:cNvPr>
          <p:cNvSpPr txBox="1"/>
          <p:nvPr/>
        </p:nvSpPr>
        <p:spPr>
          <a:xfrm>
            <a:off x="764636" y="2780869"/>
            <a:ext cx="4641486" cy="786684"/>
          </a:xfrm>
          <a:prstGeom prst="rect">
            <a:avLst/>
          </a:prstGeom>
          <a:solidFill>
            <a:schemeClr val="accent1"/>
          </a:solidFill>
        </p:spPr>
        <p:txBody>
          <a:bodyPr wrap="square" lIns="182880" tIns="182880" rIns="182880" bIns="182880" rtlCol="0" anchor="ctr">
            <a:noAutofit/>
          </a:bodyPr>
          <a:lstStyle/>
          <a:p>
            <a:pPr marL="457200"/>
            <a:r>
              <a:rPr lang="en-US" dirty="0">
                <a:solidFill>
                  <a:schemeClr val="bg1"/>
                </a:solidFill>
                <a:latin typeface="Arial" panose="020B0604020202020204" pitchFamily="34" charset="0"/>
                <a:cs typeface="Arial" panose="020B0604020202020204" pitchFamily="34" charset="0"/>
              </a:rPr>
              <a:t>In the past 6 months, how many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partners have you had sex with?</a:t>
            </a:r>
          </a:p>
        </p:txBody>
      </p:sp>
      <p:sp>
        <p:nvSpPr>
          <p:cNvPr id="7" name="Rectangle 6" descr="Question mark icon.">
            <a:extLst>
              <a:ext uri="{FF2B5EF4-FFF2-40B4-BE49-F238E27FC236}">
                <a16:creationId xmlns:a16="http://schemas.microsoft.com/office/drawing/2014/main" id="{B12D7426-4C6F-C275-FB69-64F820A3F3CD}"/>
              </a:ext>
            </a:extLst>
          </p:cNvPr>
          <p:cNvSpPr/>
          <p:nvPr/>
        </p:nvSpPr>
        <p:spPr bwMode="auto">
          <a:xfrm>
            <a:off x="617654" y="3734977"/>
            <a:ext cx="550331" cy="549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20" name="TextBox 19">
            <a:extLst>
              <a:ext uri="{FF2B5EF4-FFF2-40B4-BE49-F238E27FC236}">
                <a16:creationId xmlns:a16="http://schemas.microsoft.com/office/drawing/2014/main" id="{A3B846A0-8D52-A244-9F03-494B76762D54}"/>
              </a:ext>
            </a:extLst>
          </p:cNvPr>
          <p:cNvSpPr txBox="1"/>
          <p:nvPr/>
        </p:nvSpPr>
        <p:spPr>
          <a:xfrm>
            <a:off x="764636" y="3649310"/>
            <a:ext cx="4641486" cy="786684"/>
          </a:xfrm>
          <a:prstGeom prst="rect">
            <a:avLst/>
          </a:prstGeom>
          <a:solidFill>
            <a:schemeClr val="accent1"/>
          </a:solidFill>
        </p:spPr>
        <p:txBody>
          <a:bodyPr wrap="square" lIns="182880" tIns="182880" rIns="182880" bIns="182880" rtlCol="0" anchor="ctr">
            <a:noAutofit/>
          </a:bodyPr>
          <a:lstStyle/>
          <a:p>
            <a:pPr marL="457200"/>
            <a:r>
              <a:rPr lang="en-US" dirty="0">
                <a:solidFill>
                  <a:schemeClr val="bg1"/>
                </a:solidFill>
                <a:latin typeface="Arial" panose="020B0604020202020204" pitchFamily="34" charset="0"/>
                <a:cs typeface="Arial" panose="020B0604020202020204" pitchFamily="34" charset="0"/>
              </a:rPr>
              <a:t>What are the genders of your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sexual partners?</a:t>
            </a:r>
          </a:p>
        </p:txBody>
      </p:sp>
      <p:sp>
        <p:nvSpPr>
          <p:cNvPr id="8" name="Rectangle 7" descr="Question mark icon.">
            <a:extLst>
              <a:ext uri="{FF2B5EF4-FFF2-40B4-BE49-F238E27FC236}">
                <a16:creationId xmlns:a16="http://schemas.microsoft.com/office/drawing/2014/main" id="{E3C87C84-710C-2FFA-2A6B-88A65D4062A8}"/>
              </a:ext>
            </a:extLst>
          </p:cNvPr>
          <p:cNvSpPr/>
          <p:nvPr/>
        </p:nvSpPr>
        <p:spPr bwMode="auto">
          <a:xfrm>
            <a:off x="617653" y="4601819"/>
            <a:ext cx="550331" cy="549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13" name="TextBox 12">
            <a:extLst>
              <a:ext uri="{FF2B5EF4-FFF2-40B4-BE49-F238E27FC236}">
                <a16:creationId xmlns:a16="http://schemas.microsoft.com/office/drawing/2014/main" id="{7CFE6924-9AED-E942-A1BF-888FBB6C9CC2}"/>
              </a:ext>
            </a:extLst>
          </p:cNvPr>
          <p:cNvSpPr txBox="1"/>
          <p:nvPr/>
        </p:nvSpPr>
        <p:spPr>
          <a:xfrm>
            <a:off x="764636" y="4517751"/>
            <a:ext cx="4641486" cy="786684"/>
          </a:xfrm>
          <a:prstGeom prst="rect">
            <a:avLst/>
          </a:prstGeom>
          <a:solidFill>
            <a:schemeClr val="accent1"/>
          </a:solidFill>
        </p:spPr>
        <p:txBody>
          <a:bodyPr wrap="square" lIns="182880" tIns="182880" rIns="182880" bIns="182880" rtlCol="0" anchor="ctr">
            <a:noAutofit/>
          </a:bodyPr>
          <a:lstStyle/>
          <a:p>
            <a:pPr marL="457200"/>
            <a:r>
              <a:rPr lang="en-US" dirty="0">
                <a:solidFill>
                  <a:schemeClr val="bg1"/>
                </a:solidFill>
                <a:latin typeface="Arial" panose="020B0604020202020204" pitchFamily="34" charset="0"/>
                <a:cs typeface="Arial" panose="020B0604020202020204" pitchFamily="34" charset="0"/>
              </a:rPr>
              <a:t>Do you use condoms consistently?</a:t>
            </a:r>
          </a:p>
        </p:txBody>
      </p:sp>
      <p:sp>
        <p:nvSpPr>
          <p:cNvPr id="15" name="Oval 14">
            <a:extLst>
              <a:ext uri="{FF2B5EF4-FFF2-40B4-BE49-F238E27FC236}">
                <a16:creationId xmlns:a16="http://schemas.microsoft.com/office/drawing/2014/main" id="{B34551FA-71BB-E447-AB73-05191C0457FB}"/>
              </a:ext>
              <a:ext uri="{C183D7F6-B498-43B3-948B-1728B52AA6E4}">
                <adec:decorative xmlns:adec="http://schemas.microsoft.com/office/drawing/2017/decorative" val="1"/>
              </a:ext>
            </a:extLst>
          </p:cNvPr>
          <p:cNvSpPr/>
          <p:nvPr/>
        </p:nvSpPr>
        <p:spPr bwMode="auto">
          <a:xfrm>
            <a:off x="609600" y="4599508"/>
            <a:ext cx="550332" cy="550332"/>
          </a:xfrm>
          <a:prstGeom prst="ellipse">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a:ln>
                  <a:noFill/>
                </a:ln>
                <a:solidFill>
                  <a:schemeClr val="bg1"/>
                </a:solidFill>
                <a:effectLst/>
                <a:latin typeface="Arial" charset="0"/>
                <a:ea typeface="ヒラギノ角ゴ Pro W3" pitchFamily="1" charset="-128"/>
              </a:rPr>
              <a:t>?</a:t>
            </a:r>
          </a:p>
        </p:txBody>
      </p:sp>
      <p:sp>
        <p:nvSpPr>
          <p:cNvPr id="9" name="Rectangle 8" descr="Question mark icon.">
            <a:extLst>
              <a:ext uri="{FF2B5EF4-FFF2-40B4-BE49-F238E27FC236}">
                <a16:creationId xmlns:a16="http://schemas.microsoft.com/office/drawing/2014/main" id="{F640215A-6B3B-4579-BEF6-81A7F83AF6B7}"/>
              </a:ext>
            </a:extLst>
          </p:cNvPr>
          <p:cNvSpPr/>
          <p:nvPr/>
        </p:nvSpPr>
        <p:spPr bwMode="auto">
          <a:xfrm>
            <a:off x="621893" y="5479711"/>
            <a:ext cx="550331" cy="549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16" name="TextBox 15">
            <a:extLst>
              <a:ext uri="{FF2B5EF4-FFF2-40B4-BE49-F238E27FC236}">
                <a16:creationId xmlns:a16="http://schemas.microsoft.com/office/drawing/2014/main" id="{849FF4ED-E97E-A64C-811F-8E214BA7F5FA}"/>
              </a:ext>
            </a:extLst>
          </p:cNvPr>
          <p:cNvSpPr txBox="1"/>
          <p:nvPr/>
        </p:nvSpPr>
        <p:spPr>
          <a:xfrm>
            <a:off x="764636" y="5386192"/>
            <a:ext cx="4641486" cy="786684"/>
          </a:xfrm>
          <a:prstGeom prst="rect">
            <a:avLst/>
          </a:prstGeom>
          <a:solidFill>
            <a:schemeClr val="accent1"/>
          </a:solidFill>
        </p:spPr>
        <p:txBody>
          <a:bodyPr wrap="square" lIns="182880" tIns="182880" rIns="182880" bIns="182880" rtlCol="0" anchor="ctr">
            <a:noAutofit/>
          </a:bodyPr>
          <a:lstStyle/>
          <a:p>
            <a:pPr marL="404813"/>
            <a:r>
              <a:rPr lang="en-US" dirty="0">
                <a:solidFill>
                  <a:schemeClr val="bg1"/>
                </a:solidFill>
                <a:latin typeface="Arial" panose="020B0604020202020204" pitchFamily="34" charset="0"/>
                <a:cs typeface="Arial" panose="020B0604020202020204" pitchFamily="34" charset="0"/>
              </a:rPr>
              <a:t>Did any of your partners have HIV?</a:t>
            </a:r>
          </a:p>
        </p:txBody>
      </p:sp>
      <p:sp>
        <p:nvSpPr>
          <p:cNvPr id="17" name="Oval 16">
            <a:extLst>
              <a:ext uri="{FF2B5EF4-FFF2-40B4-BE49-F238E27FC236}">
                <a16:creationId xmlns:a16="http://schemas.microsoft.com/office/drawing/2014/main" id="{D184639E-ABEA-EF4F-8C28-C074A596DF6A}"/>
              </a:ext>
              <a:ext uri="{C183D7F6-B498-43B3-948B-1728B52AA6E4}">
                <adec:decorative xmlns:adec="http://schemas.microsoft.com/office/drawing/2017/decorative" val="1"/>
              </a:ext>
            </a:extLst>
          </p:cNvPr>
          <p:cNvSpPr/>
          <p:nvPr/>
        </p:nvSpPr>
        <p:spPr bwMode="auto">
          <a:xfrm>
            <a:off x="609600" y="5467949"/>
            <a:ext cx="550332" cy="550332"/>
          </a:xfrm>
          <a:prstGeom prst="ellipse">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a:ln>
                  <a:noFill/>
                </a:ln>
                <a:solidFill>
                  <a:schemeClr val="bg1"/>
                </a:solidFill>
                <a:effectLst/>
                <a:latin typeface="Arial" charset="0"/>
                <a:ea typeface="ヒラギノ角ゴ Pro W3" pitchFamily="1" charset="-128"/>
              </a:rPr>
              <a:t>?</a:t>
            </a:r>
          </a:p>
        </p:txBody>
      </p:sp>
      <p:sp>
        <p:nvSpPr>
          <p:cNvPr id="19" name="Oval 18">
            <a:extLst>
              <a:ext uri="{FF2B5EF4-FFF2-40B4-BE49-F238E27FC236}">
                <a16:creationId xmlns:a16="http://schemas.microsoft.com/office/drawing/2014/main" id="{99C725E6-E849-C64A-A79E-55C6368B79C1}"/>
              </a:ext>
              <a:ext uri="{C183D7F6-B498-43B3-948B-1728B52AA6E4}">
                <adec:decorative xmlns:adec="http://schemas.microsoft.com/office/drawing/2017/decorative" val="1"/>
              </a:ext>
            </a:extLst>
          </p:cNvPr>
          <p:cNvSpPr/>
          <p:nvPr/>
        </p:nvSpPr>
        <p:spPr bwMode="auto">
          <a:xfrm>
            <a:off x="609600" y="2862626"/>
            <a:ext cx="550332" cy="550332"/>
          </a:xfrm>
          <a:prstGeom prst="ellipse">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a:ln>
                  <a:noFill/>
                </a:ln>
                <a:solidFill>
                  <a:schemeClr val="bg1"/>
                </a:solidFill>
                <a:effectLst/>
                <a:latin typeface="Arial" charset="0"/>
                <a:ea typeface="ヒラギノ角ゴ Pro W3" pitchFamily="1" charset="-128"/>
              </a:rPr>
              <a:t>?</a:t>
            </a:r>
          </a:p>
        </p:txBody>
      </p:sp>
      <p:sp>
        <p:nvSpPr>
          <p:cNvPr id="21" name="Oval 20">
            <a:extLst>
              <a:ext uri="{FF2B5EF4-FFF2-40B4-BE49-F238E27FC236}">
                <a16:creationId xmlns:a16="http://schemas.microsoft.com/office/drawing/2014/main" id="{EFAF5AEA-8FFE-CD48-BB21-49560146C576}"/>
              </a:ext>
              <a:ext uri="{C183D7F6-B498-43B3-948B-1728B52AA6E4}">
                <adec:decorative xmlns:adec="http://schemas.microsoft.com/office/drawing/2017/decorative" val="1"/>
              </a:ext>
            </a:extLst>
          </p:cNvPr>
          <p:cNvSpPr/>
          <p:nvPr/>
        </p:nvSpPr>
        <p:spPr bwMode="auto">
          <a:xfrm>
            <a:off x="609600" y="3731067"/>
            <a:ext cx="550332" cy="550332"/>
          </a:xfrm>
          <a:prstGeom prst="ellipse">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a:ln>
                  <a:noFill/>
                </a:ln>
                <a:solidFill>
                  <a:schemeClr val="bg1"/>
                </a:solidFill>
                <a:effectLst/>
                <a:latin typeface="Arial" charset="0"/>
                <a:ea typeface="ヒラギノ角ゴ Pro W3" pitchFamily="1" charset="-128"/>
              </a:rPr>
              <a:t>?</a:t>
            </a:r>
          </a:p>
        </p:txBody>
      </p:sp>
      <p:sp>
        <p:nvSpPr>
          <p:cNvPr id="35" name="Content Placeholder 2">
            <a:extLst>
              <a:ext uri="{FF2B5EF4-FFF2-40B4-BE49-F238E27FC236}">
                <a16:creationId xmlns:a16="http://schemas.microsoft.com/office/drawing/2014/main" id="{3A4AEA1F-9532-40B9-83C3-81C51ED647C2}"/>
              </a:ext>
            </a:extLst>
          </p:cNvPr>
          <p:cNvSpPr txBox="1">
            <a:spLocks/>
          </p:cNvSpPr>
          <p:nvPr/>
        </p:nvSpPr>
        <p:spPr>
          <a:xfrm>
            <a:off x="6392488" y="2252714"/>
            <a:ext cx="4500034" cy="612649"/>
          </a:xfrm>
          <a:prstGeom prst="rect">
            <a:avLst/>
          </a:prstGeom>
        </p:spPr>
        <p:txBody>
          <a:bodyPr/>
          <a:lstStyle>
            <a:lvl1pPr marL="280988" indent="-280988"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n-lt"/>
                <a:ea typeface="+mn-ea"/>
                <a:cs typeface="+mn-cs"/>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n-lt"/>
                <a:cs typeface="+mn-cs"/>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a:solidFill>
                  <a:schemeClr val="tx1"/>
                </a:solidFill>
                <a:latin typeface="+mn-lt"/>
                <a:cs typeface="+mn-cs"/>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lnSpc>
                <a:spcPts val="3200"/>
              </a:lnSpc>
              <a:spcBef>
                <a:spcPts val="0"/>
              </a:spcBef>
              <a:spcAft>
                <a:spcPts val="1200"/>
              </a:spcAft>
              <a:buNone/>
            </a:pPr>
            <a:r>
              <a:rPr lang="en-US" sz="1800" b="1" kern="0" dirty="0">
                <a:solidFill>
                  <a:schemeClr val="bg2">
                    <a:lumMod val="25000"/>
                  </a:schemeClr>
                </a:solidFill>
                <a:latin typeface="Arial" panose="020B0604020202020204" pitchFamily="34" charset="0"/>
                <a:cs typeface="Arial" panose="020B0604020202020204" pitchFamily="34" charset="0"/>
              </a:rPr>
              <a:t>Drug</a:t>
            </a:r>
            <a:r>
              <a:rPr lang="en-US" b="1" kern="0" dirty="0">
                <a:solidFill>
                  <a:schemeClr val="bg2">
                    <a:lumMod val="25000"/>
                  </a:schemeClr>
                </a:solidFill>
                <a:latin typeface="Arial" panose="020B0604020202020204" pitchFamily="34" charset="0"/>
                <a:cs typeface="Arial" panose="020B0604020202020204" pitchFamily="34" charset="0"/>
              </a:rPr>
              <a:t> </a:t>
            </a:r>
            <a:r>
              <a:rPr lang="en-US" sz="1800" b="1" kern="0" dirty="0">
                <a:solidFill>
                  <a:schemeClr val="bg2">
                    <a:lumMod val="25000"/>
                  </a:schemeClr>
                </a:solidFill>
                <a:latin typeface="Arial" panose="020B0604020202020204" pitchFamily="34" charset="0"/>
                <a:cs typeface="Arial" panose="020B0604020202020204" pitchFamily="34" charset="0"/>
              </a:rPr>
              <a:t>Injection</a:t>
            </a:r>
            <a:r>
              <a:rPr lang="en-US" b="1" kern="0" dirty="0">
                <a:solidFill>
                  <a:schemeClr val="bg2">
                    <a:lumMod val="25000"/>
                  </a:schemeClr>
                </a:solidFill>
                <a:latin typeface="Arial" panose="020B0604020202020204" pitchFamily="34" charset="0"/>
                <a:cs typeface="Arial" panose="020B0604020202020204" pitchFamily="34" charset="0"/>
              </a:rPr>
              <a:t> </a:t>
            </a:r>
            <a:r>
              <a:rPr lang="en-US" sz="1800" b="1" kern="0" dirty="0">
                <a:solidFill>
                  <a:schemeClr val="bg2">
                    <a:lumMod val="25000"/>
                  </a:schemeClr>
                </a:solidFill>
                <a:latin typeface="Arial" panose="020B0604020202020204" pitchFamily="34" charset="0"/>
                <a:cs typeface="Arial" panose="020B0604020202020204" pitchFamily="34" charset="0"/>
              </a:rPr>
              <a:t>Behavior</a:t>
            </a:r>
            <a:r>
              <a:rPr lang="en-US" b="1" kern="0" dirty="0">
                <a:solidFill>
                  <a:schemeClr val="bg2">
                    <a:lumMod val="25000"/>
                  </a:schemeClr>
                </a:solidFill>
                <a:latin typeface="Arial" panose="020B0604020202020204" pitchFamily="34" charset="0"/>
                <a:cs typeface="Arial" panose="020B0604020202020204" pitchFamily="34" charset="0"/>
              </a:rPr>
              <a:t>:</a:t>
            </a:r>
            <a:endParaRPr lang="en-US" sz="1600" kern="0" dirty="0">
              <a:solidFill>
                <a:schemeClr val="bg2">
                  <a:lumMod val="25000"/>
                </a:schemeClr>
              </a:solidFill>
              <a:latin typeface="Arial" panose="020B0604020202020204" pitchFamily="34" charset="0"/>
              <a:cs typeface="Arial" panose="020B0604020202020204" pitchFamily="34" charset="0"/>
            </a:endParaRPr>
          </a:p>
        </p:txBody>
      </p:sp>
      <p:sp>
        <p:nvSpPr>
          <p:cNvPr id="10" name="Rectangle 9" descr="Question mark icon.">
            <a:extLst>
              <a:ext uri="{FF2B5EF4-FFF2-40B4-BE49-F238E27FC236}">
                <a16:creationId xmlns:a16="http://schemas.microsoft.com/office/drawing/2014/main" id="{20BF67CB-5FE8-4AF3-DBE0-D260602AFD2D}"/>
              </a:ext>
            </a:extLst>
          </p:cNvPr>
          <p:cNvSpPr/>
          <p:nvPr/>
        </p:nvSpPr>
        <p:spPr bwMode="auto">
          <a:xfrm>
            <a:off x="6096000" y="2872061"/>
            <a:ext cx="550331" cy="549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36" name="TextBox 35">
            <a:extLst>
              <a:ext uri="{FF2B5EF4-FFF2-40B4-BE49-F238E27FC236}">
                <a16:creationId xmlns:a16="http://schemas.microsoft.com/office/drawing/2014/main" id="{71D31263-4D78-41FC-82D3-DFD407648C8F}"/>
              </a:ext>
            </a:extLst>
          </p:cNvPr>
          <p:cNvSpPr txBox="1"/>
          <p:nvPr/>
        </p:nvSpPr>
        <p:spPr>
          <a:xfrm>
            <a:off x="6251036" y="2780869"/>
            <a:ext cx="4641486" cy="786684"/>
          </a:xfrm>
          <a:prstGeom prst="rect">
            <a:avLst/>
          </a:prstGeom>
          <a:solidFill>
            <a:srgbClr val="9A4F9D"/>
          </a:solidFill>
        </p:spPr>
        <p:txBody>
          <a:bodyPr wrap="square" lIns="182880" tIns="182880" rIns="182880" bIns="182880" rtlCol="0" anchor="ctr">
            <a:noAutofit/>
          </a:bodyPr>
          <a:lstStyle/>
          <a:p>
            <a:pPr marL="457200"/>
            <a:r>
              <a:rPr lang="en-US" dirty="0">
                <a:solidFill>
                  <a:schemeClr val="bg1"/>
                </a:solidFill>
                <a:latin typeface="Arial" panose="020B0604020202020204" pitchFamily="34" charset="0"/>
                <a:cs typeface="Arial" panose="020B0604020202020204" pitchFamily="34" charset="0"/>
              </a:rPr>
              <a:t>Have you ever injected drugs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that were not prescribed for you?</a:t>
            </a:r>
          </a:p>
        </p:txBody>
      </p:sp>
      <p:sp>
        <p:nvSpPr>
          <p:cNvPr id="37" name="Oval 36">
            <a:extLst>
              <a:ext uri="{FF2B5EF4-FFF2-40B4-BE49-F238E27FC236}">
                <a16:creationId xmlns:a16="http://schemas.microsoft.com/office/drawing/2014/main" id="{410DBEB0-256E-4F1F-908E-04F843D9D4FB}"/>
              </a:ext>
              <a:ext uri="{C183D7F6-B498-43B3-948B-1728B52AA6E4}">
                <adec:decorative xmlns:adec="http://schemas.microsoft.com/office/drawing/2017/decorative" val="1"/>
              </a:ext>
            </a:extLst>
          </p:cNvPr>
          <p:cNvSpPr/>
          <p:nvPr/>
        </p:nvSpPr>
        <p:spPr bwMode="auto">
          <a:xfrm>
            <a:off x="6096000" y="2862626"/>
            <a:ext cx="550332" cy="550332"/>
          </a:xfrm>
          <a:prstGeom prst="ellipse">
            <a:avLst/>
          </a:prstGeom>
          <a:solidFill>
            <a:srgbClr val="9A4F9D"/>
          </a:solidFill>
          <a:ln w="9525" cap="flat" cmpd="sng" algn="ctr">
            <a:solidFill>
              <a:schemeClr val="bg1"/>
            </a:solidFill>
            <a:prstDash val="solid"/>
            <a:round/>
            <a:headEnd type="none" w="med" len="med"/>
            <a:tailEnd type="none" w="med" len="med"/>
          </a:ln>
          <a:effectLst/>
        </p:spPr>
        <p:txBody>
          <a:bodyPr vert="horz" wrap="square" lIns="91440" tIns="45720" rIns="91440" bIns="4572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a:ln>
                  <a:noFill/>
                </a:ln>
                <a:solidFill>
                  <a:schemeClr val="bg1"/>
                </a:solidFill>
                <a:effectLst/>
                <a:latin typeface="Arial" charset="0"/>
                <a:ea typeface="ヒラギノ角ゴ Pro W3" pitchFamily="1" charset="-128"/>
              </a:rPr>
              <a:t>?</a:t>
            </a:r>
          </a:p>
        </p:txBody>
      </p:sp>
      <p:sp>
        <p:nvSpPr>
          <p:cNvPr id="42" name="Content Placeholder 2">
            <a:extLst>
              <a:ext uri="{FF2B5EF4-FFF2-40B4-BE49-F238E27FC236}">
                <a16:creationId xmlns:a16="http://schemas.microsoft.com/office/drawing/2014/main" id="{7199E6D8-9DD2-4B9A-9E9D-6C0B4BF0F704}"/>
              </a:ext>
            </a:extLst>
          </p:cNvPr>
          <p:cNvSpPr txBox="1">
            <a:spLocks/>
          </p:cNvSpPr>
          <p:nvPr/>
        </p:nvSpPr>
        <p:spPr>
          <a:xfrm>
            <a:off x="6392488" y="4014263"/>
            <a:ext cx="4500034" cy="612649"/>
          </a:xfrm>
          <a:prstGeom prst="rect">
            <a:avLst/>
          </a:prstGeom>
        </p:spPr>
        <p:txBody>
          <a:bodyPr/>
          <a:lstStyle>
            <a:lvl1pPr marL="280988" indent="-280988"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n-lt"/>
                <a:ea typeface="+mn-ea"/>
                <a:cs typeface="+mn-cs"/>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n-lt"/>
                <a:cs typeface="+mn-cs"/>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a:solidFill>
                  <a:schemeClr val="tx1"/>
                </a:solidFill>
                <a:latin typeface="+mn-lt"/>
                <a:cs typeface="+mn-cs"/>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lnSpc>
                <a:spcPts val="3200"/>
              </a:lnSpc>
              <a:spcBef>
                <a:spcPts val="0"/>
              </a:spcBef>
              <a:spcAft>
                <a:spcPts val="1200"/>
              </a:spcAft>
              <a:buNone/>
            </a:pPr>
            <a:r>
              <a:rPr lang="en-US" sz="1800" b="1" kern="0" dirty="0">
                <a:solidFill>
                  <a:schemeClr val="bg2">
                    <a:lumMod val="25000"/>
                  </a:schemeClr>
                </a:solidFill>
                <a:latin typeface="Arial" panose="020B0604020202020204" pitchFamily="34" charset="0"/>
                <a:cs typeface="Arial" panose="020B0604020202020204" pitchFamily="34" charset="0"/>
              </a:rPr>
              <a:t>If YES:</a:t>
            </a:r>
            <a:endParaRPr lang="en-US" sz="1400" kern="0" dirty="0">
              <a:solidFill>
                <a:schemeClr val="bg2">
                  <a:lumMod val="25000"/>
                </a:schemeClr>
              </a:solidFill>
              <a:latin typeface="Arial" panose="020B0604020202020204" pitchFamily="34" charset="0"/>
              <a:cs typeface="Arial" panose="020B0604020202020204" pitchFamily="34" charset="0"/>
            </a:endParaRPr>
          </a:p>
        </p:txBody>
      </p:sp>
      <p:sp>
        <p:nvSpPr>
          <p:cNvPr id="12" name="Rectangle 11" descr="Question mark icon.">
            <a:extLst>
              <a:ext uri="{FF2B5EF4-FFF2-40B4-BE49-F238E27FC236}">
                <a16:creationId xmlns:a16="http://schemas.microsoft.com/office/drawing/2014/main" id="{B0C44736-448D-B64F-639F-A0E58981FC91}"/>
              </a:ext>
            </a:extLst>
          </p:cNvPr>
          <p:cNvSpPr/>
          <p:nvPr/>
        </p:nvSpPr>
        <p:spPr bwMode="auto">
          <a:xfrm>
            <a:off x="6092306" y="4639380"/>
            <a:ext cx="550331" cy="549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38" name="TextBox 37">
            <a:extLst>
              <a:ext uri="{FF2B5EF4-FFF2-40B4-BE49-F238E27FC236}">
                <a16:creationId xmlns:a16="http://schemas.microsoft.com/office/drawing/2014/main" id="{67E1D9AB-30B3-47E9-BF58-B919DCBCE135}"/>
              </a:ext>
            </a:extLst>
          </p:cNvPr>
          <p:cNvSpPr txBox="1"/>
          <p:nvPr/>
        </p:nvSpPr>
        <p:spPr>
          <a:xfrm>
            <a:off x="6251036" y="4517751"/>
            <a:ext cx="4641486" cy="786684"/>
          </a:xfrm>
          <a:prstGeom prst="rect">
            <a:avLst/>
          </a:prstGeom>
          <a:solidFill>
            <a:srgbClr val="00788A"/>
          </a:solidFill>
        </p:spPr>
        <p:txBody>
          <a:bodyPr wrap="square" lIns="182880" tIns="182880" rIns="182880" bIns="182880" rtlCol="0" anchor="ctr">
            <a:noAutofit/>
          </a:bodyPr>
          <a:lstStyle/>
          <a:p>
            <a:pPr marL="457200"/>
            <a:r>
              <a:rPr lang="en-US" dirty="0">
                <a:solidFill>
                  <a:schemeClr val="bg1"/>
                </a:solidFill>
                <a:latin typeface="Arial" panose="020B0604020202020204" pitchFamily="34" charset="0"/>
                <a:cs typeface="Arial" panose="020B0604020202020204" pitchFamily="34" charset="0"/>
              </a:rPr>
              <a:t>When did you last inject drugs?</a:t>
            </a:r>
          </a:p>
        </p:txBody>
      </p:sp>
      <p:sp>
        <p:nvSpPr>
          <p:cNvPr id="39" name="Oval 38">
            <a:extLst>
              <a:ext uri="{FF2B5EF4-FFF2-40B4-BE49-F238E27FC236}">
                <a16:creationId xmlns:a16="http://schemas.microsoft.com/office/drawing/2014/main" id="{5EB8350A-48F7-4B8D-AD5E-7F9C1D3DD6F1}"/>
              </a:ext>
              <a:ext uri="{C183D7F6-B498-43B3-948B-1728B52AA6E4}">
                <adec:decorative xmlns:adec="http://schemas.microsoft.com/office/drawing/2017/decorative" val="1"/>
              </a:ext>
            </a:extLst>
          </p:cNvPr>
          <p:cNvSpPr/>
          <p:nvPr/>
        </p:nvSpPr>
        <p:spPr bwMode="auto">
          <a:xfrm>
            <a:off x="6096000" y="4638221"/>
            <a:ext cx="550332" cy="550332"/>
          </a:xfrm>
          <a:prstGeom prst="ellipse">
            <a:avLst/>
          </a:prstGeom>
          <a:solidFill>
            <a:srgbClr val="00788A"/>
          </a:solidFill>
          <a:ln w="9525" cap="flat" cmpd="sng" algn="ctr">
            <a:solidFill>
              <a:schemeClr val="bg1"/>
            </a:solidFill>
            <a:prstDash val="solid"/>
            <a:round/>
            <a:headEnd type="none" w="med" len="med"/>
            <a:tailEnd type="none" w="med" len="med"/>
          </a:ln>
          <a:effectLst/>
        </p:spPr>
        <p:txBody>
          <a:bodyPr vert="horz" wrap="square" lIns="91440" tIns="45720" rIns="91440" bIns="4572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a:ln>
                  <a:noFill/>
                </a:ln>
                <a:solidFill>
                  <a:schemeClr val="bg1"/>
                </a:solidFill>
                <a:effectLst/>
                <a:latin typeface="Arial" charset="0"/>
                <a:ea typeface="ヒラギノ角ゴ Pro W3" pitchFamily="1" charset="-128"/>
              </a:rPr>
              <a:t>?</a:t>
            </a:r>
          </a:p>
        </p:txBody>
      </p:sp>
      <p:sp>
        <p:nvSpPr>
          <p:cNvPr id="14" name="Rectangle 13" descr="Question mark icon.">
            <a:extLst>
              <a:ext uri="{FF2B5EF4-FFF2-40B4-BE49-F238E27FC236}">
                <a16:creationId xmlns:a16="http://schemas.microsoft.com/office/drawing/2014/main" id="{4E5D62F3-C5CD-BED6-B040-14BC34086B99}"/>
              </a:ext>
            </a:extLst>
          </p:cNvPr>
          <p:cNvSpPr/>
          <p:nvPr/>
        </p:nvSpPr>
        <p:spPr bwMode="auto">
          <a:xfrm>
            <a:off x="6092305" y="5506273"/>
            <a:ext cx="550331" cy="549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40" name="TextBox 39">
            <a:extLst>
              <a:ext uri="{FF2B5EF4-FFF2-40B4-BE49-F238E27FC236}">
                <a16:creationId xmlns:a16="http://schemas.microsoft.com/office/drawing/2014/main" id="{1ECC02F5-AAB4-4F33-AD7A-40317216CEA5}"/>
              </a:ext>
            </a:extLst>
          </p:cNvPr>
          <p:cNvSpPr txBox="1"/>
          <p:nvPr/>
        </p:nvSpPr>
        <p:spPr>
          <a:xfrm>
            <a:off x="6251036" y="5386192"/>
            <a:ext cx="4641486" cy="786684"/>
          </a:xfrm>
          <a:prstGeom prst="rect">
            <a:avLst/>
          </a:prstGeom>
          <a:solidFill>
            <a:srgbClr val="00788A"/>
          </a:solidFill>
        </p:spPr>
        <p:txBody>
          <a:bodyPr wrap="square" lIns="182880" tIns="182880" rIns="182880" bIns="182880" rtlCol="0" anchor="ctr">
            <a:noAutofit/>
          </a:bodyPr>
          <a:lstStyle/>
          <a:p>
            <a:pPr marL="457200"/>
            <a:r>
              <a:rPr lang="en-US" dirty="0">
                <a:solidFill>
                  <a:schemeClr val="bg1"/>
                </a:solidFill>
                <a:latin typeface="Arial" panose="020B0604020202020204" pitchFamily="34" charset="0"/>
                <a:cs typeface="Arial" panose="020B0604020202020204" pitchFamily="34" charset="0"/>
              </a:rPr>
              <a:t>Do you ever inject using works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that were used by another person?</a:t>
            </a:r>
          </a:p>
        </p:txBody>
      </p:sp>
      <p:sp>
        <p:nvSpPr>
          <p:cNvPr id="41" name="Oval 40">
            <a:extLst>
              <a:ext uri="{FF2B5EF4-FFF2-40B4-BE49-F238E27FC236}">
                <a16:creationId xmlns:a16="http://schemas.microsoft.com/office/drawing/2014/main" id="{8E517D73-032C-4E99-970F-DD746ACE2820}"/>
              </a:ext>
              <a:ext uri="{C183D7F6-B498-43B3-948B-1728B52AA6E4}">
                <adec:decorative xmlns:adec="http://schemas.microsoft.com/office/drawing/2017/decorative" val="1"/>
              </a:ext>
            </a:extLst>
          </p:cNvPr>
          <p:cNvSpPr/>
          <p:nvPr/>
        </p:nvSpPr>
        <p:spPr bwMode="auto">
          <a:xfrm>
            <a:off x="6096000" y="5506662"/>
            <a:ext cx="550332" cy="550332"/>
          </a:xfrm>
          <a:prstGeom prst="ellipse">
            <a:avLst/>
          </a:prstGeom>
          <a:solidFill>
            <a:srgbClr val="00788A"/>
          </a:solidFill>
          <a:ln w="9525" cap="flat" cmpd="sng" algn="ctr">
            <a:solidFill>
              <a:schemeClr val="bg1"/>
            </a:solidFill>
            <a:prstDash val="solid"/>
            <a:round/>
            <a:headEnd type="none" w="med" len="med"/>
            <a:tailEnd type="none" w="med" len="med"/>
          </a:ln>
          <a:effectLst/>
        </p:spPr>
        <p:txBody>
          <a:bodyPr vert="horz" wrap="square" lIns="91440" tIns="45720" rIns="91440" bIns="4572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a:ln>
                  <a:noFill/>
                </a:ln>
                <a:solidFill>
                  <a:schemeClr val="bg1"/>
                </a:solidFill>
                <a:effectLst/>
                <a:latin typeface="Arial" charset="0"/>
                <a:ea typeface="ヒラギノ角ゴ Pro W3" pitchFamily="1" charset="-128"/>
              </a:rPr>
              <a:t>?</a:t>
            </a:r>
          </a:p>
        </p:txBody>
      </p:sp>
      <p:sp>
        <p:nvSpPr>
          <p:cNvPr id="30" name="TextBox 29">
            <a:extLst>
              <a:ext uri="{FF2B5EF4-FFF2-40B4-BE49-F238E27FC236}">
                <a16:creationId xmlns:a16="http://schemas.microsoft.com/office/drawing/2014/main" id="{3D33E646-6783-4ED9-951B-E5DBF943B663}"/>
              </a:ext>
            </a:extLst>
          </p:cNvPr>
          <p:cNvSpPr txBox="1"/>
          <p:nvPr/>
        </p:nvSpPr>
        <p:spPr>
          <a:xfrm>
            <a:off x="609600" y="6279469"/>
            <a:ext cx="10972800" cy="338554"/>
          </a:xfrm>
          <a:prstGeom prst="rect">
            <a:avLst/>
          </a:prstGeom>
          <a:noFill/>
        </p:spPr>
        <p:txBody>
          <a:bodyPr wrap="square" rtlCol="0">
            <a:spAutoFit/>
          </a:bodyPr>
          <a:lstStyle/>
          <a:p>
            <a:pPr defTabSz="942289">
              <a:defRPr/>
            </a:pPr>
            <a:r>
              <a:rPr lang="en-US" sz="800" dirty="0"/>
              <a:t>Centers for Disease Control and Prevention, US Public Health Service. </a:t>
            </a:r>
            <a:r>
              <a:rPr lang="en-US" sz="800" i="1" dirty="0"/>
              <a:t>Preexposure prophylaxis for the prevention of HIV infection in the United States—2021 update—a clinical practice guideline. </a:t>
            </a:r>
            <a:r>
              <a:rPr lang="en-US" sz="800" dirty="0"/>
              <a:t>Published December 2021. Accessed January 20, 2023. </a:t>
            </a:r>
            <a:r>
              <a:rPr lang="en-US" sz="800" dirty="0">
                <a:hlinkClick r:id="rId3"/>
              </a:rPr>
              <a:t>https://www.cdc.gov/hiv/pdf/risk/prep/cdc-hiv-prep-guidelines-2021.pdf</a:t>
            </a:r>
            <a:r>
              <a:rPr lang="en-US" sz="800" dirty="0"/>
              <a:t> </a:t>
            </a:r>
          </a:p>
        </p:txBody>
      </p:sp>
      <p:sp>
        <p:nvSpPr>
          <p:cNvPr id="2" name="Slide Number Placeholder 1"/>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727AEE-92EC-4E46-9F8B-413A993EE232}" type="slidenum">
              <a:rPr lang="en-US" smtClean="0"/>
              <a:pPr/>
              <a:t>19</a:t>
            </a:fld>
            <a:endParaRPr lang="en-US" dirty="0"/>
          </a:p>
        </p:txBody>
      </p:sp>
    </p:spTree>
    <p:extLst>
      <p:ext uri="{BB962C8B-B14F-4D97-AF65-F5344CB8AC3E}">
        <p14:creationId xmlns:p14="http://schemas.microsoft.com/office/powerpoint/2010/main" val="3109817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Overview</a:t>
            </a:r>
          </a:p>
        </p:txBody>
      </p:sp>
      <p:pic>
        <p:nvPicPr>
          <p:cNvPr id="5" name="Picture 4" descr="A health care provider wearing pink scrubs holds a clipboard in their left hand and a pen in their right hand. ">
            <a:extLst>
              <a:ext uri="{FF2B5EF4-FFF2-40B4-BE49-F238E27FC236}">
                <a16:creationId xmlns:a16="http://schemas.microsoft.com/office/drawing/2014/main" id="{E0D7D745-138C-4F81-A391-229CFA2923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4" t="803" r="15312" b="17475"/>
          <a:stretch/>
        </p:blipFill>
        <p:spPr>
          <a:xfrm>
            <a:off x="505838" y="2198451"/>
            <a:ext cx="4786009" cy="3093395"/>
          </a:xfrm>
          <a:prstGeom prst="rect">
            <a:avLst/>
          </a:prstGeom>
        </p:spPr>
      </p:pic>
      <p:sp>
        <p:nvSpPr>
          <p:cNvPr id="4" name="Content Placeholder 3">
            <a:extLst>
              <a:ext uri="{FF2B5EF4-FFF2-40B4-BE49-F238E27FC236}">
                <a16:creationId xmlns:a16="http://schemas.microsoft.com/office/drawing/2014/main" id="{D7D24B07-20AB-6548-A6F0-9FA0417D255B}"/>
              </a:ext>
            </a:extLst>
          </p:cNvPr>
          <p:cNvSpPr>
            <a:spLocks noGrp="1"/>
          </p:cNvSpPr>
          <p:nvPr>
            <p:ph idx="1"/>
          </p:nvPr>
        </p:nvSpPr>
        <p:spPr>
          <a:xfrm>
            <a:off x="5399654" y="1696366"/>
            <a:ext cx="5947938" cy="3893857"/>
          </a:xfrm>
        </p:spPr>
        <p:txBody>
          <a:bodyPr/>
          <a:lstStyle/>
          <a:p>
            <a:r>
              <a:rPr lang="en-US" sz="1800" dirty="0"/>
              <a:t>Why do we need pre-exposure prophylaxis (PrEP)?</a:t>
            </a:r>
          </a:p>
          <a:p>
            <a:r>
              <a:rPr lang="en-US" sz="1800" dirty="0"/>
              <a:t>Evaluating PrEP’s safety and efficacy</a:t>
            </a:r>
          </a:p>
          <a:p>
            <a:r>
              <a:rPr lang="en-US" sz="1800" dirty="0"/>
              <a:t>Who can prescribe PrEP?</a:t>
            </a:r>
          </a:p>
          <a:p>
            <a:r>
              <a:rPr lang="en-US" sz="1800" dirty="0"/>
              <a:t>Who can benefit from PrEP? </a:t>
            </a:r>
          </a:p>
          <a:p>
            <a:r>
              <a:rPr lang="en-US" sz="1800" dirty="0"/>
              <a:t>What to know before prescribing PrEP</a:t>
            </a:r>
          </a:p>
          <a:p>
            <a:r>
              <a:rPr lang="en-US" sz="1800" dirty="0"/>
              <a:t>Guidelines for prescribing PrEP</a:t>
            </a:r>
          </a:p>
          <a:p>
            <a:r>
              <a:rPr lang="en-US" sz="1800" dirty="0"/>
              <a:t>Are there considerations for special populations? </a:t>
            </a:r>
          </a:p>
          <a:p>
            <a:r>
              <a:rPr lang="en-US" sz="1800" dirty="0"/>
              <a:t>Review</a:t>
            </a:r>
          </a:p>
          <a:p>
            <a:endParaRPr lang="en-US" dirty="0"/>
          </a:p>
          <a:p>
            <a:pPr marL="0" indent="0">
              <a:buNone/>
            </a:pPr>
            <a:endParaRPr lang="en-US" dirty="0"/>
          </a:p>
        </p:txBody>
      </p:sp>
      <p:sp>
        <p:nvSpPr>
          <p:cNvPr id="2" name="Slide Number Placeholder 1"/>
          <p:cNvSpPr>
            <a:spLocks noGrp="1"/>
          </p:cNvSpPr>
          <p:nvPr>
            <p:ph type="sldNum" sz="quarter" idx="10"/>
          </p:nvPr>
        </p:nvSpPr>
        <p:spPr/>
        <p:txBody>
          <a:bodyP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70DBFA-5C2D-440A-9F06-F3CF70527AC6}" type="slidenum">
              <a:rPr lang="en-US" sz="1200" smtClean="0"/>
              <a:pPr/>
              <a:t>2</a:t>
            </a:fld>
            <a:endParaRPr lang="en-US" sz="1200" dirty="0"/>
          </a:p>
        </p:txBody>
      </p:sp>
      <p:sp>
        <p:nvSpPr>
          <p:cNvPr id="7" name="Rectangle 6">
            <a:extLst>
              <a:ext uri="{FF2B5EF4-FFF2-40B4-BE49-F238E27FC236}">
                <a16:creationId xmlns:a16="http://schemas.microsoft.com/office/drawing/2014/main" id="{E1F769C3-7007-AB42-A1F5-D0F1BACA09E2}"/>
              </a:ext>
              <a:ext uri="{C183D7F6-B498-43B3-948B-1728B52AA6E4}">
                <adec:decorative xmlns:adec="http://schemas.microsoft.com/office/drawing/2017/decorative" val="1"/>
              </a:ext>
            </a:extLst>
          </p:cNvPr>
          <p:cNvSpPr/>
          <p:nvPr/>
        </p:nvSpPr>
        <p:spPr bwMode="auto">
          <a:xfrm>
            <a:off x="852407" y="1503336"/>
            <a:ext cx="10602993" cy="4440264"/>
          </a:xfrm>
          <a:prstGeom prst="rect">
            <a:avLst/>
          </a:prstGeom>
          <a:noFill/>
          <a:ln w="9525" cap="flat" cmpd="sng" algn="ctr">
            <a:solidFill>
              <a:srgbClr val="00589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229036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3B45AC-8E2B-FB44-A370-EBCAAA6A8CB4}"/>
              </a:ext>
              <a:ext uri="{C183D7F6-B498-43B3-948B-1728B52AA6E4}">
                <adec:decorative xmlns:adec="http://schemas.microsoft.com/office/drawing/2017/decorative" val="1"/>
              </a:ext>
            </a:extLst>
          </p:cNvPr>
          <p:cNvSpPr/>
          <p:nvPr/>
        </p:nvSpPr>
        <p:spPr bwMode="auto">
          <a:xfrm>
            <a:off x="-14748" y="2567354"/>
            <a:ext cx="12221496" cy="4128414"/>
          </a:xfrm>
          <a:prstGeom prst="rect">
            <a:avLst/>
          </a:prstGeom>
          <a:gradFill>
            <a:gsLst>
              <a:gs pos="0">
                <a:schemeClr val="bg1">
                  <a:alpha val="0"/>
                </a:schemeClr>
              </a:gs>
              <a:gs pos="98000">
                <a:schemeClr val="bg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14" name="Rectangle 13">
            <a:extLst>
              <a:ext uri="{FF2B5EF4-FFF2-40B4-BE49-F238E27FC236}">
                <a16:creationId xmlns:a16="http://schemas.microsoft.com/office/drawing/2014/main" id="{A63827B6-DCAF-404A-AC0F-C5C918829C8C}"/>
              </a:ext>
              <a:ext uri="{C183D7F6-B498-43B3-948B-1728B52AA6E4}">
                <adec:decorative xmlns:adec="http://schemas.microsoft.com/office/drawing/2017/decorative" val="1"/>
              </a:ext>
            </a:extLst>
          </p:cNvPr>
          <p:cNvSpPr/>
          <p:nvPr/>
        </p:nvSpPr>
        <p:spPr bwMode="auto">
          <a:xfrm>
            <a:off x="-29496" y="2599403"/>
            <a:ext cx="12221496" cy="4128414"/>
          </a:xfrm>
          <a:prstGeom prst="rect">
            <a:avLst/>
          </a:prstGeom>
          <a:gradFill>
            <a:gsLst>
              <a:gs pos="0">
                <a:schemeClr val="bg1">
                  <a:alpha val="0"/>
                </a:schemeClr>
              </a:gs>
              <a:gs pos="98000">
                <a:schemeClr val="bg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5" name="Title 4">
            <a:extLst>
              <a:ext uri="{FF2B5EF4-FFF2-40B4-BE49-F238E27FC236}">
                <a16:creationId xmlns:a16="http://schemas.microsoft.com/office/drawing/2014/main" id="{51152C17-5FDA-4343-8B16-754D84B04EF2}"/>
              </a:ext>
            </a:extLst>
          </p:cNvPr>
          <p:cNvSpPr>
            <a:spLocks noGrp="1"/>
          </p:cNvSpPr>
          <p:nvPr>
            <p:ph type="ctrTitle"/>
          </p:nvPr>
        </p:nvSpPr>
        <p:spPr>
          <a:xfrm>
            <a:off x="2480802" y="2599403"/>
            <a:ext cx="8332169" cy="1676399"/>
          </a:xfrm>
        </p:spPr>
        <p:txBody>
          <a:bodyPr/>
          <a:lstStyle/>
          <a:p>
            <a:r>
              <a:rPr lang="en-US" sz="4200" dirty="0"/>
              <a:t>Guidelines for prescribing PrEP</a:t>
            </a:r>
          </a:p>
        </p:txBody>
      </p:sp>
      <p:sp>
        <p:nvSpPr>
          <p:cNvPr id="3" name="Slide Number Placeholder 2"/>
          <p:cNvSpPr>
            <a:spLocks noGrp="1"/>
          </p:cNvSpPr>
          <p:nvPr>
            <p:ph type="sldNum" sz="quarter" idx="10"/>
          </p:nvPr>
        </p:nvSpPr>
        <p:spPr/>
        <p:txBody>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727AEE-92EC-4E46-9F8B-413A993EE232}" type="slidenum">
              <a:rPr lang="en-US" smtClean="0"/>
              <a:pPr/>
              <a:t>20</a:t>
            </a:fld>
            <a:endParaRPr lang="en-US" dirty="0"/>
          </a:p>
        </p:txBody>
      </p:sp>
      <p:pic>
        <p:nvPicPr>
          <p:cNvPr id="12" name="Picture 11">
            <a:extLst>
              <a:ext uri="{FF2B5EF4-FFF2-40B4-BE49-F238E27FC236}">
                <a16:creationId xmlns:a16="http://schemas.microsoft.com/office/drawing/2014/main" id="{325F9282-12AD-B94B-B6CB-0180B4AFD540}"/>
              </a:ext>
              <a:ext uri="{C183D7F6-B498-43B3-948B-1728B52AA6E4}">
                <adec:decorative xmlns:adec="http://schemas.microsoft.com/office/drawing/2017/decorative" val="1"/>
              </a:ext>
            </a:extLst>
          </p:cNvPr>
          <p:cNvPicPr>
            <a:picLocks noChangeAspect="1"/>
          </p:cNvPicPr>
          <p:nvPr/>
        </p:nvPicPr>
        <p:blipFill rotWithShape="1">
          <a:blip r:embed="rId3"/>
          <a:srcRect l="5217"/>
          <a:stretch/>
        </p:blipFill>
        <p:spPr>
          <a:xfrm>
            <a:off x="-14748" y="0"/>
            <a:ext cx="4991100" cy="5198806"/>
          </a:xfrm>
          <a:prstGeom prst="rect">
            <a:avLst/>
          </a:prstGeom>
        </p:spPr>
      </p:pic>
      <p:pic>
        <p:nvPicPr>
          <p:cNvPr id="13" name="Picture 12">
            <a:extLst>
              <a:ext uri="{FF2B5EF4-FFF2-40B4-BE49-F238E27FC236}">
                <a16:creationId xmlns:a16="http://schemas.microsoft.com/office/drawing/2014/main" id="{E0F23948-6934-9747-B232-D0B9DF17D1B9}"/>
              </a:ext>
              <a:ext uri="{C183D7F6-B498-43B3-948B-1728B52AA6E4}">
                <adec:decorative xmlns:adec="http://schemas.microsoft.com/office/drawing/2017/decorative" val="1"/>
              </a:ext>
            </a:extLst>
          </p:cNvPr>
          <p:cNvPicPr>
            <a:picLocks noChangeAspect="1"/>
          </p:cNvPicPr>
          <p:nvPr/>
        </p:nvPicPr>
        <p:blipFill rotWithShape="1">
          <a:blip r:embed="rId4"/>
          <a:srcRect r="9144"/>
          <a:stretch/>
        </p:blipFill>
        <p:spPr>
          <a:xfrm>
            <a:off x="6810066" y="3362632"/>
            <a:ext cx="5411430" cy="3510116"/>
          </a:xfrm>
          <a:prstGeom prst="rect">
            <a:avLst/>
          </a:prstGeom>
        </p:spPr>
      </p:pic>
    </p:spTree>
    <p:extLst>
      <p:ext uri="{BB962C8B-B14F-4D97-AF65-F5344CB8AC3E}">
        <p14:creationId xmlns:p14="http://schemas.microsoft.com/office/powerpoint/2010/main" val="3666629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B71ADB-2E6D-1742-9E4A-C69F0CB65695}"/>
              </a:ext>
            </a:extLst>
          </p:cNvPr>
          <p:cNvSpPr>
            <a:spLocks noGrp="1"/>
          </p:cNvSpPr>
          <p:nvPr>
            <p:ph type="title"/>
          </p:nvPr>
        </p:nvSpPr>
        <p:spPr>
          <a:xfrm>
            <a:off x="609600" y="321438"/>
            <a:ext cx="7620000" cy="587042"/>
          </a:xfrm>
        </p:spPr>
        <p:txBody>
          <a:bodyPr/>
          <a:lstStyle/>
          <a:p>
            <a:r>
              <a:rPr lang="en-US" dirty="0"/>
              <a:t>Assessing a Sexually Active Patient for PrEP</a:t>
            </a:r>
          </a:p>
        </p:txBody>
      </p:sp>
      <p:pic>
        <p:nvPicPr>
          <p:cNvPr id="4" name="Picture 3" descr="A flowchart presents CDC’s recommended algorithm for assessing a sexually active patient for PrEP. This flowchart describes how to assess sexually active patients before prescribing PrEP. Ask about the gender or genders of the patient’s sexual partner or partners. &#10;&#10;Ask if the patient has had anal or vaginal sex in the past 6 months. If the patient’s answer is no, discuss PrEP and prescribe if requested. If the patient reports anal or vaginal sex in the past 6 months, ask them these three follow-up questions. First, ask if their sexual partner has HIV. If they say yes, the provider should ask if the partner has a unknown or detectable viral load. If they say yes, they have a partner with HIV and a detectable or unknown viral load, prescribe PrEP. If they say no, discuss PrEP with the patient and prescribe it if requested. &#10;&#10;Second, ask if the patient has had one or more partners of unknown HIV status in the last 6 months. If they say no, discuss PrEP and prescribe if requested.  If the patient says yes, ask if they always used condoms with their partner(s). If they say no, prescribe PrEP. If they say yes, discuss PrEP and prescribe it if requested. &#10;&#10;Finally, if the patient has had anal or vaginal sex in the last 6 months, ask the patient if they have had a bacterial sexually transmitted infection (STI) in the past 6 months. If they say yes and the patient is a man who has sex with men who has had gonorrhea, chlamydia, or syphilis in the last 6 months, prescribe PrEP.  If they say no and the patient is a man who has sex with men, discuss PrEP and prescribe if requested. If they say yes and the patient is a man who has sex with women or a woman who has sex with men and reports having had gonorrhea or syphilis in the last 6 months, prescribe PrEP. If they say no and the patient is a man who has sex with a woman or a woman who has sex with men, discuss PrEP and prescribe if requested. If the patient reports having none of these STIs in the last 6 months, discuss PrEP and prescribe if requested. ">
            <a:extLst>
              <a:ext uri="{FF2B5EF4-FFF2-40B4-BE49-F238E27FC236}">
                <a16:creationId xmlns:a16="http://schemas.microsoft.com/office/drawing/2014/main" id="{AB7B5752-4B34-42DF-A635-B1406D7A93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3927" y="898747"/>
            <a:ext cx="8531885" cy="5271254"/>
          </a:xfrm>
          <a:prstGeom prst="rect">
            <a:avLst/>
          </a:prstGeom>
        </p:spPr>
      </p:pic>
      <p:sp>
        <p:nvSpPr>
          <p:cNvPr id="8" name="TextBox 7">
            <a:extLst>
              <a:ext uri="{FF2B5EF4-FFF2-40B4-BE49-F238E27FC236}">
                <a16:creationId xmlns:a16="http://schemas.microsoft.com/office/drawing/2014/main" id="{C3C17EEF-7E3E-402B-9942-9C1E4239FA61}"/>
              </a:ext>
            </a:extLst>
          </p:cNvPr>
          <p:cNvSpPr txBox="1"/>
          <p:nvPr/>
        </p:nvSpPr>
        <p:spPr>
          <a:xfrm>
            <a:off x="10485813" y="4995413"/>
            <a:ext cx="1410744" cy="954107"/>
          </a:xfrm>
          <a:prstGeom prst="rect">
            <a:avLst/>
          </a:prstGeom>
          <a:noFill/>
        </p:spPr>
        <p:txBody>
          <a:bodyPr wrap="square" rtlCol="0">
            <a:spAutoFit/>
          </a:bodyPr>
          <a:lstStyle/>
          <a:p>
            <a:pPr defTabSz="942289">
              <a:defRPr/>
            </a:pPr>
            <a:r>
              <a:rPr lang="en-US" sz="800" dirty="0"/>
              <a:t>Note: MSM, men who have sex with men; MSW, men who have sex with women; STI, sexually transmitted infection; WSM, women who have sex with men.</a:t>
            </a:r>
          </a:p>
        </p:txBody>
      </p:sp>
      <p:sp>
        <p:nvSpPr>
          <p:cNvPr id="17" name="TextBox 16">
            <a:extLst>
              <a:ext uri="{FF2B5EF4-FFF2-40B4-BE49-F238E27FC236}">
                <a16:creationId xmlns:a16="http://schemas.microsoft.com/office/drawing/2014/main" id="{6B7D184E-B6DF-476B-BA84-E9D88EBC1ECE}"/>
              </a:ext>
            </a:extLst>
          </p:cNvPr>
          <p:cNvSpPr txBox="1"/>
          <p:nvPr/>
        </p:nvSpPr>
        <p:spPr>
          <a:xfrm>
            <a:off x="474617" y="6170001"/>
            <a:ext cx="10890504" cy="338554"/>
          </a:xfrm>
          <a:prstGeom prst="rect">
            <a:avLst/>
          </a:prstGeom>
          <a:noFill/>
        </p:spPr>
        <p:txBody>
          <a:bodyPr wrap="square" rtlCol="0">
            <a:spAutoFit/>
          </a:bodyPr>
          <a:lstStyle/>
          <a:p>
            <a:pPr defTabSz="942289">
              <a:defRPr/>
            </a:pPr>
            <a:r>
              <a:rPr lang="en-US" sz="800" dirty="0"/>
              <a:t>Centers for Disease Control and Prevention, US Public Health Service. </a:t>
            </a:r>
            <a:r>
              <a:rPr lang="en-US" sz="800" i="1" dirty="0"/>
              <a:t>Preexposure prophylaxis for the prevention of HIV infection in the United States—2021 update: a clinical practice guideline</a:t>
            </a:r>
            <a:r>
              <a:rPr lang="en-US" sz="800" dirty="0"/>
              <a:t>. Published December 2021. Accessed January 20. 2023. </a:t>
            </a:r>
            <a:r>
              <a:rPr lang="en-US" sz="800" dirty="0">
                <a:hlinkClick r:id="rId4"/>
              </a:rPr>
              <a:t>https://www.cdc.gov/hiv/pdf/risk/prep/cdc-hiv-prep-guidelines-2021.pdf</a:t>
            </a:r>
            <a:endParaRPr lang="en-US" sz="800" baseline="30000" dirty="0"/>
          </a:p>
        </p:txBody>
      </p:sp>
      <p:sp>
        <p:nvSpPr>
          <p:cNvPr id="16" name="Slide Number Placeholder 5">
            <a:extLst>
              <a:ext uri="{FF2B5EF4-FFF2-40B4-BE49-F238E27FC236}">
                <a16:creationId xmlns:a16="http://schemas.microsoft.com/office/drawing/2014/main" id="{78F07555-6DDB-4DA9-8CDC-C37AD009E4C1}"/>
              </a:ext>
            </a:extLst>
          </p:cNvPr>
          <p:cNvSpPr>
            <a:spLocks noGrp="1"/>
          </p:cNvSpPr>
          <p:nvPr>
            <p:ph type="sldNum" sz="quarter" idx="10"/>
          </p:nvPr>
        </p:nvSpPr>
        <p:spPr>
          <a:xfrm>
            <a:off x="11286957" y="6248434"/>
            <a:ext cx="609600" cy="30480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C914B7-3043-4642-BB44-C6EB7A7AA2E7}" type="slidenum">
              <a:rPr lang="en-US" smtClean="0"/>
              <a:pPr/>
              <a:t>21</a:t>
            </a:fld>
            <a:endParaRPr lang="en-US" dirty="0"/>
          </a:p>
        </p:txBody>
      </p:sp>
    </p:spTree>
    <p:extLst>
      <p:ext uri="{BB962C8B-B14F-4D97-AF65-F5344CB8AC3E}">
        <p14:creationId xmlns:p14="http://schemas.microsoft.com/office/powerpoint/2010/main" val="3279819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B71ADB-2E6D-1742-9E4A-C69F0CB65695}"/>
              </a:ext>
            </a:extLst>
          </p:cNvPr>
          <p:cNvSpPr>
            <a:spLocks noGrp="1"/>
          </p:cNvSpPr>
          <p:nvPr>
            <p:ph type="title"/>
          </p:nvPr>
        </p:nvSpPr>
        <p:spPr/>
        <p:txBody>
          <a:bodyPr/>
          <a:lstStyle/>
          <a:p>
            <a:r>
              <a:rPr lang="en-US" dirty="0"/>
              <a:t>Assessing a Patient Who Injects Drugs for PrEP</a:t>
            </a:r>
          </a:p>
        </p:txBody>
      </p:sp>
      <p:pic>
        <p:nvPicPr>
          <p:cNvPr id="5" name="Picture 4" descr="This flow diagram is meant to help a health care provider assess a patient who injects drugs for PrEP. First, ask if the patient has ever injected drugs. If the patient says no, prescribe PrEP if requested. If the patient says yes, ask if the patient has injected drugs in the past 6 months. If the patient says no, then prescribe PrEP if requested. If the patient answers, yes, ask if the patient shared injection equipment. If the patient says no, prescribe PrEP if requested. If the patient says yes, prescribe PrEP. ">
            <a:extLst>
              <a:ext uri="{FF2B5EF4-FFF2-40B4-BE49-F238E27FC236}">
                <a16:creationId xmlns:a16="http://schemas.microsoft.com/office/drawing/2014/main" id="{60DCE46B-9A7D-427B-AEBF-AEC3289269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8039" y="1344058"/>
            <a:ext cx="5091208" cy="4532459"/>
          </a:xfrm>
          <a:prstGeom prst="rect">
            <a:avLst/>
          </a:prstGeom>
        </p:spPr>
      </p:pic>
      <p:sp>
        <p:nvSpPr>
          <p:cNvPr id="17" name="TextBox 16">
            <a:extLst>
              <a:ext uri="{FF2B5EF4-FFF2-40B4-BE49-F238E27FC236}">
                <a16:creationId xmlns:a16="http://schemas.microsoft.com/office/drawing/2014/main" id="{6B7D184E-B6DF-476B-BA84-E9D88EBC1ECE}"/>
              </a:ext>
            </a:extLst>
          </p:cNvPr>
          <p:cNvSpPr txBox="1"/>
          <p:nvPr/>
        </p:nvSpPr>
        <p:spPr>
          <a:xfrm>
            <a:off x="474617" y="6170001"/>
            <a:ext cx="10890504" cy="338554"/>
          </a:xfrm>
          <a:prstGeom prst="rect">
            <a:avLst/>
          </a:prstGeom>
          <a:noFill/>
        </p:spPr>
        <p:txBody>
          <a:bodyPr wrap="square" rtlCol="0">
            <a:spAutoFit/>
          </a:bodyPr>
          <a:lstStyle/>
          <a:p>
            <a:pPr defTabSz="942289">
              <a:defRPr/>
            </a:pPr>
            <a:r>
              <a:rPr lang="en-US" sz="800" dirty="0"/>
              <a:t>Centers for Disease Control and Prevention, US Public Health Service. </a:t>
            </a:r>
            <a:r>
              <a:rPr lang="en-US" sz="800" i="1" dirty="0"/>
              <a:t>Preexposure prophylaxis for the prevention of HIV infection in the United States—2021 update: a clinical practice guideline</a:t>
            </a:r>
            <a:r>
              <a:rPr lang="en-US" sz="800" dirty="0"/>
              <a:t>. Published December 2021. Accessed January 20, 2023. </a:t>
            </a:r>
            <a:r>
              <a:rPr lang="en-US" sz="800" dirty="0">
                <a:hlinkClick r:id="rId4"/>
              </a:rPr>
              <a:t>https://www.cdc.gov/hiv/pdf/risk/prep/cdc-hiv-prep-guidelines-2021.pdf</a:t>
            </a:r>
            <a:endParaRPr lang="en-US" sz="800" baseline="30000" dirty="0"/>
          </a:p>
        </p:txBody>
      </p:sp>
      <p:sp>
        <p:nvSpPr>
          <p:cNvPr id="16" name="Slide Number Placeholder 5">
            <a:extLst>
              <a:ext uri="{FF2B5EF4-FFF2-40B4-BE49-F238E27FC236}">
                <a16:creationId xmlns:a16="http://schemas.microsoft.com/office/drawing/2014/main" id="{78F07555-6DDB-4DA9-8CDC-C37AD009E4C1}"/>
              </a:ext>
            </a:extLst>
          </p:cNvPr>
          <p:cNvSpPr>
            <a:spLocks noGrp="1"/>
          </p:cNvSpPr>
          <p:nvPr>
            <p:ph type="sldNum" sz="quarter" idx="10"/>
          </p:nvPr>
        </p:nvSpPr>
        <p:spPr>
          <a:xfrm>
            <a:off x="11286957" y="6248434"/>
            <a:ext cx="609600" cy="30480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C914B7-3043-4642-BB44-C6EB7A7AA2E7}" type="slidenum">
              <a:rPr lang="en-US" smtClean="0"/>
              <a:pPr/>
              <a:t>22</a:t>
            </a:fld>
            <a:endParaRPr lang="en-US" dirty="0"/>
          </a:p>
        </p:txBody>
      </p:sp>
    </p:spTree>
    <p:extLst>
      <p:ext uri="{BB962C8B-B14F-4D97-AF65-F5344CB8AC3E}">
        <p14:creationId xmlns:p14="http://schemas.microsoft.com/office/powerpoint/2010/main" val="130362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9F1B0CA-4FAB-0241-A0D4-0D76E38B46CD}"/>
              </a:ext>
            </a:extLst>
          </p:cNvPr>
          <p:cNvSpPr>
            <a:spLocks noGrp="1"/>
          </p:cNvSpPr>
          <p:nvPr>
            <p:ph type="title"/>
          </p:nvPr>
        </p:nvSpPr>
        <p:spPr/>
        <p:txBody>
          <a:bodyPr/>
          <a:lstStyle/>
          <a:p>
            <a:r>
              <a:rPr lang="en-US" dirty="0"/>
              <a:t>Baseline Laboratory Testing</a:t>
            </a:r>
          </a:p>
        </p:txBody>
      </p:sp>
      <p:sp>
        <p:nvSpPr>
          <p:cNvPr id="12" name="TextBox 11">
            <a:extLst>
              <a:ext uri="{FF2B5EF4-FFF2-40B4-BE49-F238E27FC236}">
                <a16:creationId xmlns:a16="http://schemas.microsoft.com/office/drawing/2014/main" id="{A33928DD-9C56-9B43-935A-D81372387A64}"/>
              </a:ext>
            </a:extLst>
          </p:cNvPr>
          <p:cNvSpPr txBox="1"/>
          <p:nvPr/>
        </p:nvSpPr>
        <p:spPr>
          <a:xfrm>
            <a:off x="718201" y="1210964"/>
            <a:ext cx="3167742" cy="369332"/>
          </a:xfrm>
          <a:prstGeom prst="rect">
            <a:avLst/>
          </a:prstGeom>
          <a:noFill/>
        </p:spPr>
        <p:txBody>
          <a:bodyPr wrap="square" rtlCol="0">
            <a:spAutoFit/>
          </a:bodyPr>
          <a:lstStyle/>
          <a:p>
            <a:r>
              <a:rPr lang="en-US" b="1" dirty="0">
                <a:solidFill>
                  <a:srgbClr val="C00000"/>
                </a:solidFill>
              </a:rPr>
              <a:t>REQUIRED</a:t>
            </a:r>
          </a:p>
        </p:txBody>
      </p:sp>
      <p:pic>
        <p:nvPicPr>
          <p:cNvPr id="2" name="Picture 1" descr="Clipboard icon.">
            <a:extLst>
              <a:ext uri="{FF2B5EF4-FFF2-40B4-BE49-F238E27FC236}">
                <a16:creationId xmlns:a16="http://schemas.microsoft.com/office/drawing/2014/main" id="{03779D8F-A758-B24B-B3E5-EC1D7BEC2659}"/>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0870817" y="669431"/>
            <a:ext cx="593596" cy="857416"/>
          </a:xfrm>
          <a:prstGeom prst="rect">
            <a:avLst/>
          </a:prstGeom>
        </p:spPr>
      </p:pic>
      <p:sp>
        <p:nvSpPr>
          <p:cNvPr id="16" name="Rectangle 15" descr="Exclamation point icon.">
            <a:extLst>
              <a:ext uri="{FF2B5EF4-FFF2-40B4-BE49-F238E27FC236}">
                <a16:creationId xmlns:a16="http://schemas.microsoft.com/office/drawing/2014/main" id="{CB165A56-EB04-A1F0-5B35-AA39FE6C0418}"/>
              </a:ext>
            </a:extLst>
          </p:cNvPr>
          <p:cNvSpPr/>
          <p:nvPr/>
        </p:nvSpPr>
        <p:spPr bwMode="auto">
          <a:xfrm>
            <a:off x="362011" y="1938295"/>
            <a:ext cx="550331" cy="549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8" name="TextBox 7">
            <a:extLst>
              <a:ext uri="{FF2B5EF4-FFF2-40B4-BE49-F238E27FC236}">
                <a16:creationId xmlns:a16="http://schemas.microsoft.com/office/drawing/2014/main" id="{AD9CEBC9-3A27-CB43-BB84-11A88229FE8F}"/>
              </a:ext>
            </a:extLst>
          </p:cNvPr>
          <p:cNvSpPr txBox="1"/>
          <p:nvPr/>
        </p:nvSpPr>
        <p:spPr>
          <a:xfrm>
            <a:off x="598071" y="1621173"/>
            <a:ext cx="4641486" cy="1004025"/>
          </a:xfrm>
          <a:prstGeom prst="rect">
            <a:avLst/>
          </a:prstGeom>
          <a:solidFill>
            <a:srgbClr val="BE3226"/>
          </a:solidFill>
        </p:spPr>
        <p:txBody>
          <a:bodyPr wrap="square" lIns="182880" tIns="182880" rIns="182880" bIns="182880" rtlCol="0" anchor="ctr">
            <a:noAutofit/>
          </a:bodyPr>
          <a:lstStyle/>
          <a:p>
            <a:pPr algn="ctr"/>
            <a:r>
              <a:rPr lang="en-US" b="1" dirty="0">
                <a:solidFill>
                  <a:schemeClr val="bg1"/>
                </a:solidFill>
                <a:latin typeface="Arial" panose="020B0604020202020204" pitchFamily="34" charset="0"/>
                <a:cs typeface="Arial" panose="020B0604020202020204" pitchFamily="34" charset="0"/>
              </a:rPr>
              <a:t>HIV test </a:t>
            </a:r>
            <a:r>
              <a:rPr lang="en-US" dirty="0">
                <a:solidFill>
                  <a:schemeClr val="bg1"/>
                </a:solidFill>
                <a:latin typeface="Arial" panose="020B0604020202020204" pitchFamily="34" charset="0"/>
                <a:cs typeface="Arial" panose="020B0604020202020204" pitchFamily="34" charset="0"/>
              </a:rPr>
              <a:t>(antigen/antibody test,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preferably laboratory based)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to confirm negative status</a:t>
            </a:r>
          </a:p>
        </p:txBody>
      </p:sp>
      <p:sp>
        <p:nvSpPr>
          <p:cNvPr id="9" name="Oval 8">
            <a:extLst>
              <a:ext uri="{FF2B5EF4-FFF2-40B4-BE49-F238E27FC236}">
                <a16:creationId xmlns:a16="http://schemas.microsoft.com/office/drawing/2014/main" id="{48A156E8-EA71-1946-AAA6-851E5E94E408}"/>
              </a:ext>
              <a:ext uri="{C183D7F6-B498-43B3-948B-1728B52AA6E4}">
                <adec:decorative xmlns:adec="http://schemas.microsoft.com/office/drawing/2017/decorative" val="1"/>
              </a:ext>
            </a:extLst>
          </p:cNvPr>
          <p:cNvSpPr/>
          <p:nvPr/>
        </p:nvSpPr>
        <p:spPr bwMode="auto">
          <a:xfrm>
            <a:off x="362010" y="1935674"/>
            <a:ext cx="550332" cy="550332"/>
          </a:xfrm>
          <a:prstGeom prst="ellipse">
            <a:avLst/>
          </a:prstGeom>
          <a:solidFill>
            <a:srgbClr val="BE3226"/>
          </a:solidFill>
          <a:ln w="12700" cap="flat" cmpd="sng" algn="ctr">
            <a:solidFill>
              <a:schemeClr val="bg1"/>
            </a:solidFill>
            <a:prstDash val="solid"/>
            <a:round/>
            <a:headEnd type="none" w="med" len="med"/>
            <a:tailEnd type="none" w="med" len="med"/>
          </a:ln>
          <a:effectLst/>
        </p:spPr>
        <p:txBody>
          <a:bodyPr vert="horz" wrap="square" lIns="91440" tIns="45720" rIns="91440" bIns="4572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a:ln>
                  <a:noFill/>
                </a:ln>
                <a:solidFill>
                  <a:schemeClr val="bg1"/>
                </a:solidFill>
                <a:effectLst/>
                <a:latin typeface="Arial" charset="0"/>
                <a:ea typeface="ヒラギノ角ゴ Pro W3" pitchFamily="1" charset="-128"/>
              </a:rPr>
              <a:t>!</a:t>
            </a:r>
          </a:p>
        </p:txBody>
      </p:sp>
      <p:sp>
        <p:nvSpPr>
          <p:cNvPr id="17" name="Rectangle 16" descr="Exclamation point icon.">
            <a:extLst>
              <a:ext uri="{FF2B5EF4-FFF2-40B4-BE49-F238E27FC236}">
                <a16:creationId xmlns:a16="http://schemas.microsoft.com/office/drawing/2014/main" id="{FE957A6F-41E9-5A41-ED61-E0297654F5C4}"/>
              </a:ext>
            </a:extLst>
          </p:cNvPr>
          <p:cNvSpPr/>
          <p:nvPr/>
        </p:nvSpPr>
        <p:spPr bwMode="auto">
          <a:xfrm>
            <a:off x="362011" y="3530908"/>
            <a:ext cx="550331" cy="549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10" name="TextBox 9">
            <a:extLst>
              <a:ext uri="{FF2B5EF4-FFF2-40B4-BE49-F238E27FC236}">
                <a16:creationId xmlns:a16="http://schemas.microsoft.com/office/drawing/2014/main" id="{95FE6FA2-69DE-3D49-A7FE-02F6866A7967}"/>
              </a:ext>
            </a:extLst>
          </p:cNvPr>
          <p:cNvSpPr txBox="1"/>
          <p:nvPr/>
        </p:nvSpPr>
        <p:spPr>
          <a:xfrm>
            <a:off x="598071" y="2780237"/>
            <a:ext cx="4641486" cy="3148931"/>
          </a:xfrm>
          <a:prstGeom prst="rect">
            <a:avLst/>
          </a:prstGeom>
          <a:solidFill>
            <a:srgbClr val="BE3226"/>
          </a:solidFill>
        </p:spPr>
        <p:txBody>
          <a:bodyPr wrap="square" lIns="182880" tIns="182880" rIns="182880" bIns="182880" rtlCol="0" anchor="ctr">
            <a:noAutofit/>
          </a:bodyPr>
          <a:lstStyle/>
          <a:p>
            <a:pPr algn="ctr"/>
            <a:r>
              <a:rPr lang="en-US" b="1" dirty="0">
                <a:solidFill>
                  <a:schemeClr val="bg1"/>
                </a:solidFill>
                <a:latin typeface="Arial" panose="020B0604020202020204" pitchFamily="34" charset="0"/>
                <a:cs typeface="Arial" panose="020B0604020202020204" pitchFamily="34" charset="0"/>
              </a:rPr>
              <a:t>Kidney function</a:t>
            </a:r>
          </a:p>
          <a:p>
            <a:pPr algn="ctr"/>
            <a:r>
              <a:rPr lang="en-US" b="1" dirty="0">
                <a:solidFill>
                  <a:schemeClr val="bg1"/>
                </a:solidFill>
                <a:latin typeface="Arial" panose="020B0604020202020204" pitchFamily="34" charset="0"/>
                <a:cs typeface="Arial" panose="020B0604020202020204" pitchFamily="34" charset="0"/>
              </a:rPr>
              <a:t> </a:t>
            </a:r>
          </a:p>
          <a:p>
            <a:pPr algn="ctr"/>
            <a:r>
              <a:rPr lang="en-US" b="1" dirty="0">
                <a:solidFill>
                  <a:schemeClr val="bg1"/>
                </a:solidFill>
                <a:latin typeface="Arial" panose="020B0604020202020204" pitchFamily="34" charset="0"/>
                <a:cs typeface="Arial" panose="020B0604020202020204" pitchFamily="34" charset="0"/>
              </a:rPr>
              <a:t>F/TDF: </a:t>
            </a:r>
            <a:r>
              <a:rPr lang="en-US" dirty="0">
                <a:solidFill>
                  <a:schemeClr val="bg1"/>
                </a:solidFill>
                <a:latin typeface="Arial" panose="020B0604020202020204" pitchFamily="34" charset="0"/>
                <a:cs typeface="Arial" panose="020B0604020202020204" pitchFamily="34" charset="0"/>
              </a:rPr>
              <a:t>Estimated creatinine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clearance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 (must be &gt;60 mL/min)</a:t>
            </a:r>
          </a:p>
          <a:p>
            <a:pPr algn="ctr"/>
            <a:endParaRPr lang="en-US" dirty="0">
              <a:solidFill>
                <a:schemeClr val="bg1"/>
              </a:solidFill>
              <a:latin typeface="Arial" panose="020B0604020202020204" pitchFamily="34" charset="0"/>
              <a:cs typeface="Arial" panose="020B0604020202020204" pitchFamily="34" charset="0"/>
            </a:endParaRPr>
          </a:p>
          <a:p>
            <a:pPr algn="ctr"/>
            <a:r>
              <a:rPr lang="en-US" b="1" dirty="0">
                <a:solidFill>
                  <a:schemeClr val="bg1"/>
                </a:solidFill>
                <a:latin typeface="Arial" panose="020B0604020202020204" pitchFamily="34" charset="0"/>
                <a:cs typeface="Arial" panose="020B0604020202020204" pitchFamily="34" charset="0"/>
              </a:rPr>
              <a:t>F/TAF: </a:t>
            </a:r>
            <a:r>
              <a:rPr lang="en-US" dirty="0">
                <a:solidFill>
                  <a:schemeClr val="bg1"/>
                </a:solidFill>
                <a:latin typeface="Arial" panose="020B0604020202020204" pitchFamily="34" charset="0"/>
                <a:cs typeface="Arial" panose="020B0604020202020204" pitchFamily="34" charset="0"/>
              </a:rPr>
              <a:t>Estimated creatinine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clearance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(must be &gt;30 mL/min)</a:t>
            </a:r>
          </a:p>
          <a:p>
            <a:pPr algn="ctr"/>
            <a:endParaRPr lang="en-US" dirty="0">
              <a:solidFill>
                <a:schemeClr val="bg1"/>
              </a:solidFill>
              <a:latin typeface="Arial" panose="020B0604020202020204" pitchFamily="34" charset="0"/>
              <a:cs typeface="Arial" panose="020B0604020202020204" pitchFamily="34" charset="0"/>
            </a:endParaRPr>
          </a:p>
          <a:p>
            <a:pPr algn="ctr"/>
            <a:r>
              <a:rPr lang="en-US" b="1" dirty="0">
                <a:solidFill>
                  <a:schemeClr val="bg1"/>
                </a:solidFill>
                <a:latin typeface="Arial" panose="020B0604020202020204" pitchFamily="34" charset="0"/>
                <a:cs typeface="Arial" panose="020B0604020202020204" pitchFamily="34" charset="0"/>
              </a:rPr>
              <a:t>CAB: </a:t>
            </a:r>
            <a:r>
              <a:rPr lang="en-US" dirty="0">
                <a:solidFill>
                  <a:schemeClr val="bg1"/>
                </a:solidFill>
                <a:latin typeface="Arial" panose="020B0604020202020204" pitchFamily="34" charset="0"/>
                <a:cs typeface="Arial" panose="020B0604020202020204" pitchFamily="34" charset="0"/>
              </a:rPr>
              <a:t>Not required</a:t>
            </a:r>
          </a:p>
        </p:txBody>
      </p:sp>
      <p:sp>
        <p:nvSpPr>
          <p:cNvPr id="11" name="Oval 10">
            <a:extLst>
              <a:ext uri="{FF2B5EF4-FFF2-40B4-BE49-F238E27FC236}">
                <a16:creationId xmlns:a16="http://schemas.microsoft.com/office/drawing/2014/main" id="{C8E78919-8EC9-BC43-91AC-2930BFA95E8C}"/>
              </a:ext>
              <a:ext uri="{C183D7F6-B498-43B3-948B-1728B52AA6E4}">
                <adec:decorative xmlns:adec="http://schemas.microsoft.com/office/drawing/2017/decorative" val="1"/>
              </a:ext>
            </a:extLst>
          </p:cNvPr>
          <p:cNvSpPr/>
          <p:nvPr/>
        </p:nvSpPr>
        <p:spPr bwMode="auto">
          <a:xfrm>
            <a:off x="362010" y="3532370"/>
            <a:ext cx="550332" cy="550332"/>
          </a:xfrm>
          <a:prstGeom prst="ellipse">
            <a:avLst/>
          </a:prstGeom>
          <a:solidFill>
            <a:srgbClr val="BE3226"/>
          </a:solidFill>
          <a:ln w="12700" cap="flat" cmpd="sng" algn="ctr">
            <a:solidFill>
              <a:schemeClr val="bg1"/>
            </a:solidFill>
            <a:prstDash val="solid"/>
            <a:round/>
            <a:headEnd type="none" w="med" len="med"/>
            <a:tailEnd type="none" w="med" len="med"/>
          </a:ln>
          <a:effectLst/>
        </p:spPr>
        <p:txBody>
          <a:bodyPr vert="horz" wrap="square" lIns="91440" tIns="45720" rIns="91440" bIns="4572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a:ln>
                  <a:noFill/>
                </a:ln>
                <a:solidFill>
                  <a:schemeClr val="bg1"/>
                </a:solidFill>
                <a:effectLst/>
                <a:latin typeface="Arial" charset="0"/>
                <a:ea typeface="ヒラギノ角ゴ Pro W3" pitchFamily="1" charset="-128"/>
              </a:rPr>
              <a:t>!</a:t>
            </a:r>
          </a:p>
        </p:txBody>
      </p:sp>
      <p:sp>
        <p:nvSpPr>
          <p:cNvPr id="13" name="TextBox 12">
            <a:extLst>
              <a:ext uri="{FF2B5EF4-FFF2-40B4-BE49-F238E27FC236}">
                <a16:creationId xmlns:a16="http://schemas.microsoft.com/office/drawing/2014/main" id="{AEF25458-ADAC-5246-802C-A3DABF4A748D}"/>
              </a:ext>
            </a:extLst>
          </p:cNvPr>
          <p:cNvSpPr txBox="1"/>
          <p:nvPr/>
        </p:nvSpPr>
        <p:spPr>
          <a:xfrm>
            <a:off x="5394593" y="1621174"/>
            <a:ext cx="6312993" cy="1004027"/>
          </a:xfrm>
          <a:prstGeom prst="rect">
            <a:avLst/>
          </a:prstGeom>
          <a:solidFill>
            <a:schemeClr val="accent1"/>
          </a:solidFill>
        </p:spPr>
        <p:txBody>
          <a:bodyPr wrap="square" lIns="182880" tIns="182880" rIns="182880" bIns="182880" rtlCol="0" anchor="ctr">
            <a:noAutofit/>
          </a:bodyPr>
          <a:lstStyle/>
          <a:p>
            <a:pPr algn="ctr"/>
            <a:r>
              <a:rPr lang="en-US" sz="2000" b="1" dirty="0">
                <a:solidFill>
                  <a:schemeClr val="bg1"/>
                </a:solidFill>
                <a:latin typeface="Arial" panose="020B0604020202020204" pitchFamily="34" charset="0"/>
                <a:cs typeface="Arial" panose="020B0604020202020204" pitchFamily="34" charset="0"/>
              </a:rPr>
              <a:t>Hepatitis B screening (F/TAF and F/TDF) </a:t>
            </a:r>
            <a:r>
              <a:rPr lang="en-US" sz="2000" dirty="0">
                <a:solidFill>
                  <a:schemeClr val="bg1"/>
                </a:solidFill>
                <a:latin typeface="Arial" panose="020B0604020202020204" pitchFamily="34" charset="0"/>
                <a:cs typeface="Arial" panose="020B0604020202020204" pitchFamily="34" charset="0"/>
              </a:rPr>
              <a:t>because active infection is a potential safety issue</a:t>
            </a:r>
          </a:p>
        </p:txBody>
      </p:sp>
      <p:sp>
        <p:nvSpPr>
          <p:cNvPr id="14" name="TextBox 13">
            <a:extLst>
              <a:ext uri="{FF2B5EF4-FFF2-40B4-BE49-F238E27FC236}">
                <a16:creationId xmlns:a16="http://schemas.microsoft.com/office/drawing/2014/main" id="{1B5655AE-D419-8446-929D-CF45A283F3F9}"/>
              </a:ext>
            </a:extLst>
          </p:cNvPr>
          <p:cNvSpPr txBox="1"/>
          <p:nvPr/>
        </p:nvSpPr>
        <p:spPr>
          <a:xfrm>
            <a:off x="5394593" y="2780238"/>
            <a:ext cx="6312993" cy="1302464"/>
          </a:xfrm>
          <a:prstGeom prst="rect">
            <a:avLst/>
          </a:prstGeom>
          <a:solidFill>
            <a:schemeClr val="accent1"/>
          </a:solidFill>
        </p:spPr>
        <p:txBody>
          <a:bodyPr wrap="square" lIns="182880" tIns="182880" rIns="182880" bIns="182880" rtlCol="0" anchor="ctr" anchorCtr="0">
            <a:noAutofit/>
          </a:bodyPr>
          <a:lstStyle/>
          <a:p>
            <a:pPr marL="640080">
              <a:spcBef>
                <a:spcPts val="600"/>
              </a:spcBef>
            </a:pPr>
            <a:endParaRPr lang="en-US" sz="2000" b="1" dirty="0">
              <a:solidFill>
                <a:schemeClr val="bg1"/>
              </a:solidFill>
              <a:latin typeface="Arial" panose="020B0604020202020204" pitchFamily="34" charset="0"/>
              <a:cs typeface="Arial" panose="020B0604020202020204" pitchFamily="34" charset="0"/>
            </a:endParaRPr>
          </a:p>
          <a:p>
            <a:pPr algn="ctr">
              <a:spcBef>
                <a:spcPts val="600"/>
              </a:spcBef>
            </a:pPr>
            <a:r>
              <a:rPr lang="en-US" sz="2000" b="1" dirty="0">
                <a:solidFill>
                  <a:schemeClr val="bg1"/>
                </a:solidFill>
                <a:latin typeface="Arial" panose="020B0604020202020204" pitchFamily="34" charset="0"/>
                <a:cs typeface="Arial" panose="020B0604020202020204" pitchFamily="34" charset="0"/>
              </a:rPr>
              <a:t>Lipid profile</a:t>
            </a:r>
            <a:r>
              <a:rPr lang="en-US" sz="2000" dirty="0">
                <a:solidFill>
                  <a:schemeClr val="bg1"/>
                </a:solidFill>
                <a:latin typeface="Arial" panose="020B0604020202020204" pitchFamily="34" charset="0"/>
                <a:cs typeface="Arial" panose="020B0604020202020204" pitchFamily="34" charset="0"/>
              </a:rPr>
              <a:t> (triglyceride and cholesterol levels) for patients prescribed </a:t>
            </a:r>
            <a:r>
              <a:rPr lang="en-US" sz="2000" b="1" dirty="0">
                <a:solidFill>
                  <a:schemeClr val="bg1"/>
                </a:solidFill>
                <a:latin typeface="Arial" panose="020B0604020202020204" pitchFamily="34" charset="0"/>
                <a:cs typeface="Arial" panose="020B0604020202020204" pitchFamily="34" charset="0"/>
              </a:rPr>
              <a:t>F/TAF</a:t>
            </a:r>
            <a:r>
              <a:rPr lang="en-US" sz="2000" dirty="0">
                <a:solidFill>
                  <a:schemeClr val="bg1"/>
                </a:solidFill>
                <a:latin typeface="Arial" panose="020B0604020202020204" pitchFamily="34" charset="0"/>
                <a:cs typeface="Arial" panose="020B0604020202020204" pitchFamily="34" charset="0"/>
              </a:rPr>
              <a:t>, as this medication may be associated with triglyceride elevation</a:t>
            </a:r>
          </a:p>
          <a:p>
            <a:pPr algn="ctr"/>
            <a:endParaRPr lang="en-US" sz="2000" b="1"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B9DFA41-7F7D-42F9-9A2E-FE20B1D935CB}"/>
              </a:ext>
            </a:extLst>
          </p:cNvPr>
          <p:cNvSpPr txBox="1"/>
          <p:nvPr/>
        </p:nvSpPr>
        <p:spPr>
          <a:xfrm>
            <a:off x="5394592" y="4267809"/>
            <a:ext cx="6312993" cy="1290024"/>
          </a:xfrm>
          <a:prstGeom prst="rect">
            <a:avLst/>
          </a:prstGeom>
          <a:solidFill>
            <a:schemeClr val="accent1"/>
          </a:solidFill>
        </p:spPr>
        <p:txBody>
          <a:bodyPr wrap="square" lIns="182880" tIns="182880" rIns="182880" bIns="182880" rtlCol="0" anchor="ctr">
            <a:noAutofit/>
          </a:bodyPr>
          <a:lstStyle/>
          <a:p>
            <a:pPr marL="642938" indent="-642938"/>
            <a:endParaRPr lang="en-US" sz="2000" b="1" dirty="0">
              <a:solidFill>
                <a:schemeClr val="bg1"/>
              </a:solidFill>
              <a:latin typeface="Arial" panose="020B0604020202020204" pitchFamily="34" charset="0"/>
              <a:cs typeface="Arial" panose="020B0604020202020204" pitchFamily="34" charset="0"/>
            </a:endParaRPr>
          </a:p>
          <a:p>
            <a:pPr algn="ctr"/>
            <a:r>
              <a:rPr lang="en-US" sz="2000" b="1" dirty="0">
                <a:solidFill>
                  <a:schemeClr val="bg1"/>
                </a:solidFill>
                <a:latin typeface="Arial" panose="020B0604020202020204" pitchFamily="34" charset="0"/>
                <a:cs typeface="Arial" panose="020B0604020202020204" pitchFamily="34" charset="0"/>
              </a:rPr>
              <a:t>STI tests </a:t>
            </a:r>
            <a:r>
              <a:rPr lang="en-US" sz="2000" dirty="0">
                <a:solidFill>
                  <a:schemeClr val="bg1"/>
                </a:solidFill>
                <a:latin typeface="Arial" panose="020B0604020202020204" pitchFamily="34" charset="0"/>
                <a:cs typeface="Arial" panose="020B0604020202020204" pitchFamily="34" charset="0"/>
              </a:rPr>
              <a:t>for chlamydia, gonorrhea, and syphilis for all sexually active adults</a:t>
            </a:r>
          </a:p>
          <a:p>
            <a:pPr algn="ctr"/>
            <a:endParaRPr lang="en-US" sz="20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57FBACE-B427-4E27-B019-57D26CAA6864}"/>
              </a:ext>
            </a:extLst>
          </p:cNvPr>
          <p:cNvSpPr txBox="1"/>
          <p:nvPr/>
        </p:nvSpPr>
        <p:spPr>
          <a:xfrm>
            <a:off x="5394592" y="5638408"/>
            <a:ext cx="9662160" cy="738664"/>
          </a:xfrm>
          <a:prstGeom prst="rect">
            <a:avLst/>
          </a:prstGeom>
          <a:noFill/>
        </p:spPr>
        <p:txBody>
          <a:bodyPr wrap="square" rtlCol="0">
            <a:spAutoFit/>
          </a:bodyPr>
          <a:lstStyle/>
          <a:p>
            <a:r>
              <a:rPr lang="en-US" sz="1400" dirty="0"/>
              <a:t>F/TDF: emtricitabine/tenofovir disoproxil fumarate (Truvada</a:t>
            </a:r>
            <a:r>
              <a:rPr lang="en-US" sz="1400" baseline="30000" dirty="0"/>
              <a:t>®</a:t>
            </a:r>
            <a:r>
              <a:rPr lang="en-US" sz="1400" dirty="0"/>
              <a:t> or generic equivalent)</a:t>
            </a:r>
            <a:br>
              <a:rPr lang="en-US" sz="1400" dirty="0"/>
            </a:br>
            <a:r>
              <a:rPr lang="en-US" sz="1400" dirty="0"/>
              <a:t>F/TAF: emtricitabine/tenofovir alafenamide (Descovy</a:t>
            </a:r>
            <a:r>
              <a:rPr lang="en-US" sz="1400" baseline="30000" dirty="0"/>
              <a:t>®</a:t>
            </a:r>
            <a:r>
              <a:rPr lang="en-US" sz="1400" dirty="0"/>
              <a:t>)</a:t>
            </a:r>
          </a:p>
          <a:p>
            <a:r>
              <a:rPr lang="en-US" sz="1400" dirty="0"/>
              <a:t>CAB: cabotegravir (Apretude</a:t>
            </a:r>
            <a:r>
              <a:rPr lang="en-US" sz="1400" baseline="30000" dirty="0"/>
              <a:t>®</a:t>
            </a:r>
            <a:r>
              <a:rPr lang="en-US" sz="1400" dirty="0"/>
              <a:t>)</a:t>
            </a:r>
          </a:p>
        </p:txBody>
      </p:sp>
      <p:sp>
        <p:nvSpPr>
          <p:cNvPr id="18" name="TextBox 17">
            <a:extLst>
              <a:ext uri="{FF2B5EF4-FFF2-40B4-BE49-F238E27FC236}">
                <a16:creationId xmlns:a16="http://schemas.microsoft.com/office/drawing/2014/main" id="{8CCC0AC9-4A1D-4917-AF1B-68EEE7753592}"/>
              </a:ext>
            </a:extLst>
          </p:cNvPr>
          <p:cNvSpPr txBox="1"/>
          <p:nvPr/>
        </p:nvSpPr>
        <p:spPr>
          <a:xfrm>
            <a:off x="609600" y="6343864"/>
            <a:ext cx="10972800" cy="338554"/>
          </a:xfrm>
          <a:prstGeom prst="rect">
            <a:avLst/>
          </a:prstGeom>
          <a:noFill/>
        </p:spPr>
        <p:txBody>
          <a:bodyPr wrap="square" rtlCol="0">
            <a:spAutoFit/>
          </a:bodyPr>
          <a:lstStyle/>
          <a:p>
            <a:pPr defTabSz="942289">
              <a:defRPr/>
            </a:pPr>
            <a:r>
              <a:rPr lang="en-US" sz="800" dirty="0"/>
              <a:t>Centers for Disease Control and Prevention, US Public Health Service. </a:t>
            </a:r>
            <a:r>
              <a:rPr lang="en-US" sz="800" i="1" dirty="0"/>
              <a:t>Preexposure prophylaxis for the prevention of HIV infection in the United States—2021 update—a clinical practice guideline. </a:t>
            </a:r>
            <a:r>
              <a:rPr lang="en-US" sz="800" dirty="0"/>
              <a:t>Published December 2021. Accessed January 20, 2023. </a:t>
            </a:r>
            <a:r>
              <a:rPr lang="en-US" sz="800" dirty="0">
                <a:hlinkClick r:id="rId4"/>
              </a:rPr>
              <a:t>https://www.cdc.gov/hiv/pdf/risk/prep/cdc-hiv-prep-guidelines-2021.pdf</a:t>
            </a:r>
            <a:r>
              <a:rPr lang="en-US" sz="800" dirty="0"/>
              <a:t> </a:t>
            </a:r>
          </a:p>
        </p:txBody>
      </p:sp>
      <p:sp>
        <p:nvSpPr>
          <p:cNvPr id="6" name="Slide Number Placeholder 5"/>
          <p:cNvSpPr>
            <a:spLocks noGrp="1"/>
          </p:cNvSpPr>
          <p:nvPr>
            <p:ph type="sldNum" sz="quarter" idx="10"/>
          </p:nvPr>
        </p:nvSpPr>
        <p:spPr>
          <a:xfrm>
            <a:off x="11464413" y="6242203"/>
            <a:ext cx="609600" cy="30480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727AEE-92EC-4E46-9F8B-413A993EE232}" type="slidenum">
              <a:rPr lang="en-US" smtClean="0"/>
              <a:pPr/>
              <a:t>23</a:t>
            </a:fld>
            <a:endParaRPr lang="en-US" dirty="0"/>
          </a:p>
        </p:txBody>
      </p:sp>
    </p:spTree>
    <p:extLst>
      <p:ext uri="{BB962C8B-B14F-4D97-AF65-F5344CB8AC3E}">
        <p14:creationId xmlns:p14="http://schemas.microsoft.com/office/powerpoint/2010/main" val="937943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DA0E4-4E35-3709-1AE8-7BE34F27F79B}"/>
              </a:ext>
            </a:extLst>
          </p:cNvPr>
          <p:cNvSpPr txBox="1">
            <a:spLocks noGrp="1"/>
          </p:cNvSpPr>
          <p:nvPr>
            <p:ph type="title" idx="4294967295"/>
          </p:nvPr>
        </p:nvSpPr>
        <p:spPr bwMode="auto">
          <a:xfrm>
            <a:off x="609600" y="419373"/>
            <a:ext cx="8717280" cy="612648"/>
          </a:xfrm>
          <a:prstGeom prst="rect">
            <a:avLst/>
          </a:prstGeom>
          <a:noFill/>
          <a:ln w="9525" algn="ctr">
            <a:noFill/>
            <a:prstDash/>
            <a:miter lim="800000"/>
            <a:headEnd/>
            <a:tailEnd/>
          </a:ln>
          <a:effec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lvl1pPr marL="0" algn="l" rtl="0" eaLnBrk="1" fontAlgn="base" hangingPunct="1">
              <a:spcBef>
                <a:spcPct val="0"/>
              </a:spcBef>
              <a:spcAft>
                <a:spcPct val="0"/>
              </a:spcAft>
              <a:defRPr sz="2800" b="0" i="0" u="none">
                <a:solidFill>
                  <a:srgbClr val="0161AA"/>
                </a:solidFill>
                <a:latin typeface="+mj-lt"/>
                <a:ea typeface="+mj-ea"/>
                <a:cs typeface="+mj-cs"/>
              </a:defRPr>
            </a:lvl1pPr>
            <a:lvl2pPr algn="l" rtl="0" eaLnBrk="1" fontAlgn="base" hangingPunct="1">
              <a:spcBef>
                <a:spcPct val="0"/>
              </a:spcBef>
              <a:spcAft>
                <a:spcPct val="0"/>
              </a:spcAft>
              <a:defRPr sz="3200">
                <a:solidFill>
                  <a:schemeClr val="bg1"/>
                </a:solidFill>
                <a:latin typeface="Arial Narrow" pitchFamily="1" charset="0"/>
                <a:cs typeface="Arial" charset="0"/>
              </a:defRPr>
            </a:lvl2pPr>
            <a:lvl3pPr algn="l" rtl="0" eaLnBrk="1" fontAlgn="base" hangingPunct="1">
              <a:spcBef>
                <a:spcPct val="0"/>
              </a:spcBef>
              <a:spcAft>
                <a:spcPct val="0"/>
              </a:spcAft>
              <a:defRPr sz="3200">
                <a:solidFill>
                  <a:schemeClr val="bg1"/>
                </a:solidFill>
                <a:latin typeface="Arial Narrow" pitchFamily="1" charset="0"/>
                <a:cs typeface="Arial" charset="0"/>
              </a:defRPr>
            </a:lvl3pPr>
            <a:lvl4pPr algn="l" rtl="0" eaLnBrk="1" fontAlgn="base" hangingPunct="1">
              <a:spcBef>
                <a:spcPct val="0"/>
              </a:spcBef>
              <a:spcAft>
                <a:spcPct val="0"/>
              </a:spcAft>
              <a:defRPr sz="3200">
                <a:solidFill>
                  <a:schemeClr val="bg1"/>
                </a:solidFill>
                <a:latin typeface="Arial Narrow" pitchFamily="1" charset="0"/>
                <a:cs typeface="Arial" charset="0"/>
              </a:defRPr>
            </a:lvl4pPr>
            <a:lvl5pPr algn="l" rtl="0" eaLnBrk="1" fontAlgn="base" hangingPunct="1">
              <a:spcBef>
                <a:spcPct val="0"/>
              </a:spcBef>
              <a:spcAft>
                <a:spcPct val="0"/>
              </a:spcAft>
              <a:defRPr sz="3200">
                <a:solidFill>
                  <a:schemeClr val="bg1"/>
                </a:solidFill>
                <a:latin typeface="Arial Narrow" pitchFamily="1" charset="0"/>
                <a:cs typeface="Arial" charset="0"/>
              </a:defRPr>
            </a:lvl5pPr>
            <a:lvl6pPr marL="457200" algn="l" rtl="0" eaLnBrk="1" fontAlgn="base" hangingPunct="1">
              <a:spcBef>
                <a:spcPct val="0"/>
              </a:spcBef>
              <a:spcAft>
                <a:spcPct val="0"/>
              </a:spcAft>
              <a:defRPr sz="3200">
                <a:solidFill>
                  <a:schemeClr val="bg1"/>
                </a:solidFill>
                <a:latin typeface="Arial Narrow" pitchFamily="1" charset="0"/>
                <a:cs typeface="Arial" charset="0"/>
              </a:defRPr>
            </a:lvl6pPr>
            <a:lvl7pPr marL="914400" algn="l" rtl="0" eaLnBrk="1" fontAlgn="base" hangingPunct="1">
              <a:spcBef>
                <a:spcPct val="0"/>
              </a:spcBef>
              <a:spcAft>
                <a:spcPct val="0"/>
              </a:spcAft>
              <a:defRPr sz="3200">
                <a:solidFill>
                  <a:schemeClr val="bg1"/>
                </a:solidFill>
                <a:latin typeface="Arial Narrow" pitchFamily="1" charset="0"/>
                <a:cs typeface="Arial" charset="0"/>
              </a:defRPr>
            </a:lvl7pPr>
            <a:lvl8pPr marL="1371600" algn="l" rtl="0" eaLnBrk="1" fontAlgn="base" hangingPunct="1">
              <a:spcBef>
                <a:spcPct val="0"/>
              </a:spcBef>
              <a:spcAft>
                <a:spcPct val="0"/>
              </a:spcAft>
              <a:defRPr sz="3200">
                <a:solidFill>
                  <a:schemeClr val="bg1"/>
                </a:solidFill>
                <a:latin typeface="Arial Narrow" pitchFamily="1" charset="0"/>
                <a:cs typeface="Arial" charset="0"/>
              </a:defRPr>
            </a:lvl8pPr>
            <a:lvl9pPr marL="1828800" algn="l" rtl="0" eaLnBrk="1" fontAlgn="base" hangingPunct="1">
              <a:spcBef>
                <a:spcPct val="0"/>
              </a:spcBef>
              <a:spcAft>
                <a:spcPct val="0"/>
              </a:spcAft>
              <a:defRPr sz="3200">
                <a:solidFill>
                  <a:schemeClr val="bg1"/>
                </a:solidFill>
                <a:latin typeface="Arial Narrow" pitchFamily="1"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161AA"/>
                </a:solidFill>
                <a:effectLst/>
                <a:uLnTx/>
                <a:uFillTx/>
                <a:latin typeface="+mj-lt"/>
                <a:ea typeface="+mj-ea"/>
                <a:cs typeface="+mj-cs"/>
              </a:rPr>
              <a:t>Ongoing Assessments for Patients Using </a:t>
            </a:r>
            <a:r>
              <a:rPr kumimoji="0" lang="en-US" altLang="en-US" sz="2800" b="1" i="0" u="none" strike="noStrike" kern="1200" cap="none" spc="0" normalizeH="0" baseline="0" noProof="0" dirty="0">
                <a:ln>
                  <a:noFill/>
                </a:ln>
                <a:solidFill>
                  <a:srgbClr val="0161AA"/>
                </a:solidFill>
                <a:effectLst/>
                <a:uLnTx/>
                <a:uFillTx/>
                <a:latin typeface="+mj-lt"/>
                <a:ea typeface="+mj-ea"/>
                <a:cs typeface="+mj-cs"/>
              </a:rPr>
              <a:t>Oral </a:t>
            </a:r>
            <a:r>
              <a:rPr kumimoji="0" lang="en-US" altLang="en-US" sz="2800" b="1" i="0" u="none" strike="noStrike" kern="1200" cap="none" spc="0" normalizeH="0" baseline="0" noProof="0" dirty="0" err="1">
                <a:ln>
                  <a:noFill/>
                </a:ln>
                <a:solidFill>
                  <a:srgbClr val="0161AA"/>
                </a:solidFill>
                <a:effectLst/>
                <a:uLnTx/>
                <a:uFillTx/>
                <a:latin typeface="+mj-lt"/>
                <a:ea typeface="+mj-ea"/>
                <a:cs typeface="+mj-cs"/>
              </a:rPr>
              <a:t>PrEP</a:t>
            </a:r>
            <a:endParaRPr kumimoji="0" lang="en-US" sz="2800" b="0" i="0" u="none" strike="noStrike" kern="0" cap="none" spc="0" normalizeH="0" baseline="0" noProof="0" dirty="0">
              <a:ln>
                <a:noFill/>
              </a:ln>
              <a:solidFill>
                <a:srgbClr val="0161AA"/>
              </a:solidFill>
              <a:effectLst/>
              <a:uLnTx/>
              <a:uFillTx/>
              <a:latin typeface="+mj-lt"/>
              <a:ea typeface="+mj-ea"/>
              <a:cs typeface="+mj-cs"/>
            </a:endParaRPr>
          </a:p>
        </p:txBody>
      </p:sp>
      <p:sp>
        <p:nvSpPr>
          <p:cNvPr id="14" name="Content Placeholder 6">
            <a:extLst>
              <a:ext uri="{FF2B5EF4-FFF2-40B4-BE49-F238E27FC236}">
                <a16:creationId xmlns:a16="http://schemas.microsoft.com/office/drawing/2014/main" id="{3ED1E31E-B921-6E4E-B4BC-024981931CE8}"/>
              </a:ext>
            </a:extLst>
          </p:cNvPr>
          <p:cNvSpPr txBox="1">
            <a:spLocks/>
          </p:cNvSpPr>
          <p:nvPr/>
        </p:nvSpPr>
        <p:spPr bwMode="auto">
          <a:xfrm>
            <a:off x="746395" y="1107173"/>
            <a:ext cx="3569370" cy="5141261"/>
          </a:xfrm>
          <a:prstGeom prst="rect">
            <a:avLst/>
          </a:prstGeom>
          <a:solidFill>
            <a:srgbClr val="9A4F9D"/>
          </a:solidFill>
          <a:ln w="9525">
            <a:noFill/>
            <a:miter lim="800000"/>
            <a:headEnd/>
            <a:tailEnd/>
          </a:ln>
        </p:spPr>
        <p:txBody>
          <a:bodyPr vert="horz" wrap="square" lIns="182880" tIns="182880" rIns="182880" bIns="274320" numCol="1" anchor="t" anchorCtr="0" compatLnSpc="1">
            <a:prstTxWarp prst="textNoShape">
              <a:avLst/>
            </a:prstTxWarp>
          </a:bodyPr>
          <a:lstStyle>
            <a:lvl1pPr marL="280988" indent="-280988" algn="l" rtl="0" eaLnBrk="1" fontAlgn="base" hangingPunct="1">
              <a:spcBef>
                <a:spcPts val="12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spcBef>
                <a:spcPts val="0"/>
              </a:spcBef>
              <a:spcAft>
                <a:spcPts val="1200"/>
              </a:spcAft>
              <a:buNone/>
            </a:pPr>
            <a:r>
              <a:rPr lang="en-US" sz="1800" b="1" kern="0" dirty="0">
                <a:solidFill>
                  <a:schemeClr val="bg1"/>
                </a:solidFill>
              </a:rPr>
              <a:t>At least every 3 months:</a:t>
            </a:r>
          </a:p>
          <a:p>
            <a:pPr marL="225425" indent="-225425">
              <a:spcBef>
                <a:spcPts val="0"/>
              </a:spcBef>
              <a:spcAft>
                <a:spcPts val="600"/>
              </a:spcAft>
              <a:buClr>
                <a:schemeClr val="bg1"/>
              </a:buClr>
              <a:buSzPct val="88000"/>
            </a:pPr>
            <a:r>
              <a:rPr lang="en-US" sz="1400" kern="0" dirty="0">
                <a:solidFill>
                  <a:schemeClr val="bg1"/>
                </a:solidFill>
              </a:rPr>
              <a:t>Repeat HIV testing and assess for signs or symptoms of acute infection </a:t>
            </a:r>
          </a:p>
          <a:p>
            <a:pPr marL="225425" indent="-225425">
              <a:spcBef>
                <a:spcPts val="0"/>
              </a:spcBef>
              <a:spcAft>
                <a:spcPts val="600"/>
              </a:spcAft>
              <a:buClr>
                <a:schemeClr val="bg1"/>
              </a:buClr>
              <a:buSzPct val="88000"/>
            </a:pPr>
            <a:r>
              <a:rPr lang="en-US" sz="1400" kern="0" dirty="0">
                <a:solidFill>
                  <a:schemeClr val="bg1"/>
                </a:solidFill>
              </a:rPr>
              <a:t>Provide a prescription or refill authorization of daily oral PrEP medication for ≤90 days</a:t>
            </a:r>
          </a:p>
          <a:p>
            <a:pPr marL="225425" indent="-225425">
              <a:spcBef>
                <a:spcPts val="0"/>
              </a:spcBef>
              <a:spcAft>
                <a:spcPts val="600"/>
              </a:spcAft>
              <a:buClr>
                <a:schemeClr val="bg1"/>
              </a:buClr>
              <a:buSzPct val="88000"/>
            </a:pPr>
            <a:r>
              <a:rPr lang="en-US" sz="1400" kern="0" dirty="0">
                <a:solidFill>
                  <a:schemeClr val="bg1"/>
                </a:solidFill>
              </a:rPr>
              <a:t>Assess and provide support for medication adherence and </a:t>
            </a:r>
            <a:br>
              <a:rPr lang="en-US" sz="1400" kern="0" dirty="0">
                <a:solidFill>
                  <a:schemeClr val="bg1"/>
                </a:solidFill>
              </a:rPr>
            </a:br>
            <a:r>
              <a:rPr lang="en-US" sz="1400" kern="0" dirty="0">
                <a:solidFill>
                  <a:schemeClr val="bg1"/>
                </a:solidFill>
              </a:rPr>
              <a:t>risk-reduction behaviors</a:t>
            </a:r>
          </a:p>
          <a:p>
            <a:pPr marL="225425" indent="-225425">
              <a:spcBef>
                <a:spcPts val="0"/>
              </a:spcBef>
              <a:spcAft>
                <a:spcPts val="600"/>
              </a:spcAft>
              <a:buClr>
                <a:schemeClr val="bg1"/>
              </a:buClr>
              <a:buSzPct val="88000"/>
            </a:pPr>
            <a:r>
              <a:rPr lang="en-US" sz="1400" kern="0" dirty="0">
                <a:solidFill>
                  <a:schemeClr val="bg1"/>
                </a:solidFill>
              </a:rPr>
              <a:t>Test sexually active patients with signs or symptoms of STIs and screen asymptomatic men who have sex with men and are at high risk for recurrent bacterial STIs</a:t>
            </a:r>
          </a:p>
          <a:p>
            <a:pPr marL="225425" indent="-225425">
              <a:spcBef>
                <a:spcPts val="0"/>
              </a:spcBef>
              <a:spcAft>
                <a:spcPts val="600"/>
              </a:spcAft>
              <a:buClr>
                <a:schemeClr val="bg1"/>
              </a:buClr>
              <a:buSzPct val="88000"/>
            </a:pPr>
            <a:r>
              <a:rPr lang="en-US" sz="1400" kern="0" dirty="0">
                <a:solidFill>
                  <a:schemeClr val="bg1"/>
                </a:solidFill>
              </a:rPr>
              <a:t>Provide access to sterile needles/syringes and substance use disorder treatment services for people who inject drugs</a:t>
            </a:r>
          </a:p>
          <a:p>
            <a:pPr marL="225425" indent="-225425">
              <a:spcBef>
                <a:spcPts val="0"/>
              </a:spcBef>
              <a:spcAft>
                <a:spcPts val="600"/>
              </a:spcAft>
              <a:buClr>
                <a:schemeClr val="bg1"/>
              </a:buClr>
              <a:buSzPct val="88000"/>
            </a:pPr>
            <a:r>
              <a:rPr lang="en-US" sz="1400" kern="0" dirty="0">
                <a:solidFill>
                  <a:schemeClr val="bg1"/>
                </a:solidFill>
              </a:rPr>
              <a:t>Respond to questions and provide new information</a:t>
            </a:r>
          </a:p>
          <a:p>
            <a:pPr marL="0" indent="0">
              <a:spcBef>
                <a:spcPts val="0"/>
              </a:spcBef>
              <a:spcAft>
                <a:spcPts val="1200"/>
              </a:spcAft>
              <a:buNone/>
            </a:pPr>
            <a:endParaRPr lang="en-US" sz="1400" kern="0" dirty="0">
              <a:solidFill>
                <a:schemeClr val="bg1"/>
              </a:solidFill>
            </a:endParaRPr>
          </a:p>
          <a:p>
            <a:pPr marL="0" indent="0" algn="ctr">
              <a:spcBef>
                <a:spcPts val="0"/>
              </a:spcBef>
              <a:spcAft>
                <a:spcPts val="1200"/>
              </a:spcAft>
              <a:buNone/>
            </a:pPr>
            <a:endParaRPr lang="en-US" sz="1400" kern="0" dirty="0">
              <a:solidFill>
                <a:schemeClr val="bg1"/>
              </a:solidFill>
            </a:endParaRPr>
          </a:p>
          <a:p>
            <a:pPr marL="0" indent="0" algn="ctr">
              <a:spcBef>
                <a:spcPts val="0"/>
              </a:spcBef>
              <a:spcAft>
                <a:spcPts val="1200"/>
              </a:spcAft>
              <a:buNone/>
            </a:pPr>
            <a:endParaRPr lang="en-US" kern="0" dirty="0">
              <a:solidFill>
                <a:schemeClr val="bg1"/>
              </a:solidFill>
            </a:endParaRPr>
          </a:p>
        </p:txBody>
      </p:sp>
      <p:sp>
        <p:nvSpPr>
          <p:cNvPr id="12" name="Content Placeholder 6">
            <a:extLst>
              <a:ext uri="{FF2B5EF4-FFF2-40B4-BE49-F238E27FC236}">
                <a16:creationId xmlns:a16="http://schemas.microsoft.com/office/drawing/2014/main" id="{DB1F0E42-5F05-9A42-A48F-246D1CED47A1}"/>
              </a:ext>
            </a:extLst>
          </p:cNvPr>
          <p:cNvSpPr txBox="1">
            <a:spLocks/>
          </p:cNvSpPr>
          <p:nvPr/>
        </p:nvSpPr>
        <p:spPr bwMode="auto">
          <a:xfrm>
            <a:off x="4457296" y="1105989"/>
            <a:ext cx="3569370" cy="5146211"/>
          </a:xfrm>
          <a:prstGeom prst="rect">
            <a:avLst/>
          </a:prstGeom>
          <a:solidFill>
            <a:srgbClr val="00788A"/>
          </a:solidFill>
          <a:ln w="9525">
            <a:noFill/>
            <a:miter lim="800000"/>
            <a:headEnd/>
            <a:tailEnd/>
          </a:ln>
        </p:spPr>
        <p:txBody>
          <a:bodyPr vert="horz" wrap="square" lIns="182880" tIns="182880" rIns="182880" bIns="274320" numCol="1" anchor="t" anchorCtr="0" compatLnSpc="1">
            <a:prstTxWarp prst="textNoShape">
              <a:avLst/>
            </a:prstTxWarp>
          </a:bodyPr>
          <a:lstStyle>
            <a:lvl1pPr marL="280988" indent="-280988" algn="l" rtl="0" eaLnBrk="1" fontAlgn="base" hangingPunct="1">
              <a:spcBef>
                <a:spcPts val="12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spcBef>
                <a:spcPts val="0"/>
              </a:spcBef>
              <a:spcAft>
                <a:spcPts val="1200"/>
              </a:spcAft>
              <a:buNone/>
            </a:pPr>
            <a:r>
              <a:rPr lang="en-US" sz="1800" b="1" kern="0" dirty="0">
                <a:solidFill>
                  <a:schemeClr val="bg1"/>
                </a:solidFill>
              </a:rPr>
              <a:t>At least every 6 months:</a:t>
            </a:r>
          </a:p>
          <a:p>
            <a:pPr marL="225425" indent="-225425">
              <a:spcBef>
                <a:spcPts val="0"/>
              </a:spcBef>
              <a:spcAft>
                <a:spcPts val="1200"/>
              </a:spcAft>
              <a:buClr>
                <a:schemeClr val="bg1"/>
              </a:buClr>
            </a:pPr>
            <a:r>
              <a:rPr lang="en-US" sz="1500" kern="0" dirty="0">
                <a:solidFill>
                  <a:schemeClr val="bg1"/>
                </a:solidFill>
              </a:rPr>
              <a:t>Monitor eCrCl for patients who are </a:t>
            </a:r>
            <a:r>
              <a:rPr lang="en-US" sz="1500" kern="0" dirty="0">
                <a:solidFill>
                  <a:schemeClr val="bg1"/>
                </a:solidFill>
                <a:cs typeface="Times New Roman" panose="02020603050405020304" pitchFamily="18" charset="0"/>
              </a:rPr>
              <a:t>≥50 years or had an eCrCl </a:t>
            </a:r>
            <a:br>
              <a:rPr lang="en-US" sz="1500" kern="0" dirty="0">
                <a:solidFill>
                  <a:schemeClr val="bg1"/>
                </a:solidFill>
                <a:cs typeface="Times New Roman" panose="02020603050405020304" pitchFamily="18" charset="0"/>
              </a:rPr>
            </a:br>
            <a:r>
              <a:rPr lang="en-US" sz="1500" kern="0" dirty="0">
                <a:solidFill>
                  <a:schemeClr val="bg1"/>
                </a:solidFill>
                <a:cs typeface="Times New Roman" panose="02020603050405020304" pitchFamily="18" charset="0"/>
              </a:rPr>
              <a:t>&lt;90 mL/min when they started oral PrEP</a:t>
            </a:r>
          </a:p>
          <a:p>
            <a:pPr marL="514350" lvl="1" indent="-225425">
              <a:spcBef>
                <a:spcPts val="0"/>
              </a:spcBef>
              <a:spcAft>
                <a:spcPts val="1200"/>
              </a:spcAft>
              <a:buClr>
                <a:schemeClr val="bg1"/>
              </a:buClr>
            </a:pPr>
            <a:r>
              <a:rPr lang="en-US" sz="1300" kern="0" dirty="0">
                <a:solidFill>
                  <a:schemeClr val="bg1"/>
                </a:solidFill>
                <a:cs typeface="Times New Roman" panose="02020603050405020304" pitchFamily="18" charset="0"/>
              </a:rPr>
              <a:t>Monitor more frequently or perform additional tests if there are other threats to kidney safety</a:t>
            </a:r>
          </a:p>
          <a:p>
            <a:pPr marL="225425" indent="-225425">
              <a:spcBef>
                <a:spcPts val="0"/>
              </a:spcBef>
              <a:spcAft>
                <a:spcPts val="1200"/>
              </a:spcAft>
              <a:buClr>
                <a:schemeClr val="bg1"/>
              </a:buClr>
            </a:pPr>
            <a:r>
              <a:rPr lang="en-US" sz="1500" kern="0" dirty="0">
                <a:solidFill>
                  <a:schemeClr val="bg1"/>
                </a:solidFill>
                <a:cs typeface="Times New Roman" panose="02020603050405020304" pitchFamily="18" charset="0"/>
              </a:rPr>
              <a:t>Screen sexually active people for STIs:</a:t>
            </a:r>
          </a:p>
          <a:p>
            <a:pPr marL="514350" lvl="1" indent="-225425">
              <a:spcBef>
                <a:spcPts val="0"/>
              </a:spcBef>
              <a:spcAft>
                <a:spcPts val="1200"/>
              </a:spcAft>
              <a:buClr>
                <a:schemeClr val="bg1"/>
              </a:buClr>
            </a:pPr>
            <a:r>
              <a:rPr lang="en-US" sz="1300" kern="0" dirty="0">
                <a:solidFill>
                  <a:schemeClr val="bg1"/>
                </a:solidFill>
              </a:rPr>
              <a:t>Syphilis for all PrEP users</a:t>
            </a:r>
          </a:p>
          <a:p>
            <a:pPr marL="514350" lvl="1" indent="-225425">
              <a:spcBef>
                <a:spcPts val="0"/>
              </a:spcBef>
              <a:spcAft>
                <a:spcPts val="1200"/>
              </a:spcAft>
              <a:buClr>
                <a:schemeClr val="bg1"/>
              </a:buClr>
            </a:pPr>
            <a:r>
              <a:rPr lang="en-US" sz="1300" kern="0" dirty="0">
                <a:solidFill>
                  <a:schemeClr val="bg1"/>
                </a:solidFill>
              </a:rPr>
              <a:t>Gonorrhea for all PrEP users</a:t>
            </a:r>
          </a:p>
          <a:p>
            <a:pPr marL="514350" lvl="1" indent="-225425">
              <a:spcBef>
                <a:spcPts val="0"/>
              </a:spcBef>
              <a:spcAft>
                <a:spcPts val="1200"/>
              </a:spcAft>
              <a:buClr>
                <a:schemeClr val="bg1"/>
              </a:buClr>
            </a:pPr>
            <a:r>
              <a:rPr lang="en-US" sz="1300" kern="0" dirty="0">
                <a:solidFill>
                  <a:schemeClr val="bg1"/>
                </a:solidFill>
              </a:rPr>
              <a:t>Chlamydia for men who have sex with men and transgender women, even if asymptomatic</a:t>
            </a:r>
            <a:endParaRPr lang="en-US" sz="1100" kern="0" dirty="0">
              <a:solidFill>
                <a:schemeClr val="bg1"/>
              </a:solidFill>
            </a:endParaRPr>
          </a:p>
          <a:p>
            <a:pPr marL="225425" indent="-225425">
              <a:spcBef>
                <a:spcPts val="0"/>
              </a:spcBef>
              <a:spcAft>
                <a:spcPts val="1200"/>
              </a:spcAft>
              <a:buClr>
                <a:schemeClr val="bg1"/>
              </a:buClr>
            </a:pPr>
            <a:r>
              <a:rPr lang="en-US" sz="1500" kern="0" dirty="0">
                <a:solidFill>
                  <a:schemeClr val="bg1"/>
                </a:solidFill>
                <a:cs typeface="Times New Roman" panose="02020603050405020304" pitchFamily="18" charset="0"/>
              </a:rPr>
              <a:t>Assess interest in continuing or discontinuing PrEP</a:t>
            </a:r>
            <a:endParaRPr lang="en-US" sz="1300" kern="0" dirty="0">
              <a:solidFill>
                <a:schemeClr val="bg1"/>
              </a:solidFill>
            </a:endParaRPr>
          </a:p>
          <a:p>
            <a:pPr marL="0" indent="0" algn="ctr">
              <a:spcBef>
                <a:spcPts val="0"/>
              </a:spcBef>
              <a:spcAft>
                <a:spcPts val="1200"/>
              </a:spcAft>
              <a:buNone/>
            </a:pPr>
            <a:endParaRPr lang="en-US" kern="0" dirty="0">
              <a:solidFill>
                <a:schemeClr val="bg1"/>
              </a:solidFill>
            </a:endParaRPr>
          </a:p>
          <a:p>
            <a:pPr marL="0" indent="0" algn="ctr">
              <a:spcBef>
                <a:spcPts val="0"/>
              </a:spcBef>
              <a:spcAft>
                <a:spcPts val="1200"/>
              </a:spcAft>
              <a:buNone/>
            </a:pPr>
            <a:endParaRPr lang="en-US" kern="0" dirty="0">
              <a:solidFill>
                <a:schemeClr val="bg1"/>
              </a:solidFill>
            </a:endParaRPr>
          </a:p>
        </p:txBody>
      </p:sp>
      <p:sp>
        <p:nvSpPr>
          <p:cNvPr id="10" name="Content Placeholder 6">
            <a:extLst>
              <a:ext uri="{FF2B5EF4-FFF2-40B4-BE49-F238E27FC236}">
                <a16:creationId xmlns:a16="http://schemas.microsoft.com/office/drawing/2014/main" id="{63C5D1C4-6148-BB49-A9BF-4F73BB3A085D}"/>
              </a:ext>
            </a:extLst>
          </p:cNvPr>
          <p:cNvSpPr txBox="1">
            <a:spLocks/>
          </p:cNvSpPr>
          <p:nvPr/>
        </p:nvSpPr>
        <p:spPr bwMode="auto">
          <a:xfrm>
            <a:off x="8167301" y="1108357"/>
            <a:ext cx="3415099" cy="5146211"/>
          </a:xfrm>
          <a:prstGeom prst="rect">
            <a:avLst/>
          </a:prstGeom>
          <a:solidFill>
            <a:schemeClr val="accent1"/>
          </a:solidFill>
          <a:ln w="9525">
            <a:noFill/>
            <a:miter lim="800000"/>
            <a:headEnd/>
            <a:tailEnd/>
          </a:ln>
        </p:spPr>
        <p:txBody>
          <a:bodyPr vert="horz" wrap="square" lIns="182880" tIns="182880" rIns="182880" bIns="274320" numCol="1" anchor="t" anchorCtr="0" compatLnSpc="1">
            <a:prstTxWarp prst="textNoShape">
              <a:avLst/>
            </a:prstTxWarp>
          </a:bodyPr>
          <a:lstStyle>
            <a:lvl1pPr marL="280988" indent="-280988" algn="l" rtl="0" eaLnBrk="1" fontAlgn="base" hangingPunct="1">
              <a:spcBef>
                <a:spcPts val="12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spcBef>
                <a:spcPts val="0"/>
              </a:spcBef>
              <a:spcAft>
                <a:spcPts val="1200"/>
              </a:spcAft>
              <a:buNone/>
            </a:pPr>
            <a:r>
              <a:rPr lang="en-US" sz="1800" b="1" kern="0" dirty="0">
                <a:solidFill>
                  <a:schemeClr val="bg1"/>
                </a:solidFill>
              </a:rPr>
              <a:t>At least every 12 months:</a:t>
            </a:r>
          </a:p>
          <a:p>
            <a:pPr marL="225425" indent="-225425">
              <a:spcBef>
                <a:spcPts val="0"/>
              </a:spcBef>
              <a:spcAft>
                <a:spcPts val="1200"/>
              </a:spcAft>
              <a:buClr>
                <a:schemeClr val="bg1"/>
              </a:buClr>
            </a:pPr>
            <a:r>
              <a:rPr lang="en-US" sz="1500" kern="0" dirty="0">
                <a:solidFill>
                  <a:schemeClr val="bg1"/>
                </a:solidFill>
              </a:rPr>
              <a:t>Monitor eCrCl for all patients continuing on PrEP medication</a:t>
            </a:r>
          </a:p>
          <a:p>
            <a:pPr marL="225425" indent="-225425">
              <a:spcBef>
                <a:spcPts val="0"/>
              </a:spcBef>
              <a:spcAft>
                <a:spcPts val="1200"/>
              </a:spcAft>
              <a:buClr>
                <a:schemeClr val="bg1"/>
              </a:buClr>
            </a:pPr>
            <a:r>
              <a:rPr lang="en-US" sz="1500" kern="0" dirty="0">
                <a:solidFill>
                  <a:schemeClr val="bg1"/>
                </a:solidFill>
              </a:rPr>
              <a:t>For patients using F/TAF, monitor triglyceride and cholesterol levels and weight</a:t>
            </a:r>
          </a:p>
          <a:p>
            <a:pPr marL="225425" indent="-225425">
              <a:spcBef>
                <a:spcPts val="0"/>
              </a:spcBef>
              <a:spcAft>
                <a:spcPts val="1200"/>
              </a:spcAft>
              <a:buClr>
                <a:schemeClr val="bg1"/>
              </a:buClr>
            </a:pPr>
            <a:r>
              <a:rPr lang="en-US" sz="1500" kern="0" dirty="0">
                <a:solidFill>
                  <a:schemeClr val="bg1"/>
                </a:solidFill>
              </a:rPr>
              <a:t>Screen heterosexually active people for chlamydia, even if asymptomatic</a:t>
            </a:r>
          </a:p>
        </p:txBody>
      </p:sp>
      <p:sp>
        <p:nvSpPr>
          <p:cNvPr id="9" name="Text Box 7"/>
          <p:cNvSpPr txBox="1">
            <a:spLocks noChangeArrowheads="1"/>
          </p:cNvSpPr>
          <p:nvPr/>
        </p:nvSpPr>
        <p:spPr bwMode="auto">
          <a:xfrm>
            <a:off x="467957" y="6322402"/>
            <a:ext cx="1089050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marL="24161750" indent="-24161750" eaLnBrk="0" hangingPunct="0">
              <a:spcBef>
                <a:spcPct val="20000"/>
              </a:spcBef>
              <a:buFont typeface="Arial" pitchFamily="34" charset="0"/>
              <a:buChar char="•"/>
              <a:defRPr sz="2200">
                <a:solidFill>
                  <a:schemeClr val="tx1"/>
                </a:solidFill>
                <a:latin typeface="Arial" pitchFamily="34" charset="0"/>
                <a:ea typeface="ＭＳ Ｐゴシック" pitchFamily="34" charset="-128"/>
              </a:defRPr>
            </a:lvl1pPr>
            <a:lvl2pPr marL="114300" eaLnBrk="0" hangingPunct="0">
              <a:spcBef>
                <a:spcPct val="20000"/>
              </a:spcBef>
              <a:buFont typeface="Wingdings" pitchFamily="2" charset="2"/>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9pPr>
          </a:lstStyle>
          <a:p>
            <a:pPr lvl="1" fontAlgn="base">
              <a:spcBef>
                <a:spcPct val="20000"/>
              </a:spcBef>
              <a:spcAft>
                <a:spcPct val="0"/>
              </a:spcAft>
              <a:buNone/>
              <a:defRPr/>
            </a:pPr>
            <a:r>
              <a:rPr lang="en-US" sz="800" baseline="0" dirty="0"/>
              <a:t>Centers for Disease Control and Prevention, US</a:t>
            </a:r>
            <a:r>
              <a:rPr lang="en-US" sz="800" dirty="0"/>
              <a:t> Public Health Service. </a:t>
            </a:r>
            <a:r>
              <a:rPr lang="en-US" sz="800" i="1" dirty="0"/>
              <a:t>Preexposure prophylaxis for the prevention of HIV infection in the United States—2021 update—a clinical practice guideline. </a:t>
            </a:r>
            <a:r>
              <a:rPr lang="en-US" sz="800" dirty="0"/>
              <a:t>Published December 2021. Accessed January 20, 2023. </a:t>
            </a:r>
            <a:r>
              <a:rPr lang="en-US" sz="800" dirty="0">
                <a:hlinkClick r:id="rId3"/>
              </a:rPr>
              <a:t>https://www.cdc.gov/hiv/pdf/risk/prep/cdc-hiv-prep-guidelines-2021.pdf</a:t>
            </a:r>
            <a:r>
              <a:rPr lang="en-US" sz="800" dirty="0"/>
              <a:t> </a:t>
            </a:r>
            <a:endParaRPr lang="en-US" altLang="en-US" sz="800" dirty="0">
              <a:cs typeface="Arial"/>
            </a:endParaRPr>
          </a:p>
        </p:txBody>
      </p:sp>
      <p:sp>
        <p:nvSpPr>
          <p:cNvPr id="5" name="Slide Number Placeholder 4"/>
          <p:cNvSpPr>
            <a:spLocks noGrp="1"/>
          </p:cNvSpPr>
          <p:nvPr>
            <p:ph type="sldNum" sz="quarter" idx="10"/>
          </p:nvPr>
        </p:nvSpPr>
        <p:spPr/>
        <p:txBody>
          <a:bodyPr/>
          <a:lstStyle/>
          <a:p>
            <a:fld id="{41B5DE04-1584-446B-BFAD-5E2DB24B7F15}" type="slidenum">
              <a:rPr lang="en-US" altLang="en-US"/>
              <a:pPr/>
              <a:t>24</a:t>
            </a:fld>
            <a:endParaRPr lang="en-US" altLang="en-US" dirty="0"/>
          </a:p>
        </p:txBody>
      </p:sp>
    </p:spTree>
    <p:extLst>
      <p:ext uri="{BB962C8B-B14F-4D97-AF65-F5344CB8AC3E}">
        <p14:creationId xmlns:p14="http://schemas.microsoft.com/office/powerpoint/2010/main" val="315409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8161E-B7EA-949C-6796-AB1D88EA9115}"/>
              </a:ext>
            </a:extLst>
          </p:cNvPr>
          <p:cNvSpPr txBox="1">
            <a:spLocks noGrp="1"/>
          </p:cNvSpPr>
          <p:nvPr>
            <p:ph type="title" idx="4294967295"/>
          </p:nvPr>
        </p:nvSpPr>
        <p:spPr bwMode="auto">
          <a:xfrm>
            <a:off x="609600" y="432086"/>
            <a:ext cx="9845040" cy="612648"/>
          </a:xfrm>
          <a:prstGeom prst="rect">
            <a:avLst/>
          </a:prstGeom>
          <a:noFill/>
          <a:ln w="9525" algn="ctr">
            <a:noFill/>
            <a:prstDash/>
            <a:miter lim="800000"/>
            <a:headEnd/>
            <a:tailEnd/>
          </a:ln>
          <a:effectLst/>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lvl1pPr marL="0" algn="l" rtl="0" eaLnBrk="1" fontAlgn="base" hangingPunct="1">
              <a:spcBef>
                <a:spcPct val="0"/>
              </a:spcBef>
              <a:spcAft>
                <a:spcPct val="0"/>
              </a:spcAft>
              <a:defRPr sz="2800" b="0" i="0" u="none">
                <a:solidFill>
                  <a:srgbClr val="0161AA"/>
                </a:solidFill>
                <a:latin typeface="+mj-lt"/>
                <a:ea typeface="+mj-ea"/>
                <a:cs typeface="+mj-cs"/>
              </a:defRPr>
            </a:lvl1pPr>
            <a:lvl2pPr algn="l" rtl="0" eaLnBrk="1" fontAlgn="base" hangingPunct="1">
              <a:spcBef>
                <a:spcPct val="0"/>
              </a:spcBef>
              <a:spcAft>
                <a:spcPct val="0"/>
              </a:spcAft>
              <a:defRPr sz="3200">
                <a:solidFill>
                  <a:schemeClr val="bg1"/>
                </a:solidFill>
                <a:latin typeface="Arial Narrow" pitchFamily="1" charset="0"/>
                <a:cs typeface="Arial" charset="0"/>
              </a:defRPr>
            </a:lvl2pPr>
            <a:lvl3pPr algn="l" rtl="0" eaLnBrk="1" fontAlgn="base" hangingPunct="1">
              <a:spcBef>
                <a:spcPct val="0"/>
              </a:spcBef>
              <a:spcAft>
                <a:spcPct val="0"/>
              </a:spcAft>
              <a:defRPr sz="3200">
                <a:solidFill>
                  <a:schemeClr val="bg1"/>
                </a:solidFill>
                <a:latin typeface="Arial Narrow" pitchFamily="1" charset="0"/>
                <a:cs typeface="Arial" charset="0"/>
              </a:defRPr>
            </a:lvl3pPr>
            <a:lvl4pPr algn="l" rtl="0" eaLnBrk="1" fontAlgn="base" hangingPunct="1">
              <a:spcBef>
                <a:spcPct val="0"/>
              </a:spcBef>
              <a:spcAft>
                <a:spcPct val="0"/>
              </a:spcAft>
              <a:defRPr sz="3200">
                <a:solidFill>
                  <a:schemeClr val="bg1"/>
                </a:solidFill>
                <a:latin typeface="Arial Narrow" pitchFamily="1" charset="0"/>
                <a:cs typeface="Arial" charset="0"/>
              </a:defRPr>
            </a:lvl4pPr>
            <a:lvl5pPr algn="l" rtl="0" eaLnBrk="1" fontAlgn="base" hangingPunct="1">
              <a:spcBef>
                <a:spcPct val="0"/>
              </a:spcBef>
              <a:spcAft>
                <a:spcPct val="0"/>
              </a:spcAft>
              <a:defRPr sz="3200">
                <a:solidFill>
                  <a:schemeClr val="bg1"/>
                </a:solidFill>
                <a:latin typeface="Arial Narrow" pitchFamily="1" charset="0"/>
                <a:cs typeface="Arial" charset="0"/>
              </a:defRPr>
            </a:lvl5pPr>
            <a:lvl6pPr marL="457200" algn="l" rtl="0" eaLnBrk="1" fontAlgn="base" hangingPunct="1">
              <a:spcBef>
                <a:spcPct val="0"/>
              </a:spcBef>
              <a:spcAft>
                <a:spcPct val="0"/>
              </a:spcAft>
              <a:defRPr sz="3200">
                <a:solidFill>
                  <a:schemeClr val="bg1"/>
                </a:solidFill>
                <a:latin typeface="Arial Narrow" pitchFamily="1" charset="0"/>
                <a:cs typeface="Arial" charset="0"/>
              </a:defRPr>
            </a:lvl6pPr>
            <a:lvl7pPr marL="914400" algn="l" rtl="0" eaLnBrk="1" fontAlgn="base" hangingPunct="1">
              <a:spcBef>
                <a:spcPct val="0"/>
              </a:spcBef>
              <a:spcAft>
                <a:spcPct val="0"/>
              </a:spcAft>
              <a:defRPr sz="3200">
                <a:solidFill>
                  <a:schemeClr val="bg1"/>
                </a:solidFill>
                <a:latin typeface="Arial Narrow" pitchFamily="1" charset="0"/>
                <a:cs typeface="Arial" charset="0"/>
              </a:defRPr>
            </a:lvl7pPr>
            <a:lvl8pPr marL="1371600" algn="l" rtl="0" eaLnBrk="1" fontAlgn="base" hangingPunct="1">
              <a:spcBef>
                <a:spcPct val="0"/>
              </a:spcBef>
              <a:spcAft>
                <a:spcPct val="0"/>
              </a:spcAft>
              <a:defRPr sz="3200">
                <a:solidFill>
                  <a:schemeClr val="bg1"/>
                </a:solidFill>
                <a:latin typeface="Arial Narrow" pitchFamily="1" charset="0"/>
                <a:cs typeface="Arial" charset="0"/>
              </a:defRPr>
            </a:lvl8pPr>
            <a:lvl9pPr marL="1828800" algn="l" rtl="0" eaLnBrk="1" fontAlgn="base" hangingPunct="1">
              <a:spcBef>
                <a:spcPct val="0"/>
              </a:spcBef>
              <a:spcAft>
                <a:spcPct val="0"/>
              </a:spcAft>
              <a:defRPr sz="3200">
                <a:solidFill>
                  <a:schemeClr val="bg1"/>
                </a:solidFill>
                <a:latin typeface="Arial Narrow" pitchFamily="1"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161AA"/>
                </a:solidFill>
                <a:effectLst/>
                <a:uLnTx/>
                <a:uFillTx/>
                <a:latin typeface="+mj-lt"/>
                <a:ea typeface="+mj-ea"/>
                <a:cs typeface="+mj-cs"/>
              </a:rPr>
              <a:t>Ongoing Assessments for Patients Using </a:t>
            </a:r>
            <a:r>
              <a:rPr kumimoji="0" lang="en-US" altLang="en-US" sz="2800" b="1" i="0" u="none" strike="noStrike" kern="1200" cap="none" spc="0" normalizeH="0" baseline="0" noProof="0" dirty="0">
                <a:ln>
                  <a:noFill/>
                </a:ln>
                <a:solidFill>
                  <a:srgbClr val="0161AA"/>
                </a:solidFill>
                <a:effectLst/>
                <a:uLnTx/>
                <a:uFillTx/>
                <a:latin typeface="+mj-lt"/>
                <a:ea typeface="+mj-ea"/>
                <a:cs typeface="+mj-cs"/>
              </a:rPr>
              <a:t>Injectable </a:t>
            </a:r>
            <a:r>
              <a:rPr kumimoji="0" lang="en-US" altLang="en-US" sz="2800" b="1" i="0" u="none" strike="noStrike" kern="1200" cap="none" spc="0" normalizeH="0" baseline="0" noProof="0" dirty="0" err="1">
                <a:ln>
                  <a:noFill/>
                </a:ln>
                <a:solidFill>
                  <a:srgbClr val="0161AA"/>
                </a:solidFill>
                <a:effectLst/>
                <a:uLnTx/>
                <a:uFillTx/>
                <a:latin typeface="+mj-lt"/>
                <a:ea typeface="+mj-ea"/>
                <a:cs typeface="+mj-cs"/>
              </a:rPr>
              <a:t>PrEP</a:t>
            </a:r>
            <a:endParaRPr kumimoji="0" lang="en-US" sz="2800" b="0" i="0" u="none" strike="noStrike" kern="0" cap="none" spc="0" normalizeH="0" baseline="0" noProof="0" dirty="0">
              <a:ln>
                <a:noFill/>
              </a:ln>
              <a:solidFill>
                <a:srgbClr val="0161AA"/>
              </a:solidFill>
              <a:effectLst/>
              <a:uLnTx/>
              <a:uFillTx/>
              <a:latin typeface="+mj-lt"/>
              <a:ea typeface="+mj-ea"/>
              <a:cs typeface="+mj-cs"/>
            </a:endParaRPr>
          </a:p>
        </p:txBody>
      </p:sp>
      <p:sp>
        <p:nvSpPr>
          <p:cNvPr id="14" name="Content Placeholder 6">
            <a:extLst>
              <a:ext uri="{FF2B5EF4-FFF2-40B4-BE49-F238E27FC236}">
                <a16:creationId xmlns:a16="http://schemas.microsoft.com/office/drawing/2014/main" id="{3ED1E31E-B921-6E4E-B4BC-024981931CE8}"/>
              </a:ext>
            </a:extLst>
          </p:cNvPr>
          <p:cNvSpPr txBox="1">
            <a:spLocks/>
          </p:cNvSpPr>
          <p:nvPr/>
        </p:nvSpPr>
        <p:spPr bwMode="auto">
          <a:xfrm>
            <a:off x="609600" y="1107174"/>
            <a:ext cx="3459845" cy="5180720"/>
          </a:xfrm>
          <a:prstGeom prst="rect">
            <a:avLst/>
          </a:prstGeom>
          <a:solidFill>
            <a:srgbClr val="9A4F9D"/>
          </a:solidFill>
          <a:ln w="9525">
            <a:noFill/>
            <a:miter lim="800000"/>
            <a:headEnd/>
            <a:tailEnd/>
          </a:ln>
        </p:spPr>
        <p:txBody>
          <a:bodyPr vert="horz" wrap="square" lIns="182880" tIns="182880" rIns="182880" bIns="274320" numCol="1" anchor="t" anchorCtr="0" compatLnSpc="1">
            <a:prstTxWarp prst="textNoShape">
              <a:avLst/>
            </a:prstTxWarp>
          </a:bodyPr>
          <a:lstStyle>
            <a:lvl1pPr marL="280988" indent="-280988" algn="l" rtl="0" eaLnBrk="1" fontAlgn="base" hangingPunct="1">
              <a:spcBef>
                <a:spcPts val="12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spcBef>
                <a:spcPts val="0"/>
              </a:spcBef>
              <a:spcAft>
                <a:spcPts val="1200"/>
              </a:spcAft>
              <a:buNone/>
            </a:pPr>
            <a:r>
              <a:rPr lang="en-US" sz="1800" b="1" kern="0" dirty="0">
                <a:solidFill>
                  <a:schemeClr val="bg1"/>
                </a:solidFill>
              </a:rPr>
              <a:t>At visit 1 month after initial injection:</a:t>
            </a:r>
          </a:p>
          <a:p>
            <a:pPr marL="225425" indent="-225425">
              <a:spcBef>
                <a:spcPts val="0"/>
              </a:spcBef>
              <a:spcAft>
                <a:spcPts val="1200"/>
              </a:spcAft>
              <a:buClr>
                <a:schemeClr val="bg1"/>
              </a:buClr>
            </a:pPr>
            <a:r>
              <a:rPr lang="en-US" sz="1500" kern="0" dirty="0">
                <a:solidFill>
                  <a:schemeClr val="bg1"/>
                </a:solidFill>
              </a:rPr>
              <a:t>Test for HIV and assess for signs or symptoms of acute infection</a:t>
            </a:r>
          </a:p>
          <a:p>
            <a:pPr marL="225425" indent="-225425">
              <a:spcBef>
                <a:spcPts val="0"/>
              </a:spcBef>
              <a:spcAft>
                <a:spcPts val="1200"/>
              </a:spcAft>
              <a:buClr>
                <a:schemeClr val="bg1"/>
              </a:buClr>
            </a:pPr>
            <a:r>
              <a:rPr lang="en-US" sz="1500" kern="0" dirty="0">
                <a:solidFill>
                  <a:schemeClr val="bg1"/>
                </a:solidFill>
              </a:rPr>
              <a:t>Administer CAB injection</a:t>
            </a:r>
          </a:p>
          <a:p>
            <a:pPr marL="225425" indent="-225425">
              <a:spcBef>
                <a:spcPts val="0"/>
              </a:spcBef>
              <a:spcAft>
                <a:spcPts val="1200"/>
              </a:spcAft>
              <a:buClr>
                <a:schemeClr val="bg1"/>
              </a:buClr>
            </a:pPr>
            <a:r>
              <a:rPr lang="en-US" sz="1500" kern="0" dirty="0">
                <a:solidFill>
                  <a:schemeClr val="bg1"/>
                </a:solidFill>
              </a:rPr>
              <a:t>Respond to new questions</a:t>
            </a:r>
          </a:p>
          <a:p>
            <a:pPr marL="225425" indent="-225425">
              <a:spcBef>
                <a:spcPts val="0"/>
              </a:spcBef>
              <a:spcAft>
                <a:spcPts val="1200"/>
              </a:spcAft>
              <a:buClr>
                <a:schemeClr val="bg1"/>
              </a:buClr>
            </a:pPr>
            <a:r>
              <a:rPr lang="en-US" sz="1500" kern="0" dirty="0">
                <a:solidFill>
                  <a:schemeClr val="bg1"/>
                </a:solidFill>
              </a:rPr>
              <a:t>Provide medication adherence and behavioral risk-reduction support</a:t>
            </a:r>
          </a:p>
          <a:p>
            <a:pPr marL="0" indent="0">
              <a:spcBef>
                <a:spcPts val="0"/>
              </a:spcBef>
              <a:spcAft>
                <a:spcPts val="1200"/>
              </a:spcAft>
              <a:buNone/>
            </a:pPr>
            <a:endParaRPr lang="en-US" kern="0" dirty="0">
              <a:solidFill>
                <a:schemeClr val="bg1"/>
              </a:solidFill>
            </a:endParaRPr>
          </a:p>
          <a:p>
            <a:pPr marL="0" indent="0" algn="ctr">
              <a:spcBef>
                <a:spcPts val="0"/>
              </a:spcBef>
              <a:spcAft>
                <a:spcPts val="1200"/>
              </a:spcAft>
              <a:buNone/>
            </a:pPr>
            <a:endParaRPr lang="en-US" kern="0" dirty="0">
              <a:solidFill>
                <a:schemeClr val="bg1"/>
              </a:solidFill>
            </a:endParaRPr>
          </a:p>
          <a:p>
            <a:pPr marL="0" indent="0" algn="ctr">
              <a:spcBef>
                <a:spcPts val="0"/>
              </a:spcBef>
              <a:spcAft>
                <a:spcPts val="1200"/>
              </a:spcAft>
              <a:buNone/>
            </a:pPr>
            <a:endParaRPr lang="en-US" kern="0" dirty="0">
              <a:solidFill>
                <a:schemeClr val="bg1"/>
              </a:solidFill>
            </a:endParaRPr>
          </a:p>
        </p:txBody>
      </p:sp>
      <p:sp>
        <p:nvSpPr>
          <p:cNvPr id="12" name="Content Placeholder 6">
            <a:extLst>
              <a:ext uri="{FF2B5EF4-FFF2-40B4-BE49-F238E27FC236}">
                <a16:creationId xmlns:a16="http://schemas.microsoft.com/office/drawing/2014/main" id="{DB1F0E42-5F05-9A42-A48F-246D1CED47A1}"/>
              </a:ext>
            </a:extLst>
          </p:cNvPr>
          <p:cNvSpPr txBox="1">
            <a:spLocks/>
          </p:cNvSpPr>
          <p:nvPr/>
        </p:nvSpPr>
        <p:spPr bwMode="auto">
          <a:xfrm>
            <a:off x="4183286" y="1108357"/>
            <a:ext cx="3459846" cy="5146211"/>
          </a:xfrm>
          <a:prstGeom prst="rect">
            <a:avLst/>
          </a:prstGeom>
          <a:solidFill>
            <a:srgbClr val="00788A"/>
          </a:solidFill>
          <a:ln w="9525">
            <a:noFill/>
            <a:miter lim="800000"/>
            <a:headEnd/>
            <a:tailEnd/>
          </a:ln>
        </p:spPr>
        <p:txBody>
          <a:bodyPr vert="horz" wrap="square" lIns="182880" tIns="182880" rIns="182880" bIns="274320" numCol="1" anchor="t" anchorCtr="0" compatLnSpc="1">
            <a:prstTxWarp prst="textNoShape">
              <a:avLst/>
            </a:prstTxWarp>
          </a:bodyPr>
          <a:lstStyle>
            <a:lvl1pPr marL="280988" indent="-280988" algn="l" rtl="0" eaLnBrk="1" fontAlgn="base" hangingPunct="1">
              <a:spcBef>
                <a:spcPts val="12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spcBef>
                <a:spcPts val="0"/>
              </a:spcBef>
              <a:spcAft>
                <a:spcPts val="1200"/>
              </a:spcAft>
              <a:buNone/>
            </a:pPr>
            <a:r>
              <a:rPr lang="en-US" sz="1800" b="1" kern="0" dirty="0">
                <a:solidFill>
                  <a:schemeClr val="bg1"/>
                </a:solidFill>
              </a:rPr>
              <a:t>At each bimonthly visit:</a:t>
            </a:r>
          </a:p>
          <a:p>
            <a:pPr marL="225425" indent="-225425">
              <a:spcBef>
                <a:spcPts val="0"/>
              </a:spcBef>
              <a:spcAft>
                <a:spcPts val="1200"/>
              </a:spcAft>
              <a:buClr>
                <a:schemeClr val="bg1"/>
              </a:buClr>
            </a:pPr>
            <a:r>
              <a:rPr lang="en-US" sz="1500" kern="0" dirty="0">
                <a:solidFill>
                  <a:schemeClr val="bg1"/>
                </a:solidFill>
              </a:rPr>
              <a:t>Test for HIV and assess for signs or symptoms of acute infection</a:t>
            </a:r>
          </a:p>
          <a:p>
            <a:pPr marL="225425" indent="-225425">
              <a:spcBef>
                <a:spcPts val="0"/>
              </a:spcBef>
              <a:spcAft>
                <a:spcPts val="1200"/>
              </a:spcAft>
              <a:buClr>
                <a:schemeClr val="bg1"/>
              </a:buClr>
            </a:pPr>
            <a:r>
              <a:rPr lang="en-US" sz="1500" kern="0" dirty="0">
                <a:solidFill>
                  <a:schemeClr val="bg1"/>
                </a:solidFill>
                <a:cs typeface="Times New Roman" panose="02020603050405020304" pitchFamily="18" charset="0"/>
              </a:rPr>
              <a:t>Administer CAB injection</a:t>
            </a:r>
          </a:p>
          <a:p>
            <a:pPr marL="225425" indent="-225425">
              <a:spcBef>
                <a:spcPts val="0"/>
              </a:spcBef>
              <a:spcAft>
                <a:spcPts val="1200"/>
              </a:spcAft>
              <a:buClr>
                <a:schemeClr val="bg1"/>
              </a:buClr>
            </a:pPr>
            <a:r>
              <a:rPr lang="en-US" sz="1500" kern="0" dirty="0">
                <a:solidFill>
                  <a:schemeClr val="bg1"/>
                </a:solidFill>
                <a:cs typeface="Times New Roman" panose="02020603050405020304" pitchFamily="18" charset="0"/>
              </a:rPr>
              <a:t>Provide access to sterile needles/syringes and substance use disorder treatment services for people who inject drugs</a:t>
            </a:r>
          </a:p>
          <a:p>
            <a:pPr marL="225425" indent="-225425">
              <a:spcBef>
                <a:spcPts val="0"/>
              </a:spcBef>
              <a:spcAft>
                <a:spcPts val="1200"/>
              </a:spcAft>
              <a:buClr>
                <a:schemeClr val="bg1"/>
              </a:buClr>
            </a:pPr>
            <a:r>
              <a:rPr lang="en-US" sz="1500" kern="0" dirty="0">
                <a:solidFill>
                  <a:schemeClr val="bg1"/>
                </a:solidFill>
                <a:cs typeface="Times New Roman" panose="02020603050405020304" pitchFamily="18" charset="0"/>
              </a:rPr>
              <a:t>Respond to questions and provide any new information</a:t>
            </a:r>
          </a:p>
          <a:p>
            <a:pPr marL="225425" indent="-225425">
              <a:spcBef>
                <a:spcPts val="0"/>
              </a:spcBef>
              <a:spcAft>
                <a:spcPts val="1200"/>
              </a:spcAft>
              <a:buClr>
                <a:schemeClr val="bg1"/>
              </a:buClr>
            </a:pPr>
            <a:r>
              <a:rPr lang="en-US" sz="1500" kern="0" dirty="0">
                <a:solidFill>
                  <a:schemeClr val="bg1"/>
                </a:solidFill>
                <a:cs typeface="Times New Roman" panose="02020603050405020304" pitchFamily="18" charset="0"/>
              </a:rPr>
              <a:t>Discuss the benefits of persistent CAB for PrEP use and adherence to scheduled injection visits</a:t>
            </a:r>
            <a:endParaRPr lang="en-US" sz="1300" kern="0" dirty="0">
              <a:solidFill>
                <a:schemeClr val="bg1"/>
              </a:solidFill>
              <a:cs typeface="Times New Roman" panose="02020603050405020304" pitchFamily="18" charset="0"/>
            </a:endParaRPr>
          </a:p>
          <a:p>
            <a:pPr marL="0" indent="0" algn="ctr">
              <a:spcBef>
                <a:spcPts val="0"/>
              </a:spcBef>
              <a:spcAft>
                <a:spcPts val="1200"/>
              </a:spcAft>
              <a:buNone/>
            </a:pPr>
            <a:endParaRPr lang="en-US" kern="0" dirty="0">
              <a:solidFill>
                <a:schemeClr val="bg1"/>
              </a:solidFill>
            </a:endParaRPr>
          </a:p>
          <a:p>
            <a:pPr marL="0" indent="0" algn="ctr">
              <a:spcBef>
                <a:spcPts val="0"/>
              </a:spcBef>
              <a:spcAft>
                <a:spcPts val="1200"/>
              </a:spcAft>
              <a:buNone/>
            </a:pPr>
            <a:endParaRPr lang="en-US" kern="0" dirty="0">
              <a:solidFill>
                <a:schemeClr val="bg1"/>
              </a:solidFill>
            </a:endParaRPr>
          </a:p>
        </p:txBody>
      </p:sp>
      <p:sp>
        <p:nvSpPr>
          <p:cNvPr id="10" name="Content Placeholder 6">
            <a:extLst>
              <a:ext uri="{FF2B5EF4-FFF2-40B4-BE49-F238E27FC236}">
                <a16:creationId xmlns:a16="http://schemas.microsoft.com/office/drawing/2014/main" id="{63C5D1C4-6148-BB49-A9BF-4F73BB3A085D}"/>
              </a:ext>
            </a:extLst>
          </p:cNvPr>
          <p:cNvSpPr txBox="1">
            <a:spLocks/>
          </p:cNvSpPr>
          <p:nvPr/>
        </p:nvSpPr>
        <p:spPr bwMode="auto">
          <a:xfrm>
            <a:off x="7756974" y="1107174"/>
            <a:ext cx="3698426" cy="1705696"/>
          </a:xfrm>
          <a:prstGeom prst="rect">
            <a:avLst/>
          </a:prstGeom>
          <a:solidFill>
            <a:srgbClr val="0161AA"/>
          </a:solidFill>
          <a:ln w="9525">
            <a:solidFill>
              <a:srgbClr val="0161AA"/>
            </a:solidFill>
            <a:miter lim="800000"/>
            <a:headEnd/>
            <a:tailEnd/>
          </a:ln>
        </p:spPr>
        <p:txBody>
          <a:bodyPr vert="horz" wrap="square" lIns="182880" tIns="182880" rIns="182880" bIns="274320" numCol="1" anchor="t" anchorCtr="0" compatLnSpc="1">
            <a:prstTxWarp prst="textNoShape">
              <a:avLst/>
            </a:prstTxWarp>
          </a:bodyPr>
          <a:lstStyle>
            <a:lvl1pPr marL="280988" indent="-280988" algn="l" rtl="0" eaLnBrk="1" fontAlgn="base" hangingPunct="1">
              <a:spcBef>
                <a:spcPts val="12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spcBef>
                <a:spcPts val="0"/>
              </a:spcBef>
              <a:spcAft>
                <a:spcPts val="1200"/>
              </a:spcAft>
              <a:buNone/>
            </a:pPr>
            <a:r>
              <a:rPr lang="en-US" sz="1800" b="1" kern="0" dirty="0">
                <a:solidFill>
                  <a:schemeClr val="bg1"/>
                </a:solidFill>
              </a:rPr>
              <a:t>At least every 4 months (every other injection):</a:t>
            </a:r>
          </a:p>
          <a:p>
            <a:pPr marL="225425" indent="-225425">
              <a:spcBef>
                <a:spcPts val="0"/>
              </a:spcBef>
              <a:spcAft>
                <a:spcPts val="1200"/>
              </a:spcAft>
              <a:buClr>
                <a:schemeClr val="bg1"/>
              </a:buClr>
            </a:pPr>
            <a:r>
              <a:rPr lang="en-US" sz="1500" kern="0" dirty="0">
                <a:solidFill>
                  <a:schemeClr val="bg1"/>
                </a:solidFill>
              </a:rPr>
              <a:t>Screen men and transgender women who have sex with men for bacterial STIs</a:t>
            </a:r>
          </a:p>
        </p:txBody>
      </p:sp>
      <p:sp>
        <p:nvSpPr>
          <p:cNvPr id="8" name="Content Placeholder 6">
            <a:extLst>
              <a:ext uri="{FF2B5EF4-FFF2-40B4-BE49-F238E27FC236}">
                <a16:creationId xmlns:a16="http://schemas.microsoft.com/office/drawing/2014/main" id="{A849D150-C741-4407-90C7-82C3BCCB124E}"/>
              </a:ext>
            </a:extLst>
          </p:cNvPr>
          <p:cNvSpPr txBox="1">
            <a:spLocks/>
          </p:cNvSpPr>
          <p:nvPr/>
        </p:nvSpPr>
        <p:spPr bwMode="auto">
          <a:xfrm>
            <a:off x="7756972" y="2880704"/>
            <a:ext cx="3698427" cy="1604210"/>
          </a:xfrm>
          <a:prstGeom prst="rect">
            <a:avLst/>
          </a:prstGeom>
          <a:solidFill>
            <a:srgbClr val="0161AA"/>
          </a:solidFill>
          <a:ln w="9525">
            <a:solidFill>
              <a:srgbClr val="0161AA"/>
            </a:solidFill>
            <a:miter lim="800000"/>
            <a:headEnd/>
            <a:tailEnd/>
          </a:ln>
        </p:spPr>
        <p:txBody>
          <a:bodyPr vert="horz" wrap="square" lIns="182880" tIns="182880" rIns="182880" bIns="274320" numCol="1" anchor="t" anchorCtr="0" compatLnSpc="1">
            <a:prstTxWarp prst="textNoShape">
              <a:avLst/>
            </a:prstTxWarp>
          </a:bodyPr>
          <a:lstStyle>
            <a:lvl1pPr marL="280988" indent="-280988" algn="l" rtl="0" eaLnBrk="1" fontAlgn="base" hangingPunct="1">
              <a:spcBef>
                <a:spcPts val="12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spcBef>
                <a:spcPts val="0"/>
              </a:spcBef>
              <a:spcAft>
                <a:spcPts val="1200"/>
              </a:spcAft>
              <a:buNone/>
            </a:pPr>
            <a:r>
              <a:rPr lang="en-US" sz="1800" b="1" kern="0" dirty="0">
                <a:solidFill>
                  <a:schemeClr val="bg1"/>
                </a:solidFill>
              </a:rPr>
              <a:t>At least every 6 months:</a:t>
            </a:r>
          </a:p>
          <a:p>
            <a:pPr marL="225425" indent="-225425">
              <a:spcBef>
                <a:spcPts val="0"/>
              </a:spcBef>
              <a:spcAft>
                <a:spcPts val="1200"/>
              </a:spcAft>
              <a:buClr>
                <a:schemeClr val="bg1"/>
              </a:buClr>
            </a:pPr>
            <a:r>
              <a:rPr lang="en-US" sz="1500" kern="0" dirty="0">
                <a:solidFill>
                  <a:schemeClr val="bg1"/>
                </a:solidFill>
              </a:rPr>
              <a:t>Screen heterosexually active people for bacterial STIs</a:t>
            </a:r>
          </a:p>
        </p:txBody>
      </p:sp>
      <p:sp>
        <p:nvSpPr>
          <p:cNvPr id="11" name="Content Placeholder 6">
            <a:extLst>
              <a:ext uri="{FF2B5EF4-FFF2-40B4-BE49-F238E27FC236}">
                <a16:creationId xmlns:a16="http://schemas.microsoft.com/office/drawing/2014/main" id="{F8332232-24B4-42ED-8DDD-58350E1B4EF7}"/>
              </a:ext>
            </a:extLst>
          </p:cNvPr>
          <p:cNvSpPr txBox="1">
            <a:spLocks/>
          </p:cNvSpPr>
          <p:nvPr/>
        </p:nvSpPr>
        <p:spPr bwMode="auto">
          <a:xfrm>
            <a:off x="7756972" y="4547687"/>
            <a:ext cx="3720795" cy="1700747"/>
          </a:xfrm>
          <a:prstGeom prst="rect">
            <a:avLst/>
          </a:prstGeom>
          <a:solidFill>
            <a:schemeClr val="accent1"/>
          </a:solidFill>
          <a:ln w="9525">
            <a:noFill/>
            <a:miter lim="800000"/>
            <a:headEnd/>
            <a:tailEnd/>
          </a:ln>
        </p:spPr>
        <p:txBody>
          <a:bodyPr vert="horz" wrap="square" lIns="182880" tIns="182880" rIns="182880" bIns="274320" numCol="1" anchor="t" anchorCtr="0" compatLnSpc="1">
            <a:prstTxWarp prst="textNoShape">
              <a:avLst/>
            </a:prstTxWarp>
          </a:bodyPr>
          <a:lstStyle>
            <a:lvl1pPr marL="280988" indent="-280988" algn="l" rtl="0" eaLnBrk="1" fontAlgn="base" hangingPunct="1">
              <a:spcBef>
                <a:spcPts val="12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spcBef>
                <a:spcPts val="0"/>
              </a:spcBef>
              <a:spcAft>
                <a:spcPts val="1200"/>
              </a:spcAft>
              <a:buNone/>
            </a:pPr>
            <a:r>
              <a:rPr lang="en-US" sz="1800" b="1" kern="0" dirty="0">
                <a:solidFill>
                  <a:schemeClr val="bg1"/>
                </a:solidFill>
              </a:rPr>
              <a:t>At least every 12 months:</a:t>
            </a:r>
          </a:p>
          <a:p>
            <a:pPr marL="225425" indent="-225425">
              <a:spcBef>
                <a:spcPts val="0"/>
              </a:spcBef>
              <a:spcAft>
                <a:spcPts val="1200"/>
              </a:spcAft>
              <a:buClr>
                <a:schemeClr val="bg1"/>
              </a:buClr>
            </a:pPr>
            <a:r>
              <a:rPr lang="en-US" sz="1500" kern="0" dirty="0">
                <a:solidFill>
                  <a:schemeClr val="bg1"/>
                </a:solidFill>
              </a:rPr>
              <a:t>Assess desire to continue PrEP</a:t>
            </a:r>
          </a:p>
          <a:p>
            <a:pPr marL="225425" indent="-225425">
              <a:spcBef>
                <a:spcPts val="0"/>
              </a:spcBef>
              <a:spcAft>
                <a:spcPts val="1200"/>
              </a:spcAft>
              <a:buClr>
                <a:schemeClr val="bg1"/>
              </a:buClr>
            </a:pPr>
            <a:r>
              <a:rPr lang="en-US" sz="1500" kern="0" dirty="0">
                <a:solidFill>
                  <a:schemeClr val="bg1"/>
                </a:solidFill>
              </a:rPr>
              <a:t>Screen heterosexually active people for chlamydia, even if asymptomatic</a:t>
            </a:r>
          </a:p>
        </p:txBody>
      </p:sp>
      <p:sp>
        <p:nvSpPr>
          <p:cNvPr id="9" name="Text Box 7"/>
          <p:cNvSpPr txBox="1">
            <a:spLocks noChangeArrowheads="1"/>
          </p:cNvSpPr>
          <p:nvPr/>
        </p:nvSpPr>
        <p:spPr bwMode="auto">
          <a:xfrm>
            <a:off x="467957" y="6322402"/>
            <a:ext cx="1089050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marL="24161750" indent="-24161750" eaLnBrk="0" hangingPunct="0">
              <a:spcBef>
                <a:spcPct val="20000"/>
              </a:spcBef>
              <a:buFont typeface="Arial" pitchFamily="34" charset="0"/>
              <a:buChar char="•"/>
              <a:defRPr sz="2200">
                <a:solidFill>
                  <a:schemeClr val="tx1"/>
                </a:solidFill>
                <a:latin typeface="Arial" pitchFamily="34" charset="0"/>
                <a:ea typeface="ＭＳ Ｐゴシック" pitchFamily="34" charset="-128"/>
              </a:defRPr>
            </a:lvl1pPr>
            <a:lvl2pPr marL="114300" eaLnBrk="0" hangingPunct="0">
              <a:spcBef>
                <a:spcPct val="20000"/>
              </a:spcBef>
              <a:buFont typeface="Wingdings" pitchFamily="2" charset="2"/>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9pPr>
          </a:lstStyle>
          <a:p>
            <a:pPr lvl="1" fontAlgn="base">
              <a:spcBef>
                <a:spcPct val="20000"/>
              </a:spcBef>
              <a:spcAft>
                <a:spcPct val="0"/>
              </a:spcAft>
              <a:buNone/>
              <a:defRPr/>
            </a:pPr>
            <a:r>
              <a:rPr lang="en-US" sz="800" baseline="0" dirty="0"/>
              <a:t>Centers for Disease Control and Prevention, US</a:t>
            </a:r>
            <a:r>
              <a:rPr lang="en-US" sz="800" dirty="0"/>
              <a:t> Public Health Service. </a:t>
            </a:r>
            <a:r>
              <a:rPr lang="en-US" sz="800" i="1" dirty="0"/>
              <a:t>Preexposure prophylaxis for the prevention of HIV infection in the United States—2021 update—a clinical practice guideline. </a:t>
            </a:r>
            <a:r>
              <a:rPr lang="en-US" sz="800" dirty="0"/>
              <a:t>Published December 2021. Accessed January 20, 2023. </a:t>
            </a:r>
            <a:r>
              <a:rPr lang="en-US" sz="800" dirty="0">
                <a:hlinkClick r:id="rId3"/>
              </a:rPr>
              <a:t>https://www.cdc.gov/hiv/pdf/risk/prep/cdc-hiv-prep-guidelines-2021.pdf</a:t>
            </a:r>
            <a:r>
              <a:rPr lang="en-US" sz="800" dirty="0"/>
              <a:t> </a:t>
            </a:r>
            <a:endParaRPr lang="en-US" altLang="en-US" sz="800" dirty="0">
              <a:cs typeface="Arial"/>
            </a:endParaRPr>
          </a:p>
        </p:txBody>
      </p:sp>
      <p:sp>
        <p:nvSpPr>
          <p:cNvPr id="5" name="Slide Number Placeholder 4"/>
          <p:cNvSpPr>
            <a:spLocks noGrp="1"/>
          </p:cNvSpPr>
          <p:nvPr>
            <p:ph type="sldNum" sz="quarter" idx="10"/>
          </p:nvPr>
        </p:nvSpPr>
        <p:spPr/>
        <p:txBody>
          <a:bodyPr/>
          <a:lstStyle/>
          <a:p>
            <a:fld id="{41B5DE04-1584-446B-BFAD-5E2DB24B7F15}" type="slidenum">
              <a:rPr lang="en-US" altLang="en-US"/>
              <a:pPr/>
              <a:t>25</a:t>
            </a:fld>
            <a:endParaRPr lang="en-US" altLang="en-US" dirty="0"/>
          </a:p>
        </p:txBody>
      </p:sp>
    </p:spTree>
    <p:extLst>
      <p:ext uri="{BB962C8B-B14F-4D97-AF65-F5344CB8AC3E}">
        <p14:creationId xmlns:p14="http://schemas.microsoft.com/office/powerpoint/2010/main" val="331206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0EF44-8370-4E4F-B407-4D83F66BE2BD}"/>
              </a:ext>
            </a:extLst>
          </p:cNvPr>
          <p:cNvSpPr>
            <a:spLocks noGrp="1"/>
          </p:cNvSpPr>
          <p:nvPr>
            <p:ph type="title"/>
          </p:nvPr>
        </p:nvSpPr>
        <p:spPr/>
        <p:txBody>
          <a:bodyPr/>
          <a:lstStyle/>
          <a:p>
            <a:r>
              <a:rPr lang="en-US" dirty="0"/>
              <a:t>Handling Unclear HIV Test Results</a:t>
            </a:r>
          </a:p>
        </p:txBody>
      </p:sp>
      <p:sp>
        <p:nvSpPr>
          <p:cNvPr id="3" name="Content Placeholder 2">
            <a:extLst>
              <a:ext uri="{FF2B5EF4-FFF2-40B4-BE49-F238E27FC236}">
                <a16:creationId xmlns:a16="http://schemas.microsoft.com/office/drawing/2014/main" id="{814A3F21-1AD2-4845-9968-AC01C6E9E041}"/>
              </a:ext>
            </a:extLst>
          </p:cNvPr>
          <p:cNvSpPr>
            <a:spLocks noGrp="1"/>
          </p:cNvSpPr>
          <p:nvPr>
            <p:ph idx="1"/>
          </p:nvPr>
        </p:nvSpPr>
        <p:spPr>
          <a:xfrm>
            <a:off x="609600" y="1384667"/>
            <a:ext cx="5111931" cy="3683726"/>
          </a:xfrm>
        </p:spPr>
        <p:txBody>
          <a:bodyPr/>
          <a:lstStyle/>
          <a:p>
            <a:pPr marL="0" indent="0">
              <a:spcAft>
                <a:spcPts val="800"/>
              </a:spcAft>
              <a:buNone/>
            </a:pPr>
            <a:r>
              <a:rPr lang="en-US" b="1" dirty="0"/>
              <a:t>Take additional steps </a:t>
            </a:r>
            <a:r>
              <a:rPr lang="en-US" dirty="0"/>
              <a:t>to confirm </a:t>
            </a:r>
            <a:br>
              <a:rPr lang="en-US" dirty="0"/>
            </a:br>
            <a:r>
              <a:rPr lang="en-US" dirty="0"/>
              <a:t>HIV status:</a:t>
            </a:r>
          </a:p>
          <a:p>
            <a:pPr lvl="1">
              <a:spcAft>
                <a:spcPts val="800"/>
              </a:spcAft>
              <a:buClr>
                <a:schemeClr val="accent4">
                  <a:lumMod val="50000"/>
                </a:schemeClr>
              </a:buClr>
              <a:buFont typeface="Wingdings" pitchFamily="2" charset="2"/>
              <a:buChar char="§"/>
            </a:pPr>
            <a:r>
              <a:rPr lang="en-US" dirty="0"/>
              <a:t>Assess whether the patient has taken their PrEP medication as prescribed.</a:t>
            </a:r>
          </a:p>
          <a:p>
            <a:pPr lvl="1">
              <a:spcAft>
                <a:spcPts val="800"/>
              </a:spcAft>
              <a:buClr>
                <a:schemeClr val="accent4">
                  <a:lumMod val="50000"/>
                </a:schemeClr>
              </a:buClr>
              <a:buFont typeface="Wingdings" pitchFamily="2" charset="2"/>
              <a:buChar char="§"/>
            </a:pPr>
            <a:r>
              <a:rPr lang="en-US" dirty="0"/>
              <a:t>Wait a few days and then repeat testing on a new blood sample (HIV antigen/antibody test </a:t>
            </a:r>
            <a:r>
              <a:rPr lang="en-US" b="1" u="sng" dirty="0"/>
              <a:t>and</a:t>
            </a:r>
            <a:r>
              <a:rPr lang="en-US" dirty="0"/>
              <a:t> nucleic acid amplification test).</a:t>
            </a:r>
          </a:p>
          <a:p>
            <a:pPr lvl="1">
              <a:spcAft>
                <a:spcPts val="800"/>
              </a:spcAft>
              <a:buClr>
                <a:schemeClr val="accent4">
                  <a:lumMod val="50000"/>
                </a:schemeClr>
              </a:buClr>
              <a:buFont typeface="Wingdings" pitchFamily="2" charset="2"/>
              <a:buChar char="§"/>
            </a:pPr>
            <a:r>
              <a:rPr lang="en-US" dirty="0"/>
              <a:t>If the patient is found to have HIV, link them to HIV care and treatment. If the patient does not have HIV, PrEP can be continued.</a:t>
            </a:r>
          </a:p>
          <a:p>
            <a:pPr>
              <a:buClr>
                <a:schemeClr val="accent4">
                  <a:lumMod val="50000"/>
                </a:schemeClr>
              </a:buClr>
            </a:pPr>
            <a:endParaRPr lang="en-US" dirty="0"/>
          </a:p>
          <a:p>
            <a:endParaRPr lang="en-US" dirty="0"/>
          </a:p>
          <a:p>
            <a:endParaRPr lang="en-US" dirty="0"/>
          </a:p>
          <a:p>
            <a:endParaRPr lang="en-US" dirty="0"/>
          </a:p>
        </p:txBody>
      </p:sp>
      <p:sp>
        <p:nvSpPr>
          <p:cNvPr id="11" name="TextBox 10">
            <a:extLst>
              <a:ext uri="{FF2B5EF4-FFF2-40B4-BE49-F238E27FC236}">
                <a16:creationId xmlns:a16="http://schemas.microsoft.com/office/drawing/2014/main" id="{DF37B7B3-BE2A-1708-67AA-405218E59DC0}"/>
              </a:ext>
            </a:extLst>
          </p:cNvPr>
          <p:cNvSpPr txBox="1"/>
          <p:nvPr/>
        </p:nvSpPr>
        <p:spPr>
          <a:xfrm>
            <a:off x="6113417" y="1384667"/>
            <a:ext cx="5238206" cy="646331"/>
          </a:xfrm>
          <a:prstGeom prst="rect">
            <a:avLst/>
          </a:prstGeom>
          <a:noFill/>
        </p:spPr>
        <p:txBody>
          <a:bodyPr wrap="square" rtlCol="0">
            <a:spAutoFit/>
          </a:bodyPr>
          <a:lstStyle/>
          <a:p>
            <a:r>
              <a:rPr lang="en-US" b="1" dirty="0"/>
              <a:t>Manage PrEP use </a:t>
            </a:r>
            <a:r>
              <a:rPr lang="en-US" dirty="0"/>
              <a:t>while HIV status is being confirmed</a:t>
            </a:r>
          </a:p>
        </p:txBody>
      </p:sp>
      <p:sp>
        <p:nvSpPr>
          <p:cNvPr id="5" name="Content Placeholder 6">
            <a:extLst>
              <a:ext uri="{FF2B5EF4-FFF2-40B4-BE49-F238E27FC236}">
                <a16:creationId xmlns:a16="http://schemas.microsoft.com/office/drawing/2014/main" id="{6E386F1C-C7B3-4970-AC5D-91704E303220}"/>
              </a:ext>
            </a:extLst>
          </p:cNvPr>
          <p:cNvSpPr txBox="1">
            <a:spLocks/>
          </p:cNvSpPr>
          <p:nvPr/>
        </p:nvSpPr>
        <p:spPr bwMode="auto">
          <a:xfrm>
            <a:off x="6042940" y="2076999"/>
            <a:ext cx="5367528" cy="1828799"/>
          </a:xfrm>
          <a:prstGeom prst="rect">
            <a:avLst/>
          </a:prstGeom>
          <a:solidFill>
            <a:srgbClr val="00788A"/>
          </a:solidFill>
          <a:ln w="9525">
            <a:solidFill>
              <a:srgbClr val="00788A"/>
            </a:solidFill>
            <a:miter lim="800000"/>
            <a:headEnd/>
            <a:tailEnd/>
          </a:ln>
        </p:spPr>
        <p:txBody>
          <a:bodyPr vert="horz" wrap="square" lIns="182880" tIns="182880" rIns="182880" bIns="274320" numCol="1" anchor="t" anchorCtr="0" compatLnSpc="1">
            <a:prstTxWarp prst="textNoShape">
              <a:avLst/>
            </a:prstTxWarp>
          </a:bodyPr>
          <a:lstStyle>
            <a:lvl1pPr marL="280988" indent="-280988" algn="l" rtl="0" eaLnBrk="1" fontAlgn="base" hangingPunct="1">
              <a:spcBef>
                <a:spcPts val="12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spcBef>
                <a:spcPts val="0"/>
              </a:spcBef>
              <a:spcAft>
                <a:spcPts val="1200"/>
              </a:spcAft>
              <a:buNone/>
            </a:pPr>
            <a:r>
              <a:rPr lang="en-US" sz="1800" b="1" kern="0" dirty="0">
                <a:solidFill>
                  <a:schemeClr val="bg1"/>
                </a:solidFill>
              </a:rPr>
              <a:t>Oral PrEP:</a:t>
            </a:r>
          </a:p>
          <a:p>
            <a:pPr marL="225425" indent="-225425">
              <a:spcBef>
                <a:spcPts val="0"/>
              </a:spcBef>
              <a:spcAft>
                <a:spcPts val="600"/>
              </a:spcAft>
              <a:buClr>
                <a:schemeClr val="bg1"/>
              </a:buClr>
            </a:pPr>
            <a:r>
              <a:rPr lang="en-US" sz="1400" kern="0" dirty="0">
                <a:solidFill>
                  <a:schemeClr val="bg1"/>
                </a:solidFill>
              </a:rPr>
              <a:t>Continue oral PrEP medication </a:t>
            </a:r>
            <a:r>
              <a:rPr lang="en-US" sz="1400" b="1" u="sng" kern="0" dirty="0">
                <a:solidFill>
                  <a:schemeClr val="bg1"/>
                </a:solidFill>
              </a:rPr>
              <a:t>or</a:t>
            </a:r>
          </a:p>
          <a:p>
            <a:pPr marL="225425" indent="-225425">
              <a:spcBef>
                <a:spcPts val="0"/>
              </a:spcBef>
              <a:spcAft>
                <a:spcPts val="600"/>
              </a:spcAft>
              <a:buClr>
                <a:schemeClr val="bg1"/>
              </a:buClr>
            </a:pPr>
            <a:r>
              <a:rPr lang="en-US" sz="1400" kern="0" dirty="0">
                <a:solidFill>
                  <a:schemeClr val="bg1"/>
                </a:solidFill>
              </a:rPr>
              <a:t>Prescribe a third drug as post-exposure prophylaxis (PEP) for 28 days </a:t>
            </a:r>
            <a:r>
              <a:rPr lang="en-US" sz="1400" b="1" u="sng" kern="0" dirty="0">
                <a:solidFill>
                  <a:schemeClr val="bg1"/>
                </a:solidFill>
              </a:rPr>
              <a:t>or</a:t>
            </a:r>
          </a:p>
          <a:p>
            <a:pPr marL="225425" indent="-225425">
              <a:spcBef>
                <a:spcPts val="0"/>
              </a:spcBef>
              <a:spcAft>
                <a:spcPts val="600"/>
              </a:spcAft>
              <a:buClr>
                <a:schemeClr val="bg1"/>
              </a:buClr>
            </a:pPr>
            <a:r>
              <a:rPr lang="en-US" sz="1400" kern="0" dirty="0">
                <a:solidFill>
                  <a:schemeClr val="bg1"/>
                </a:solidFill>
              </a:rPr>
              <a:t>Stop oral PrEP medication for 1-2 weeks and re-test for HIV</a:t>
            </a:r>
          </a:p>
          <a:p>
            <a:pPr marL="0" indent="0">
              <a:spcBef>
                <a:spcPts val="0"/>
              </a:spcBef>
              <a:spcAft>
                <a:spcPts val="1200"/>
              </a:spcAft>
              <a:buNone/>
            </a:pPr>
            <a:endParaRPr lang="en-US" sz="1400" kern="0" dirty="0">
              <a:solidFill>
                <a:schemeClr val="bg1"/>
              </a:solidFill>
            </a:endParaRPr>
          </a:p>
          <a:p>
            <a:pPr marL="0" indent="0" algn="ctr">
              <a:spcBef>
                <a:spcPts val="0"/>
              </a:spcBef>
              <a:spcAft>
                <a:spcPts val="1200"/>
              </a:spcAft>
              <a:buNone/>
            </a:pPr>
            <a:endParaRPr lang="en-US" sz="1400" kern="0" dirty="0">
              <a:solidFill>
                <a:schemeClr val="bg1"/>
              </a:solidFill>
            </a:endParaRPr>
          </a:p>
          <a:p>
            <a:pPr marL="0" indent="0" algn="ctr">
              <a:spcBef>
                <a:spcPts val="0"/>
              </a:spcBef>
              <a:spcAft>
                <a:spcPts val="1200"/>
              </a:spcAft>
              <a:buNone/>
            </a:pPr>
            <a:endParaRPr lang="en-US" kern="0" dirty="0">
              <a:solidFill>
                <a:schemeClr val="bg1"/>
              </a:solidFill>
            </a:endParaRPr>
          </a:p>
        </p:txBody>
      </p:sp>
      <p:sp>
        <p:nvSpPr>
          <p:cNvPr id="6" name="Content Placeholder 6">
            <a:extLst>
              <a:ext uri="{FF2B5EF4-FFF2-40B4-BE49-F238E27FC236}">
                <a16:creationId xmlns:a16="http://schemas.microsoft.com/office/drawing/2014/main" id="{122254C2-E332-4AC8-BD34-E47B52827D19}"/>
              </a:ext>
            </a:extLst>
          </p:cNvPr>
          <p:cNvSpPr txBox="1">
            <a:spLocks/>
          </p:cNvSpPr>
          <p:nvPr/>
        </p:nvSpPr>
        <p:spPr bwMode="auto">
          <a:xfrm>
            <a:off x="6042940" y="4029642"/>
            <a:ext cx="5367528" cy="1012621"/>
          </a:xfrm>
          <a:prstGeom prst="rect">
            <a:avLst/>
          </a:prstGeom>
          <a:solidFill>
            <a:srgbClr val="135FAB"/>
          </a:solidFill>
          <a:ln w="9525">
            <a:noFill/>
            <a:miter lim="800000"/>
            <a:headEnd/>
            <a:tailEnd/>
          </a:ln>
        </p:spPr>
        <p:txBody>
          <a:bodyPr vert="horz" wrap="square" lIns="182880" tIns="182880" rIns="182880" bIns="274320" numCol="1" anchor="t" anchorCtr="0" compatLnSpc="1">
            <a:prstTxWarp prst="textNoShape">
              <a:avLst/>
            </a:prstTxWarp>
          </a:bodyPr>
          <a:lstStyle>
            <a:lvl1pPr marL="280988" indent="-280988" algn="l" rtl="0" eaLnBrk="1" fontAlgn="base" hangingPunct="1">
              <a:spcBef>
                <a:spcPts val="12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spcBef>
                <a:spcPts val="0"/>
              </a:spcBef>
              <a:spcAft>
                <a:spcPts val="1200"/>
              </a:spcAft>
              <a:buNone/>
            </a:pPr>
            <a:r>
              <a:rPr lang="en-US" sz="1800" b="1" kern="0" dirty="0">
                <a:solidFill>
                  <a:schemeClr val="bg1"/>
                </a:solidFill>
              </a:rPr>
              <a:t>Injectable PrEP:</a:t>
            </a:r>
          </a:p>
          <a:p>
            <a:pPr marL="225425" indent="-225425">
              <a:spcBef>
                <a:spcPts val="0"/>
              </a:spcBef>
              <a:spcAft>
                <a:spcPts val="600"/>
              </a:spcAft>
              <a:buClr>
                <a:schemeClr val="bg1"/>
              </a:buClr>
            </a:pPr>
            <a:r>
              <a:rPr lang="en-US" sz="1400" kern="0" dirty="0">
                <a:solidFill>
                  <a:schemeClr val="bg1"/>
                </a:solidFill>
              </a:rPr>
              <a:t>Pause CAB injections</a:t>
            </a:r>
            <a:endParaRPr lang="en-US" sz="1400" b="1" u="sng" kern="0" dirty="0">
              <a:solidFill>
                <a:schemeClr val="bg1"/>
              </a:solidFill>
            </a:endParaRPr>
          </a:p>
          <a:p>
            <a:pPr marL="0" indent="0">
              <a:spcBef>
                <a:spcPts val="0"/>
              </a:spcBef>
              <a:spcAft>
                <a:spcPts val="1200"/>
              </a:spcAft>
              <a:buNone/>
            </a:pPr>
            <a:endParaRPr lang="en-US" sz="1400" kern="0" dirty="0">
              <a:solidFill>
                <a:schemeClr val="bg1"/>
              </a:solidFill>
            </a:endParaRPr>
          </a:p>
          <a:p>
            <a:pPr marL="0" indent="0" algn="ctr">
              <a:spcBef>
                <a:spcPts val="0"/>
              </a:spcBef>
              <a:spcAft>
                <a:spcPts val="1200"/>
              </a:spcAft>
              <a:buNone/>
            </a:pPr>
            <a:endParaRPr lang="en-US" sz="1400" kern="0" dirty="0">
              <a:solidFill>
                <a:schemeClr val="bg1"/>
              </a:solidFill>
            </a:endParaRPr>
          </a:p>
          <a:p>
            <a:pPr marL="0" indent="0" algn="ctr">
              <a:spcBef>
                <a:spcPts val="0"/>
              </a:spcBef>
              <a:spcAft>
                <a:spcPts val="1200"/>
              </a:spcAft>
              <a:buNone/>
            </a:pPr>
            <a:endParaRPr lang="en-US" kern="0" dirty="0">
              <a:solidFill>
                <a:schemeClr val="bg1"/>
              </a:solidFill>
            </a:endParaRPr>
          </a:p>
        </p:txBody>
      </p:sp>
      <p:sp>
        <p:nvSpPr>
          <p:cNvPr id="7" name="TextBox 6">
            <a:extLst>
              <a:ext uri="{FF2B5EF4-FFF2-40B4-BE49-F238E27FC236}">
                <a16:creationId xmlns:a16="http://schemas.microsoft.com/office/drawing/2014/main" id="{BE764A9D-32D7-4F83-A460-0CF6147A286C}"/>
              </a:ext>
            </a:extLst>
          </p:cNvPr>
          <p:cNvSpPr txBox="1"/>
          <p:nvPr/>
        </p:nvSpPr>
        <p:spPr>
          <a:xfrm>
            <a:off x="587830" y="5294643"/>
            <a:ext cx="10816044" cy="786684"/>
          </a:xfrm>
          <a:prstGeom prst="rect">
            <a:avLst/>
          </a:prstGeom>
          <a:solidFill>
            <a:srgbClr val="BE3226"/>
          </a:solidFill>
          <a:ln>
            <a:solidFill>
              <a:srgbClr val="BE3226"/>
            </a:solidFill>
          </a:ln>
        </p:spPr>
        <p:txBody>
          <a:bodyPr wrap="square" lIns="182880" tIns="182880" rIns="182880" bIns="182880" rtlCol="0" anchor="ctr">
            <a:noAutofit/>
          </a:bodyPr>
          <a:lstStyle/>
          <a:p>
            <a:pPr marL="457200"/>
            <a:r>
              <a:rPr lang="en-US" dirty="0">
                <a:solidFill>
                  <a:schemeClr val="bg1"/>
                </a:solidFill>
                <a:latin typeface="Arial" panose="020B0604020202020204" pitchFamily="34" charset="0"/>
                <a:cs typeface="Arial" panose="020B0604020202020204" pitchFamily="34" charset="0"/>
              </a:rPr>
              <a:t>If the HIV test results continue to be unclear, contact the PrEPline (1-855-448-7737) to get advice and access to specialized testing.</a:t>
            </a:r>
          </a:p>
        </p:txBody>
      </p:sp>
      <p:sp>
        <p:nvSpPr>
          <p:cNvPr id="8" name="Text Box 7">
            <a:extLst>
              <a:ext uri="{FF2B5EF4-FFF2-40B4-BE49-F238E27FC236}">
                <a16:creationId xmlns:a16="http://schemas.microsoft.com/office/drawing/2014/main" id="{462277CB-5478-4CC7-917B-B6554F467B61}"/>
              </a:ext>
            </a:extLst>
          </p:cNvPr>
          <p:cNvSpPr txBox="1">
            <a:spLocks noChangeArrowheads="1"/>
          </p:cNvSpPr>
          <p:nvPr/>
        </p:nvSpPr>
        <p:spPr bwMode="auto">
          <a:xfrm>
            <a:off x="467957" y="6244025"/>
            <a:ext cx="1089050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marL="24161750" indent="-24161750" eaLnBrk="0" hangingPunct="0">
              <a:spcBef>
                <a:spcPct val="20000"/>
              </a:spcBef>
              <a:buFont typeface="Arial" pitchFamily="34" charset="0"/>
              <a:buChar char="•"/>
              <a:defRPr sz="2200">
                <a:solidFill>
                  <a:schemeClr val="tx1"/>
                </a:solidFill>
                <a:latin typeface="Arial" pitchFamily="34" charset="0"/>
                <a:ea typeface="ＭＳ Ｐゴシック" pitchFamily="34" charset="-128"/>
              </a:defRPr>
            </a:lvl1pPr>
            <a:lvl2pPr marL="114300" eaLnBrk="0" hangingPunct="0">
              <a:spcBef>
                <a:spcPct val="20000"/>
              </a:spcBef>
              <a:buFont typeface="Wingdings" pitchFamily="2" charset="2"/>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9pPr>
          </a:lstStyle>
          <a:p>
            <a:pPr lvl="1" fontAlgn="base">
              <a:spcBef>
                <a:spcPct val="20000"/>
              </a:spcBef>
              <a:spcAft>
                <a:spcPct val="0"/>
              </a:spcAft>
              <a:buNone/>
              <a:defRPr/>
            </a:pPr>
            <a:r>
              <a:rPr lang="en-US" sz="800" baseline="0" dirty="0"/>
              <a:t>Centers for Disease Control and Prevention, US</a:t>
            </a:r>
            <a:r>
              <a:rPr lang="en-US" sz="800" dirty="0"/>
              <a:t> Public Health Service. </a:t>
            </a:r>
            <a:r>
              <a:rPr lang="en-US" sz="800" i="1" dirty="0"/>
              <a:t>Preexposure prophylaxis for the prevention of HIV infection in the United States—2021 update—a clinical practice guideline. </a:t>
            </a:r>
            <a:r>
              <a:rPr lang="en-US" sz="800" dirty="0"/>
              <a:t>Published December 2021. Accessed January 20, 2023. </a:t>
            </a:r>
            <a:r>
              <a:rPr lang="en-US" sz="800" dirty="0">
                <a:hlinkClick r:id="rId3"/>
              </a:rPr>
              <a:t>https://www.cdc.gov/hiv/pdf/risk/prep/cdc-hiv-prep-guidelines-2021.pdf</a:t>
            </a:r>
            <a:r>
              <a:rPr lang="en-US" sz="800" dirty="0"/>
              <a:t> </a:t>
            </a:r>
            <a:endParaRPr lang="en-US" altLang="en-US" sz="800" dirty="0">
              <a:cs typeface="Arial"/>
            </a:endParaRPr>
          </a:p>
        </p:txBody>
      </p:sp>
      <p:sp>
        <p:nvSpPr>
          <p:cNvPr id="9" name="Rectangle 8">
            <a:extLst>
              <a:ext uri="{FF2B5EF4-FFF2-40B4-BE49-F238E27FC236}">
                <a16:creationId xmlns:a16="http://schemas.microsoft.com/office/drawing/2014/main" id="{19E6B6CE-5C64-2249-DF8F-ED530EF70777}"/>
              </a:ext>
              <a:ext uri="{C183D7F6-B498-43B3-948B-1728B52AA6E4}">
                <adec:decorative xmlns:adec="http://schemas.microsoft.com/office/drawing/2017/decorative" val="1"/>
              </a:ext>
            </a:extLst>
          </p:cNvPr>
          <p:cNvSpPr/>
          <p:nvPr/>
        </p:nvSpPr>
        <p:spPr bwMode="auto">
          <a:xfrm>
            <a:off x="574766" y="1214846"/>
            <a:ext cx="5212080" cy="3840480"/>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4" name="Slide Number Placeholder 3">
            <a:extLst>
              <a:ext uri="{FF2B5EF4-FFF2-40B4-BE49-F238E27FC236}">
                <a16:creationId xmlns:a16="http://schemas.microsoft.com/office/drawing/2014/main" id="{E325C2C9-CBD4-4968-99DA-A1AA580554B3}"/>
              </a:ext>
            </a:extLst>
          </p:cNvPr>
          <p:cNvSpPr>
            <a:spLocks noGrp="1"/>
          </p:cNvSpPr>
          <p:nvPr>
            <p:ph type="sldNum" sz="quarter" idx="10"/>
          </p:nvPr>
        </p:nvSpPr>
        <p:spPr/>
        <p:txBody>
          <a:bodyPr/>
          <a:lstStyle/>
          <a:p>
            <a:pPr eaLnBrk="0" fontAlgn="base" hangingPunct="0">
              <a:spcBef>
                <a:spcPct val="0"/>
              </a:spcBef>
              <a:spcAft>
                <a:spcPct val="0"/>
              </a:spcAft>
            </a:pPr>
            <a:fld id="{D4325D4D-289E-48C1-B277-2BEB492A7D19}" type="slidenum">
              <a:rPr lang="en-US" smtClean="0">
                <a:solidFill>
                  <a:srgbClr val="E7E6E6">
                    <a:lumMod val="50000"/>
                  </a:srgbClr>
                </a:solidFill>
                <a:ea typeface="ヒラギノ角ゴ Pro W3" pitchFamily="1" charset="-128"/>
              </a:rPr>
              <a:pPr eaLnBrk="0" fontAlgn="base" hangingPunct="0">
                <a:spcBef>
                  <a:spcPct val="0"/>
                </a:spcBef>
                <a:spcAft>
                  <a:spcPct val="0"/>
                </a:spcAft>
              </a:pPr>
              <a:t>26</a:t>
            </a:fld>
            <a:endParaRPr lang="en-US" dirty="0">
              <a:solidFill>
                <a:srgbClr val="E7E6E6">
                  <a:lumMod val="50000"/>
                </a:srgbClr>
              </a:solidFill>
              <a:ea typeface="ヒラギノ角ゴ Pro W3" pitchFamily="1" charset="-128"/>
            </a:endParaRPr>
          </a:p>
        </p:txBody>
      </p:sp>
    </p:spTree>
    <p:extLst>
      <p:ext uri="{BB962C8B-B14F-4D97-AF65-F5344CB8AC3E}">
        <p14:creationId xmlns:p14="http://schemas.microsoft.com/office/powerpoint/2010/main" val="214382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056AC5-7C8A-45F7-A5E9-1EC63993CBB5}"/>
              </a:ext>
              <a:ext uri="{C183D7F6-B498-43B3-948B-1728B52AA6E4}">
                <adec:decorative xmlns:adec="http://schemas.microsoft.com/office/drawing/2017/decorative" val="1"/>
              </a:ext>
            </a:extLst>
          </p:cNvPr>
          <p:cNvSpPr/>
          <p:nvPr/>
        </p:nvSpPr>
        <p:spPr bwMode="auto">
          <a:xfrm>
            <a:off x="852407" y="1333517"/>
            <a:ext cx="10602993" cy="4745098"/>
          </a:xfrm>
          <a:prstGeom prst="rect">
            <a:avLst/>
          </a:prstGeom>
          <a:noFill/>
          <a:ln w="9525" cap="flat" cmpd="sng" algn="ctr">
            <a:solidFill>
              <a:srgbClr val="00589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2" name="Title 1">
            <a:extLst>
              <a:ext uri="{FF2B5EF4-FFF2-40B4-BE49-F238E27FC236}">
                <a16:creationId xmlns:a16="http://schemas.microsoft.com/office/drawing/2014/main" id="{6D34F70F-B972-4115-9328-DC790EF3AD4D}"/>
              </a:ext>
            </a:extLst>
          </p:cNvPr>
          <p:cNvSpPr>
            <a:spLocks noGrp="1"/>
          </p:cNvSpPr>
          <p:nvPr>
            <p:ph type="title"/>
          </p:nvPr>
        </p:nvSpPr>
        <p:spPr/>
        <p:txBody>
          <a:bodyPr/>
          <a:lstStyle/>
          <a:p>
            <a:r>
              <a:rPr lang="en-US" dirty="0"/>
              <a:t>Telehealth for PrEP Services (“Tele-PrEP”)</a:t>
            </a:r>
          </a:p>
        </p:txBody>
      </p:sp>
      <p:pic>
        <p:nvPicPr>
          <p:cNvPr id="6" name="Picture 5" descr="An open laptop sits open on a desk next to a coffee cup and a pen. On the laptop’s screen is a video of a health care provider wearing a mask and a stethoscope. The provider is waving hello. ">
            <a:extLst>
              <a:ext uri="{FF2B5EF4-FFF2-40B4-BE49-F238E27FC236}">
                <a16:creationId xmlns:a16="http://schemas.microsoft.com/office/drawing/2014/main" id="{AB56BF90-6543-FE85-D18D-79262F46A144}"/>
              </a:ext>
            </a:extLst>
          </p:cNvPr>
          <p:cNvPicPr>
            <a:picLocks noChangeAspect="1"/>
          </p:cNvPicPr>
          <p:nvPr/>
        </p:nvPicPr>
        <p:blipFill>
          <a:blip r:embed="rId3" cstate="print">
            <a:extLst>
              <a:ext uri="{28A0092B-C50C-407E-A947-70E740481C1C}">
                <a14:useLocalDpi xmlns:a14="http://schemas.microsoft.com/office/drawing/2010/main" val="0"/>
              </a:ext>
            </a:extLst>
          </a:blip>
          <a:srcRect l="10734" r="10734"/>
          <a:stretch/>
        </p:blipFill>
        <p:spPr>
          <a:xfrm>
            <a:off x="242806" y="1746214"/>
            <a:ext cx="4670153" cy="3951471"/>
          </a:xfrm>
          <a:prstGeom prst="rect">
            <a:avLst/>
          </a:prstGeom>
        </p:spPr>
      </p:pic>
      <p:sp>
        <p:nvSpPr>
          <p:cNvPr id="3" name="Content Placeholder 2">
            <a:extLst>
              <a:ext uri="{FF2B5EF4-FFF2-40B4-BE49-F238E27FC236}">
                <a16:creationId xmlns:a16="http://schemas.microsoft.com/office/drawing/2014/main" id="{708EA55F-FEF1-4069-BDA0-0187498E3DCF}"/>
              </a:ext>
            </a:extLst>
          </p:cNvPr>
          <p:cNvSpPr>
            <a:spLocks noGrp="1"/>
          </p:cNvSpPr>
          <p:nvPr>
            <p:ph idx="1"/>
          </p:nvPr>
        </p:nvSpPr>
        <p:spPr>
          <a:xfrm>
            <a:off x="5042261" y="1489164"/>
            <a:ext cx="6422571" cy="4467186"/>
          </a:xfrm>
        </p:spPr>
        <p:txBody>
          <a:bodyPr/>
          <a:lstStyle/>
          <a:p>
            <a:pPr>
              <a:buClr>
                <a:srgbClr val="43546A"/>
              </a:buClr>
            </a:pPr>
            <a:r>
              <a:rPr lang="en-US" dirty="0"/>
              <a:t>Conduct PrEP screening, initiation, or follow-up visits by phone or web-based consult</a:t>
            </a:r>
          </a:p>
          <a:p>
            <a:pPr>
              <a:buClr>
                <a:srgbClr val="43546A"/>
              </a:buClr>
            </a:pPr>
            <a:r>
              <a:rPr lang="en-US" dirty="0"/>
              <a:t>Continue regular HIV testing for patient safety</a:t>
            </a:r>
          </a:p>
          <a:p>
            <a:pPr lvl="1">
              <a:buClr>
                <a:schemeClr val="accent4">
                  <a:lumMod val="50000"/>
                </a:schemeClr>
              </a:buClr>
            </a:pPr>
            <a:r>
              <a:rPr lang="en-US" dirty="0"/>
              <a:t>Lab-only visits for HIV and other indicated testing (PREFERRED)</a:t>
            </a:r>
          </a:p>
          <a:p>
            <a:pPr lvl="1">
              <a:buClr>
                <a:schemeClr val="accent4">
                  <a:lumMod val="50000"/>
                </a:schemeClr>
              </a:buClr>
            </a:pPr>
            <a:r>
              <a:rPr lang="en-US" dirty="0"/>
              <a:t>If lab-only visits are not possible:</a:t>
            </a:r>
          </a:p>
          <a:p>
            <a:pPr lvl="2">
              <a:buClr>
                <a:schemeClr val="accent4">
                  <a:lumMod val="50000"/>
                </a:schemeClr>
              </a:buClr>
            </a:pPr>
            <a:r>
              <a:rPr lang="en-US" dirty="0"/>
              <a:t>Arrange for home-collected samples to be tested by labs with validated protocols, such as Molecular Testing Labs®</a:t>
            </a:r>
            <a:endParaRPr lang="en-US" baseline="30000" dirty="0"/>
          </a:p>
          <a:p>
            <a:pPr>
              <a:buClr>
                <a:srgbClr val="43546A"/>
              </a:buClr>
            </a:pPr>
            <a:r>
              <a:rPr lang="en-US" dirty="0"/>
              <a:t>If prescribing oral PrEP, consider providing prescriptions for 90-day supplies to help patients minimize trips to the pharmacy and take their medication as prescribed</a:t>
            </a:r>
          </a:p>
        </p:txBody>
      </p:sp>
      <p:sp>
        <p:nvSpPr>
          <p:cNvPr id="7" name="Text Box 7">
            <a:extLst>
              <a:ext uri="{FF2B5EF4-FFF2-40B4-BE49-F238E27FC236}">
                <a16:creationId xmlns:a16="http://schemas.microsoft.com/office/drawing/2014/main" id="{79D1063F-BF4B-4396-9BE8-AADD37F2C5AE}"/>
              </a:ext>
            </a:extLst>
          </p:cNvPr>
          <p:cNvSpPr txBox="1">
            <a:spLocks noChangeArrowheads="1"/>
          </p:cNvSpPr>
          <p:nvPr/>
        </p:nvSpPr>
        <p:spPr bwMode="auto">
          <a:xfrm>
            <a:off x="467957" y="6244024"/>
            <a:ext cx="1089050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marL="24161750" indent="-24161750" eaLnBrk="0" hangingPunct="0">
              <a:spcBef>
                <a:spcPct val="20000"/>
              </a:spcBef>
              <a:buFont typeface="Arial" pitchFamily="34" charset="0"/>
              <a:buChar char="•"/>
              <a:defRPr sz="2200">
                <a:solidFill>
                  <a:schemeClr val="tx1"/>
                </a:solidFill>
                <a:latin typeface="Arial" pitchFamily="34" charset="0"/>
                <a:ea typeface="ＭＳ Ｐゴシック" pitchFamily="34" charset="-128"/>
              </a:defRPr>
            </a:lvl1pPr>
            <a:lvl2pPr marL="114300" eaLnBrk="0" hangingPunct="0">
              <a:spcBef>
                <a:spcPct val="20000"/>
              </a:spcBef>
              <a:buFont typeface="Wingdings" pitchFamily="2" charset="2"/>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9pPr>
          </a:lstStyle>
          <a:p>
            <a:pPr lvl="1" fontAlgn="base">
              <a:spcBef>
                <a:spcPct val="20000"/>
              </a:spcBef>
              <a:spcAft>
                <a:spcPct val="0"/>
              </a:spcAft>
              <a:buNone/>
              <a:defRPr/>
            </a:pPr>
            <a:r>
              <a:rPr lang="en-US" sz="800" baseline="0" dirty="0"/>
              <a:t>Centers for Disease Control and Prevention, US</a:t>
            </a:r>
            <a:r>
              <a:rPr lang="en-US" sz="800" dirty="0"/>
              <a:t> Public Health Service. </a:t>
            </a:r>
            <a:r>
              <a:rPr lang="en-US" sz="800" i="1" dirty="0"/>
              <a:t>Preexposure prophylaxis for the prevention of HIV infection in the United States—2021 update—a clinical practice guideline. </a:t>
            </a:r>
            <a:r>
              <a:rPr lang="en-US" sz="800" dirty="0"/>
              <a:t>Published December 2021. Accessed January 20, 2023. </a:t>
            </a:r>
            <a:r>
              <a:rPr lang="en-US" sz="800" dirty="0">
                <a:hlinkClick r:id="rId4"/>
              </a:rPr>
              <a:t>https://www.cdc.gov/hiv/pdf/risk/prep/cdc-hiv-prep-guidelines-2021.pdf</a:t>
            </a:r>
            <a:r>
              <a:rPr lang="en-US" sz="800" dirty="0"/>
              <a:t> </a:t>
            </a:r>
            <a:endParaRPr lang="en-US" altLang="en-US" sz="800" dirty="0">
              <a:cs typeface="Arial"/>
            </a:endParaRPr>
          </a:p>
        </p:txBody>
      </p:sp>
      <p:sp>
        <p:nvSpPr>
          <p:cNvPr id="4" name="Slide Number Placeholder 3">
            <a:extLst>
              <a:ext uri="{FF2B5EF4-FFF2-40B4-BE49-F238E27FC236}">
                <a16:creationId xmlns:a16="http://schemas.microsoft.com/office/drawing/2014/main" id="{261BB82E-B35C-4AF5-BBB9-C01732709485}"/>
              </a:ext>
            </a:extLst>
          </p:cNvPr>
          <p:cNvSpPr>
            <a:spLocks noGrp="1"/>
          </p:cNvSpPr>
          <p:nvPr>
            <p:ph type="sldNum" sz="quarter" idx="10"/>
          </p:nvPr>
        </p:nvSpPr>
        <p:spPr/>
        <p:txBody>
          <a:bodyPr/>
          <a:lstStyle/>
          <a:p>
            <a:pPr eaLnBrk="0" fontAlgn="base" hangingPunct="0">
              <a:spcBef>
                <a:spcPct val="0"/>
              </a:spcBef>
              <a:spcAft>
                <a:spcPct val="0"/>
              </a:spcAft>
            </a:pPr>
            <a:fld id="{D4325D4D-289E-48C1-B277-2BEB492A7D19}" type="slidenum">
              <a:rPr lang="en-US" smtClean="0">
                <a:solidFill>
                  <a:srgbClr val="E7E6E6">
                    <a:lumMod val="50000"/>
                  </a:srgbClr>
                </a:solidFill>
                <a:ea typeface="ヒラギノ角ゴ Pro W3" pitchFamily="1" charset="-128"/>
              </a:rPr>
              <a:pPr eaLnBrk="0" fontAlgn="base" hangingPunct="0">
                <a:spcBef>
                  <a:spcPct val="0"/>
                </a:spcBef>
                <a:spcAft>
                  <a:spcPct val="0"/>
                </a:spcAft>
              </a:pPr>
              <a:t>27</a:t>
            </a:fld>
            <a:endParaRPr lang="en-US" dirty="0">
              <a:solidFill>
                <a:srgbClr val="E7E6E6">
                  <a:lumMod val="50000"/>
                </a:srgbClr>
              </a:solidFill>
              <a:ea typeface="ヒラギノ角ゴ Pro W3" pitchFamily="1" charset="-128"/>
            </a:endParaRPr>
          </a:p>
        </p:txBody>
      </p:sp>
    </p:spTree>
    <p:extLst>
      <p:ext uri="{BB962C8B-B14F-4D97-AF65-F5344CB8AC3E}">
        <p14:creationId xmlns:p14="http://schemas.microsoft.com/office/powerpoint/2010/main" val="2830074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1A5BC-B2E8-8549-9D12-46AE8C4368A0}"/>
              </a:ext>
            </a:extLst>
          </p:cNvPr>
          <p:cNvSpPr>
            <a:spLocks noGrp="1"/>
          </p:cNvSpPr>
          <p:nvPr>
            <p:ph type="title"/>
          </p:nvPr>
        </p:nvSpPr>
        <p:spPr/>
        <p:txBody>
          <a:bodyPr/>
          <a:lstStyle/>
          <a:p>
            <a:r>
              <a:rPr lang="en-US" dirty="0"/>
              <a:t>Covering the Cost of PrEP</a:t>
            </a:r>
          </a:p>
        </p:txBody>
      </p:sp>
      <p:sp>
        <p:nvSpPr>
          <p:cNvPr id="29" name="Content Placeholder 2">
            <a:extLst>
              <a:ext uri="{FF2B5EF4-FFF2-40B4-BE49-F238E27FC236}">
                <a16:creationId xmlns:a16="http://schemas.microsoft.com/office/drawing/2014/main" id="{475B16CE-24A1-4DD9-99C9-1DCD4CAF0562}"/>
              </a:ext>
            </a:extLst>
          </p:cNvPr>
          <p:cNvSpPr txBox="1">
            <a:spLocks/>
          </p:cNvSpPr>
          <p:nvPr/>
        </p:nvSpPr>
        <p:spPr>
          <a:xfrm>
            <a:off x="1292021" y="1003621"/>
            <a:ext cx="5359771" cy="612649"/>
          </a:xfrm>
          <a:prstGeom prst="rect">
            <a:avLst/>
          </a:prstGeom>
        </p:spPr>
        <p:txBody>
          <a:bodyPr/>
          <a:lstStyle>
            <a:lvl1pPr marL="280988" indent="-280988"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n-lt"/>
                <a:ea typeface="+mn-ea"/>
                <a:cs typeface="+mn-cs"/>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n-lt"/>
                <a:cs typeface="+mn-cs"/>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a:solidFill>
                  <a:schemeClr val="tx1"/>
                </a:solidFill>
                <a:latin typeface="+mn-lt"/>
                <a:cs typeface="+mn-cs"/>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lnSpc>
                <a:spcPts val="3200"/>
              </a:lnSpc>
              <a:spcBef>
                <a:spcPts val="0"/>
              </a:spcBef>
              <a:spcAft>
                <a:spcPts val="1200"/>
              </a:spcAft>
              <a:buNone/>
            </a:pPr>
            <a:r>
              <a:rPr lang="en-US" sz="1800" b="1" kern="0" dirty="0">
                <a:solidFill>
                  <a:schemeClr val="bg2">
                    <a:lumMod val="25000"/>
                  </a:schemeClr>
                </a:solidFill>
                <a:latin typeface="Arial" panose="020B0604020202020204" pitchFamily="34" charset="0"/>
                <a:cs typeface="Arial" panose="020B0604020202020204" pitchFamily="34" charset="0"/>
              </a:rPr>
              <a:t>Insurance coverage</a:t>
            </a:r>
            <a:r>
              <a:rPr lang="en-US" b="1" kern="0" dirty="0">
                <a:solidFill>
                  <a:schemeClr val="bg2">
                    <a:lumMod val="25000"/>
                  </a:schemeClr>
                </a:solidFill>
                <a:latin typeface="Arial" panose="020B0604020202020204" pitchFamily="34" charset="0"/>
                <a:cs typeface="Arial" panose="020B0604020202020204" pitchFamily="34" charset="0"/>
              </a:rPr>
              <a:t>:</a:t>
            </a:r>
            <a:endParaRPr lang="en-US" sz="1600" kern="0" dirty="0">
              <a:solidFill>
                <a:schemeClr val="bg2">
                  <a:lumMod val="25000"/>
                </a:schemeClr>
              </a:solidFill>
              <a:latin typeface="Arial" panose="020B0604020202020204" pitchFamily="34" charset="0"/>
              <a:cs typeface="Arial" panose="020B0604020202020204" pitchFamily="34" charset="0"/>
            </a:endParaRPr>
          </a:p>
        </p:txBody>
      </p:sp>
      <p:sp>
        <p:nvSpPr>
          <p:cNvPr id="4" name="Rectangle 3" descr="Checkmark icon.">
            <a:extLst>
              <a:ext uri="{FF2B5EF4-FFF2-40B4-BE49-F238E27FC236}">
                <a16:creationId xmlns:a16="http://schemas.microsoft.com/office/drawing/2014/main" id="{191B4F11-E4CD-6CD7-ED2B-6D55211D06E8}"/>
              </a:ext>
            </a:extLst>
          </p:cNvPr>
          <p:cNvSpPr/>
          <p:nvPr/>
        </p:nvSpPr>
        <p:spPr bwMode="auto">
          <a:xfrm>
            <a:off x="986647" y="1628140"/>
            <a:ext cx="550331" cy="549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21" name="TextBox 20">
            <a:extLst>
              <a:ext uri="{FF2B5EF4-FFF2-40B4-BE49-F238E27FC236}">
                <a16:creationId xmlns:a16="http://schemas.microsoft.com/office/drawing/2014/main" id="{38FABD65-72A5-4D79-A8FB-2B9C1CAAB747}"/>
              </a:ext>
            </a:extLst>
          </p:cNvPr>
          <p:cNvSpPr txBox="1"/>
          <p:nvPr/>
        </p:nvSpPr>
        <p:spPr>
          <a:xfrm>
            <a:off x="1134708" y="1488803"/>
            <a:ext cx="4980342" cy="2997472"/>
          </a:xfrm>
          <a:prstGeom prst="rect">
            <a:avLst/>
          </a:prstGeom>
          <a:solidFill>
            <a:srgbClr val="9A4F9D"/>
          </a:solidFill>
        </p:spPr>
        <p:txBody>
          <a:bodyPr wrap="square" lIns="182880" tIns="182880" rIns="182880" bIns="182880" rtlCol="0" anchor="ctr">
            <a:noAutofit/>
          </a:bodyPr>
          <a:lstStyle/>
          <a:p>
            <a:pPr marL="457200"/>
            <a:r>
              <a:rPr lang="en-US" dirty="0">
                <a:solidFill>
                  <a:schemeClr val="bg1"/>
                </a:solidFill>
                <a:latin typeface="Arial" panose="020B0604020202020204" pitchFamily="34" charset="0"/>
                <a:cs typeface="Arial" panose="020B0604020202020204" pitchFamily="34" charset="0"/>
              </a:rPr>
              <a:t>Eligible patients can apply for Medicaid or Affordable Care Act (ACA) marketplace insurance programs. </a:t>
            </a:r>
          </a:p>
          <a:p>
            <a:pPr marL="457200"/>
            <a:endParaRPr lang="en-US" dirty="0">
              <a:solidFill>
                <a:schemeClr val="bg1"/>
              </a:solidFill>
              <a:latin typeface="Arial" panose="020B0604020202020204" pitchFamily="34" charset="0"/>
              <a:cs typeface="Arial" panose="020B0604020202020204" pitchFamily="34" charset="0"/>
            </a:endParaRPr>
          </a:p>
          <a:p>
            <a:pPr marL="457200"/>
            <a:r>
              <a:rPr lang="en-US" dirty="0">
                <a:solidFill>
                  <a:schemeClr val="bg1"/>
                </a:solidFill>
                <a:latin typeface="Arial" panose="020B0604020202020204" pitchFamily="34" charset="0"/>
                <a:cs typeface="Arial" panose="020B0604020202020204" pitchFamily="34" charset="0"/>
              </a:rPr>
              <a:t>To assist patients in choosing an ACA plan for PrEP coverage, visit: </a:t>
            </a:r>
            <a:r>
              <a:rPr lang="en-US"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https://nastad.org/prep-access/preventive-service-coverage</a:t>
            </a:r>
            <a:endParaRPr lang="en-US" dirty="0">
              <a:solidFill>
                <a:schemeClr val="bg1"/>
              </a:solidFill>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6CF0B0B0-26BA-45F3-8E61-8D920F956BD1}"/>
              </a:ext>
              <a:ext uri="{C183D7F6-B498-43B3-948B-1728B52AA6E4}">
                <adec:decorative xmlns:adec="http://schemas.microsoft.com/office/drawing/2017/decorative" val="1"/>
              </a:ext>
            </a:extLst>
          </p:cNvPr>
          <p:cNvSpPr/>
          <p:nvPr/>
        </p:nvSpPr>
        <p:spPr bwMode="auto">
          <a:xfrm>
            <a:off x="990256" y="1620255"/>
            <a:ext cx="550332" cy="550332"/>
          </a:xfrm>
          <a:prstGeom prst="ellipse">
            <a:avLst/>
          </a:prstGeom>
          <a:solidFill>
            <a:srgbClr val="9A4F9D"/>
          </a:solidFill>
          <a:ln w="9525" cap="flat" cmpd="sng" algn="ctr">
            <a:solidFill>
              <a:schemeClr val="bg1"/>
            </a:solidFill>
            <a:prstDash val="solid"/>
            <a:round/>
            <a:headEnd type="none" w="med" len="med"/>
            <a:tailEnd type="none" w="med" len="med"/>
          </a:ln>
          <a:effectLst/>
        </p:spPr>
        <p:txBody>
          <a:bodyPr vert="horz" wrap="square" lIns="91440" tIns="45720" rIns="91440" bIns="4572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000" b="1" i="0" u="none" strike="noStrike" cap="none" normalizeH="0" baseline="0" dirty="0">
              <a:ln>
                <a:noFill/>
              </a:ln>
              <a:solidFill>
                <a:schemeClr val="bg1"/>
              </a:solidFill>
              <a:effectLst/>
              <a:latin typeface="Arial" charset="0"/>
              <a:ea typeface="ヒラギノ角ゴ Pro W3" pitchFamily="1" charset="-128"/>
            </a:endParaRPr>
          </a:p>
        </p:txBody>
      </p:sp>
      <p:pic>
        <p:nvPicPr>
          <p:cNvPr id="39" name="Graphic 38">
            <a:extLst>
              <a:ext uri="{FF2B5EF4-FFF2-40B4-BE49-F238E27FC236}">
                <a16:creationId xmlns:a16="http://schemas.microsoft.com/office/drawing/2014/main" id="{6ED1CCB6-1AD8-4523-9ADE-A9AC9C5D957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580" y="1712252"/>
            <a:ext cx="444882" cy="444882"/>
          </a:xfrm>
          <a:prstGeom prst="rect">
            <a:avLst/>
          </a:prstGeom>
        </p:spPr>
      </p:pic>
      <p:sp>
        <p:nvSpPr>
          <p:cNvPr id="27" name="Content Placeholder 2">
            <a:extLst>
              <a:ext uri="{FF2B5EF4-FFF2-40B4-BE49-F238E27FC236}">
                <a16:creationId xmlns:a16="http://schemas.microsoft.com/office/drawing/2014/main" id="{21134FF6-1CC2-479E-A43A-2BD3B0DD8AF9}"/>
              </a:ext>
            </a:extLst>
          </p:cNvPr>
          <p:cNvSpPr txBox="1">
            <a:spLocks/>
          </p:cNvSpPr>
          <p:nvPr/>
        </p:nvSpPr>
        <p:spPr>
          <a:xfrm>
            <a:off x="1292021" y="4536244"/>
            <a:ext cx="4500034" cy="612649"/>
          </a:xfrm>
          <a:prstGeom prst="rect">
            <a:avLst/>
          </a:prstGeom>
        </p:spPr>
        <p:txBody>
          <a:bodyPr/>
          <a:lstStyle>
            <a:lvl1pPr marL="280988" indent="-280988"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n-lt"/>
                <a:ea typeface="+mn-ea"/>
                <a:cs typeface="+mn-cs"/>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n-lt"/>
                <a:cs typeface="+mn-cs"/>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a:solidFill>
                  <a:schemeClr val="tx1"/>
                </a:solidFill>
                <a:latin typeface="+mn-lt"/>
                <a:cs typeface="+mn-cs"/>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lnSpc>
                <a:spcPts val="3200"/>
              </a:lnSpc>
              <a:spcBef>
                <a:spcPts val="0"/>
              </a:spcBef>
              <a:spcAft>
                <a:spcPts val="1200"/>
              </a:spcAft>
              <a:buNone/>
            </a:pPr>
            <a:r>
              <a:rPr lang="en-US" sz="1800" b="1" kern="0" dirty="0">
                <a:solidFill>
                  <a:schemeClr val="bg2">
                    <a:lumMod val="25000"/>
                  </a:schemeClr>
                </a:solidFill>
                <a:latin typeface="Arial" panose="020B0604020202020204" pitchFamily="34" charset="0"/>
                <a:cs typeface="Arial" panose="020B0604020202020204" pitchFamily="34" charset="0"/>
              </a:rPr>
              <a:t>Injectable PrEP:</a:t>
            </a:r>
            <a:endParaRPr lang="en-US" sz="1400" kern="0" dirty="0">
              <a:solidFill>
                <a:schemeClr val="bg2">
                  <a:lumMod val="25000"/>
                </a:schemeClr>
              </a:solidFill>
              <a:latin typeface="Arial" panose="020B0604020202020204" pitchFamily="34" charset="0"/>
              <a:cs typeface="Arial" panose="020B0604020202020204" pitchFamily="34" charset="0"/>
            </a:endParaRPr>
          </a:p>
        </p:txBody>
      </p:sp>
      <p:sp>
        <p:nvSpPr>
          <p:cNvPr id="5" name="Rectangle 4" descr="Checkmark icon.">
            <a:extLst>
              <a:ext uri="{FF2B5EF4-FFF2-40B4-BE49-F238E27FC236}">
                <a16:creationId xmlns:a16="http://schemas.microsoft.com/office/drawing/2014/main" id="{0AEAFE4B-8F08-703E-126E-0927DA4EB4E5}"/>
              </a:ext>
            </a:extLst>
          </p:cNvPr>
          <p:cNvSpPr/>
          <p:nvPr/>
        </p:nvSpPr>
        <p:spPr bwMode="auto">
          <a:xfrm>
            <a:off x="998187" y="5141481"/>
            <a:ext cx="550331" cy="549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25" name="TextBox 24">
            <a:extLst>
              <a:ext uri="{FF2B5EF4-FFF2-40B4-BE49-F238E27FC236}">
                <a16:creationId xmlns:a16="http://schemas.microsoft.com/office/drawing/2014/main" id="{5112C3A0-5FD5-492D-A72C-181D28483929}"/>
              </a:ext>
            </a:extLst>
          </p:cNvPr>
          <p:cNvSpPr txBox="1"/>
          <p:nvPr/>
        </p:nvSpPr>
        <p:spPr>
          <a:xfrm>
            <a:off x="1134708" y="5071289"/>
            <a:ext cx="4641486" cy="1086624"/>
          </a:xfrm>
          <a:prstGeom prst="rect">
            <a:avLst/>
          </a:prstGeom>
          <a:solidFill>
            <a:srgbClr val="00788A"/>
          </a:solidFill>
        </p:spPr>
        <p:txBody>
          <a:bodyPr wrap="square" lIns="182880" tIns="182880" rIns="182880" bIns="182880" rtlCol="0" anchor="ctr">
            <a:noAutofit/>
          </a:bodyPr>
          <a:lstStyle/>
          <a:p>
            <a:pPr marL="457200"/>
            <a:r>
              <a:rPr lang="en-US" dirty="0">
                <a:solidFill>
                  <a:schemeClr val="bg1"/>
                </a:solidFill>
                <a:latin typeface="Arial" panose="020B0604020202020204" pitchFamily="34" charset="0"/>
                <a:cs typeface="Arial" panose="020B0604020202020204" pitchFamily="34" charset="0"/>
              </a:rPr>
              <a:t>ViiVConnect offers a medication assistance program: </a:t>
            </a:r>
            <a:r>
              <a:rPr lang="en-US"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viivconnect.com</a:t>
            </a:r>
            <a:endParaRPr lang="en-US" dirty="0">
              <a:solidFill>
                <a:schemeClr val="bg1"/>
              </a:solidFill>
              <a:latin typeface="Arial" panose="020B0604020202020204" pitchFamily="34" charset="0"/>
              <a:cs typeface="Arial" panose="020B0604020202020204" pitchFamily="34" charset="0"/>
            </a:endParaRPr>
          </a:p>
        </p:txBody>
      </p:sp>
      <p:sp>
        <p:nvSpPr>
          <p:cNvPr id="42" name="Oval 41">
            <a:extLst>
              <a:ext uri="{FF2B5EF4-FFF2-40B4-BE49-F238E27FC236}">
                <a16:creationId xmlns:a16="http://schemas.microsoft.com/office/drawing/2014/main" id="{DE589669-EE93-45CA-A2F0-82E22C2B5D16}"/>
              </a:ext>
              <a:ext uri="{C183D7F6-B498-43B3-948B-1728B52AA6E4}">
                <adec:decorative xmlns:adec="http://schemas.microsoft.com/office/drawing/2017/decorative" val="1"/>
              </a:ext>
            </a:extLst>
          </p:cNvPr>
          <p:cNvSpPr/>
          <p:nvPr/>
        </p:nvSpPr>
        <p:spPr bwMode="auto">
          <a:xfrm>
            <a:off x="990256" y="5141481"/>
            <a:ext cx="550332" cy="550332"/>
          </a:xfrm>
          <a:prstGeom prst="ellipse">
            <a:avLst/>
          </a:prstGeom>
          <a:solidFill>
            <a:srgbClr val="00788A"/>
          </a:solidFill>
          <a:ln w="9525" cap="flat" cmpd="sng" algn="ctr">
            <a:solidFill>
              <a:schemeClr val="bg1"/>
            </a:solidFill>
            <a:prstDash val="solid"/>
            <a:round/>
            <a:headEnd type="none" w="med" len="med"/>
            <a:tailEnd type="none" w="med" len="med"/>
          </a:ln>
          <a:effectLst/>
        </p:spPr>
        <p:txBody>
          <a:bodyPr vert="horz" wrap="square" lIns="91440" tIns="45720" rIns="91440" bIns="4572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000" b="1" i="0" u="none" strike="noStrike" cap="none" normalizeH="0" baseline="0" dirty="0">
              <a:ln>
                <a:noFill/>
              </a:ln>
              <a:solidFill>
                <a:schemeClr val="bg1"/>
              </a:solidFill>
              <a:effectLst/>
              <a:latin typeface="Arial" charset="0"/>
              <a:ea typeface="ヒラギノ角ゴ Pro W3" pitchFamily="1" charset="-128"/>
            </a:endParaRPr>
          </a:p>
        </p:txBody>
      </p:sp>
      <p:pic>
        <p:nvPicPr>
          <p:cNvPr id="43" name="Graphic 42">
            <a:extLst>
              <a:ext uri="{FF2B5EF4-FFF2-40B4-BE49-F238E27FC236}">
                <a16:creationId xmlns:a16="http://schemas.microsoft.com/office/drawing/2014/main" id="{97BD494C-3A0D-4EF0-8B12-817E47CFF02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580" y="5233478"/>
            <a:ext cx="444882" cy="444882"/>
          </a:xfrm>
          <a:prstGeom prst="rect">
            <a:avLst/>
          </a:prstGeom>
        </p:spPr>
      </p:pic>
      <p:sp>
        <p:nvSpPr>
          <p:cNvPr id="28" name="Content Placeholder 2">
            <a:extLst>
              <a:ext uri="{FF2B5EF4-FFF2-40B4-BE49-F238E27FC236}">
                <a16:creationId xmlns:a16="http://schemas.microsoft.com/office/drawing/2014/main" id="{65DFFC7C-A9C6-44E3-B382-ABE6D2D54A2D}"/>
              </a:ext>
            </a:extLst>
          </p:cNvPr>
          <p:cNvSpPr txBox="1">
            <a:spLocks/>
          </p:cNvSpPr>
          <p:nvPr/>
        </p:nvSpPr>
        <p:spPr>
          <a:xfrm>
            <a:off x="6668272" y="1009636"/>
            <a:ext cx="4500034" cy="612649"/>
          </a:xfrm>
          <a:prstGeom prst="rect">
            <a:avLst/>
          </a:prstGeom>
        </p:spPr>
        <p:txBody>
          <a:bodyPr/>
          <a:lstStyle>
            <a:lvl1pPr marL="280988" indent="-280988"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n-lt"/>
                <a:ea typeface="+mn-ea"/>
                <a:cs typeface="+mn-cs"/>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n-lt"/>
                <a:cs typeface="+mn-cs"/>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a:solidFill>
                  <a:schemeClr val="tx1"/>
                </a:solidFill>
                <a:latin typeface="+mn-lt"/>
                <a:cs typeface="+mn-cs"/>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lnSpc>
                <a:spcPts val="3200"/>
              </a:lnSpc>
              <a:spcBef>
                <a:spcPts val="0"/>
              </a:spcBef>
              <a:spcAft>
                <a:spcPts val="1200"/>
              </a:spcAft>
              <a:buNone/>
            </a:pPr>
            <a:r>
              <a:rPr lang="en-US" sz="1800" b="1" kern="0" dirty="0">
                <a:solidFill>
                  <a:schemeClr val="bg2">
                    <a:lumMod val="25000"/>
                  </a:schemeClr>
                </a:solidFill>
                <a:latin typeface="Arial" panose="020B0604020202020204" pitchFamily="34" charset="0"/>
                <a:cs typeface="Arial" panose="020B0604020202020204" pitchFamily="34" charset="0"/>
              </a:rPr>
              <a:t>Oral PrEP: </a:t>
            </a:r>
            <a:endParaRPr lang="en-US" sz="1400" kern="0" dirty="0">
              <a:solidFill>
                <a:schemeClr val="bg2">
                  <a:lumMod val="25000"/>
                </a:schemeClr>
              </a:solidFill>
              <a:latin typeface="Arial" panose="020B0604020202020204" pitchFamily="34" charset="0"/>
              <a:cs typeface="Arial" panose="020B0604020202020204" pitchFamily="34" charset="0"/>
            </a:endParaRPr>
          </a:p>
        </p:txBody>
      </p:sp>
      <p:sp>
        <p:nvSpPr>
          <p:cNvPr id="11" name="Rectangle 10" descr="Checkmark icon.">
            <a:extLst>
              <a:ext uri="{FF2B5EF4-FFF2-40B4-BE49-F238E27FC236}">
                <a16:creationId xmlns:a16="http://schemas.microsoft.com/office/drawing/2014/main" id="{5864A345-7CF0-826C-B130-52F9802915BC}"/>
              </a:ext>
            </a:extLst>
          </p:cNvPr>
          <p:cNvSpPr/>
          <p:nvPr/>
        </p:nvSpPr>
        <p:spPr bwMode="auto">
          <a:xfrm>
            <a:off x="6435430" y="1574936"/>
            <a:ext cx="550331" cy="549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17" name="TextBox 16">
            <a:extLst>
              <a:ext uri="{FF2B5EF4-FFF2-40B4-BE49-F238E27FC236}">
                <a16:creationId xmlns:a16="http://schemas.microsoft.com/office/drawing/2014/main" id="{B225B6B3-F7BF-47F3-8CF7-4FBD3A7F9FC5}"/>
              </a:ext>
            </a:extLst>
          </p:cNvPr>
          <p:cNvSpPr txBox="1"/>
          <p:nvPr/>
        </p:nvSpPr>
        <p:spPr>
          <a:xfrm>
            <a:off x="6563867" y="1484051"/>
            <a:ext cx="4641486" cy="1459174"/>
          </a:xfrm>
          <a:prstGeom prst="rect">
            <a:avLst/>
          </a:prstGeom>
          <a:solidFill>
            <a:schemeClr val="accent1"/>
          </a:solidFill>
        </p:spPr>
        <p:txBody>
          <a:bodyPr wrap="square" lIns="182880" tIns="274320" rIns="182880" bIns="274320" rtlCol="0" anchor="ctr">
            <a:noAutofit/>
          </a:bodyPr>
          <a:lstStyle/>
          <a:p>
            <a:pPr marL="457200">
              <a:spcBef>
                <a:spcPts val="1200"/>
              </a:spcBef>
            </a:pPr>
            <a:r>
              <a:rPr lang="en-US" i="1" dirty="0">
                <a:solidFill>
                  <a:schemeClr val="bg1"/>
                </a:solidFill>
                <a:latin typeface="Arial" panose="020B0604020202020204" pitchFamily="34" charset="0"/>
                <a:cs typeface="Arial" panose="020B0604020202020204" pitchFamily="34" charset="0"/>
              </a:rPr>
              <a:t>Ready, Set, PrEP</a:t>
            </a:r>
            <a:r>
              <a:rPr lang="en-US" dirty="0">
                <a:solidFill>
                  <a:schemeClr val="bg1"/>
                </a:solidFill>
                <a:latin typeface="Arial" panose="020B0604020202020204" pitchFamily="34" charset="0"/>
                <a:cs typeface="Arial" panose="020B0604020202020204" pitchFamily="34" charset="0"/>
              </a:rPr>
              <a:t> covers PrEP medication costs to patients without insurance coverage, regardless of income: </a:t>
            </a:r>
            <a:r>
              <a:rPr lang="en-US" dirty="0">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readysetprep.hiv.gov</a:t>
            </a:r>
            <a:endParaRPr lang="en-US" i="1" dirty="0">
              <a:solidFill>
                <a:schemeClr val="bg1"/>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9F0C0056-193E-4D73-9658-A8D04F72F7D8}"/>
              </a:ext>
              <a:ext uri="{C183D7F6-B498-43B3-948B-1728B52AA6E4}">
                <adec:decorative xmlns:adec="http://schemas.microsoft.com/office/drawing/2017/decorative" val="1"/>
              </a:ext>
            </a:extLst>
          </p:cNvPr>
          <p:cNvSpPr/>
          <p:nvPr/>
        </p:nvSpPr>
        <p:spPr bwMode="auto">
          <a:xfrm>
            <a:off x="6408831" y="1565809"/>
            <a:ext cx="550332" cy="550332"/>
          </a:xfrm>
          <a:prstGeom prst="ellipse">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000" b="1" i="0" u="none" strike="noStrike" cap="none" normalizeH="0" baseline="0" dirty="0">
              <a:ln>
                <a:noFill/>
              </a:ln>
              <a:solidFill>
                <a:schemeClr val="bg1"/>
              </a:solidFill>
              <a:effectLst/>
              <a:latin typeface="Arial" charset="0"/>
              <a:ea typeface="ヒラギノ角ゴ Pro W3" pitchFamily="1" charset="-128"/>
            </a:endParaRPr>
          </a:p>
        </p:txBody>
      </p:sp>
      <p:pic>
        <p:nvPicPr>
          <p:cNvPr id="31" name="Graphic 30">
            <a:extLst>
              <a:ext uri="{FF2B5EF4-FFF2-40B4-BE49-F238E27FC236}">
                <a16:creationId xmlns:a16="http://schemas.microsoft.com/office/drawing/2014/main" id="{91D7EB68-034B-4470-ADB9-2171AE69172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88155" y="1657806"/>
            <a:ext cx="444882" cy="444882"/>
          </a:xfrm>
          <a:prstGeom prst="rect">
            <a:avLst/>
          </a:prstGeom>
        </p:spPr>
      </p:pic>
      <p:sp>
        <p:nvSpPr>
          <p:cNvPr id="12" name="Rectangle 11" descr="Checkmark icon.">
            <a:extLst>
              <a:ext uri="{FF2B5EF4-FFF2-40B4-BE49-F238E27FC236}">
                <a16:creationId xmlns:a16="http://schemas.microsoft.com/office/drawing/2014/main" id="{60C0388A-3503-5D07-895C-8D119B1A53A0}"/>
              </a:ext>
            </a:extLst>
          </p:cNvPr>
          <p:cNvSpPr/>
          <p:nvPr/>
        </p:nvSpPr>
        <p:spPr bwMode="auto">
          <a:xfrm>
            <a:off x="6406170" y="3230446"/>
            <a:ext cx="550331" cy="549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19" name="TextBox 18">
            <a:extLst>
              <a:ext uri="{FF2B5EF4-FFF2-40B4-BE49-F238E27FC236}">
                <a16:creationId xmlns:a16="http://schemas.microsoft.com/office/drawing/2014/main" id="{FF0C6114-4797-4ED7-B69B-2CADB4D671B3}"/>
              </a:ext>
            </a:extLst>
          </p:cNvPr>
          <p:cNvSpPr txBox="1"/>
          <p:nvPr/>
        </p:nvSpPr>
        <p:spPr>
          <a:xfrm>
            <a:off x="6563867" y="3028950"/>
            <a:ext cx="4641486" cy="1363603"/>
          </a:xfrm>
          <a:prstGeom prst="rect">
            <a:avLst/>
          </a:prstGeom>
          <a:solidFill>
            <a:schemeClr val="accent1"/>
          </a:solidFill>
        </p:spPr>
        <p:txBody>
          <a:bodyPr wrap="square" lIns="182880" tIns="274320" rIns="182880" bIns="274320" rtlCol="0" anchor="ctr">
            <a:noAutofit/>
          </a:bodyPr>
          <a:lstStyle/>
          <a:p>
            <a:pPr marL="457200">
              <a:spcBef>
                <a:spcPts val="1200"/>
              </a:spcBef>
            </a:pPr>
            <a:r>
              <a:rPr lang="en-US" dirty="0">
                <a:solidFill>
                  <a:schemeClr val="bg1"/>
                </a:solidFill>
                <a:latin typeface="Arial" panose="020B0604020202020204" pitchFamily="34" charset="0"/>
                <a:cs typeface="Arial" panose="020B0604020202020204" pitchFamily="34" charset="0"/>
              </a:rPr>
              <a:t>Gilead Sciences’ </a:t>
            </a:r>
            <a:r>
              <a:rPr lang="en-US" i="1" dirty="0">
                <a:solidFill>
                  <a:schemeClr val="bg1"/>
                </a:solidFill>
                <a:latin typeface="Arial" panose="020B0604020202020204" pitchFamily="34" charset="0"/>
                <a:cs typeface="Arial" panose="020B0604020202020204" pitchFamily="34" charset="0"/>
              </a:rPr>
              <a:t>Advancing Access® </a:t>
            </a:r>
            <a:r>
              <a:rPr lang="en-US" dirty="0">
                <a:solidFill>
                  <a:schemeClr val="bg1"/>
                </a:solidFill>
                <a:latin typeface="Arial" panose="020B0604020202020204" pitchFamily="34" charset="0"/>
                <a:cs typeface="Arial" panose="020B0604020202020204" pitchFamily="34" charset="0"/>
              </a:rPr>
              <a:t>program assists eligible patients with medication costs: </a:t>
            </a:r>
            <a:r>
              <a:rPr lang="en-US" dirty="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gileadadvancingaccess.com</a:t>
            </a:r>
            <a:endParaRPr lang="en-US" dirty="0">
              <a:solidFill>
                <a:schemeClr val="bg1"/>
              </a:solidFill>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91B09CE6-7E94-4D86-B442-F20CD3DF2DFD}"/>
              </a:ext>
              <a:ext uri="{C183D7F6-B498-43B3-948B-1728B52AA6E4}">
                <adec:decorative xmlns:adec="http://schemas.microsoft.com/office/drawing/2017/decorative" val="1"/>
              </a:ext>
            </a:extLst>
          </p:cNvPr>
          <p:cNvSpPr/>
          <p:nvPr/>
        </p:nvSpPr>
        <p:spPr bwMode="auto">
          <a:xfrm>
            <a:off x="6406169" y="3222561"/>
            <a:ext cx="550332" cy="550332"/>
          </a:xfrm>
          <a:prstGeom prst="ellipse">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000" b="1" i="0" u="none" strike="noStrike" cap="none" normalizeH="0" baseline="0" dirty="0">
              <a:ln>
                <a:noFill/>
              </a:ln>
              <a:solidFill>
                <a:schemeClr val="bg1"/>
              </a:solidFill>
              <a:effectLst/>
              <a:latin typeface="Arial" charset="0"/>
              <a:ea typeface="ヒラギノ角ゴ Pro W3" pitchFamily="1" charset="-128"/>
            </a:endParaRPr>
          </a:p>
        </p:txBody>
      </p:sp>
      <p:pic>
        <p:nvPicPr>
          <p:cNvPr id="33" name="Graphic 32">
            <a:extLst>
              <a:ext uri="{FF2B5EF4-FFF2-40B4-BE49-F238E27FC236}">
                <a16:creationId xmlns:a16="http://schemas.microsoft.com/office/drawing/2014/main" id="{1BD61DF3-7D23-4CBA-8A52-872680D4836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88155" y="3324879"/>
            <a:ext cx="444882" cy="444882"/>
          </a:xfrm>
          <a:prstGeom prst="rect">
            <a:avLst/>
          </a:prstGeom>
        </p:spPr>
      </p:pic>
      <p:sp>
        <p:nvSpPr>
          <p:cNvPr id="14" name="Rectangle 13" descr="Checkmark icon.">
            <a:extLst>
              <a:ext uri="{FF2B5EF4-FFF2-40B4-BE49-F238E27FC236}">
                <a16:creationId xmlns:a16="http://schemas.microsoft.com/office/drawing/2014/main" id="{39D2A6ED-B2F0-3FBF-376B-EEA1AB3BFB61}"/>
              </a:ext>
            </a:extLst>
          </p:cNvPr>
          <p:cNvSpPr/>
          <p:nvPr/>
        </p:nvSpPr>
        <p:spPr bwMode="auto">
          <a:xfrm>
            <a:off x="6428652" y="4586164"/>
            <a:ext cx="550331" cy="549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13" name="TextBox 12">
            <a:extLst>
              <a:ext uri="{FF2B5EF4-FFF2-40B4-BE49-F238E27FC236}">
                <a16:creationId xmlns:a16="http://schemas.microsoft.com/office/drawing/2014/main" id="{00F1AEFC-4144-4AEC-A395-3DA373324BF1}"/>
              </a:ext>
            </a:extLst>
          </p:cNvPr>
          <p:cNvSpPr txBox="1"/>
          <p:nvPr/>
        </p:nvSpPr>
        <p:spPr>
          <a:xfrm>
            <a:off x="6563867" y="4488597"/>
            <a:ext cx="4641486" cy="1955066"/>
          </a:xfrm>
          <a:prstGeom prst="rect">
            <a:avLst/>
          </a:prstGeom>
          <a:solidFill>
            <a:schemeClr val="accent1"/>
          </a:solidFill>
        </p:spPr>
        <p:txBody>
          <a:bodyPr wrap="square" lIns="182880" tIns="274320" rIns="182880" bIns="274320" rtlCol="0" anchor="ctr">
            <a:noAutofit/>
          </a:bodyPr>
          <a:lstStyle/>
          <a:p>
            <a:pPr marL="457200">
              <a:spcBef>
                <a:spcPts val="1200"/>
              </a:spcBef>
            </a:pPr>
            <a:r>
              <a:rPr lang="en-US" dirty="0">
                <a:solidFill>
                  <a:schemeClr val="bg1"/>
                </a:solidFill>
                <a:latin typeface="Arial" panose="020B0604020202020204" pitchFamily="34" charset="0"/>
                <a:cs typeface="Arial" panose="020B0604020202020204" pitchFamily="34" charset="0"/>
              </a:rPr>
              <a:t>Some states have PrEP assistance programs. Some cover medication, some cover clinical visits and lab costs, and some cover both: </a:t>
            </a:r>
            <a:r>
              <a:rPr lang="en-US" dirty="0">
                <a:solidFill>
                  <a:schemeClr val="bg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nastad.org/prepcost-resources/prep-assistance-programs</a:t>
            </a:r>
            <a:endParaRPr lang="en-US" dirty="0">
              <a:solidFill>
                <a:schemeClr val="bg1"/>
              </a:solidFill>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96D81EE3-5FC3-46BA-B205-B38D40E360BA}"/>
              </a:ext>
              <a:ext uri="{C183D7F6-B498-43B3-948B-1728B52AA6E4}">
                <adec:decorative xmlns:adec="http://schemas.microsoft.com/office/drawing/2017/decorative" val="1"/>
              </a:ext>
            </a:extLst>
          </p:cNvPr>
          <p:cNvSpPr/>
          <p:nvPr/>
        </p:nvSpPr>
        <p:spPr bwMode="auto">
          <a:xfrm>
            <a:off x="6408831" y="4575884"/>
            <a:ext cx="550332" cy="550332"/>
          </a:xfrm>
          <a:prstGeom prst="ellipse">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000" b="1" i="0" u="none" strike="noStrike" cap="none" normalizeH="0" baseline="0" dirty="0">
              <a:ln>
                <a:noFill/>
              </a:ln>
              <a:solidFill>
                <a:schemeClr val="bg1"/>
              </a:solidFill>
              <a:effectLst/>
              <a:latin typeface="Arial" charset="0"/>
              <a:ea typeface="ヒラギノ角ゴ Pro W3" pitchFamily="1" charset="-128"/>
            </a:endParaRPr>
          </a:p>
        </p:txBody>
      </p:sp>
      <p:pic>
        <p:nvPicPr>
          <p:cNvPr id="35" name="Graphic 34">
            <a:extLst>
              <a:ext uri="{FF2B5EF4-FFF2-40B4-BE49-F238E27FC236}">
                <a16:creationId xmlns:a16="http://schemas.microsoft.com/office/drawing/2014/main" id="{15FF25D8-7DC8-4566-A66D-D681DF39D16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88155" y="4667881"/>
            <a:ext cx="444882" cy="444882"/>
          </a:xfrm>
          <a:prstGeom prst="rect">
            <a:avLst/>
          </a:prstGeom>
        </p:spPr>
      </p:pic>
      <p:sp>
        <p:nvSpPr>
          <p:cNvPr id="3" name="Slide Number Placeholder 2"/>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727AEE-92EC-4E46-9F8B-413A993EE232}" type="slidenum">
              <a:rPr lang="en-US" smtClean="0"/>
              <a:pPr/>
              <a:t>28</a:t>
            </a:fld>
            <a:endParaRPr lang="en-US" dirty="0"/>
          </a:p>
        </p:txBody>
      </p:sp>
    </p:spTree>
    <p:extLst>
      <p:ext uri="{BB962C8B-B14F-4D97-AF65-F5344CB8AC3E}">
        <p14:creationId xmlns:p14="http://schemas.microsoft.com/office/powerpoint/2010/main" val="1671422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9F1B0CA-4FAB-0241-A0D4-0D76E38B46CD}"/>
              </a:ext>
            </a:extLst>
          </p:cNvPr>
          <p:cNvSpPr>
            <a:spLocks noGrp="1"/>
          </p:cNvSpPr>
          <p:nvPr>
            <p:ph type="title"/>
          </p:nvPr>
        </p:nvSpPr>
        <p:spPr/>
        <p:txBody>
          <a:bodyPr/>
          <a:lstStyle/>
          <a:p>
            <a:r>
              <a:rPr lang="en-US" dirty="0"/>
              <a:t>Discontinuing PrEP</a:t>
            </a:r>
          </a:p>
        </p:txBody>
      </p:sp>
      <p:sp>
        <p:nvSpPr>
          <p:cNvPr id="19" name="Content Placeholder 2">
            <a:extLst>
              <a:ext uri="{FF2B5EF4-FFF2-40B4-BE49-F238E27FC236}">
                <a16:creationId xmlns:a16="http://schemas.microsoft.com/office/drawing/2014/main" id="{EA77F9D7-253A-4D73-87EA-620C0377C613}"/>
              </a:ext>
            </a:extLst>
          </p:cNvPr>
          <p:cNvSpPr txBox="1">
            <a:spLocks/>
          </p:cNvSpPr>
          <p:nvPr/>
        </p:nvSpPr>
        <p:spPr>
          <a:xfrm>
            <a:off x="596551" y="1306354"/>
            <a:ext cx="10972800" cy="612649"/>
          </a:xfrm>
          <a:prstGeom prst="rect">
            <a:avLst/>
          </a:prstGeom>
        </p:spPr>
        <p:txBody>
          <a:bodyPr/>
          <a:lstStyle>
            <a:lvl1pPr marL="280988" indent="-280988"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n-lt"/>
                <a:ea typeface="+mn-ea"/>
                <a:cs typeface="+mn-cs"/>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n-lt"/>
                <a:cs typeface="+mn-cs"/>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a:solidFill>
                  <a:schemeClr val="tx1"/>
                </a:solidFill>
                <a:latin typeface="+mn-lt"/>
                <a:cs typeface="+mn-cs"/>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spcBef>
                <a:spcPts val="0"/>
              </a:spcBef>
              <a:spcAft>
                <a:spcPts val="0"/>
              </a:spcAft>
              <a:buNone/>
            </a:pPr>
            <a:r>
              <a:rPr lang="en-US" sz="1800" kern="0" dirty="0">
                <a:solidFill>
                  <a:schemeClr val="bg2">
                    <a:lumMod val="25000"/>
                  </a:schemeClr>
                </a:solidFill>
                <a:latin typeface="Arial" panose="020B0604020202020204" pitchFamily="34" charset="0"/>
                <a:cs typeface="Arial" panose="020B0604020202020204" pitchFamily="34" charset="0"/>
              </a:rPr>
              <a:t>Discuss how to safely discontinue and restart PrEP use with patients, both </a:t>
            </a:r>
            <a:r>
              <a:rPr lang="en-US" sz="1800" b="1" kern="0" dirty="0">
                <a:solidFill>
                  <a:schemeClr val="bg2">
                    <a:lumMod val="25000"/>
                  </a:schemeClr>
                </a:solidFill>
                <a:latin typeface="Arial" panose="020B0604020202020204" pitchFamily="34" charset="0"/>
                <a:cs typeface="Arial" panose="020B0604020202020204" pitchFamily="34" charset="0"/>
              </a:rPr>
              <a:t>when they start using PrEP and when they discontinue it</a:t>
            </a:r>
            <a:endParaRPr lang="en-US" sz="1400" kern="0" dirty="0">
              <a:solidFill>
                <a:schemeClr val="bg2">
                  <a:lumMod val="25000"/>
                </a:schemeClr>
              </a:solidFill>
              <a:latin typeface="Arial" panose="020B0604020202020204" pitchFamily="34" charset="0"/>
              <a:cs typeface="Arial" panose="020B0604020202020204" pitchFamily="34" charset="0"/>
            </a:endParaRPr>
          </a:p>
        </p:txBody>
      </p:sp>
      <p:sp>
        <p:nvSpPr>
          <p:cNvPr id="4" name="Rectangle 3" descr="Prescription bottle with single capsule icon.">
            <a:extLst>
              <a:ext uri="{FF2B5EF4-FFF2-40B4-BE49-F238E27FC236}">
                <a16:creationId xmlns:a16="http://schemas.microsoft.com/office/drawing/2014/main" id="{B1740AD8-9485-CDBC-EF72-806E923BADCE}"/>
              </a:ext>
            </a:extLst>
          </p:cNvPr>
          <p:cNvSpPr/>
          <p:nvPr/>
        </p:nvSpPr>
        <p:spPr bwMode="auto">
          <a:xfrm>
            <a:off x="321385" y="2028822"/>
            <a:ext cx="864046" cy="105727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12" name="TextBox 11">
            <a:extLst>
              <a:ext uri="{FF2B5EF4-FFF2-40B4-BE49-F238E27FC236}">
                <a16:creationId xmlns:a16="http://schemas.microsoft.com/office/drawing/2014/main" id="{A33928DD-9C56-9B43-935A-D81372387A64}"/>
              </a:ext>
            </a:extLst>
          </p:cNvPr>
          <p:cNvSpPr txBox="1"/>
          <p:nvPr/>
        </p:nvSpPr>
        <p:spPr>
          <a:xfrm>
            <a:off x="1351312" y="2255127"/>
            <a:ext cx="3167742" cy="400110"/>
          </a:xfrm>
          <a:prstGeom prst="rect">
            <a:avLst/>
          </a:prstGeom>
          <a:noFill/>
        </p:spPr>
        <p:txBody>
          <a:bodyPr wrap="square" rtlCol="0">
            <a:spAutoFit/>
          </a:bodyPr>
          <a:lstStyle/>
          <a:p>
            <a:r>
              <a:rPr lang="en-US" sz="2000" b="1" dirty="0"/>
              <a:t>Oral PrEP</a:t>
            </a:r>
          </a:p>
        </p:txBody>
      </p:sp>
      <p:sp>
        <p:nvSpPr>
          <p:cNvPr id="10" name="TextBox 9">
            <a:extLst>
              <a:ext uri="{FF2B5EF4-FFF2-40B4-BE49-F238E27FC236}">
                <a16:creationId xmlns:a16="http://schemas.microsoft.com/office/drawing/2014/main" id="{95FE6FA2-69DE-3D49-A7FE-02F6866A7967}"/>
              </a:ext>
            </a:extLst>
          </p:cNvPr>
          <p:cNvSpPr txBox="1"/>
          <p:nvPr/>
        </p:nvSpPr>
        <p:spPr>
          <a:xfrm>
            <a:off x="598071" y="2724472"/>
            <a:ext cx="4641486" cy="3190409"/>
          </a:xfrm>
          <a:prstGeom prst="rect">
            <a:avLst/>
          </a:prstGeom>
          <a:solidFill>
            <a:srgbClr val="00788A"/>
          </a:solidFill>
          <a:ln>
            <a:solidFill>
              <a:srgbClr val="00788A"/>
            </a:solidFill>
          </a:ln>
        </p:spPr>
        <p:txBody>
          <a:bodyPr wrap="square" lIns="182880" tIns="182880" rIns="182880" bIns="182880" rtlCol="0" anchor="ctr">
            <a:noAutofit/>
          </a:bodyPr>
          <a:lstStyle/>
          <a:p>
            <a:pPr marL="285750" indent="-285750">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Protection from HIV will wane over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7-10 days </a:t>
            </a:r>
          </a:p>
          <a:p>
            <a:pPr marL="285750" indent="-285750">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Assess patients’ ongoing HIV risk factors </a:t>
            </a:r>
          </a:p>
          <a:p>
            <a:pPr marL="285750" indent="-285750">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Discuss other prevention methods if HIV exposure is anticipated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(e.g., PEP)</a:t>
            </a:r>
          </a:p>
        </p:txBody>
      </p:sp>
      <p:sp>
        <p:nvSpPr>
          <p:cNvPr id="8" name="Oval 7">
            <a:extLst>
              <a:ext uri="{FF2B5EF4-FFF2-40B4-BE49-F238E27FC236}">
                <a16:creationId xmlns:a16="http://schemas.microsoft.com/office/drawing/2014/main" id="{CA041466-ADC4-8D38-31F2-B837448A7739}"/>
              </a:ext>
              <a:ext uri="{C183D7F6-B498-43B3-948B-1728B52AA6E4}">
                <adec:decorative xmlns:adec="http://schemas.microsoft.com/office/drawing/2017/decorative" val="1"/>
              </a:ext>
            </a:extLst>
          </p:cNvPr>
          <p:cNvSpPr/>
          <p:nvPr/>
        </p:nvSpPr>
        <p:spPr bwMode="auto">
          <a:xfrm>
            <a:off x="214313" y="2014535"/>
            <a:ext cx="1071563" cy="1071563"/>
          </a:xfrm>
          <a:prstGeom prst="ellipse">
            <a:avLst/>
          </a:prstGeom>
          <a:solidFill>
            <a:srgbClr val="00788A"/>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pic>
        <p:nvPicPr>
          <p:cNvPr id="3" name="Graphic 2">
            <a:extLst>
              <a:ext uri="{FF2B5EF4-FFF2-40B4-BE49-F238E27FC236}">
                <a16:creationId xmlns:a16="http://schemas.microsoft.com/office/drawing/2014/main" id="{D50FD24E-E501-1149-D380-860801E7DD2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5275" y="2100260"/>
            <a:ext cx="914400" cy="914400"/>
          </a:xfrm>
          <a:prstGeom prst="rect">
            <a:avLst/>
          </a:prstGeom>
        </p:spPr>
      </p:pic>
      <p:sp>
        <p:nvSpPr>
          <p:cNvPr id="20" name="Rectangle 19" descr="Needle icon.">
            <a:extLst>
              <a:ext uri="{FF2B5EF4-FFF2-40B4-BE49-F238E27FC236}">
                <a16:creationId xmlns:a16="http://schemas.microsoft.com/office/drawing/2014/main" id="{A9702DC2-4726-3242-79F9-3D0B10364731}"/>
              </a:ext>
            </a:extLst>
          </p:cNvPr>
          <p:cNvSpPr/>
          <p:nvPr/>
        </p:nvSpPr>
        <p:spPr bwMode="auto">
          <a:xfrm>
            <a:off x="5496609" y="2052780"/>
            <a:ext cx="864046" cy="105727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17" name="TextBox 16">
            <a:extLst>
              <a:ext uri="{FF2B5EF4-FFF2-40B4-BE49-F238E27FC236}">
                <a16:creationId xmlns:a16="http://schemas.microsoft.com/office/drawing/2014/main" id="{230CFBB0-60D6-4978-9786-934E1EC285D7}"/>
              </a:ext>
            </a:extLst>
          </p:cNvPr>
          <p:cNvSpPr txBox="1"/>
          <p:nvPr/>
        </p:nvSpPr>
        <p:spPr>
          <a:xfrm>
            <a:off x="6594741" y="2255127"/>
            <a:ext cx="3167742" cy="400110"/>
          </a:xfrm>
          <a:prstGeom prst="rect">
            <a:avLst/>
          </a:prstGeom>
          <a:noFill/>
        </p:spPr>
        <p:txBody>
          <a:bodyPr wrap="square" rtlCol="0">
            <a:spAutoFit/>
          </a:bodyPr>
          <a:lstStyle/>
          <a:p>
            <a:r>
              <a:rPr lang="en-US" sz="2000" b="1" dirty="0"/>
              <a:t>Injectable PrEP</a:t>
            </a:r>
          </a:p>
        </p:txBody>
      </p:sp>
      <p:sp>
        <p:nvSpPr>
          <p:cNvPr id="15" name="TextBox 14">
            <a:extLst>
              <a:ext uri="{FF2B5EF4-FFF2-40B4-BE49-F238E27FC236}">
                <a16:creationId xmlns:a16="http://schemas.microsoft.com/office/drawing/2014/main" id="{EB9DFA41-7F7D-42F9-9A2E-FE20B1D935CB}"/>
              </a:ext>
            </a:extLst>
          </p:cNvPr>
          <p:cNvSpPr txBox="1"/>
          <p:nvPr/>
        </p:nvSpPr>
        <p:spPr>
          <a:xfrm>
            <a:off x="5794642" y="2724472"/>
            <a:ext cx="5792521" cy="3190408"/>
          </a:xfrm>
          <a:prstGeom prst="rect">
            <a:avLst/>
          </a:prstGeom>
          <a:solidFill>
            <a:schemeClr val="accent1"/>
          </a:solidFill>
        </p:spPr>
        <p:txBody>
          <a:bodyPr wrap="square" lIns="182880" tIns="182880" rIns="182880" bIns="182880" rtlCol="0" anchor="ctr">
            <a:noAutofit/>
          </a:bodyPr>
          <a:lstStyle/>
          <a:p>
            <a:pPr marL="642938" indent="-642938"/>
            <a:endParaRPr lang="en-US" sz="2000" b="1" dirty="0">
              <a:solidFill>
                <a:schemeClr val="bg1"/>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CAB levels slowly wane over many months,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which is known as the tail phase</a:t>
            </a:r>
          </a:p>
          <a:p>
            <a:pPr marL="342900" indent="-342900">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Counsel patients about the risk of developing drug-resistant HIV during the tail phase</a:t>
            </a:r>
          </a:p>
          <a:p>
            <a:pPr marL="342900" indent="-342900">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Assess ongoing risk for HIV and prescribe daily oral PrEP or other prevention methods if HIV exposure is anticipated</a:t>
            </a:r>
          </a:p>
          <a:p>
            <a:pPr marL="342900" indent="-342900">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Continue follow-up visits quarterly for 12 months and conduct HIV testing</a:t>
            </a:r>
          </a:p>
          <a:p>
            <a:pPr algn="ctr"/>
            <a:endParaRPr lang="en-US" sz="2000" b="1" dirty="0">
              <a:solidFill>
                <a:schemeClr val="bg1"/>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5B207F7E-1AC4-D398-4F1C-1CAE8C93B29E}"/>
              </a:ext>
              <a:ext uri="{C183D7F6-B498-43B3-948B-1728B52AA6E4}">
                <adec:decorative xmlns:adec="http://schemas.microsoft.com/office/drawing/2017/decorative" val="1"/>
              </a:ext>
            </a:extLst>
          </p:cNvPr>
          <p:cNvSpPr/>
          <p:nvPr/>
        </p:nvSpPr>
        <p:spPr bwMode="auto">
          <a:xfrm>
            <a:off x="5405438" y="2014535"/>
            <a:ext cx="1071563" cy="1071563"/>
          </a:xfrm>
          <a:prstGeom prst="ellipse">
            <a:avLst/>
          </a:prstGeom>
          <a:solidFill>
            <a:srgbClr val="0161AA"/>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pic>
        <p:nvPicPr>
          <p:cNvPr id="5" name="Graphic 4">
            <a:extLst>
              <a:ext uri="{FF2B5EF4-FFF2-40B4-BE49-F238E27FC236}">
                <a16:creationId xmlns:a16="http://schemas.microsoft.com/office/drawing/2014/main" id="{018F50C8-4648-A1FD-32FA-DD8F2558F90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24499" y="2124075"/>
            <a:ext cx="833438" cy="833438"/>
          </a:xfrm>
          <a:prstGeom prst="rect">
            <a:avLst/>
          </a:prstGeom>
        </p:spPr>
      </p:pic>
      <p:sp>
        <p:nvSpPr>
          <p:cNvPr id="18" name="TextBox 17">
            <a:extLst>
              <a:ext uri="{FF2B5EF4-FFF2-40B4-BE49-F238E27FC236}">
                <a16:creationId xmlns:a16="http://schemas.microsoft.com/office/drawing/2014/main" id="{8CCC0AC9-4A1D-4917-AF1B-68EEE7753592}"/>
              </a:ext>
            </a:extLst>
          </p:cNvPr>
          <p:cNvSpPr txBox="1"/>
          <p:nvPr/>
        </p:nvSpPr>
        <p:spPr>
          <a:xfrm>
            <a:off x="495300" y="6200989"/>
            <a:ext cx="10972800" cy="338554"/>
          </a:xfrm>
          <a:prstGeom prst="rect">
            <a:avLst/>
          </a:prstGeom>
          <a:noFill/>
        </p:spPr>
        <p:txBody>
          <a:bodyPr wrap="square" rtlCol="0">
            <a:spAutoFit/>
          </a:bodyPr>
          <a:lstStyle/>
          <a:p>
            <a:pPr defTabSz="942289">
              <a:defRPr/>
            </a:pPr>
            <a:r>
              <a:rPr lang="en-US" sz="800" dirty="0"/>
              <a:t>Centers for Disease Control and Prevention, US Public Health Service. </a:t>
            </a:r>
            <a:r>
              <a:rPr lang="en-US" sz="800" i="1" dirty="0"/>
              <a:t>Preexposure prophylaxis for the prevention of HIV infection in the United States—2021 update—a clinical practice guideline. </a:t>
            </a:r>
            <a:r>
              <a:rPr lang="en-US" sz="800" dirty="0"/>
              <a:t>Published December 2021. Accessed January 20, 2023. </a:t>
            </a:r>
            <a:r>
              <a:rPr lang="en-US" sz="800" dirty="0">
                <a:hlinkClick r:id="rId7"/>
              </a:rPr>
              <a:t>https://www.cdc.gov/hiv/pdf/risk/prep/cdc-hiv-prep-guidelines-2021.pdf</a:t>
            </a:r>
            <a:r>
              <a:rPr lang="en-US" sz="800" dirty="0"/>
              <a:t> </a:t>
            </a:r>
          </a:p>
        </p:txBody>
      </p:sp>
      <p:sp>
        <p:nvSpPr>
          <p:cNvPr id="6" name="Slide Number Placeholder 5"/>
          <p:cNvSpPr>
            <a:spLocks noGrp="1"/>
          </p:cNvSpPr>
          <p:nvPr>
            <p:ph type="sldNum" sz="quarter" idx="10"/>
          </p:nvPr>
        </p:nvSpPr>
        <p:spPr>
          <a:xfrm>
            <a:off x="11464413" y="6242203"/>
            <a:ext cx="609600" cy="30480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727AEE-92EC-4E46-9F8B-413A993EE232}" type="slidenum">
              <a:rPr lang="en-US" smtClean="0"/>
              <a:pPr/>
              <a:t>29</a:t>
            </a:fld>
            <a:endParaRPr lang="en-US" dirty="0"/>
          </a:p>
        </p:txBody>
      </p:sp>
    </p:spTree>
    <p:extLst>
      <p:ext uri="{BB962C8B-B14F-4D97-AF65-F5344CB8AC3E}">
        <p14:creationId xmlns:p14="http://schemas.microsoft.com/office/powerpoint/2010/main" val="1438323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43FE26-D78E-D646-9DC5-956078F53EE4}"/>
              </a:ext>
            </a:extLst>
          </p:cNvPr>
          <p:cNvSpPr>
            <a:spLocks noGrp="1"/>
          </p:cNvSpPr>
          <p:nvPr>
            <p:ph type="ctrTitle"/>
          </p:nvPr>
        </p:nvSpPr>
        <p:spPr>
          <a:xfrm>
            <a:off x="2614485" y="2590800"/>
            <a:ext cx="8332169" cy="1676399"/>
          </a:xfrm>
        </p:spPr>
        <p:txBody>
          <a:bodyPr/>
          <a:lstStyle/>
          <a:p>
            <a:r>
              <a:rPr lang="en-US" sz="4200" dirty="0"/>
              <a:t>Why do we need PrEP?</a:t>
            </a:r>
          </a:p>
        </p:txBody>
      </p:sp>
      <p:pic>
        <p:nvPicPr>
          <p:cNvPr id="12" name="Picture 11">
            <a:extLst>
              <a:ext uri="{FF2B5EF4-FFF2-40B4-BE49-F238E27FC236}">
                <a16:creationId xmlns:a16="http://schemas.microsoft.com/office/drawing/2014/main" id="{CDF3A794-97AD-4843-BB32-18F7C9DE45D1}"/>
              </a:ext>
              <a:ext uri="{C183D7F6-B498-43B3-948B-1728B52AA6E4}">
                <adec:decorative xmlns:adec="http://schemas.microsoft.com/office/drawing/2017/decorative" val="1"/>
              </a:ext>
            </a:extLst>
          </p:cNvPr>
          <p:cNvPicPr>
            <a:picLocks noChangeAspect="1"/>
          </p:cNvPicPr>
          <p:nvPr/>
        </p:nvPicPr>
        <p:blipFill rotWithShape="1">
          <a:blip r:embed="rId3"/>
          <a:srcRect r="9144"/>
          <a:stretch/>
        </p:blipFill>
        <p:spPr>
          <a:xfrm>
            <a:off x="6780570" y="3362632"/>
            <a:ext cx="5411430" cy="3510116"/>
          </a:xfrm>
          <a:prstGeom prst="rect">
            <a:avLst/>
          </a:prstGeom>
        </p:spPr>
      </p:pic>
    </p:spTree>
    <p:extLst>
      <p:ext uri="{BB962C8B-B14F-4D97-AF65-F5344CB8AC3E}">
        <p14:creationId xmlns:p14="http://schemas.microsoft.com/office/powerpoint/2010/main" val="3265184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B71ADB-2E6D-1742-9E4A-C69F0CB65695}"/>
              </a:ext>
            </a:extLst>
          </p:cNvPr>
          <p:cNvSpPr>
            <a:spLocks noGrp="1"/>
          </p:cNvSpPr>
          <p:nvPr>
            <p:ph type="title"/>
          </p:nvPr>
        </p:nvSpPr>
        <p:spPr/>
        <p:txBody>
          <a:bodyPr/>
          <a:lstStyle/>
          <a:p>
            <a:r>
              <a:rPr lang="en-US" dirty="0"/>
              <a:t>Resources Are Available to Support Prescribing PrEP</a:t>
            </a:r>
          </a:p>
        </p:txBody>
      </p:sp>
      <p:sp>
        <p:nvSpPr>
          <p:cNvPr id="8" name="Content Placeholder 23">
            <a:extLst>
              <a:ext uri="{FF2B5EF4-FFF2-40B4-BE49-F238E27FC236}">
                <a16:creationId xmlns:a16="http://schemas.microsoft.com/office/drawing/2014/main" id="{E8FBF42A-6495-4A8B-B3B2-3787B55C7667}"/>
              </a:ext>
            </a:extLst>
          </p:cNvPr>
          <p:cNvSpPr txBox="1">
            <a:spLocks/>
          </p:cNvSpPr>
          <p:nvPr/>
        </p:nvSpPr>
        <p:spPr>
          <a:xfrm>
            <a:off x="718475" y="1167378"/>
            <a:ext cx="10019842" cy="1004026"/>
          </a:xfrm>
          <a:prstGeom prst="rect">
            <a:avLst/>
          </a:prstGeom>
        </p:spPr>
        <p:txBody>
          <a:bodyPr>
            <a:normAutofit/>
          </a:bodyPr>
          <a:lstStyle>
            <a:lvl1pPr marL="280988" indent="-280988" algn="l" rtl="0" eaLnBrk="1" fontAlgn="base" hangingPunct="1">
              <a:spcBef>
                <a:spcPct val="200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buFont typeface="Wingdings" pitchFamily="2" charset="2"/>
              <a:buNone/>
            </a:pPr>
            <a:r>
              <a:rPr lang="en-US" kern="0" dirty="0"/>
              <a:t>Any licensed prescriber can provide PrEP.</a:t>
            </a:r>
            <a:r>
              <a:rPr lang="en-US" kern="0" baseline="30000" dirty="0"/>
              <a:t>1 </a:t>
            </a:r>
            <a:r>
              <a:rPr lang="en-US" b="1" kern="0" dirty="0"/>
              <a:t>Resources can be accessed from CDC:</a:t>
            </a:r>
          </a:p>
          <a:p>
            <a:pPr marL="0" indent="0">
              <a:buFont typeface="Wingdings" pitchFamily="2" charset="2"/>
              <a:buNone/>
            </a:pPr>
            <a:endParaRPr lang="en-US" kern="0" dirty="0"/>
          </a:p>
        </p:txBody>
      </p:sp>
      <p:sp>
        <p:nvSpPr>
          <p:cNvPr id="9" name="Content Placeholder 6">
            <a:extLst>
              <a:ext uri="{FF2B5EF4-FFF2-40B4-BE49-F238E27FC236}">
                <a16:creationId xmlns:a16="http://schemas.microsoft.com/office/drawing/2014/main" id="{9F6E0AC8-EA08-41F9-8720-81AB5C6B8765}"/>
              </a:ext>
            </a:extLst>
          </p:cNvPr>
          <p:cNvSpPr txBox="1">
            <a:spLocks/>
          </p:cNvSpPr>
          <p:nvPr/>
        </p:nvSpPr>
        <p:spPr bwMode="auto">
          <a:xfrm>
            <a:off x="718475" y="1778100"/>
            <a:ext cx="5670293" cy="3814066"/>
          </a:xfrm>
          <a:prstGeom prst="rect">
            <a:avLst/>
          </a:prstGeom>
          <a:solidFill>
            <a:schemeClr val="accent1"/>
          </a:solidFill>
          <a:ln w="9525">
            <a:noFill/>
            <a:miter lim="800000"/>
            <a:headEnd/>
            <a:tailEnd/>
          </a:ln>
        </p:spPr>
        <p:txBody>
          <a:bodyPr vert="horz" wrap="square" lIns="182880" tIns="182880" rIns="182880" bIns="274320" numCol="1" anchor="t" anchorCtr="0" compatLnSpc="1">
            <a:prstTxWarp prst="textNoShape">
              <a:avLst/>
            </a:prstTxWarp>
          </a:bodyPr>
          <a:lstStyle>
            <a:lvl1pPr marL="280988" indent="-280988" algn="l" rtl="0" eaLnBrk="1" fontAlgn="base" hangingPunct="1">
              <a:spcBef>
                <a:spcPts val="12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spcBef>
                <a:spcPts val="0"/>
              </a:spcBef>
              <a:spcAft>
                <a:spcPts val="1200"/>
              </a:spcAft>
              <a:buNone/>
            </a:pPr>
            <a:r>
              <a:rPr lang="en-US" sz="1800" b="1" kern="0" dirty="0">
                <a:solidFill>
                  <a:schemeClr val="bg1"/>
                </a:solidFill>
              </a:rPr>
              <a:t>Comprehensive guidelines for prescribing PrEP:</a:t>
            </a:r>
            <a:endParaRPr lang="en-US" sz="1800" kern="0" dirty="0">
              <a:solidFill>
                <a:schemeClr val="bg1"/>
              </a:solidFill>
            </a:endParaRPr>
          </a:p>
          <a:p>
            <a:pPr>
              <a:spcBef>
                <a:spcPts val="0"/>
              </a:spcBef>
              <a:spcAft>
                <a:spcPts val="1200"/>
              </a:spcAft>
              <a:buClr>
                <a:schemeClr val="bg1"/>
              </a:buClr>
            </a:pPr>
            <a:r>
              <a:rPr lang="en-US" sz="1800" i="1" kern="0" dirty="0">
                <a:solidFill>
                  <a:schemeClr val="bg1"/>
                </a:solidFill>
              </a:rPr>
              <a:t>A Clinical Practice Guideline</a:t>
            </a:r>
            <a:r>
              <a:rPr lang="en-US" sz="1800" kern="0" baseline="30000" dirty="0">
                <a:solidFill>
                  <a:schemeClr val="bg1"/>
                </a:solidFill>
              </a:rPr>
              <a:t>2</a:t>
            </a:r>
          </a:p>
          <a:p>
            <a:pPr>
              <a:spcBef>
                <a:spcPts val="0"/>
              </a:spcBef>
              <a:spcAft>
                <a:spcPts val="1200"/>
              </a:spcAft>
              <a:buClr>
                <a:schemeClr val="bg1"/>
              </a:buClr>
            </a:pPr>
            <a:r>
              <a:rPr lang="en-US" sz="1800" i="1" kern="0" dirty="0">
                <a:solidFill>
                  <a:schemeClr val="bg1"/>
                </a:solidFill>
              </a:rPr>
              <a:t>Clinical Providers’ Supplement</a:t>
            </a:r>
            <a:r>
              <a:rPr lang="en-US" sz="1800" kern="0" baseline="30000" dirty="0">
                <a:solidFill>
                  <a:schemeClr val="bg1"/>
                </a:solidFill>
              </a:rPr>
              <a:t>3</a:t>
            </a:r>
          </a:p>
          <a:p>
            <a:pPr marL="0" indent="0">
              <a:spcBef>
                <a:spcPts val="0"/>
              </a:spcBef>
              <a:spcAft>
                <a:spcPts val="1200"/>
              </a:spcAft>
              <a:buNone/>
            </a:pPr>
            <a:r>
              <a:rPr lang="en-US" sz="1800" b="1" kern="0" dirty="0">
                <a:solidFill>
                  <a:schemeClr val="bg1"/>
                </a:solidFill>
              </a:rPr>
              <a:t>Clinicians’ Quick Guides on PrEP:</a:t>
            </a:r>
            <a:endParaRPr lang="en-US" sz="1800" kern="0" dirty="0">
              <a:solidFill>
                <a:schemeClr val="bg1"/>
              </a:solidFill>
            </a:endParaRPr>
          </a:p>
          <a:p>
            <a:pPr>
              <a:spcBef>
                <a:spcPts val="0"/>
              </a:spcBef>
              <a:spcAft>
                <a:spcPts val="1200"/>
              </a:spcAft>
              <a:buClr>
                <a:schemeClr val="bg1"/>
              </a:buClr>
            </a:pPr>
            <a:r>
              <a:rPr lang="en-US" sz="1800" i="1" kern="0" dirty="0">
                <a:solidFill>
                  <a:schemeClr val="bg1"/>
                </a:solidFill>
              </a:rPr>
              <a:t>What Is HIV PrEP?</a:t>
            </a:r>
            <a:r>
              <a:rPr lang="en-US" sz="1800" kern="0" baseline="30000" dirty="0">
                <a:solidFill>
                  <a:schemeClr val="bg1"/>
                </a:solidFill>
              </a:rPr>
              <a:t> </a:t>
            </a:r>
            <a:r>
              <a:rPr lang="en-US" sz="1800" i="1" kern="0" baseline="30000" dirty="0">
                <a:solidFill>
                  <a:schemeClr val="bg1"/>
                </a:solidFill>
              </a:rPr>
              <a:t>1</a:t>
            </a:r>
          </a:p>
          <a:p>
            <a:pPr>
              <a:spcBef>
                <a:spcPts val="0"/>
              </a:spcBef>
              <a:spcAft>
                <a:spcPts val="1200"/>
              </a:spcAft>
              <a:buClr>
                <a:schemeClr val="bg1"/>
              </a:buClr>
            </a:pPr>
            <a:r>
              <a:rPr lang="en-US" sz="1800" i="1" kern="0" dirty="0">
                <a:solidFill>
                  <a:schemeClr val="bg1"/>
                </a:solidFill>
              </a:rPr>
              <a:t>What Is Oral HIV PrEP?</a:t>
            </a:r>
            <a:r>
              <a:rPr lang="en-US" sz="1800" i="1" kern="0" baseline="30000" dirty="0">
                <a:solidFill>
                  <a:schemeClr val="bg1"/>
                </a:solidFill>
              </a:rPr>
              <a:t>4</a:t>
            </a:r>
          </a:p>
          <a:p>
            <a:pPr>
              <a:spcBef>
                <a:spcPts val="0"/>
              </a:spcBef>
              <a:spcAft>
                <a:spcPts val="1200"/>
              </a:spcAft>
              <a:buClr>
                <a:schemeClr val="bg1"/>
              </a:buClr>
            </a:pPr>
            <a:r>
              <a:rPr lang="en-US" sz="1800" i="1" kern="0" dirty="0">
                <a:solidFill>
                  <a:schemeClr val="bg1"/>
                </a:solidFill>
              </a:rPr>
              <a:t>What Is Injectable HIV PrEP?</a:t>
            </a:r>
            <a:r>
              <a:rPr lang="en-US" sz="1800" i="1" kern="0" baseline="30000" dirty="0">
                <a:solidFill>
                  <a:schemeClr val="bg1"/>
                </a:solidFill>
              </a:rPr>
              <a:t>5</a:t>
            </a:r>
          </a:p>
          <a:p>
            <a:pPr marL="0" indent="0">
              <a:spcBef>
                <a:spcPts val="0"/>
              </a:spcBef>
              <a:spcAft>
                <a:spcPts val="1200"/>
              </a:spcAft>
              <a:buClr>
                <a:schemeClr val="bg1"/>
              </a:buClr>
              <a:buNone/>
            </a:pPr>
            <a:r>
              <a:rPr lang="en-US" sz="1800" kern="0" dirty="0">
                <a:solidFill>
                  <a:schemeClr val="bg1"/>
                </a:solidFill>
              </a:rPr>
              <a:t>These resources can be accessed  at: </a:t>
            </a:r>
            <a:r>
              <a:rPr lang="en-US" sz="1800" u="sng" kern="0" dirty="0">
                <a:solidFill>
                  <a:schemeClr val="bg1"/>
                </a:solidFill>
                <a:hlinkClick r:id="rId3">
                  <a:extLst>
                    <a:ext uri="{A12FA001-AC4F-418D-AE19-62706E023703}">
                      <ahyp:hlinkClr xmlns:ahyp="http://schemas.microsoft.com/office/drawing/2018/hyperlinkcolor" val="tx"/>
                    </a:ext>
                  </a:extLst>
                </a:hlinkClick>
              </a:rPr>
              <a:t>cdc.gov/HIVNexus</a:t>
            </a:r>
            <a:endParaRPr lang="en-US" sz="1800" u="sng" kern="0" dirty="0">
              <a:solidFill>
                <a:schemeClr val="bg1"/>
              </a:solidFill>
            </a:endParaRPr>
          </a:p>
        </p:txBody>
      </p:sp>
      <p:grpSp>
        <p:nvGrpSpPr>
          <p:cNvPr id="2" name="Group 1" descr="Three screenshots of CDC resources available to licensed prescribers about PrEP. The resources shown include the cover of the What is HIV PrEP? Quick Guide, the cover of the What is Oral HIV PreP? Quick Guide, and the cover of the What is Injectable HIV PreP? Quick Guide.">
            <a:extLst>
              <a:ext uri="{FF2B5EF4-FFF2-40B4-BE49-F238E27FC236}">
                <a16:creationId xmlns:a16="http://schemas.microsoft.com/office/drawing/2014/main" id="{9693918D-9A6C-454D-822D-652A7A02DBC2}"/>
              </a:ext>
            </a:extLst>
          </p:cNvPr>
          <p:cNvGrpSpPr/>
          <p:nvPr/>
        </p:nvGrpSpPr>
        <p:grpSpPr>
          <a:xfrm>
            <a:off x="6670958" y="1904779"/>
            <a:ext cx="5149613" cy="3406984"/>
            <a:chOff x="6540330" y="1957496"/>
            <a:chExt cx="5149613" cy="3406984"/>
          </a:xfrm>
        </p:grpSpPr>
        <p:pic>
          <p:nvPicPr>
            <p:cNvPr id="12" name="Picture 11">
              <a:extLst>
                <a:ext uri="{FF2B5EF4-FFF2-40B4-BE49-F238E27FC236}">
                  <a16:creationId xmlns:a16="http://schemas.microsoft.com/office/drawing/2014/main" id="{F789DF80-51BA-48FE-991E-7958FE3AEA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40330" y="1957496"/>
              <a:ext cx="2050936" cy="2649126"/>
            </a:xfrm>
            <a:prstGeom prst="rect">
              <a:avLst/>
            </a:prstGeom>
            <a:noFill/>
            <a:ln w="6350">
              <a:solidFill>
                <a:schemeClr val="tx1"/>
              </a:solidFill>
            </a:ln>
            <a:effectLst>
              <a:outerShdw blurRad="50800" dist="38100" algn="l" rotWithShape="0">
                <a:prstClr val="black">
                  <a:alpha val="40000"/>
                </a:prstClr>
              </a:outerShdw>
            </a:effectLst>
          </p:spPr>
        </p:pic>
        <p:pic>
          <p:nvPicPr>
            <p:cNvPr id="11" name="Picture 10">
              <a:extLst>
                <a:ext uri="{FF2B5EF4-FFF2-40B4-BE49-F238E27FC236}">
                  <a16:creationId xmlns:a16="http://schemas.microsoft.com/office/drawing/2014/main" id="{FBED8938-01AC-457E-B073-960E117337E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91965" y="2327982"/>
              <a:ext cx="2046344" cy="2643195"/>
            </a:xfrm>
            <a:prstGeom prst="rect">
              <a:avLst/>
            </a:prstGeom>
            <a:noFill/>
            <a:ln w="6350">
              <a:solidFill>
                <a:schemeClr val="tx1"/>
              </a:solidFill>
            </a:ln>
            <a:effectLst>
              <a:outerShdw blurRad="50800" dist="38100" algn="l" rotWithShape="0">
                <a:prstClr val="black">
                  <a:alpha val="40000"/>
                </a:prstClr>
              </a:outerShdw>
            </a:effectLst>
          </p:spPr>
        </p:pic>
        <p:pic>
          <p:nvPicPr>
            <p:cNvPr id="10" name="Picture 9">
              <a:extLst>
                <a:ext uri="{FF2B5EF4-FFF2-40B4-BE49-F238E27FC236}">
                  <a16:creationId xmlns:a16="http://schemas.microsoft.com/office/drawing/2014/main" id="{819F13BD-CA9B-407E-86C6-926FF4BB382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43599" y="2721285"/>
              <a:ext cx="2046344" cy="2643195"/>
            </a:xfrm>
            <a:prstGeom prst="rect">
              <a:avLst/>
            </a:prstGeom>
            <a:noFill/>
            <a:ln w="6350">
              <a:solidFill>
                <a:schemeClr val="tx1"/>
              </a:solidFill>
            </a:ln>
            <a:effectLst>
              <a:outerShdw blurRad="50800" dist="38100" algn="l" rotWithShape="0">
                <a:prstClr val="black">
                  <a:alpha val="40000"/>
                </a:prstClr>
              </a:outerShdw>
            </a:effectLst>
          </p:spPr>
        </p:pic>
      </p:grpSp>
      <p:sp>
        <p:nvSpPr>
          <p:cNvPr id="7" name="TextBox 6">
            <a:extLst>
              <a:ext uri="{FF2B5EF4-FFF2-40B4-BE49-F238E27FC236}">
                <a16:creationId xmlns:a16="http://schemas.microsoft.com/office/drawing/2014/main" id="{A06B10C4-7689-4690-9816-46DCA86D7C4A}"/>
              </a:ext>
            </a:extLst>
          </p:cNvPr>
          <p:cNvSpPr txBox="1"/>
          <p:nvPr/>
        </p:nvSpPr>
        <p:spPr>
          <a:xfrm>
            <a:off x="609600" y="5541168"/>
            <a:ext cx="11316798" cy="1323439"/>
          </a:xfrm>
          <a:prstGeom prst="rect">
            <a:avLst/>
          </a:prstGeom>
          <a:noFill/>
        </p:spPr>
        <p:txBody>
          <a:bodyPr wrap="square" rtlCol="0">
            <a:spAutoFit/>
          </a:bodyPr>
          <a:lstStyle/>
          <a:p>
            <a:pPr defTabSz="942289">
              <a:defRPr/>
            </a:pPr>
            <a:r>
              <a:rPr lang="en-US" sz="750" baseline="30000" dirty="0"/>
              <a:t>1 </a:t>
            </a:r>
            <a:r>
              <a:rPr lang="en-US" sz="750" dirty="0"/>
              <a:t>Centers for Disease Control and Prevention. What Is HIV PrEP?. Updated August 2022. Accessed January 20, 2023. </a:t>
            </a:r>
            <a:r>
              <a:rPr lang="en-US" sz="750" dirty="0">
                <a:hlinkClick r:id="rId7"/>
              </a:rPr>
              <a:t>https://www.cdc.gov/stophivtogether/library/topics/prevention/brochures/cdc-lsht-prevention-brochure-clinicians-quick-guide-what-is-hiv-prep.pdf</a:t>
            </a:r>
            <a:endParaRPr lang="en-US" sz="750" dirty="0"/>
          </a:p>
          <a:p>
            <a:pPr defTabSz="942289">
              <a:defRPr/>
            </a:pPr>
            <a:r>
              <a:rPr lang="en-US" sz="750" baseline="30000" dirty="0">
                <a:solidFill>
                  <a:srgbClr val="000000"/>
                </a:solidFill>
              </a:rPr>
              <a:t>2 </a:t>
            </a:r>
            <a:r>
              <a:rPr lang="en-US" sz="750" dirty="0">
                <a:solidFill>
                  <a:srgbClr val="000000"/>
                </a:solidFill>
              </a:rPr>
              <a:t>Centers for Disease Control and Prevention, US Public Health Service. </a:t>
            </a:r>
            <a:r>
              <a:rPr lang="en-US" sz="750" i="1" dirty="0">
                <a:solidFill>
                  <a:srgbClr val="000000"/>
                </a:solidFill>
              </a:rPr>
              <a:t>Preexposure prophylaxis for the prevention of HIV infection in the United States—2021 update: a clinical practice guideline</a:t>
            </a:r>
            <a:r>
              <a:rPr lang="en-US" sz="750" dirty="0">
                <a:solidFill>
                  <a:srgbClr val="000000"/>
                </a:solidFill>
              </a:rPr>
              <a:t>. Published December 2021. Accessed January 20, 2023. </a:t>
            </a:r>
            <a:r>
              <a:rPr lang="en-US" sz="750" dirty="0">
                <a:solidFill>
                  <a:srgbClr val="000000"/>
                </a:solidFill>
                <a:hlinkClick r:id="rId8"/>
              </a:rPr>
              <a:t>https://www.cdc.gov/hiv/pdf/risk/prep/cdc-hiv-prep-guidelines-2021.pdf</a:t>
            </a:r>
            <a:r>
              <a:rPr lang="en-US" sz="750" dirty="0">
                <a:solidFill>
                  <a:srgbClr val="000000"/>
                </a:solidFill>
              </a:rPr>
              <a:t> </a:t>
            </a:r>
          </a:p>
          <a:p>
            <a:pPr defTabSz="942289">
              <a:defRPr/>
            </a:pPr>
            <a:r>
              <a:rPr lang="en-US" sz="750" baseline="30000" dirty="0">
                <a:solidFill>
                  <a:srgbClr val="000000"/>
                </a:solidFill>
              </a:rPr>
              <a:t>3 </a:t>
            </a:r>
            <a:r>
              <a:rPr lang="en-US" sz="750" dirty="0">
                <a:solidFill>
                  <a:srgbClr val="000000"/>
                </a:solidFill>
              </a:rPr>
              <a:t>Centers for Disease Control and Prevention, US Public Health Service. </a:t>
            </a:r>
            <a:r>
              <a:rPr lang="en-US" sz="750" i="1" dirty="0">
                <a:solidFill>
                  <a:srgbClr val="000000"/>
                </a:solidFill>
              </a:rPr>
              <a:t>Preexposure prophylaxis for the prevention of HIV infection in the United States—2021 update: clinical providers’ supplement</a:t>
            </a:r>
            <a:r>
              <a:rPr lang="en-US" sz="750" dirty="0">
                <a:solidFill>
                  <a:srgbClr val="000000"/>
                </a:solidFill>
              </a:rPr>
              <a:t>. Published December 2021. Accessed January 20, 2023. </a:t>
            </a:r>
            <a:r>
              <a:rPr lang="en-US" sz="750" dirty="0">
                <a:solidFill>
                  <a:srgbClr val="000000"/>
                </a:solidFill>
                <a:hlinkClick r:id="rId9"/>
              </a:rPr>
              <a:t>https://www.cdc.gov/hiv/pdf/risk/prep/cdc-hiv-prep-provider-supplement-2021.pdf</a:t>
            </a:r>
            <a:r>
              <a:rPr lang="en-US" sz="750" dirty="0">
                <a:solidFill>
                  <a:srgbClr val="000000"/>
                </a:solidFill>
              </a:rPr>
              <a:t> </a:t>
            </a:r>
          </a:p>
          <a:p>
            <a:pPr defTabSz="942289">
              <a:defRPr/>
            </a:pPr>
            <a:r>
              <a:rPr lang="en-US" sz="750" baseline="30000" dirty="0"/>
              <a:t>4 </a:t>
            </a:r>
            <a:r>
              <a:rPr lang="en-US" sz="750" dirty="0"/>
              <a:t>Centers for Disease Control and Prevention. What Is Oral HIV PrEP?. Updated August 2022. Accessed January 20, 2023. </a:t>
            </a:r>
            <a:r>
              <a:rPr lang="en-US" sz="750" dirty="0">
                <a:hlinkClick r:id="rId10"/>
              </a:rPr>
              <a:t>http://www.cdc.gov/stophivtogether/library/topics/prevention/brochures/cdc-lsht-prevention-brochure-clinicians-quick-guide-what-is-oral-hiv-prep.pdf</a:t>
            </a:r>
            <a:endParaRPr lang="en-US" sz="750" dirty="0"/>
          </a:p>
          <a:p>
            <a:pPr defTabSz="942289">
              <a:defRPr/>
            </a:pPr>
            <a:r>
              <a:rPr lang="en-US" sz="750" baseline="30000" dirty="0"/>
              <a:t>5 </a:t>
            </a:r>
            <a:r>
              <a:rPr lang="en-US" sz="750" dirty="0"/>
              <a:t>Centers for Disease Control and Prevention. What Is Injectable HIV PrEP?. Updated August 2022. Accessed January 20, 2023. </a:t>
            </a:r>
            <a:r>
              <a:rPr lang="en-US" sz="750" dirty="0">
                <a:hlinkClick r:id="rId11"/>
              </a:rPr>
              <a:t>https://www.cdc.gov/stophivtogether/library/topics/prevention/brochures/cdc-lsht-prevention-brochure-clinicians-quick-guide-what-is-injectable-hiv-prep.pdf</a:t>
            </a:r>
            <a:endParaRPr lang="en-US" sz="750" dirty="0"/>
          </a:p>
          <a:p>
            <a:pPr defTabSz="942289">
              <a:defRPr/>
            </a:pPr>
            <a:endParaRPr lang="en-US" sz="750" dirty="0"/>
          </a:p>
          <a:p>
            <a:pPr defTabSz="942289">
              <a:defRPr/>
            </a:pPr>
            <a:endParaRPr lang="en-US" sz="750" baseline="30000" dirty="0"/>
          </a:p>
        </p:txBody>
      </p:sp>
      <p:sp>
        <p:nvSpPr>
          <p:cNvPr id="16" name="Slide Number Placeholder 5">
            <a:extLst>
              <a:ext uri="{FF2B5EF4-FFF2-40B4-BE49-F238E27FC236}">
                <a16:creationId xmlns:a16="http://schemas.microsoft.com/office/drawing/2014/main" id="{78F07555-6DDB-4DA9-8CDC-C37AD009E4C1}"/>
              </a:ext>
            </a:extLst>
          </p:cNvPr>
          <p:cNvSpPr>
            <a:spLocks noGrp="1"/>
          </p:cNvSpPr>
          <p:nvPr>
            <p:ph type="sldNum" sz="quarter" idx="10"/>
          </p:nvPr>
        </p:nvSpPr>
        <p:spPr>
          <a:xfrm>
            <a:off x="11401257" y="6248434"/>
            <a:ext cx="609600" cy="30480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C914B7-3043-4642-BB44-C6EB7A7AA2E7}" type="slidenum">
              <a:rPr lang="en-US" smtClean="0"/>
              <a:pPr/>
              <a:t>30</a:t>
            </a:fld>
            <a:endParaRPr lang="en-US" dirty="0"/>
          </a:p>
        </p:txBody>
      </p:sp>
    </p:spTree>
    <p:extLst>
      <p:ext uri="{BB962C8B-B14F-4D97-AF65-F5344CB8AC3E}">
        <p14:creationId xmlns:p14="http://schemas.microsoft.com/office/powerpoint/2010/main" val="1724597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C6134-C77B-6E4E-92B2-E3A594AE0EF8}"/>
              </a:ext>
            </a:extLst>
          </p:cNvPr>
          <p:cNvSpPr>
            <a:spLocks noGrp="1"/>
          </p:cNvSpPr>
          <p:nvPr>
            <p:ph type="title"/>
          </p:nvPr>
        </p:nvSpPr>
        <p:spPr/>
        <p:txBody>
          <a:bodyPr/>
          <a:lstStyle/>
          <a:p>
            <a:r>
              <a:rPr lang="en-US" dirty="0"/>
              <a:t>Resources Are Available to Support Prescribing PrEP (cont’d 1)</a:t>
            </a:r>
          </a:p>
        </p:txBody>
      </p:sp>
      <p:sp>
        <p:nvSpPr>
          <p:cNvPr id="25" name="Content Placeholder 2">
            <a:extLst>
              <a:ext uri="{FF2B5EF4-FFF2-40B4-BE49-F238E27FC236}">
                <a16:creationId xmlns:a16="http://schemas.microsoft.com/office/drawing/2014/main" id="{52F5A39D-9929-EA4A-9063-921B2C7A35B4}"/>
              </a:ext>
            </a:extLst>
          </p:cNvPr>
          <p:cNvSpPr txBox="1">
            <a:spLocks/>
          </p:cNvSpPr>
          <p:nvPr/>
        </p:nvSpPr>
        <p:spPr bwMode="auto">
          <a:xfrm>
            <a:off x="2903428" y="2568661"/>
            <a:ext cx="6385143" cy="14704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0988" indent="-280988" algn="l" rtl="0" eaLnBrk="1" fontAlgn="base" hangingPunct="1">
              <a:spcBef>
                <a:spcPct val="200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lgn="ctr">
              <a:lnSpc>
                <a:spcPts val="2400"/>
              </a:lnSpc>
              <a:spcBef>
                <a:spcPts val="0"/>
              </a:spcBef>
              <a:spcAft>
                <a:spcPts val="0"/>
              </a:spcAft>
              <a:buNone/>
            </a:pPr>
            <a:r>
              <a:rPr lang="en-US" sz="1800" b="1" kern="0" dirty="0"/>
              <a:t>Additional prescribing advice </a:t>
            </a:r>
            <a:r>
              <a:rPr lang="en-US" sz="1800" kern="0" dirty="0"/>
              <a:t>can be obtained from the </a:t>
            </a:r>
            <a:br>
              <a:rPr lang="en-US" sz="1800" kern="0" dirty="0"/>
            </a:br>
            <a:r>
              <a:rPr lang="en-US" sz="1800" b="1" kern="0" dirty="0"/>
              <a:t>National Clinician Consultation Center PrEPline: </a:t>
            </a:r>
            <a:br>
              <a:rPr lang="en-US" sz="1800" b="1" kern="0" dirty="0"/>
            </a:br>
            <a:endParaRPr lang="en-US" sz="1800" kern="0" dirty="0">
              <a:solidFill>
                <a:schemeClr val="bg2">
                  <a:lumMod val="10000"/>
                </a:schemeClr>
              </a:solidFill>
            </a:endParaRPr>
          </a:p>
        </p:txBody>
      </p:sp>
      <p:sp>
        <p:nvSpPr>
          <p:cNvPr id="26" name="TextBox 25">
            <a:extLst>
              <a:ext uri="{FF2B5EF4-FFF2-40B4-BE49-F238E27FC236}">
                <a16:creationId xmlns:a16="http://schemas.microsoft.com/office/drawing/2014/main" id="{67431765-FAD6-B646-9D4F-7E296E208760}"/>
              </a:ext>
            </a:extLst>
          </p:cNvPr>
          <p:cNvSpPr txBox="1"/>
          <p:nvPr/>
        </p:nvSpPr>
        <p:spPr>
          <a:xfrm>
            <a:off x="2629909" y="3528077"/>
            <a:ext cx="7079664" cy="681597"/>
          </a:xfrm>
          <a:prstGeom prst="rect">
            <a:avLst/>
          </a:prstGeom>
          <a:solidFill>
            <a:schemeClr val="accent1"/>
          </a:solidFill>
        </p:spPr>
        <p:txBody>
          <a:bodyPr wrap="square" lIns="182880" tIns="182880" rIns="182880" bIns="182880" rtlCol="0">
            <a:spAutoFit/>
          </a:bodyPr>
          <a:lstStyle/>
          <a:p>
            <a:pPr algn="ctr">
              <a:lnSpc>
                <a:spcPts val="2660"/>
              </a:lnSpc>
            </a:pPr>
            <a:r>
              <a:rPr lang="en-US" sz="1800" b="1" kern="0" dirty="0">
                <a:solidFill>
                  <a:schemeClr val="bg1"/>
                </a:solidFill>
              </a:rPr>
              <a:t>855-448-7737 </a:t>
            </a:r>
            <a:r>
              <a:rPr lang="en-US" sz="1800" kern="0" dirty="0">
                <a:solidFill>
                  <a:schemeClr val="bg1"/>
                </a:solidFill>
              </a:rPr>
              <a:t>(9:00 AM – 8:00 PM EST)</a:t>
            </a:r>
            <a:endParaRPr lang="en-US" dirty="0">
              <a:solidFill>
                <a:schemeClr val="bg1"/>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0"/>
          </p:nvPr>
        </p:nvSpPr>
        <p:spPr>
          <a:xfrm>
            <a:off x="11272520" y="6248434"/>
            <a:ext cx="609600" cy="30480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C914B7-3043-4642-BB44-C6EB7A7AA2E7}" type="slidenum">
              <a:rPr lang="en-US" smtClean="0"/>
              <a:pPr/>
              <a:t>31</a:t>
            </a:fld>
            <a:endParaRPr lang="en-US" dirty="0"/>
          </a:p>
        </p:txBody>
      </p:sp>
      <p:sp>
        <p:nvSpPr>
          <p:cNvPr id="9" name="Rectangle 8">
            <a:extLst>
              <a:ext uri="{FF2B5EF4-FFF2-40B4-BE49-F238E27FC236}">
                <a16:creationId xmlns:a16="http://schemas.microsoft.com/office/drawing/2014/main" id="{41B0E217-8A2A-2E02-FA91-FCCA216ADE8A}"/>
              </a:ext>
              <a:ext uri="{C183D7F6-B498-43B3-948B-1728B52AA6E4}">
                <adec:decorative xmlns:adec="http://schemas.microsoft.com/office/drawing/2017/decorative" val="1"/>
              </a:ext>
            </a:extLst>
          </p:cNvPr>
          <p:cNvSpPr/>
          <p:nvPr/>
        </p:nvSpPr>
        <p:spPr bwMode="auto">
          <a:xfrm>
            <a:off x="457199" y="1208691"/>
            <a:ext cx="11259519" cy="4466896"/>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2249450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BD1704-9898-0047-8167-CCA765FD5C88}"/>
              </a:ext>
              <a:ext uri="{C183D7F6-B498-43B3-948B-1728B52AA6E4}">
                <adec:decorative xmlns:adec="http://schemas.microsoft.com/office/drawing/2017/decorative" val="1"/>
              </a:ext>
            </a:extLst>
          </p:cNvPr>
          <p:cNvSpPr/>
          <p:nvPr/>
        </p:nvSpPr>
        <p:spPr bwMode="auto">
          <a:xfrm>
            <a:off x="852407" y="1503336"/>
            <a:ext cx="10602993" cy="4314982"/>
          </a:xfrm>
          <a:prstGeom prst="rect">
            <a:avLst/>
          </a:prstGeom>
          <a:noFill/>
          <a:ln w="9525" cap="flat" cmpd="sng" algn="ctr">
            <a:solidFill>
              <a:srgbClr val="00589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4" name="Title 3">
            <a:extLst>
              <a:ext uri="{FF2B5EF4-FFF2-40B4-BE49-F238E27FC236}">
                <a16:creationId xmlns:a16="http://schemas.microsoft.com/office/drawing/2014/main" id="{C08FA402-431C-4A45-999E-5E21EC902D48}"/>
              </a:ext>
            </a:extLst>
          </p:cNvPr>
          <p:cNvSpPr>
            <a:spLocks noGrp="1"/>
          </p:cNvSpPr>
          <p:nvPr>
            <p:ph type="title"/>
          </p:nvPr>
        </p:nvSpPr>
        <p:spPr/>
        <p:txBody>
          <a:bodyPr/>
          <a:lstStyle/>
          <a:p>
            <a:r>
              <a:rPr lang="en-US" dirty="0"/>
              <a:t>Patient and Provider Checklist for Initiating PrEP</a:t>
            </a:r>
          </a:p>
        </p:txBody>
      </p:sp>
      <p:sp>
        <p:nvSpPr>
          <p:cNvPr id="3" name="Content Placeholder 2"/>
          <p:cNvSpPr>
            <a:spLocks noGrp="1"/>
          </p:cNvSpPr>
          <p:nvPr>
            <p:ph idx="1"/>
          </p:nvPr>
        </p:nvSpPr>
        <p:spPr>
          <a:xfrm>
            <a:off x="1148863" y="1852246"/>
            <a:ext cx="5809286" cy="4273923"/>
          </a:xfrm>
        </p:spPr>
        <p:txBody>
          <a:bodyPr/>
          <a:lstStyle/>
          <a:p>
            <a:pPr marL="0" indent="0">
              <a:buNone/>
            </a:pPr>
            <a:r>
              <a:rPr lang="en-US" sz="2400" dirty="0"/>
              <a:t>The checklist is available in the </a:t>
            </a:r>
            <a:r>
              <a:rPr lang="en-US" sz="2400" i="1" dirty="0"/>
              <a:t>Clinical Providers’ Supplement </a:t>
            </a:r>
            <a:r>
              <a:rPr lang="en-US" sz="2400" dirty="0"/>
              <a:t>that accompanies the updated PrEP guideline and includes:</a:t>
            </a:r>
          </a:p>
          <a:p>
            <a:pPr>
              <a:buClr>
                <a:srgbClr val="43546A"/>
              </a:buClr>
            </a:pPr>
            <a:r>
              <a:rPr lang="en-US" sz="2400" dirty="0"/>
              <a:t>Services provided to PrEP patients</a:t>
            </a:r>
          </a:p>
          <a:p>
            <a:pPr>
              <a:buClr>
                <a:srgbClr val="43546A"/>
              </a:buClr>
            </a:pPr>
            <a:r>
              <a:rPr lang="en-US" sz="2400" dirty="0"/>
              <a:t>Follow-up recommendations for </a:t>
            </a:r>
            <a:br>
              <a:rPr lang="en-US" sz="2400" dirty="0"/>
            </a:br>
            <a:r>
              <a:rPr lang="en-US" sz="2400" dirty="0"/>
              <a:t>PrEP patients</a:t>
            </a:r>
          </a:p>
          <a:p>
            <a:pPr>
              <a:buClr>
                <a:srgbClr val="43546A"/>
              </a:buClr>
            </a:pPr>
            <a:r>
              <a:rPr lang="en-US" sz="2400" dirty="0"/>
              <a:t>Patient actions to maximize PrEP efficacy and safety</a:t>
            </a:r>
          </a:p>
          <a:p>
            <a:endParaRPr lang="en-US" sz="2400" dirty="0"/>
          </a:p>
        </p:txBody>
      </p:sp>
      <p:grpSp>
        <p:nvGrpSpPr>
          <p:cNvPr id="5" name="Group 4" descr="Two pages of the Checklist for Initiating PrEP are shown. On the left is the partial checklist for providers. On the right is the partial checklist for patients regarding daily oral dosing. ">
            <a:extLst>
              <a:ext uri="{FF2B5EF4-FFF2-40B4-BE49-F238E27FC236}">
                <a16:creationId xmlns:a16="http://schemas.microsoft.com/office/drawing/2014/main" id="{66BE932F-875D-5410-F161-B9C2C1BF7B6E}"/>
              </a:ext>
            </a:extLst>
          </p:cNvPr>
          <p:cNvGrpSpPr/>
          <p:nvPr/>
        </p:nvGrpSpPr>
        <p:grpSpPr>
          <a:xfrm>
            <a:off x="6986255" y="1421922"/>
            <a:ext cx="4545250" cy="4827187"/>
            <a:chOff x="6986255" y="1421922"/>
            <a:chExt cx="4545250" cy="4827187"/>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960760">
              <a:off x="6986255" y="1421922"/>
              <a:ext cx="2847883" cy="3685496"/>
            </a:xfrm>
            <a:prstGeom prst="rect">
              <a:avLst/>
            </a:prstGeom>
            <a:ln w="6350" cmpd="sng">
              <a:solidFill>
                <a:schemeClr val="bg1">
                  <a:lumMod val="50000"/>
                </a:schemeClr>
              </a:solid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960760">
              <a:off x="8689482" y="2571196"/>
              <a:ext cx="2842023" cy="3677913"/>
            </a:xfrm>
            <a:prstGeom prst="rect">
              <a:avLst/>
            </a:prstGeom>
            <a:ln w="6350" cmpd="sng">
              <a:solidFill>
                <a:schemeClr val="bg1">
                  <a:lumMod val="50000"/>
                </a:schemeClr>
              </a:solidFill>
            </a:ln>
            <a:effectLst>
              <a:outerShdw blurRad="292100" dist="139700" dir="2700000" algn="tl" rotWithShape="0">
                <a:srgbClr val="333333">
                  <a:alpha val="65000"/>
                </a:srgbClr>
              </a:outerShdw>
            </a:effectLst>
          </p:spPr>
        </p:pic>
      </p:grpSp>
      <p:sp>
        <p:nvSpPr>
          <p:cNvPr id="6" name="TextBox 5"/>
          <p:cNvSpPr txBox="1"/>
          <p:nvPr/>
        </p:nvSpPr>
        <p:spPr>
          <a:xfrm>
            <a:off x="457201" y="6252934"/>
            <a:ext cx="9144000" cy="338554"/>
          </a:xfrm>
          <a:prstGeom prst="rect">
            <a:avLst/>
          </a:prstGeom>
          <a:noFill/>
        </p:spPr>
        <p:txBody>
          <a:bodyPr wrap="square" rtlCol="0">
            <a:spAutoFit/>
          </a:bodyPr>
          <a:lstStyle/>
          <a:p>
            <a:pPr defTabSz="942289">
              <a:defRPr/>
            </a:pPr>
            <a:r>
              <a:rPr lang="en-US" sz="800" dirty="0"/>
              <a:t>Centers for Disease Control and Prevention, US Public Health Service. </a:t>
            </a:r>
            <a:r>
              <a:rPr lang="en-US" sz="800" i="1" dirty="0"/>
              <a:t>Preexposure prophylaxis for the prevention of HIV infection in the United States—2021 update—clinical providers’ supplement. </a:t>
            </a:r>
            <a:r>
              <a:rPr lang="en-US" sz="800" dirty="0"/>
              <a:t>Published December 2021. Accessed January 20, 2023. </a:t>
            </a:r>
            <a:r>
              <a:rPr lang="en-US" sz="800" dirty="0">
                <a:hlinkClick r:id="rId5"/>
              </a:rPr>
              <a:t>https://www.cdc.gov/hiv/pdf/risk/prep/cdc-hiv-prep-provider-supplement-2017.pdf</a:t>
            </a:r>
            <a:r>
              <a:rPr lang="en-US" sz="800" dirty="0"/>
              <a:t> </a:t>
            </a:r>
          </a:p>
        </p:txBody>
      </p:sp>
      <p:sp>
        <p:nvSpPr>
          <p:cNvPr id="2" name="Slide Number Placeholder 1"/>
          <p:cNvSpPr>
            <a:spLocks noGrp="1"/>
          </p:cNvSpPr>
          <p:nvPr>
            <p:ph type="sldNum" sz="quarter" idx="10"/>
          </p:nvPr>
        </p:nvSpPr>
        <p:spPr/>
        <p:txBody>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727AEE-92EC-4E46-9F8B-413A993EE232}" type="slidenum">
              <a:rPr lang="en-US" smtClean="0"/>
              <a:pPr/>
              <a:t>32</a:t>
            </a:fld>
            <a:endParaRPr lang="en-US" dirty="0"/>
          </a:p>
        </p:txBody>
      </p:sp>
    </p:spTree>
    <p:extLst>
      <p:ext uri="{BB962C8B-B14F-4D97-AF65-F5344CB8AC3E}">
        <p14:creationId xmlns:p14="http://schemas.microsoft.com/office/powerpoint/2010/main" val="4212770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BEA0F88-C408-E847-BCAC-0D2C92F75156}"/>
              </a:ext>
              <a:ext uri="{C183D7F6-B498-43B3-948B-1728B52AA6E4}">
                <adec:decorative xmlns:adec="http://schemas.microsoft.com/office/drawing/2017/decorative" val="1"/>
              </a:ext>
            </a:extLst>
          </p:cNvPr>
          <p:cNvSpPr/>
          <p:nvPr/>
        </p:nvSpPr>
        <p:spPr bwMode="auto">
          <a:xfrm>
            <a:off x="1386394" y="3301510"/>
            <a:ext cx="10958006" cy="3349637"/>
          </a:xfrm>
          <a:prstGeom prst="rect">
            <a:avLst/>
          </a:prstGeom>
          <a:gradFill>
            <a:gsLst>
              <a:gs pos="0">
                <a:schemeClr val="bg1">
                  <a:alpha val="0"/>
                </a:schemeClr>
              </a:gs>
              <a:gs pos="98000">
                <a:schemeClr val="bg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pic>
        <p:nvPicPr>
          <p:cNvPr id="17" name="Picture 16">
            <a:extLst>
              <a:ext uri="{FF2B5EF4-FFF2-40B4-BE49-F238E27FC236}">
                <a16:creationId xmlns:a16="http://schemas.microsoft.com/office/drawing/2014/main" id="{1C1D5DFB-1AFC-084B-8BE5-00C16AD4BDE0}"/>
              </a:ext>
              <a:ext uri="{C183D7F6-B498-43B3-948B-1728B52AA6E4}">
                <adec:decorative xmlns:adec="http://schemas.microsoft.com/office/drawing/2017/decorative" val="1"/>
              </a:ext>
            </a:extLst>
          </p:cNvPr>
          <p:cNvPicPr>
            <a:picLocks noChangeAspect="1"/>
          </p:cNvPicPr>
          <p:nvPr/>
        </p:nvPicPr>
        <p:blipFill rotWithShape="1">
          <a:blip r:embed="rId3"/>
          <a:srcRect r="9144"/>
          <a:stretch/>
        </p:blipFill>
        <p:spPr>
          <a:xfrm>
            <a:off x="6780570" y="3362632"/>
            <a:ext cx="5411430" cy="3510116"/>
          </a:xfrm>
          <a:prstGeom prst="rect">
            <a:avLst/>
          </a:prstGeom>
        </p:spPr>
      </p:pic>
      <p:sp>
        <p:nvSpPr>
          <p:cNvPr id="2" name="Title 1">
            <a:extLst>
              <a:ext uri="{FF2B5EF4-FFF2-40B4-BE49-F238E27FC236}">
                <a16:creationId xmlns:a16="http://schemas.microsoft.com/office/drawing/2014/main" id="{3BE5002C-77EB-D141-A7C3-593B94D3A249}"/>
              </a:ext>
            </a:extLst>
          </p:cNvPr>
          <p:cNvSpPr>
            <a:spLocks noGrp="1"/>
          </p:cNvSpPr>
          <p:nvPr>
            <p:ph type="ctrTitle"/>
          </p:nvPr>
        </p:nvSpPr>
        <p:spPr/>
        <p:txBody>
          <a:bodyPr/>
          <a:lstStyle/>
          <a:p>
            <a:r>
              <a:rPr lang="en-US" dirty="0"/>
              <a:t>Are there considerations for special populations? </a:t>
            </a:r>
          </a:p>
        </p:txBody>
      </p:sp>
    </p:spTree>
    <p:extLst>
      <p:ext uri="{BB962C8B-B14F-4D97-AF65-F5344CB8AC3E}">
        <p14:creationId xmlns:p14="http://schemas.microsoft.com/office/powerpoint/2010/main" val="3734441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056AC5-7C8A-45F7-A5E9-1EC63993CBB5}"/>
              </a:ext>
              <a:ext uri="{C183D7F6-B498-43B3-948B-1728B52AA6E4}">
                <adec:decorative xmlns:adec="http://schemas.microsoft.com/office/drawing/2017/decorative" val="1"/>
              </a:ext>
            </a:extLst>
          </p:cNvPr>
          <p:cNvSpPr/>
          <p:nvPr/>
        </p:nvSpPr>
        <p:spPr bwMode="auto">
          <a:xfrm>
            <a:off x="852407" y="1333517"/>
            <a:ext cx="10602993" cy="4745098"/>
          </a:xfrm>
          <a:prstGeom prst="rect">
            <a:avLst/>
          </a:prstGeom>
          <a:noFill/>
          <a:ln w="9525" cap="flat" cmpd="sng" algn="ctr">
            <a:solidFill>
              <a:srgbClr val="00589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2" name="Title 1">
            <a:extLst>
              <a:ext uri="{FF2B5EF4-FFF2-40B4-BE49-F238E27FC236}">
                <a16:creationId xmlns:a16="http://schemas.microsoft.com/office/drawing/2014/main" id="{6D34F70F-B972-4115-9328-DC790EF3AD4D}"/>
              </a:ext>
            </a:extLst>
          </p:cNvPr>
          <p:cNvSpPr>
            <a:spLocks noGrp="1"/>
          </p:cNvSpPr>
          <p:nvPr>
            <p:ph type="title"/>
          </p:nvPr>
        </p:nvSpPr>
        <p:spPr/>
        <p:txBody>
          <a:bodyPr/>
          <a:lstStyle/>
          <a:p>
            <a:r>
              <a:rPr lang="en-US" dirty="0"/>
              <a:t>2-1-1 Oral PrEP Dosing for Men Who Have Sex With Men</a:t>
            </a:r>
          </a:p>
        </p:txBody>
      </p:sp>
      <p:sp>
        <p:nvSpPr>
          <p:cNvPr id="3" name="Content Placeholder 2">
            <a:extLst>
              <a:ext uri="{FF2B5EF4-FFF2-40B4-BE49-F238E27FC236}">
                <a16:creationId xmlns:a16="http://schemas.microsoft.com/office/drawing/2014/main" id="{708EA55F-FEF1-4069-BDA0-0187498E3DCF}"/>
              </a:ext>
            </a:extLst>
          </p:cNvPr>
          <p:cNvSpPr>
            <a:spLocks noGrp="1"/>
          </p:cNvSpPr>
          <p:nvPr>
            <p:ph idx="1"/>
          </p:nvPr>
        </p:nvSpPr>
        <p:spPr>
          <a:xfrm>
            <a:off x="972533" y="1489164"/>
            <a:ext cx="6020695" cy="4467186"/>
          </a:xfrm>
        </p:spPr>
        <p:txBody>
          <a:bodyPr/>
          <a:lstStyle/>
          <a:p>
            <a:pPr>
              <a:buClr>
                <a:srgbClr val="43546A"/>
              </a:buClr>
            </a:pPr>
            <a:r>
              <a:rPr lang="en-US" dirty="0"/>
              <a:t>F/TDF can be prescribed off-label</a:t>
            </a:r>
            <a:r>
              <a:rPr lang="en-US" baseline="30000" dirty="0"/>
              <a:t>*</a:t>
            </a:r>
            <a:r>
              <a:rPr lang="en-US" dirty="0"/>
              <a:t> using 2-1-1 dosing for adult men who have sex with men who:</a:t>
            </a:r>
          </a:p>
          <a:p>
            <a:pPr lvl="1">
              <a:buClr>
                <a:srgbClr val="43546A"/>
              </a:buClr>
            </a:pPr>
            <a:r>
              <a:rPr lang="en-US" dirty="0"/>
              <a:t>Request non-daily dosing</a:t>
            </a:r>
          </a:p>
          <a:p>
            <a:pPr lvl="1">
              <a:buClr>
                <a:srgbClr val="43546A"/>
              </a:buClr>
            </a:pPr>
            <a:r>
              <a:rPr lang="en-US" dirty="0"/>
              <a:t>Have sex infrequently</a:t>
            </a:r>
          </a:p>
          <a:p>
            <a:pPr lvl="1">
              <a:buClr>
                <a:srgbClr val="43546A"/>
              </a:buClr>
            </a:pPr>
            <a:r>
              <a:rPr lang="en-US" dirty="0"/>
              <a:t>Can anticipate sex at least 2 hours in advance</a:t>
            </a:r>
          </a:p>
          <a:p>
            <a:pPr>
              <a:buClr>
                <a:srgbClr val="43546A"/>
              </a:buClr>
            </a:pPr>
            <a:r>
              <a:rPr lang="en-US" dirty="0"/>
              <a:t>In </a:t>
            </a:r>
            <a:r>
              <a:rPr lang="en-US" b="1" dirty="0"/>
              <a:t>2-1-1</a:t>
            </a:r>
            <a:r>
              <a:rPr lang="en-US" dirty="0"/>
              <a:t> dosing, the patient takes F/TDF doses based on when they plan to have sex: </a:t>
            </a:r>
          </a:p>
          <a:p>
            <a:pPr lvl="1">
              <a:buClr>
                <a:srgbClr val="43546A"/>
              </a:buClr>
            </a:pPr>
            <a:r>
              <a:rPr lang="en-US" b="1" dirty="0"/>
              <a:t>Two</a:t>
            </a:r>
            <a:r>
              <a:rPr lang="en-US" dirty="0"/>
              <a:t> pills 2-24 hours before sex</a:t>
            </a:r>
          </a:p>
          <a:p>
            <a:pPr lvl="1">
              <a:buClr>
                <a:srgbClr val="43546A"/>
              </a:buClr>
            </a:pPr>
            <a:r>
              <a:rPr lang="en-US" b="1" dirty="0"/>
              <a:t>One</a:t>
            </a:r>
            <a:r>
              <a:rPr lang="en-US" dirty="0"/>
              <a:t> pill 24 hours after the first two-pill dose</a:t>
            </a:r>
          </a:p>
          <a:p>
            <a:pPr lvl="1">
              <a:buClr>
                <a:srgbClr val="43546A"/>
              </a:buClr>
            </a:pPr>
            <a:r>
              <a:rPr lang="en-US" b="1" dirty="0"/>
              <a:t>One</a:t>
            </a:r>
            <a:r>
              <a:rPr lang="en-US" dirty="0"/>
              <a:t> pill 48 hours after the first two-pill dose</a:t>
            </a:r>
          </a:p>
        </p:txBody>
      </p:sp>
      <p:sp>
        <p:nvSpPr>
          <p:cNvPr id="9" name="Content Placeholder 2">
            <a:extLst>
              <a:ext uri="{FF2B5EF4-FFF2-40B4-BE49-F238E27FC236}">
                <a16:creationId xmlns:a16="http://schemas.microsoft.com/office/drawing/2014/main" id="{68FB62D2-F10C-434E-B0F3-196A840F9C90}"/>
              </a:ext>
            </a:extLst>
          </p:cNvPr>
          <p:cNvSpPr txBox="1">
            <a:spLocks/>
          </p:cNvSpPr>
          <p:nvPr/>
        </p:nvSpPr>
        <p:spPr bwMode="auto">
          <a:xfrm>
            <a:off x="1253987" y="5509216"/>
            <a:ext cx="6020695" cy="7348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0988" indent="-280988" algn="l" rtl="0" eaLnBrk="1" fontAlgn="base" hangingPunct="1">
              <a:spcBef>
                <a:spcPts val="12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buNone/>
            </a:pPr>
            <a:r>
              <a:rPr lang="en-US" sz="1600" kern="0" dirty="0"/>
              <a:t>*2-1-1 dosing is not approved by the FDA and is not recommended by CDC.</a:t>
            </a:r>
          </a:p>
        </p:txBody>
      </p:sp>
      <p:pic>
        <p:nvPicPr>
          <p:cNvPr id="6" name="Picture 5" descr="A female health care provider is wearing blue scrubs and a mask. She is writing notes on a clipboard as a male patient who is wearing a black mask sits across from her. ">
            <a:extLst>
              <a:ext uri="{FF2B5EF4-FFF2-40B4-BE49-F238E27FC236}">
                <a16:creationId xmlns:a16="http://schemas.microsoft.com/office/drawing/2014/main" id="{AB56BF90-6543-FE85-D18D-79262F46A1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23" t="1339" r="25268" b="9719"/>
          <a:stretch/>
        </p:blipFill>
        <p:spPr>
          <a:xfrm>
            <a:off x="7274682" y="1746214"/>
            <a:ext cx="4670153" cy="3951471"/>
          </a:xfrm>
          <a:prstGeom prst="rect">
            <a:avLst/>
          </a:prstGeom>
        </p:spPr>
      </p:pic>
      <p:sp>
        <p:nvSpPr>
          <p:cNvPr id="7" name="Text Box 7">
            <a:extLst>
              <a:ext uri="{FF2B5EF4-FFF2-40B4-BE49-F238E27FC236}">
                <a16:creationId xmlns:a16="http://schemas.microsoft.com/office/drawing/2014/main" id="{79D1063F-BF4B-4396-9BE8-AADD37F2C5AE}"/>
              </a:ext>
            </a:extLst>
          </p:cNvPr>
          <p:cNvSpPr txBox="1">
            <a:spLocks noChangeArrowheads="1"/>
          </p:cNvSpPr>
          <p:nvPr/>
        </p:nvSpPr>
        <p:spPr bwMode="auto">
          <a:xfrm>
            <a:off x="467957" y="6244024"/>
            <a:ext cx="1089050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marL="24161750" indent="-24161750" eaLnBrk="0" hangingPunct="0">
              <a:spcBef>
                <a:spcPct val="20000"/>
              </a:spcBef>
              <a:buFont typeface="Arial" pitchFamily="34" charset="0"/>
              <a:buChar char="•"/>
              <a:defRPr sz="2200">
                <a:solidFill>
                  <a:schemeClr val="tx1"/>
                </a:solidFill>
                <a:latin typeface="Arial" pitchFamily="34" charset="0"/>
                <a:ea typeface="ＭＳ Ｐゴシック" pitchFamily="34" charset="-128"/>
              </a:defRPr>
            </a:lvl1pPr>
            <a:lvl2pPr marL="114300" eaLnBrk="0" hangingPunct="0">
              <a:spcBef>
                <a:spcPct val="20000"/>
              </a:spcBef>
              <a:buFont typeface="Wingdings" pitchFamily="2" charset="2"/>
              <a:buChar char="§"/>
              <a:defRPr sz="2000">
                <a:solidFill>
                  <a:schemeClr val="tx1"/>
                </a:solidFill>
                <a:latin typeface="Arial"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Font typeface="Arial" pitchFamily="34" charset="0"/>
              <a:buChar char="–"/>
              <a:defRPr sz="1600">
                <a:solidFill>
                  <a:schemeClr val="tx1"/>
                </a:solidFill>
                <a:latin typeface="Arial" pitchFamily="34" charset="0"/>
                <a:ea typeface="ＭＳ Ｐゴシック" pitchFamily="34" charset="-128"/>
              </a:defRPr>
            </a:lvl4pPr>
            <a:lvl5pPr marL="2057400" indent="-228600" eaLnBrk="0" hangingPunct="0">
              <a:spcBef>
                <a:spcPct val="20000"/>
              </a:spcBef>
              <a:buFont typeface="Arial" pitchFamily="34" charset="0"/>
              <a:buChar char="»"/>
              <a:defRPr sz="14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ＭＳ Ｐゴシック" pitchFamily="34" charset="-128"/>
              </a:defRPr>
            </a:lvl9pPr>
          </a:lstStyle>
          <a:p>
            <a:pPr lvl="1" fontAlgn="base">
              <a:spcBef>
                <a:spcPct val="20000"/>
              </a:spcBef>
              <a:spcAft>
                <a:spcPct val="0"/>
              </a:spcAft>
              <a:buNone/>
              <a:defRPr/>
            </a:pPr>
            <a:r>
              <a:rPr lang="en-US" sz="800" baseline="0" dirty="0"/>
              <a:t>Centers for Disease Control and Prevention, US</a:t>
            </a:r>
            <a:r>
              <a:rPr lang="en-US" sz="800" dirty="0"/>
              <a:t> Public Health Service. </a:t>
            </a:r>
            <a:r>
              <a:rPr lang="en-US" sz="800" i="1" dirty="0"/>
              <a:t>Preexposure prophylaxis for the prevention of HIV infection in the United States—2021 update—a clinical practice guideline. </a:t>
            </a:r>
            <a:r>
              <a:rPr lang="en-US" sz="800" dirty="0"/>
              <a:t>Published December 2021. Accessed January 20, 2023. </a:t>
            </a:r>
            <a:r>
              <a:rPr lang="en-US" sz="800" dirty="0">
                <a:hlinkClick r:id="rId4"/>
              </a:rPr>
              <a:t>https://www.cdc.gov/hiv/pdf/risk/prep/cdc-hiv-prep-guidelines-2021.pdf</a:t>
            </a:r>
            <a:r>
              <a:rPr lang="en-US" sz="800" dirty="0"/>
              <a:t> </a:t>
            </a:r>
            <a:endParaRPr lang="en-US" altLang="en-US" sz="800" dirty="0">
              <a:cs typeface="Arial"/>
            </a:endParaRPr>
          </a:p>
        </p:txBody>
      </p:sp>
      <p:sp>
        <p:nvSpPr>
          <p:cNvPr id="4" name="Slide Number Placeholder 3">
            <a:extLst>
              <a:ext uri="{FF2B5EF4-FFF2-40B4-BE49-F238E27FC236}">
                <a16:creationId xmlns:a16="http://schemas.microsoft.com/office/drawing/2014/main" id="{261BB82E-B35C-4AF5-BBB9-C01732709485}"/>
              </a:ext>
            </a:extLst>
          </p:cNvPr>
          <p:cNvSpPr>
            <a:spLocks noGrp="1"/>
          </p:cNvSpPr>
          <p:nvPr>
            <p:ph type="sldNum" sz="quarter" idx="10"/>
          </p:nvPr>
        </p:nvSpPr>
        <p:spPr/>
        <p:txBody>
          <a:bodyPr/>
          <a:lstStyle/>
          <a:p>
            <a:pPr eaLnBrk="0" fontAlgn="base" hangingPunct="0">
              <a:spcBef>
                <a:spcPct val="0"/>
              </a:spcBef>
              <a:spcAft>
                <a:spcPct val="0"/>
              </a:spcAft>
            </a:pPr>
            <a:fld id="{D4325D4D-289E-48C1-B277-2BEB492A7D19}" type="slidenum">
              <a:rPr lang="en-US" smtClean="0">
                <a:solidFill>
                  <a:srgbClr val="E7E6E6">
                    <a:lumMod val="50000"/>
                  </a:srgbClr>
                </a:solidFill>
                <a:ea typeface="ヒラギノ角ゴ Pro W3" pitchFamily="1" charset="-128"/>
              </a:rPr>
              <a:pPr eaLnBrk="0" fontAlgn="base" hangingPunct="0">
                <a:spcBef>
                  <a:spcPct val="0"/>
                </a:spcBef>
                <a:spcAft>
                  <a:spcPct val="0"/>
                </a:spcAft>
              </a:pPr>
              <a:t>34</a:t>
            </a:fld>
            <a:endParaRPr lang="en-US" dirty="0">
              <a:solidFill>
                <a:srgbClr val="E7E6E6">
                  <a:lumMod val="50000"/>
                </a:srgbClr>
              </a:solidFill>
              <a:ea typeface="ヒラギノ角ゴ Pro W3" pitchFamily="1" charset="-128"/>
            </a:endParaRPr>
          </a:p>
        </p:txBody>
      </p:sp>
    </p:spTree>
    <p:extLst>
      <p:ext uri="{BB962C8B-B14F-4D97-AF65-F5344CB8AC3E}">
        <p14:creationId xmlns:p14="http://schemas.microsoft.com/office/powerpoint/2010/main" val="2086709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E37AA03-9BED-7145-8DE2-6D53ACADFF12}"/>
              </a:ext>
            </a:extLst>
          </p:cNvPr>
          <p:cNvSpPr>
            <a:spLocks noGrp="1"/>
          </p:cNvSpPr>
          <p:nvPr>
            <p:ph type="title"/>
          </p:nvPr>
        </p:nvSpPr>
        <p:spPr/>
        <p:txBody>
          <a:bodyPr/>
          <a:lstStyle/>
          <a:p>
            <a:r>
              <a:rPr lang="en-US" dirty="0"/>
              <a:t>PrEP for Transgender People</a:t>
            </a:r>
          </a:p>
        </p:txBody>
      </p:sp>
      <p:pic>
        <p:nvPicPr>
          <p:cNvPr id="8" name="Picture 7" descr="A male health care provider wearing a lab coat and mask with a stethoscope around his neck takes a blood pressure reading of a masked female patient sitting across from him. She is wearing a blank tank top with her hair covering her face and a blood pressure cuff on her left arm. ">
            <a:extLst>
              <a:ext uri="{FF2B5EF4-FFF2-40B4-BE49-F238E27FC236}">
                <a16:creationId xmlns:a16="http://schemas.microsoft.com/office/drawing/2014/main" id="{932A674E-3A23-417D-BC69-839073A3D3CD}"/>
              </a:ext>
            </a:extLst>
          </p:cNvPr>
          <p:cNvPicPr>
            <a:picLocks noChangeAspect="1"/>
          </p:cNvPicPr>
          <p:nvPr/>
        </p:nvPicPr>
        <p:blipFill>
          <a:blip r:embed="rId3" cstate="print">
            <a:extLst>
              <a:ext uri="{28A0092B-C50C-407E-A947-70E740481C1C}">
                <a14:useLocalDpi xmlns:a14="http://schemas.microsoft.com/office/drawing/2010/main" val="0"/>
              </a:ext>
            </a:extLst>
          </a:blip>
          <a:srcRect l="10736" r="10736"/>
          <a:stretch/>
        </p:blipFill>
        <p:spPr>
          <a:xfrm>
            <a:off x="152630" y="1823446"/>
            <a:ext cx="3958397" cy="3347048"/>
          </a:xfrm>
          <a:prstGeom prst="rect">
            <a:avLst/>
          </a:prstGeom>
        </p:spPr>
      </p:pic>
      <p:sp>
        <p:nvSpPr>
          <p:cNvPr id="14" name="Content Placeholder 2">
            <a:extLst>
              <a:ext uri="{FF2B5EF4-FFF2-40B4-BE49-F238E27FC236}">
                <a16:creationId xmlns:a16="http://schemas.microsoft.com/office/drawing/2014/main" id="{EECA121C-C643-CC4B-B98C-5CDD0131AFB1}"/>
              </a:ext>
            </a:extLst>
          </p:cNvPr>
          <p:cNvSpPr txBox="1">
            <a:spLocks/>
          </p:cNvSpPr>
          <p:nvPr/>
        </p:nvSpPr>
        <p:spPr>
          <a:xfrm>
            <a:off x="4224083" y="1231412"/>
            <a:ext cx="7379579" cy="4780287"/>
          </a:xfrm>
          <a:prstGeom prst="rect">
            <a:avLst/>
          </a:prstGeom>
        </p:spPr>
        <p:txBody>
          <a:bodyPr/>
          <a:lstStyle>
            <a:lvl1pPr marL="280988" indent="-280988"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n-lt"/>
                <a:ea typeface="+mn-ea"/>
                <a:cs typeface="+mn-cs"/>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n-lt"/>
                <a:cs typeface="+mn-cs"/>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a:solidFill>
                  <a:schemeClr val="tx1"/>
                </a:solidFill>
                <a:latin typeface="+mn-lt"/>
                <a:cs typeface="+mn-cs"/>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spcBef>
                <a:spcPts val="0"/>
              </a:spcBef>
              <a:spcAft>
                <a:spcPts val="600"/>
              </a:spcAft>
              <a:buNone/>
            </a:pPr>
            <a:r>
              <a:rPr lang="en-US" sz="1800" kern="0" dirty="0">
                <a:solidFill>
                  <a:schemeClr val="bg2">
                    <a:lumMod val="25000"/>
                  </a:schemeClr>
                </a:solidFill>
                <a:cs typeface="Calibri" panose="020F0502020204030204" pitchFamily="34" charset="0"/>
              </a:rPr>
              <a:t>Transgender and nonbinary people who use gender-affirming hormones and have HIV risk factors can use PrEP</a:t>
            </a:r>
          </a:p>
          <a:p>
            <a:pPr marL="285750" indent="-285750">
              <a:spcAft>
                <a:spcPts val="1200"/>
              </a:spcAft>
              <a:buClr>
                <a:srgbClr val="43546A"/>
              </a:buClr>
              <a:buFont typeface="Wingdings" pitchFamily="2" charset="2"/>
              <a:buChar char="§"/>
            </a:pPr>
            <a:r>
              <a:rPr lang="en-US" sz="1600" dirty="0">
                <a:latin typeface="Arial" panose="020B0604020202020204" pitchFamily="34" charset="0"/>
                <a:cs typeface="Arial" panose="020B0604020202020204" pitchFamily="34" charset="0"/>
              </a:rPr>
              <a:t>T</a:t>
            </a:r>
            <a:r>
              <a:rPr lang="en-US" sz="1600" kern="0" dirty="0">
                <a:solidFill>
                  <a:schemeClr val="bg2">
                    <a:lumMod val="25000"/>
                  </a:schemeClr>
                </a:solidFill>
                <a:cs typeface="Calibri" panose="020F0502020204030204" pitchFamily="34" charset="0"/>
              </a:rPr>
              <a:t>here is </a:t>
            </a:r>
            <a:r>
              <a:rPr lang="en-US" sz="1600" b="1" kern="0" dirty="0">
                <a:solidFill>
                  <a:schemeClr val="bg2">
                    <a:lumMod val="25000"/>
                  </a:schemeClr>
                </a:solidFill>
                <a:cs typeface="Calibri" panose="020F0502020204030204" pitchFamily="34" charset="0"/>
              </a:rPr>
              <a:t>no evidence </a:t>
            </a:r>
            <a:r>
              <a:rPr lang="en-US" sz="1600" kern="0" dirty="0">
                <a:solidFill>
                  <a:schemeClr val="bg2">
                    <a:lumMod val="25000"/>
                  </a:schemeClr>
                </a:solidFill>
                <a:cs typeface="Calibri" panose="020F0502020204030204" pitchFamily="34" charset="0"/>
              </a:rPr>
              <a:t>or clinical studies of potential drug interactions between different classes and combinations of antiretroviral medications and gender-affirming hormone therapy used by transgender people</a:t>
            </a:r>
            <a:r>
              <a:rPr lang="en-US" sz="1600" kern="0" baseline="30000" dirty="0">
                <a:solidFill>
                  <a:schemeClr val="bg2">
                    <a:lumMod val="25000"/>
                  </a:schemeClr>
                </a:solidFill>
                <a:cs typeface="Calibri" panose="020F0502020204030204" pitchFamily="34" charset="0"/>
              </a:rPr>
              <a:t>1-3</a:t>
            </a:r>
          </a:p>
          <a:p>
            <a:pPr marL="285750" indent="-285750">
              <a:spcAft>
                <a:spcPts val="1200"/>
              </a:spcAft>
              <a:buClr>
                <a:srgbClr val="43546A"/>
              </a:buClr>
            </a:pPr>
            <a:r>
              <a:rPr lang="en-US" sz="1600" dirty="0">
                <a:effectLst/>
                <a:ea typeface="MS Mincho" panose="02020609040205080304" pitchFamily="49" charset="-128"/>
                <a:cs typeface="Arial" panose="020B0604020202020204" pitchFamily="34" charset="0"/>
              </a:rPr>
              <a:t>There are </a:t>
            </a:r>
            <a:r>
              <a:rPr lang="en-US" sz="1600" b="1" dirty="0">
                <a:effectLst/>
                <a:ea typeface="MS Mincho" panose="02020609040205080304" pitchFamily="49" charset="-128"/>
                <a:cs typeface="Arial" panose="020B0604020202020204" pitchFamily="34" charset="0"/>
              </a:rPr>
              <a:t>three</a:t>
            </a:r>
            <a:r>
              <a:rPr lang="en-US" sz="1600" dirty="0">
                <a:effectLst/>
                <a:ea typeface="MS Mincho" panose="02020609040205080304" pitchFamily="49" charset="-128"/>
                <a:cs typeface="Arial" panose="020B0604020202020204" pitchFamily="34" charset="0"/>
              </a:rPr>
              <a:t> </a:t>
            </a:r>
            <a:r>
              <a:rPr lang="en-US" sz="1600" b="1" dirty="0">
                <a:effectLst/>
                <a:ea typeface="MS Mincho" panose="02020609040205080304" pitchFamily="49" charset="-128"/>
                <a:cs typeface="Arial" panose="020B0604020202020204" pitchFamily="34" charset="0"/>
              </a:rPr>
              <a:t>PrEP regimens approved for transgender women </a:t>
            </a:r>
            <a:r>
              <a:rPr lang="en-US" sz="1600" dirty="0">
                <a:effectLst/>
                <a:ea typeface="MS Mincho" panose="02020609040205080304" pitchFamily="49" charset="-128"/>
                <a:cs typeface="Arial" panose="020B0604020202020204" pitchFamily="34" charset="0"/>
              </a:rPr>
              <a:t>and other people assigned male at birth: daily oral F/TDF, daily oral F/TAF, and CAB injections every two months</a:t>
            </a:r>
            <a:r>
              <a:rPr lang="en-US" sz="1600" kern="0" baseline="30000" dirty="0">
                <a:solidFill>
                  <a:schemeClr val="bg2">
                    <a:lumMod val="25000"/>
                  </a:schemeClr>
                </a:solidFill>
                <a:cs typeface="Calibri" panose="020F0502020204030204" pitchFamily="34" charset="0"/>
              </a:rPr>
              <a:t>4</a:t>
            </a:r>
          </a:p>
          <a:p>
            <a:pPr marL="285750" indent="-285750">
              <a:spcAft>
                <a:spcPts val="1200"/>
              </a:spcAft>
              <a:buClr>
                <a:srgbClr val="43546A"/>
              </a:buClr>
            </a:pPr>
            <a:r>
              <a:rPr lang="en-US" sz="1600" dirty="0">
                <a:effectLst/>
                <a:ea typeface="MS Mincho" panose="02020609040205080304" pitchFamily="49" charset="-128"/>
                <a:cs typeface="Arial" panose="020B0604020202020204" pitchFamily="34" charset="0"/>
              </a:rPr>
              <a:t>There </a:t>
            </a:r>
            <a:r>
              <a:rPr lang="en-US" sz="1600" b="1" dirty="0">
                <a:effectLst/>
                <a:ea typeface="MS Mincho" panose="02020609040205080304" pitchFamily="49" charset="-128"/>
                <a:cs typeface="Arial" panose="020B0604020202020204" pitchFamily="34" charset="0"/>
              </a:rPr>
              <a:t>are two PrEP regimens approved for transgender men </a:t>
            </a:r>
            <a:r>
              <a:rPr lang="en-US" sz="1600" dirty="0">
                <a:effectLst/>
                <a:ea typeface="MS Mincho" panose="02020609040205080304" pitchFamily="49" charset="-128"/>
                <a:cs typeface="Arial" panose="020B0604020202020204" pitchFamily="34" charset="0"/>
              </a:rPr>
              <a:t>and other people assigned female at birth who may have receptive vaginal sex: daily oral F/TDF and CAB injections every two months</a:t>
            </a:r>
            <a:r>
              <a:rPr lang="en-US" sz="1600" kern="0" baseline="30000" dirty="0">
                <a:solidFill>
                  <a:schemeClr val="bg2">
                    <a:lumMod val="25000"/>
                  </a:schemeClr>
                </a:solidFill>
                <a:cs typeface="Calibri" panose="020F0502020204030204" pitchFamily="34" charset="0"/>
              </a:rPr>
              <a:t>4</a:t>
            </a:r>
          </a:p>
          <a:p>
            <a:pPr marL="285750" indent="-285750">
              <a:spcAft>
                <a:spcPts val="1200"/>
              </a:spcAft>
              <a:buClr>
                <a:srgbClr val="43546A"/>
              </a:buClr>
              <a:buFont typeface="Wingdings" pitchFamily="2" charset="2"/>
              <a:buChar char="§"/>
            </a:pPr>
            <a:r>
              <a:rPr lang="en-US" sz="1600" baseline="0" dirty="0">
                <a:cs typeface="Arial" panose="020B0604020202020204" pitchFamily="34" charset="0"/>
              </a:rPr>
              <a:t>Transgender men and nonbinary people who engage in receptive vaginal sex should not use daily oral </a:t>
            </a:r>
            <a:r>
              <a:rPr lang="en-US" sz="1600" dirty="0">
                <a:effectLst/>
                <a:ea typeface="MS Mincho" panose="02020609040205080304" pitchFamily="49" charset="-128"/>
                <a:cs typeface="Arial" panose="020B0604020202020204" pitchFamily="34" charset="0"/>
              </a:rPr>
              <a:t>F/TAF </a:t>
            </a:r>
            <a:r>
              <a:rPr lang="en-US" sz="1600" baseline="0" dirty="0">
                <a:cs typeface="Arial" panose="020B0604020202020204" pitchFamily="34" charset="0"/>
              </a:rPr>
              <a:t>for PrEP; </a:t>
            </a:r>
            <a:r>
              <a:rPr lang="en-US" sz="1600" b="1" dirty="0">
                <a:effectLst/>
                <a:ea typeface="MS Mincho" panose="02020609040205080304" pitchFamily="49" charset="-128"/>
                <a:cs typeface="Arial" panose="020B0604020202020204" pitchFamily="34" charset="0"/>
              </a:rPr>
              <a:t>F/TAF</a:t>
            </a:r>
            <a:r>
              <a:rPr lang="en-US" sz="1600" b="1" baseline="0" dirty="0">
                <a:cs typeface="Arial" panose="020B0604020202020204" pitchFamily="34" charset="0"/>
              </a:rPr>
              <a:t> is not approved for people assigned female at birth </a:t>
            </a:r>
            <a:r>
              <a:rPr lang="en-US" sz="1600" baseline="0" dirty="0">
                <a:cs typeface="Arial" panose="020B0604020202020204" pitchFamily="34" charset="0"/>
              </a:rPr>
              <a:t>who are at risk of getting HIV through receptive vaginal sex</a:t>
            </a:r>
            <a:r>
              <a:rPr lang="en-US" sz="1600" baseline="30000" dirty="0">
                <a:cs typeface="Arial" panose="020B0604020202020204" pitchFamily="34" charset="0"/>
              </a:rPr>
              <a:t>4</a:t>
            </a:r>
          </a:p>
          <a:p>
            <a:pPr>
              <a:spcBef>
                <a:spcPts val="0"/>
              </a:spcBef>
              <a:spcAft>
                <a:spcPts val="600"/>
              </a:spcAft>
            </a:pPr>
            <a:endParaRPr lang="en-US" sz="1600" kern="0" baseline="30000" dirty="0">
              <a:solidFill>
                <a:schemeClr val="bg2">
                  <a:lumMod val="25000"/>
                </a:schemeClr>
              </a:solidFill>
              <a:cs typeface="Calibri" panose="020F0502020204030204" pitchFamily="34" charset="0"/>
            </a:endParaRPr>
          </a:p>
          <a:p>
            <a:pPr>
              <a:spcBef>
                <a:spcPts val="0"/>
              </a:spcBef>
              <a:spcAft>
                <a:spcPts val="600"/>
              </a:spcAft>
            </a:pPr>
            <a:endParaRPr lang="en-US" sz="1600" kern="0" baseline="30000" dirty="0">
              <a:solidFill>
                <a:schemeClr val="bg2">
                  <a:lumMod val="25000"/>
                </a:schemeClr>
              </a:solidFill>
              <a:cs typeface="Calibri" panose="020F0502020204030204" pitchFamily="34" charset="0"/>
            </a:endParaRPr>
          </a:p>
          <a:p>
            <a:pPr>
              <a:spcBef>
                <a:spcPts val="0"/>
              </a:spcBef>
              <a:spcAft>
                <a:spcPts val="600"/>
              </a:spcAft>
            </a:pPr>
            <a:endParaRPr lang="en-US" sz="1800" kern="0" dirty="0">
              <a:solidFill>
                <a:schemeClr val="bg2">
                  <a:lumMod val="25000"/>
                </a:schemeClr>
              </a:solidFill>
              <a:cs typeface="Calibri" panose="020F0502020204030204" pitchFamily="34" charset="0"/>
            </a:endParaRPr>
          </a:p>
        </p:txBody>
      </p:sp>
      <p:sp>
        <p:nvSpPr>
          <p:cNvPr id="4" name="TextBox 3">
            <a:extLst>
              <a:ext uri="{FF2B5EF4-FFF2-40B4-BE49-F238E27FC236}">
                <a16:creationId xmlns:a16="http://schemas.microsoft.com/office/drawing/2014/main" id="{9C15AA28-0CEC-4DF8-9B46-9E87CC612024}"/>
              </a:ext>
            </a:extLst>
          </p:cNvPr>
          <p:cNvSpPr txBox="1"/>
          <p:nvPr/>
        </p:nvSpPr>
        <p:spPr>
          <a:xfrm>
            <a:off x="457198" y="5757195"/>
            <a:ext cx="11195073" cy="953594"/>
          </a:xfrm>
          <a:prstGeom prst="rect">
            <a:avLst/>
          </a:prstGeom>
          <a:noFill/>
        </p:spPr>
        <p:txBody>
          <a:bodyPr wrap="square" rtlCol="0">
            <a:spAutoFit/>
          </a:bodyPr>
          <a:lstStyle/>
          <a:p>
            <a:r>
              <a:rPr lang="en-US" sz="730" baseline="30000" dirty="0"/>
              <a:t>1</a:t>
            </a:r>
            <a:r>
              <a:rPr lang="en-US" sz="730" dirty="0"/>
              <a:t> Deutsch MB, Glidden DV, Sevelius J, et al. HIV pre-exposure prophylaxis in transgender women: a subgroup analysis of the iPrEx trial. </a:t>
            </a:r>
            <a:r>
              <a:rPr lang="en-US" sz="730" i="1" dirty="0"/>
              <a:t>Lancet HIV</a:t>
            </a:r>
            <a:r>
              <a:rPr lang="en-US" sz="730" dirty="0"/>
              <a:t>. 2015;2(12):e512-e519. </a:t>
            </a:r>
            <a:r>
              <a:rPr lang="en-US" sz="730" dirty="0" err="1"/>
              <a:t>doi</a:t>
            </a:r>
            <a:r>
              <a:rPr lang="en-US" sz="730" dirty="0"/>
              <a:t>: 10.1016/S2352-3018(15)00206-4</a:t>
            </a:r>
          </a:p>
          <a:p>
            <a:r>
              <a:rPr lang="en-US" sz="730" baseline="30000" dirty="0"/>
              <a:t>2</a:t>
            </a:r>
            <a:r>
              <a:rPr lang="en-US" sz="730" dirty="0"/>
              <a:t> Grant RM, Anderson PL, McMahan V, et al. Uptake of pre-exposure prophylaxis, sexual practices, and HIV incidence in men and transgender women who have sex with men: a cohort study. </a:t>
            </a:r>
            <a:r>
              <a:rPr lang="en-US" sz="730" i="1" dirty="0"/>
              <a:t>Lancet Infect Dis</a:t>
            </a:r>
            <a:r>
              <a:rPr lang="en-US" sz="730" dirty="0"/>
              <a:t>. 2014;14(9):820-829. </a:t>
            </a:r>
            <a:r>
              <a:rPr lang="en-US" sz="730" dirty="0" err="1"/>
              <a:t>doi</a:t>
            </a:r>
            <a:r>
              <a:rPr lang="en-US" sz="730" dirty="0"/>
              <a:t>: 10.1016/S1473-3099(14)70847-3</a:t>
            </a:r>
          </a:p>
          <a:p>
            <a:r>
              <a:rPr lang="en-US" sz="730" baseline="30000" dirty="0"/>
              <a:t>3 </a:t>
            </a:r>
            <a:r>
              <a:rPr lang="en-US" sz="730" dirty="0"/>
              <a:t>Grant RM, Pellegrini M, Defechereux PA, et al. Sex hormone therapy and tenofovir diphosphate concentration in dried blood spots: primary results of the interactions between antiretrovirals and transgender hormones study. </a:t>
            </a:r>
            <a:r>
              <a:rPr lang="en-US" sz="730" i="1" dirty="0"/>
              <a:t>Clin Infect Dis. </a:t>
            </a:r>
            <a:r>
              <a:rPr lang="en-US" sz="730" dirty="0"/>
              <a:t>2021;73(7):e2117-e2123. </a:t>
            </a:r>
            <a:r>
              <a:rPr lang="en-US" sz="730" dirty="0" err="1"/>
              <a:t>doi</a:t>
            </a:r>
            <a:r>
              <a:rPr lang="en-US" sz="730" dirty="0"/>
              <a:t>: 10.1093/</a:t>
            </a:r>
            <a:r>
              <a:rPr lang="en-US" sz="730" dirty="0" err="1"/>
              <a:t>cid</a:t>
            </a:r>
            <a:r>
              <a:rPr lang="en-US" sz="730" dirty="0"/>
              <a:t>/ciaa1160. </a:t>
            </a:r>
          </a:p>
          <a:p>
            <a:pPr marL="115888" marR="0" lvl="0" indent="-115888" algn="l" defTabSz="914400" rtl="0" eaLnBrk="1" fontAlgn="auto" latinLnBrk="0" hangingPunct="1">
              <a:lnSpc>
                <a:spcPct val="100000"/>
              </a:lnSpc>
              <a:spcBef>
                <a:spcPts val="0"/>
              </a:spcBef>
              <a:spcAft>
                <a:spcPts val="0"/>
              </a:spcAft>
              <a:buClrTx/>
              <a:buSzTx/>
              <a:buFontTx/>
              <a:buNone/>
              <a:tabLst/>
              <a:defRPr/>
            </a:pPr>
            <a:r>
              <a:rPr lang="en-US" sz="730" baseline="30000" dirty="0">
                <a:latin typeface="Arial" panose="020B0604020202020204" pitchFamily="34" charset="0"/>
                <a:cs typeface="Arial" panose="020B0604020202020204" pitchFamily="34" charset="0"/>
              </a:rPr>
              <a:t>4 </a:t>
            </a:r>
            <a:r>
              <a:rPr lang="en-US" sz="730" dirty="0">
                <a:solidFill>
                  <a:srgbClr val="000000"/>
                </a:solidFill>
              </a:rPr>
              <a:t>Centers for Disease Control and Prevention, US Public Health Service. </a:t>
            </a:r>
            <a:r>
              <a:rPr lang="en-US" sz="730" i="1" dirty="0">
                <a:solidFill>
                  <a:srgbClr val="000000"/>
                </a:solidFill>
              </a:rPr>
              <a:t>Preexposure prophylaxis for the prevention of HIV infection in the United States—2021 update: a clinical practice guideline</a:t>
            </a:r>
            <a:r>
              <a:rPr lang="en-US" sz="730" dirty="0">
                <a:solidFill>
                  <a:srgbClr val="000000"/>
                </a:solidFill>
              </a:rPr>
              <a:t>. Published December 2021. Accessed January 20, 2023. </a:t>
            </a:r>
            <a:r>
              <a:rPr lang="en-US" sz="730" dirty="0">
                <a:solidFill>
                  <a:srgbClr val="000000"/>
                </a:solidFill>
                <a:hlinkClick r:id="rId4"/>
              </a:rPr>
              <a:t>https://www.cdc.gov/hiv/pdf/risk/prep/cdc-hiv-prep-guidelines-2021.pdf</a:t>
            </a:r>
            <a:r>
              <a:rPr lang="en-US" sz="730" dirty="0">
                <a:solidFill>
                  <a:srgbClr val="000000"/>
                </a:solidFill>
              </a:rPr>
              <a:t> </a:t>
            </a:r>
          </a:p>
          <a:p>
            <a:pPr marL="115888" indent="-115888"/>
            <a:r>
              <a:rPr lang="en-US" sz="730" baseline="30000" dirty="0">
                <a:latin typeface="Arial" panose="020B0604020202020204" pitchFamily="34" charset="0"/>
                <a:cs typeface="Arial" panose="020B0604020202020204" pitchFamily="34" charset="0"/>
              </a:rPr>
              <a:t>5 </a:t>
            </a:r>
            <a:r>
              <a:rPr lang="en-US" sz="730" dirty="0">
                <a:solidFill>
                  <a:srgbClr val="000000"/>
                </a:solidFill>
                <a:latin typeface="Arial" panose="020B0604020202020204" pitchFamily="34" charset="0"/>
                <a:cs typeface="Arial" panose="020B0604020202020204" pitchFamily="34" charset="0"/>
              </a:rPr>
              <a:t>Descovy. Prescribing information. Gilead; 2020. Accessed January 20, 2023. </a:t>
            </a:r>
            <a:r>
              <a:rPr lang="en-US" sz="730" dirty="0">
                <a:latin typeface="Arial" panose="020B0604020202020204" pitchFamily="34" charset="0"/>
                <a:cs typeface="Arial" panose="020B0604020202020204" pitchFamily="34" charset="0"/>
                <a:hlinkClick r:id="rId5"/>
              </a:rPr>
              <a:t>https://www.gilead.com/-/media/files/pdfs/medicines/hiv/descovy/descovy_pi.pdf</a:t>
            </a:r>
            <a:endParaRPr lang="en-US" sz="730" baseline="30000" dirty="0">
              <a:latin typeface="Arial" panose="020B0604020202020204" pitchFamily="34" charset="0"/>
              <a:cs typeface="Arial" panose="020B0604020202020204" pitchFamily="34" charset="0"/>
            </a:endParaRPr>
          </a:p>
          <a:p>
            <a:endParaRPr lang="en-US" sz="730" baseline="30000" dirty="0"/>
          </a:p>
        </p:txBody>
      </p:sp>
      <p:sp>
        <p:nvSpPr>
          <p:cNvPr id="11" name="Rectangle 10">
            <a:extLst>
              <a:ext uri="{FF2B5EF4-FFF2-40B4-BE49-F238E27FC236}">
                <a16:creationId xmlns:a16="http://schemas.microsoft.com/office/drawing/2014/main" id="{94B7B523-7AE5-C647-9288-3A2995A88D19}"/>
              </a:ext>
              <a:ext uri="{C183D7F6-B498-43B3-948B-1728B52AA6E4}">
                <adec:decorative xmlns:adec="http://schemas.microsoft.com/office/drawing/2017/decorative" val="1"/>
              </a:ext>
            </a:extLst>
          </p:cNvPr>
          <p:cNvSpPr/>
          <p:nvPr/>
        </p:nvSpPr>
        <p:spPr bwMode="auto">
          <a:xfrm>
            <a:off x="457199" y="1147665"/>
            <a:ext cx="11259519" cy="4599992"/>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3" name="Slide Number Placeholder 2"/>
          <p:cNvSpPr>
            <a:spLocks noGrp="1"/>
          </p:cNvSpPr>
          <p:nvPr>
            <p:ph type="sldNum" sz="quarter" idx="10"/>
          </p:nvPr>
        </p:nvSpPr>
        <p:spPr>
          <a:xfrm>
            <a:off x="11277600" y="6275742"/>
            <a:ext cx="609600" cy="30480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C914B7-3043-4642-BB44-C6EB7A7AA2E7}" type="slidenum">
              <a:rPr lang="en-US" smtClean="0"/>
              <a:pPr/>
              <a:t>35</a:t>
            </a:fld>
            <a:endParaRPr lang="en-US" dirty="0"/>
          </a:p>
        </p:txBody>
      </p:sp>
    </p:spTree>
    <p:extLst>
      <p:ext uri="{BB962C8B-B14F-4D97-AF65-F5344CB8AC3E}">
        <p14:creationId xmlns:p14="http://schemas.microsoft.com/office/powerpoint/2010/main" val="1926821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63B5F30-750A-A147-AA83-FD47E715FB66}"/>
              </a:ext>
            </a:extLst>
          </p:cNvPr>
          <p:cNvSpPr>
            <a:spLocks noGrp="1"/>
          </p:cNvSpPr>
          <p:nvPr>
            <p:ph type="title"/>
          </p:nvPr>
        </p:nvSpPr>
        <p:spPr>
          <a:xfrm>
            <a:off x="609600" y="453298"/>
            <a:ext cx="11301394" cy="612648"/>
          </a:xfrm>
        </p:spPr>
        <p:txBody>
          <a:bodyPr/>
          <a:lstStyle/>
          <a:p>
            <a:r>
              <a:rPr lang="en-US" dirty="0"/>
              <a:t>PrEP Use During Conception, Pregnancy, and Breastfeeding</a:t>
            </a:r>
          </a:p>
        </p:txBody>
      </p:sp>
      <p:pic>
        <p:nvPicPr>
          <p:cNvPr id="12" name="Picture 11" descr="A pregnant patient cradles her belly while sitting on an exam table. Across from her is a health care provider wearing blue scrubs, a white lab coat, and gloves. ">
            <a:extLst>
              <a:ext uri="{FF2B5EF4-FFF2-40B4-BE49-F238E27FC236}">
                <a16:creationId xmlns:a16="http://schemas.microsoft.com/office/drawing/2014/main" id="{B1F2DB45-FCF3-EC7D-FCD4-737AE1DE9A63}"/>
              </a:ext>
            </a:extLst>
          </p:cNvPr>
          <p:cNvPicPr>
            <a:picLocks noChangeAspect="1"/>
          </p:cNvPicPr>
          <p:nvPr/>
        </p:nvPicPr>
        <p:blipFill>
          <a:blip r:embed="rId3" cstate="print">
            <a:extLst>
              <a:ext uri="{28A0092B-C50C-407E-A947-70E740481C1C}">
                <a14:useLocalDpi xmlns:a14="http://schemas.microsoft.com/office/drawing/2010/main" val="0"/>
              </a:ext>
            </a:extLst>
          </a:blip>
          <a:srcRect l="10617" r="10617"/>
          <a:stretch/>
        </p:blipFill>
        <p:spPr>
          <a:xfrm>
            <a:off x="152630" y="1497626"/>
            <a:ext cx="3958397" cy="3347048"/>
          </a:xfrm>
          <a:prstGeom prst="rect">
            <a:avLst/>
          </a:prstGeom>
        </p:spPr>
      </p:pic>
      <p:sp>
        <p:nvSpPr>
          <p:cNvPr id="18" name="TextBox 17">
            <a:extLst>
              <a:ext uri="{FF2B5EF4-FFF2-40B4-BE49-F238E27FC236}">
                <a16:creationId xmlns:a16="http://schemas.microsoft.com/office/drawing/2014/main" id="{435C5FBB-053C-44B4-AC06-BDC53E193DD2}"/>
              </a:ext>
            </a:extLst>
          </p:cNvPr>
          <p:cNvSpPr txBox="1"/>
          <p:nvPr/>
        </p:nvSpPr>
        <p:spPr>
          <a:xfrm>
            <a:off x="4314499" y="1399244"/>
            <a:ext cx="3333136" cy="369332"/>
          </a:xfrm>
          <a:prstGeom prst="rect">
            <a:avLst/>
          </a:prstGeom>
          <a:noFill/>
        </p:spPr>
        <p:txBody>
          <a:bodyPr wrap="square" rtlCol="0">
            <a:spAutoFit/>
          </a:bodyPr>
          <a:lstStyle/>
          <a:p>
            <a:r>
              <a:rPr lang="en-US" b="1" dirty="0"/>
              <a:t>Benefits of PrEP Use</a:t>
            </a:r>
          </a:p>
        </p:txBody>
      </p:sp>
      <p:sp>
        <p:nvSpPr>
          <p:cNvPr id="3" name="Content Placeholder 2"/>
          <p:cNvSpPr>
            <a:spLocks noGrp="1"/>
          </p:cNvSpPr>
          <p:nvPr>
            <p:ph sz="half" idx="4294967295"/>
          </p:nvPr>
        </p:nvSpPr>
        <p:spPr>
          <a:xfrm>
            <a:off x="4314499" y="1760484"/>
            <a:ext cx="7162800" cy="1003737"/>
          </a:xfrm>
        </p:spPr>
        <p:txBody>
          <a:bodyPr>
            <a:noAutofit/>
          </a:bodyPr>
          <a:lstStyle/>
          <a:p>
            <a:pPr>
              <a:spcBef>
                <a:spcPts val="0"/>
              </a:spcBef>
              <a:spcAft>
                <a:spcPts val="1200"/>
              </a:spcAft>
              <a:buClr>
                <a:srgbClr val="43546A"/>
              </a:buClr>
              <a:buFont typeface="Wingdings" charset="2"/>
              <a:buChar char="§"/>
            </a:pPr>
            <a:r>
              <a:rPr lang="en-US" sz="1400" dirty="0">
                <a:latin typeface="+mn-lt"/>
              </a:rPr>
              <a:t>The risk of getting HIV is higher during conception, pregnancy, and breastfeeding</a:t>
            </a:r>
            <a:r>
              <a:rPr lang="en-US" sz="1400" baseline="30000" dirty="0">
                <a:latin typeface="+mn-lt"/>
              </a:rPr>
              <a:t>1,2</a:t>
            </a:r>
            <a:endParaRPr lang="en-US" sz="1400" dirty="0">
              <a:latin typeface="+mn-lt"/>
            </a:endParaRPr>
          </a:p>
          <a:p>
            <a:pPr>
              <a:spcBef>
                <a:spcPts val="0"/>
              </a:spcBef>
              <a:spcAft>
                <a:spcPts val="1200"/>
              </a:spcAft>
              <a:buClr>
                <a:srgbClr val="43546A"/>
              </a:buClr>
              <a:buFont typeface="Wingdings" charset="2"/>
              <a:buChar char="§"/>
            </a:pPr>
            <a:r>
              <a:rPr lang="en-US" sz="1400" dirty="0">
                <a:latin typeface="+mn-lt"/>
              </a:rPr>
              <a:t>PrEP with F/TDF or CAB can help protect people* who are seeking to conceive or who are pregnant or breastfeeding and have a sexual partner with HIV</a:t>
            </a:r>
            <a:r>
              <a:rPr lang="en-US" sz="1400" baseline="30000" dirty="0">
                <a:latin typeface="+mn-lt"/>
              </a:rPr>
              <a:t>3,4</a:t>
            </a:r>
          </a:p>
        </p:txBody>
      </p:sp>
      <p:sp>
        <p:nvSpPr>
          <p:cNvPr id="16" name="Rectangle 15">
            <a:extLst>
              <a:ext uri="{FF2B5EF4-FFF2-40B4-BE49-F238E27FC236}">
                <a16:creationId xmlns:a16="http://schemas.microsoft.com/office/drawing/2014/main" id="{B07E9B2D-4BF1-4A04-AC20-60C3B3DA2614}"/>
              </a:ext>
            </a:extLst>
          </p:cNvPr>
          <p:cNvSpPr/>
          <p:nvPr/>
        </p:nvSpPr>
        <p:spPr>
          <a:xfrm>
            <a:off x="4339588" y="2779871"/>
            <a:ext cx="7106179" cy="584775"/>
          </a:xfrm>
          <a:prstGeom prst="rect">
            <a:avLst/>
          </a:prstGeom>
        </p:spPr>
        <p:txBody>
          <a:bodyPr wrap="square">
            <a:spAutoFit/>
          </a:bodyPr>
          <a:lstStyle/>
          <a:p>
            <a:pPr defTabSz="363988">
              <a:defRPr/>
            </a:pPr>
            <a:r>
              <a:rPr lang="en-US" sz="800" dirty="0">
                <a:latin typeface="Arial" panose="020B0604020202020204" pitchFamily="34" charset="0"/>
                <a:cs typeface="Arial" panose="020B0604020202020204" pitchFamily="34" charset="0"/>
              </a:rPr>
              <a:t>*Most research on PrEP use during conception, pregnancy, and breastfeeding has been conducted in cisgender women. No data are yet available about transgender men or qenderqueer or nonbinary individuals who have become pregnant and given birth while taking PrEP medication.</a:t>
            </a:r>
            <a:r>
              <a:rPr lang="en-US" sz="800" baseline="30000" dirty="0">
                <a:latin typeface="Arial" panose="020B0604020202020204" pitchFamily="34" charset="0"/>
                <a:cs typeface="Arial" panose="020B0604020202020204" pitchFamily="34" charset="0"/>
              </a:rPr>
              <a:t>4</a:t>
            </a:r>
            <a:endParaRPr lang="en-US" sz="800" dirty="0">
              <a:latin typeface="Arial" panose="020B0604020202020204" pitchFamily="34" charset="0"/>
              <a:cs typeface="Arial" panose="020B0604020202020204" pitchFamily="34" charset="0"/>
            </a:endParaRPr>
          </a:p>
          <a:p>
            <a:pPr defTabSz="363988">
              <a:defRPr/>
            </a:pPr>
            <a:endParaRPr lang="en-US" sz="800" dirty="0"/>
          </a:p>
          <a:p>
            <a:pPr marL="0" marR="0" lvl="0" indent="0" algn="l" defTabSz="36398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97960267-30F7-4C8E-A9E3-F695BCF80BD8}"/>
              </a:ext>
            </a:extLst>
          </p:cNvPr>
          <p:cNvSpPr txBox="1"/>
          <p:nvPr/>
        </p:nvSpPr>
        <p:spPr>
          <a:xfrm>
            <a:off x="4314499" y="3588828"/>
            <a:ext cx="3333136" cy="369332"/>
          </a:xfrm>
          <a:prstGeom prst="rect">
            <a:avLst/>
          </a:prstGeom>
          <a:noFill/>
        </p:spPr>
        <p:txBody>
          <a:bodyPr wrap="square" rtlCol="0">
            <a:spAutoFit/>
          </a:bodyPr>
          <a:lstStyle/>
          <a:p>
            <a:r>
              <a:rPr lang="en-US" b="1" dirty="0"/>
              <a:t>Safety Profile</a:t>
            </a:r>
          </a:p>
        </p:txBody>
      </p:sp>
      <p:sp>
        <p:nvSpPr>
          <p:cNvPr id="17" name="Content Placeholder 2">
            <a:extLst>
              <a:ext uri="{FF2B5EF4-FFF2-40B4-BE49-F238E27FC236}">
                <a16:creationId xmlns:a16="http://schemas.microsoft.com/office/drawing/2014/main" id="{C4322F72-AD58-498B-A5BB-C3D094AE5EB1}"/>
              </a:ext>
            </a:extLst>
          </p:cNvPr>
          <p:cNvSpPr txBox="1">
            <a:spLocks/>
          </p:cNvSpPr>
          <p:nvPr/>
        </p:nvSpPr>
        <p:spPr bwMode="auto">
          <a:xfrm>
            <a:off x="4314499" y="3985722"/>
            <a:ext cx="7614744" cy="19120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0988" indent="-280988" algn="l" rtl="0" eaLnBrk="1" fontAlgn="base" hangingPunct="1">
              <a:spcBef>
                <a:spcPct val="200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a:spcBef>
                <a:spcPts val="0"/>
              </a:spcBef>
              <a:spcAft>
                <a:spcPts val="800"/>
              </a:spcAft>
              <a:buClr>
                <a:srgbClr val="43546A"/>
              </a:buClr>
              <a:buFont typeface="Wingdings" charset="2"/>
              <a:buChar char="§"/>
            </a:pPr>
            <a:r>
              <a:rPr lang="en-US" sz="1400" kern="0" dirty="0">
                <a:latin typeface="+mn-lt"/>
              </a:rPr>
              <a:t>No difference in pregnancy outcomes</a:t>
            </a:r>
            <a:r>
              <a:rPr lang="en-US" sz="1400" kern="0" baseline="30000" dirty="0">
                <a:latin typeface="+mn-lt"/>
              </a:rPr>
              <a:t>5</a:t>
            </a:r>
          </a:p>
          <a:p>
            <a:pPr>
              <a:spcBef>
                <a:spcPts val="0"/>
              </a:spcBef>
              <a:spcAft>
                <a:spcPts val="800"/>
              </a:spcAft>
              <a:buClr>
                <a:srgbClr val="43546A"/>
              </a:buClr>
              <a:buFont typeface="Wingdings" charset="2"/>
              <a:buChar char="§"/>
            </a:pPr>
            <a:r>
              <a:rPr lang="en-US" sz="1400" kern="0" dirty="0">
                <a:latin typeface="+mn-lt"/>
              </a:rPr>
              <a:t>No adverse effects among fetuses exposed to antiretroviral medications during pregnancy</a:t>
            </a:r>
            <a:r>
              <a:rPr lang="en-US" sz="1400" kern="0" baseline="30000" dirty="0">
                <a:latin typeface="+mn-lt"/>
              </a:rPr>
              <a:t>6</a:t>
            </a:r>
            <a:endParaRPr lang="en-US" sz="1400" kern="0" dirty="0">
              <a:latin typeface="+mn-lt"/>
            </a:endParaRPr>
          </a:p>
          <a:p>
            <a:pPr>
              <a:spcBef>
                <a:spcPts val="0"/>
              </a:spcBef>
              <a:spcAft>
                <a:spcPts val="800"/>
              </a:spcAft>
              <a:buClr>
                <a:srgbClr val="43546A"/>
              </a:buClr>
              <a:buFont typeface="Wingdings" charset="2"/>
              <a:buChar char="§"/>
            </a:pPr>
            <a:r>
              <a:rPr lang="en-US" sz="1400" kern="0" dirty="0">
                <a:latin typeface="+mn-lt"/>
              </a:rPr>
              <a:t>Limited drug exposure to antiretroviral medications through breast milk</a:t>
            </a:r>
            <a:r>
              <a:rPr lang="en-US" sz="1400" kern="0" baseline="30000" dirty="0">
                <a:latin typeface="+mn-lt"/>
              </a:rPr>
              <a:t>7-9</a:t>
            </a:r>
          </a:p>
          <a:p>
            <a:pPr marL="0" indent="0">
              <a:buClr>
                <a:schemeClr val="bg1">
                  <a:lumMod val="75000"/>
                </a:schemeClr>
              </a:buClr>
              <a:buNone/>
            </a:pPr>
            <a:endParaRPr lang="en-US" sz="1400" kern="0" dirty="0"/>
          </a:p>
        </p:txBody>
      </p:sp>
      <p:sp>
        <p:nvSpPr>
          <p:cNvPr id="15" name="Rectangle 14">
            <a:extLst>
              <a:ext uri="{FF2B5EF4-FFF2-40B4-BE49-F238E27FC236}">
                <a16:creationId xmlns:a16="http://schemas.microsoft.com/office/drawing/2014/main" id="{B90155CF-03D3-4B0D-A9CC-6AAB34CCC9B7}"/>
              </a:ext>
            </a:extLst>
          </p:cNvPr>
          <p:cNvSpPr/>
          <p:nvPr/>
        </p:nvSpPr>
        <p:spPr>
          <a:xfrm>
            <a:off x="425669" y="5125948"/>
            <a:ext cx="11640207" cy="1900520"/>
          </a:xfrm>
          <a:prstGeom prst="rect">
            <a:avLst/>
          </a:prstGeom>
        </p:spPr>
        <p:txBody>
          <a:bodyPr wrap="square">
            <a:spAutoFit/>
          </a:bodyPr>
          <a:lstStyle/>
          <a:p>
            <a:pPr defTabSz="363988">
              <a:defRPr/>
            </a:pPr>
            <a:r>
              <a:rPr lang="en-US" sz="750" baseline="30000" dirty="0">
                <a:latin typeface="Arial" panose="020B0604020202020204" pitchFamily="34" charset="0"/>
                <a:cs typeface="Arial" panose="020B0604020202020204" pitchFamily="34" charset="0"/>
              </a:rPr>
              <a:t>1</a:t>
            </a:r>
            <a:r>
              <a:rPr lang="en-US" sz="750" dirty="0">
                <a:latin typeface="Arial" panose="020B0604020202020204" pitchFamily="34" charset="0"/>
                <a:cs typeface="Arial" panose="020B0604020202020204" pitchFamily="34" charset="0"/>
              </a:rPr>
              <a:t> Mugo NR, Heffron R, Donnell D, et al. Increased risk of HIV-1 transmission in pregnancy: a prospective study among African HIV-1-serodiscordant couples. </a:t>
            </a:r>
            <a:r>
              <a:rPr lang="en-US" sz="750" i="1" dirty="0">
                <a:latin typeface="Arial" panose="020B0604020202020204" pitchFamily="34" charset="0"/>
                <a:cs typeface="Arial" panose="020B0604020202020204" pitchFamily="34" charset="0"/>
              </a:rPr>
              <a:t>AIDS</a:t>
            </a:r>
            <a:r>
              <a:rPr lang="en-US" sz="750" dirty="0">
                <a:latin typeface="Arial" panose="020B0604020202020204" pitchFamily="34" charset="0"/>
                <a:cs typeface="Arial" panose="020B0604020202020204" pitchFamily="34" charset="0"/>
              </a:rPr>
              <a:t>. 2011;25(15):1887-1895. </a:t>
            </a:r>
            <a:r>
              <a:rPr lang="en-US" sz="750" b="0" i="0" dirty="0" err="1">
                <a:effectLst/>
                <a:latin typeface="+mj-lt"/>
              </a:rPr>
              <a:t>doi</a:t>
            </a:r>
            <a:r>
              <a:rPr lang="en-US" sz="750" b="0" i="0" dirty="0">
                <a:effectLst/>
                <a:latin typeface="+mj-lt"/>
              </a:rPr>
              <a:t>: 10.1097/QAD.0b013e32834a9338</a:t>
            </a:r>
            <a:endParaRPr lang="en-US" sz="750" dirty="0">
              <a:latin typeface="+mj-lt"/>
              <a:cs typeface="Arial" panose="020B0604020202020204" pitchFamily="34" charset="0"/>
            </a:endParaRPr>
          </a:p>
          <a:p>
            <a:pPr defTabSz="363988">
              <a:defRPr/>
            </a:pPr>
            <a:r>
              <a:rPr lang="en-US" sz="750" baseline="30000" dirty="0">
                <a:latin typeface="Arial" panose="020B0604020202020204" pitchFamily="34" charset="0"/>
                <a:cs typeface="Arial" panose="020B0604020202020204" pitchFamily="34" charset="0"/>
              </a:rPr>
              <a:t>2</a:t>
            </a:r>
            <a:r>
              <a:rPr lang="en-US" sz="750" dirty="0">
                <a:latin typeface="Arial" panose="020B0604020202020204" pitchFamily="34" charset="0"/>
                <a:cs typeface="Arial" panose="020B0604020202020204" pitchFamily="34" charset="0"/>
              </a:rPr>
              <a:t> Thomson KA, Hughes J, Baeten JM, et al. Increased risk of HIV acquisition among women throughout pregnancy and during the postpartum period: a prospective per-coital act analysis among women with HIV-infected partners</a:t>
            </a:r>
            <a:r>
              <a:rPr lang="en-US" sz="750" i="1" dirty="0">
                <a:latin typeface="Arial" panose="020B0604020202020204" pitchFamily="34" charset="0"/>
                <a:cs typeface="Arial" panose="020B0604020202020204" pitchFamily="34" charset="0"/>
              </a:rPr>
              <a:t>. J Infect Dis</a:t>
            </a:r>
            <a:r>
              <a:rPr lang="en-US" sz="750" dirty="0">
                <a:latin typeface="Arial" panose="020B0604020202020204" pitchFamily="34" charset="0"/>
                <a:cs typeface="Arial" panose="020B0604020202020204" pitchFamily="34" charset="0"/>
              </a:rPr>
              <a:t>. 2018;218(1):16-25.</a:t>
            </a:r>
            <a:r>
              <a:rPr lang="en-US" sz="750" b="0" i="0" dirty="0">
                <a:solidFill>
                  <a:srgbClr val="5B616B"/>
                </a:solidFill>
                <a:effectLst/>
                <a:latin typeface="BlinkMacSystemFont"/>
              </a:rPr>
              <a:t> </a:t>
            </a:r>
            <a:r>
              <a:rPr lang="en-US" sz="750" dirty="0" err="1">
                <a:latin typeface="Arial" panose="020B0604020202020204" pitchFamily="34" charset="0"/>
                <a:cs typeface="Arial" panose="020B0604020202020204" pitchFamily="34" charset="0"/>
              </a:rPr>
              <a:t>doi</a:t>
            </a:r>
            <a:r>
              <a:rPr lang="en-US" sz="750" dirty="0">
                <a:latin typeface="Arial" panose="020B0604020202020204" pitchFamily="34" charset="0"/>
                <a:cs typeface="Arial" panose="020B0604020202020204" pitchFamily="34" charset="0"/>
              </a:rPr>
              <a:t>: 10.1093/</a:t>
            </a:r>
            <a:r>
              <a:rPr lang="en-US" sz="750" dirty="0" err="1">
                <a:latin typeface="Arial" panose="020B0604020202020204" pitchFamily="34" charset="0"/>
                <a:cs typeface="Arial" panose="020B0604020202020204" pitchFamily="34" charset="0"/>
              </a:rPr>
              <a:t>infdis</a:t>
            </a:r>
            <a:r>
              <a:rPr lang="en-US" sz="750" dirty="0">
                <a:latin typeface="Arial" panose="020B0604020202020204" pitchFamily="34" charset="0"/>
                <a:cs typeface="Arial" panose="020B0604020202020204" pitchFamily="34" charset="0"/>
              </a:rPr>
              <a:t>/jiy113</a:t>
            </a:r>
          </a:p>
          <a:p>
            <a:pPr defTabSz="363988">
              <a:defRPr/>
            </a:pPr>
            <a:r>
              <a:rPr lang="en-US" sz="750" baseline="30000" dirty="0">
                <a:latin typeface="Arial" panose="020B0604020202020204" pitchFamily="34" charset="0"/>
                <a:cs typeface="Arial" panose="020B0604020202020204" pitchFamily="34" charset="0"/>
              </a:rPr>
              <a:t>3</a:t>
            </a:r>
            <a:r>
              <a:rPr lang="en-US" sz="750" dirty="0">
                <a:latin typeface="Arial" panose="020B0604020202020204" pitchFamily="34" charset="0"/>
                <a:cs typeface="Arial" panose="020B0604020202020204" pitchFamily="34" charset="0"/>
              </a:rPr>
              <a:t> Hoffman RM, Jaycocks A, Vardavas R, et al. Benefits of PrEP as an adjunctive method of HIV prevention during attempted conception between HIV-uninfected women and HIV-infected male partners. </a:t>
            </a:r>
            <a:r>
              <a:rPr lang="en-US" sz="750" i="1" dirty="0">
                <a:latin typeface="Arial" panose="020B0604020202020204" pitchFamily="34" charset="0"/>
                <a:cs typeface="Arial" panose="020B0604020202020204" pitchFamily="34" charset="0"/>
              </a:rPr>
              <a:t>J Infect Dis. </a:t>
            </a:r>
            <a:r>
              <a:rPr lang="en-US" sz="750" dirty="0">
                <a:latin typeface="Arial" panose="020B0604020202020204" pitchFamily="34" charset="0"/>
                <a:cs typeface="Arial" panose="020B0604020202020204" pitchFamily="34" charset="0"/>
              </a:rPr>
              <a:t>2015;212(10):1534-1543. </a:t>
            </a:r>
            <a:r>
              <a:rPr lang="en-US" sz="750" b="0" i="0" dirty="0" err="1">
                <a:effectLst/>
                <a:latin typeface="+mj-lt"/>
              </a:rPr>
              <a:t>doi</a:t>
            </a:r>
            <a:r>
              <a:rPr lang="en-US" sz="750" b="0" i="0" dirty="0">
                <a:effectLst/>
                <a:latin typeface="+mj-lt"/>
              </a:rPr>
              <a:t>:</a:t>
            </a:r>
            <a:r>
              <a:rPr lang="en-US" sz="750" b="0" i="0" dirty="0">
                <a:solidFill>
                  <a:srgbClr val="5B616B"/>
                </a:solidFill>
                <a:effectLst/>
                <a:latin typeface="BlinkMacSystemFont"/>
              </a:rPr>
              <a:t> </a:t>
            </a:r>
            <a:r>
              <a:rPr lang="en-US" sz="750" dirty="0">
                <a:latin typeface="Arial" panose="020B0604020202020204" pitchFamily="34" charset="0"/>
                <a:cs typeface="Arial" panose="020B0604020202020204" pitchFamily="34" charset="0"/>
              </a:rPr>
              <a:t>10.1093/</a:t>
            </a:r>
            <a:r>
              <a:rPr lang="en-US" sz="750" dirty="0" err="1">
                <a:latin typeface="Arial" panose="020B0604020202020204" pitchFamily="34" charset="0"/>
                <a:cs typeface="Arial" panose="020B0604020202020204" pitchFamily="34" charset="0"/>
              </a:rPr>
              <a:t>infdis</a:t>
            </a:r>
            <a:r>
              <a:rPr lang="en-US" sz="750" dirty="0">
                <a:latin typeface="Arial" panose="020B0604020202020204" pitchFamily="34" charset="0"/>
                <a:cs typeface="Arial" panose="020B0604020202020204" pitchFamily="34" charset="0"/>
              </a:rPr>
              <a:t>/jiv305</a:t>
            </a:r>
          </a:p>
          <a:p>
            <a:pPr defTabSz="363988">
              <a:defRPr/>
            </a:pPr>
            <a:r>
              <a:rPr lang="en-US" sz="750" baseline="30000" dirty="0">
                <a:latin typeface="Arial" panose="020B0604020202020204" pitchFamily="34" charset="0"/>
                <a:cs typeface="Arial" panose="020B0604020202020204" pitchFamily="34" charset="0"/>
              </a:rPr>
              <a:t>4</a:t>
            </a:r>
            <a:r>
              <a:rPr lang="en-US" sz="750" dirty="0">
                <a:latin typeface="Arial" panose="020B0604020202020204" pitchFamily="34" charset="0"/>
                <a:cs typeface="Arial" panose="020B0604020202020204" pitchFamily="34" charset="0"/>
              </a:rPr>
              <a:t> </a:t>
            </a:r>
            <a:r>
              <a:rPr lang="en-US" sz="750" dirty="0"/>
              <a:t>Centers for Disease Control and Prevention, US Public Health Service. </a:t>
            </a:r>
            <a:r>
              <a:rPr lang="en-US" sz="750" i="1" dirty="0"/>
              <a:t>Preexposure prophylaxis for the prevention of HIV infection in the United States—2021 update—a clinical practice guideline. </a:t>
            </a:r>
            <a:r>
              <a:rPr lang="en-US" sz="750" dirty="0"/>
              <a:t>Published December 2021. Accessed January 20, 2023. </a:t>
            </a:r>
            <a:r>
              <a:rPr lang="en-US" sz="750" dirty="0">
                <a:hlinkClick r:id="rId4"/>
              </a:rPr>
              <a:t>https://www.cdc.gov/hiv/pdf/risk/prep/cdc-hiv-prep-guidelines-2021.pdf</a:t>
            </a:r>
            <a:r>
              <a:rPr lang="en-US" sz="750" dirty="0"/>
              <a:t> </a:t>
            </a:r>
          </a:p>
          <a:p>
            <a:pPr defTabSz="363988">
              <a:defRPr/>
            </a:pPr>
            <a:r>
              <a:rPr lang="en-US" sz="750" baseline="30000" dirty="0">
                <a:latin typeface="Arial" panose="020B0604020202020204" pitchFamily="34" charset="0"/>
                <a:cs typeface="Arial" panose="020B0604020202020204" pitchFamily="34" charset="0"/>
              </a:rPr>
              <a:t>5</a:t>
            </a:r>
            <a:r>
              <a:rPr lang="en-US" sz="750" dirty="0">
                <a:latin typeface="Arial" panose="020B0604020202020204" pitchFamily="34" charset="0"/>
                <a:cs typeface="Arial" panose="020B0604020202020204" pitchFamily="34" charset="0"/>
              </a:rPr>
              <a:t> Dettinger JC, Kinuthia J, Pintye J, et al. Perinatal outcomes following maternal pre-exposure prophylaxis (PrEP) use during pregnancy: results from a large PrEP implementation program in Kenya. </a:t>
            </a:r>
            <a:r>
              <a:rPr lang="en-US" sz="750" i="1" dirty="0">
                <a:latin typeface="Arial" panose="020B0604020202020204" pitchFamily="34" charset="0"/>
                <a:cs typeface="Arial" panose="020B0604020202020204" pitchFamily="34" charset="0"/>
              </a:rPr>
              <a:t>J Int AIDS Soc</a:t>
            </a:r>
            <a:r>
              <a:rPr lang="en-US" sz="750" dirty="0">
                <a:latin typeface="Arial" panose="020B0604020202020204" pitchFamily="34" charset="0"/>
                <a:cs typeface="Arial" panose="020B0604020202020204" pitchFamily="34" charset="0"/>
              </a:rPr>
              <a:t>. 2019;22(9):e25378. </a:t>
            </a:r>
            <a:r>
              <a:rPr lang="en-US" sz="750" dirty="0" err="1">
                <a:latin typeface="Arial" panose="020B0604020202020204" pitchFamily="34" charset="0"/>
                <a:cs typeface="Arial" panose="020B0604020202020204" pitchFamily="34" charset="0"/>
              </a:rPr>
              <a:t>doi</a:t>
            </a:r>
            <a:r>
              <a:rPr lang="en-US" sz="750" dirty="0">
                <a:latin typeface="Arial" panose="020B0604020202020204" pitchFamily="34" charset="0"/>
                <a:cs typeface="Arial" panose="020B0604020202020204" pitchFamily="34" charset="0"/>
              </a:rPr>
              <a:t>: 10.1002/jia2.25378</a:t>
            </a:r>
          </a:p>
          <a:p>
            <a:pPr defTabSz="363988">
              <a:defRPr/>
            </a:pPr>
            <a:r>
              <a:rPr lang="en-US" sz="750" baseline="30000" dirty="0">
                <a:latin typeface="Arial" panose="020B0604020202020204" pitchFamily="34" charset="0"/>
                <a:cs typeface="Arial" panose="020B0604020202020204" pitchFamily="34" charset="0"/>
              </a:rPr>
              <a:t>6</a:t>
            </a:r>
            <a:r>
              <a:rPr lang="en-US" sz="750" dirty="0">
                <a:latin typeface="Arial" panose="020B0604020202020204" pitchFamily="34" charset="0"/>
                <a:cs typeface="Arial" panose="020B0604020202020204" pitchFamily="34" charset="0"/>
              </a:rPr>
              <a:t> The Antiretroviral Pregnancy Registry. Interim Report: 1 January 1989 through 31 July 2022. Published December 2022. Accessed January 20, 2023. </a:t>
            </a:r>
            <a:r>
              <a:rPr lang="en-US" sz="750" dirty="0">
                <a:latin typeface="Arial" panose="020B0604020202020204" pitchFamily="34" charset="0"/>
                <a:cs typeface="Arial" panose="020B0604020202020204" pitchFamily="34" charset="0"/>
                <a:hlinkClick r:id="rId5"/>
              </a:rPr>
              <a:t>http://apregistry.com/forms/exec-summary.pdf</a:t>
            </a:r>
            <a:r>
              <a:rPr lang="en-US" sz="750" dirty="0">
                <a:latin typeface="Arial" panose="020B0604020202020204" pitchFamily="34" charset="0"/>
                <a:cs typeface="Arial" panose="020B0604020202020204" pitchFamily="34" charset="0"/>
              </a:rPr>
              <a:t> </a:t>
            </a:r>
          </a:p>
          <a:p>
            <a:pPr defTabSz="363988">
              <a:defRPr/>
            </a:pPr>
            <a:r>
              <a:rPr lang="en-US" sz="750" baseline="30000" dirty="0">
                <a:latin typeface="Arial" panose="020B0604020202020204" pitchFamily="34" charset="0"/>
                <a:cs typeface="Arial" panose="020B0604020202020204" pitchFamily="34" charset="0"/>
              </a:rPr>
              <a:t>7 </a:t>
            </a:r>
            <a:r>
              <a:rPr lang="en-US" sz="750" dirty="0">
                <a:latin typeface="Arial" panose="020B0604020202020204" pitchFamily="34" charset="0"/>
                <a:cs typeface="Arial" panose="020B0604020202020204" pitchFamily="34" charset="0"/>
              </a:rPr>
              <a:t>Mugwanya KK, John-Stewart G, Baeten J. Safety of oral tenofovir disoproxil fumarate-based HIV pre-exposure prophylaxis use in lactating HIV-uninfected women. </a:t>
            </a:r>
            <a:r>
              <a:rPr lang="en-US" sz="750" i="1" dirty="0">
                <a:latin typeface="Arial" panose="020B0604020202020204" pitchFamily="34" charset="0"/>
                <a:cs typeface="Arial" panose="020B0604020202020204" pitchFamily="34" charset="0"/>
              </a:rPr>
              <a:t>Exp Opin Drug </a:t>
            </a:r>
            <a:r>
              <a:rPr lang="en-US" sz="750" i="1" dirty="0" err="1">
                <a:latin typeface="Arial" panose="020B0604020202020204" pitchFamily="34" charset="0"/>
                <a:cs typeface="Arial" panose="020B0604020202020204" pitchFamily="34" charset="0"/>
              </a:rPr>
              <a:t>Saf</a:t>
            </a:r>
            <a:r>
              <a:rPr lang="en-US" sz="750" i="1" dirty="0">
                <a:latin typeface="Arial" panose="020B0604020202020204" pitchFamily="34" charset="0"/>
                <a:cs typeface="Arial" panose="020B0604020202020204" pitchFamily="34" charset="0"/>
              </a:rPr>
              <a:t>.</a:t>
            </a:r>
            <a:r>
              <a:rPr lang="en-US" sz="750" dirty="0">
                <a:latin typeface="Arial" panose="020B0604020202020204" pitchFamily="34" charset="0"/>
                <a:cs typeface="Arial" panose="020B0604020202020204" pitchFamily="34" charset="0"/>
              </a:rPr>
              <a:t> 2017;16(7):867-871. </a:t>
            </a:r>
            <a:r>
              <a:rPr lang="en-US" sz="750" dirty="0" err="1">
                <a:latin typeface="Arial" panose="020B0604020202020204" pitchFamily="34" charset="0"/>
                <a:cs typeface="Arial" panose="020B0604020202020204" pitchFamily="34" charset="0"/>
              </a:rPr>
              <a:t>doi</a:t>
            </a:r>
            <a:r>
              <a:rPr lang="en-US" sz="750" dirty="0">
                <a:latin typeface="Arial" panose="020B0604020202020204" pitchFamily="34" charset="0"/>
                <a:cs typeface="Arial" panose="020B0604020202020204" pitchFamily="34" charset="0"/>
              </a:rPr>
              <a:t>: 10.1080/14740338.2017.1338271</a:t>
            </a:r>
          </a:p>
          <a:p>
            <a:pPr defTabSz="363988">
              <a:defRPr/>
            </a:pPr>
            <a:r>
              <a:rPr lang="en-US" sz="750" baseline="30000" dirty="0">
                <a:latin typeface="Arial" panose="020B0604020202020204" pitchFamily="34" charset="0"/>
                <a:cs typeface="Arial" panose="020B0604020202020204" pitchFamily="34" charset="0"/>
              </a:rPr>
              <a:t>8</a:t>
            </a:r>
            <a:r>
              <a:rPr lang="en-US" sz="750" dirty="0">
                <a:latin typeface="Arial" panose="020B0604020202020204" pitchFamily="34" charset="0"/>
                <a:cs typeface="Arial" panose="020B0604020202020204" pitchFamily="34" charset="0"/>
              </a:rPr>
              <a:t> Benaboud S, Pruvost A, Coffie PA, et al. Concentrations of tenofovir and emtricitabine in breast milk of HIV-1-infected women in Abidjan, Cote d’Ivoire, in the ANRS 12109 TEmAA Study, Step 2. </a:t>
            </a:r>
            <a:r>
              <a:rPr lang="en-US" sz="750" i="1" dirty="0">
                <a:latin typeface="Arial" panose="020B0604020202020204" pitchFamily="34" charset="0"/>
                <a:cs typeface="Arial" panose="020B0604020202020204" pitchFamily="34" charset="0"/>
              </a:rPr>
              <a:t>Antimicrob Agents Chemother.</a:t>
            </a:r>
            <a:r>
              <a:rPr lang="en-US" sz="750" dirty="0">
                <a:latin typeface="Arial" panose="020B0604020202020204" pitchFamily="34" charset="0"/>
                <a:cs typeface="Arial" panose="020B0604020202020204" pitchFamily="34" charset="0"/>
              </a:rPr>
              <a:t> 2011;55(3):1315-1317. </a:t>
            </a:r>
            <a:r>
              <a:rPr lang="en-US" sz="750" dirty="0" err="1">
                <a:latin typeface="Arial" panose="020B0604020202020204" pitchFamily="34" charset="0"/>
                <a:cs typeface="Arial" panose="020B0604020202020204" pitchFamily="34" charset="0"/>
              </a:rPr>
              <a:t>doi</a:t>
            </a:r>
            <a:r>
              <a:rPr lang="en-US" sz="750" dirty="0">
                <a:latin typeface="Arial" panose="020B0604020202020204" pitchFamily="34" charset="0"/>
                <a:cs typeface="Arial" panose="020B0604020202020204" pitchFamily="34" charset="0"/>
              </a:rPr>
              <a:t>: 10.1128/AAC.00514-10</a:t>
            </a:r>
          </a:p>
          <a:p>
            <a:pPr defTabSz="363988">
              <a:defRPr/>
            </a:pPr>
            <a:r>
              <a:rPr lang="en-US" sz="750" baseline="30000" dirty="0">
                <a:latin typeface="Arial" panose="020B0604020202020204" pitchFamily="34" charset="0"/>
                <a:cs typeface="Arial" panose="020B0604020202020204" pitchFamily="34" charset="0"/>
              </a:rPr>
              <a:t>9</a:t>
            </a:r>
            <a:r>
              <a:rPr lang="en-US" sz="750" dirty="0">
                <a:latin typeface="Arial" panose="020B0604020202020204" pitchFamily="34" charset="0"/>
                <a:cs typeface="Arial" panose="020B0604020202020204" pitchFamily="34" charset="0"/>
              </a:rPr>
              <a:t> Waitt C, Olagunju A, Nakalema S, et al. Plasma and breast milk pharmacokinetics of emtricitabine, tenofovir and lamivudine using dried blood and breast milk spots in nursing African mother–infant pairs. J Antimicrob Chemother. </a:t>
            </a:r>
            <a:br>
              <a:rPr lang="en-US" sz="750" dirty="0">
                <a:latin typeface="Arial" panose="020B0604020202020204" pitchFamily="34" charset="0"/>
                <a:cs typeface="Arial" panose="020B0604020202020204" pitchFamily="34" charset="0"/>
              </a:rPr>
            </a:br>
            <a:r>
              <a:rPr lang="en-US" sz="750" dirty="0">
                <a:latin typeface="Arial" panose="020B0604020202020204" pitchFamily="34" charset="0"/>
                <a:cs typeface="Arial" panose="020B0604020202020204" pitchFamily="34" charset="0"/>
              </a:rPr>
              <a:t>2018;73(4):1013-1019. </a:t>
            </a:r>
            <a:r>
              <a:rPr lang="en-US" sz="750" dirty="0" err="1">
                <a:latin typeface="Arial" panose="020B0604020202020204" pitchFamily="34" charset="0"/>
                <a:cs typeface="Arial" panose="020B0604020202020204" pitchFamily="34" charset="0"/>
              </a:rPr>
              <a:t>doi</a:t>
            </a:r>
            <a:r>
              <a:rPr lang="en-US" sz="750" dirty="0">
                <a:latin typeface="Arial" panose="020B0604020202020204" pitchFamily="34" charset="0"/>
                <a:cs typeface="Arial" panose="020B0604020202020204" pitchFamily="34" charset="0"/>
              </a:rPr>
              <a:t>: 10.1093/</a:t>
            </a:r>
            <a:r>
              <a:rPr lang="en-US" sz="750" dirty="0" err="1">
                <a:latin typeface="Arial" panose="020B0604020202020204" pitchFamily="34" charset="0"/>
                <a:cs typeface="Arial" panose="020B0604020202020204" pitchFamily="34" charset="0"/>
              </a:rPr>
              <a:t>jac</a:t>
            </a:r>
            <a:r>
              <a:rPr lang="en-US" sz="750" dirty="0">
                <a:latin typeface="Arial" panose="020B0604020202020204" pitchFamily="34" charset="0"/>
                <a:cs typeface="Arial" panose="020B0604020202020204" pitchFamily="34" charset="0"/>
              </a:rPr>
              <a:t>/dkx507</a:t>
            </a:r>
          </a:p>
          <a:p>
            <a:pPr defTabSz="363988">
              <a:defRPr/>
            </a:pPr>
            <a:endParaRPr lang="en-US" sz="750" baseline="30000" dirty="0">
              <a:latin typeface="Arial" panose="020B0604020202020204" pitchFamily="34" charset="0"/>
              <a:cs typeface="Arial" panose="020B0604020202020204" pitchFamily="34" charset="0"/>
            </a:endParaRPr>
          </a:p>
          <a:p>
            <a:pPr defTabSz="363988">
              <a:defRPr/>
            </a:pPr>
            <a:endParaRPr lang="en-US" sz="750" dirty="0"/>
          </a:p>
          <a:p>
            <a:pPr marL="0" marR="0" lvl="0" indent="0" algn="l" defTabSz="363988"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38F0170A-B3A9-6CC4-14A9-F9B13F7B9E89}"/>
              </a:ext>
              <a:ext uri="{C183D7F6-B498-43B3-948B-1728B52AA6E4}">
                <adec:decorative xmlns:adec="http://schemas.microsoft.com/office/drawing/2017/decorative" val="1"/>
              </a:ext>
            </a:extLst>
          </p:cNvPr>
          <p:cNvSpPr/>
          <p:nvPr/>
        </p:nvSpPr>
        <p:spPr bwMode="auto">
          <a:xfrm>
            <a:off x="457199" y="3489436"/>
            <a:ext cx="11514083" cy="1597572"/>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11" name="Rectangle 10">
            <a:extLst>
              <a:ext uri="{FF2B5EF4-FFF2-40B4-BE49-F238E27FC236}">
                <a16:creationId xmlns:a16="http://schemas.microsoft.com/office/drawing/2014/main" id="{37C48D47-CF00-88DE-12F4-69C0891D14BD}"/>
              </a:ext>
              <a:ext uri="{C183D7F6-B498-43B3-948B-1728B52AA6E4}">
                <adec:decorative xmlns:adec="http://schemas.microsoft.com/office/drawing/2017/decorative" val="1"/>
              </a:ext>
            </a:extLst>
          </p:cNvPr>
          <p:cNvSpPr/>
          <p:nvPr/>
        </p:nvSpPr>
        <p:spPr bwMode="auto">
          <a:xfrm>
            <a:off x="457199" y="1233746"/>
            <a:ext cx="11514084" cy="2034971"/>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2" name="Slide Number Placeholder 1"/>
          <p:cNvSpPr>
            <a:spLocks noGrp="1"/>
          </p:cNvSpPr>
          <p:nvPr>
            <p:ph type="sldNum" sz="quarter" idx="10"/>
          </p:nvPr>
        </p:nvSpPr>
        <p:spPr>
          <a:xfrm>
            <a:off x="11301394" y="6248434"/>
            <a:ext cx="609600" cy="304801"/>
          </a:xfrm>
        </p:spPr>
        <p:txBody>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C914B7-3043-4642-BB44-C6EB7A7AA2E7}" type="slidenum">
              <a:rPr lang="en-US" smtClean="0"/>
              <a:pPr/>
              <a:t>36</a:t>
            </a:fld>
            <a:endParaRPr lang="en-US" dirty="0"/>
          </a:p>
        </p:txBody>
      </p:sp>
    </p:spTree>
    <p:extLst>
      <p:ext uri="{BB962C8B-B14F-4D97-AF65-F5344CB8AC3E}">
        <p14:creationId xmlns:p14="http://schemas.microsoft.com/office/powerpoint/2010/main" val="4104603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C6134-C77B-6E4E-92B2-E3A594AE0EF8}"/>
              </a:ext>
            </a:extLst>
          </p:cNvPr>
          <p:cNvSpPr>
            <a:spLocks noGrp="1"/>
          </p:cNvSpPr>
          <p:nvPr>
            <p:ph type="title"/>
          </p:nvPr>
        </p:nvSpPr>
        <p:spPr/>
        <p:txBody>
          <a:bodyPr/>
          <a:lstStyle/>
          <a:p>
            <a:r>
              <a:rPr lang="en-US" dirty="0"/>
              <a:t>PrEP for Adolescents</a:t>
            </a:r>
          </a:p>
        </p:txBody>
      </p:sp>
      <p:pic>
        <p:nvPicPr>
          <p:cNvPr id="20" name="Picture 19" descr="A health care provider wearing a white lab coat and stethoscope writes on a clipboard while a patient sits across from them. "/>
          <p:cNvPicPr>
            <a:picLocks noChangeAspect="1"/>
          </p:cNvPicPr>
          <p:nvPr/>
        </p:nvPicPr>
        <p:blipFill>
          <a:blip r:embed="rId3">
            <a:extLst>
              <a:ext uri="{28A0092B-C50C-407E-A947-70E740481C1C}">
                <a14:useLocalDpi xmlns:a14="http://schemas.microsoft.com/office/drawing/2010/main" val="0"/>
              </a:ext>
            </a:extLst>
          </a:blip>
          <a:srcRect/>
          <a:stretch/>
        </p:blipFill>
        <p:spPr>
          <a:xfrm>
            <a:off x="229112" y="1429532"/>
            <a:ext cx="3254716" cy="4068395"/>
          </a:xfrm>
          <a:prstGeom prst="rect">
            <a:avLst/>
          </a:prstGeom>
          <a:ln w="28575" cmpd="sng">
            <a:noFill/>
          </a:ln>
        </p:spPr>
      </p:pic>
      <p:sp>
        <p:nvSpPr>
          <p:cNvPr id="25" name="Content Placeholder 2">
            <a:extLst>
              <a:ext uri="{FF2B5EF4-FFF2-40B4-BE49-F238E27FC236}">
                <a16:creationId xmlns:a16="http://schemas.microsoft.com/office/drawing/2014/main" id="{52F5A39D-9929-EA4A-9063-921B2C7A35B4}"/>
              </a:ext>
            </a:extLst>
          </p:cNvPr>
          <p:cNvSpPr txBox="1">
            <a:spLocks/>
          </p:cNvSpPr>
          <p:nvPr/>
        </p:nvSpPr>
        <p:spPr bwMode="auto">
          <a:xfrm>
            <a:off x="3952070" y="1597697"/>
            <a:ext cx="7420123" cy="14704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0988" indent="-280988" algn="l" rtl="0" eaLnBrk="1" fontAlgn="base" hangingPunct="1">
              <a:spcBef>
                <a:spcPct val="200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lnSpc>
                <a:spcPts val="2400"/>
              </a:lnSpc>
              <a:spcBef>
                <a:spcPts val="0"/>
              </a:spcBef>
              <a:spcAft>
                <a:spcPts val="0"/>
              </a:spcAft>
              <a:buNone/>
            </a:pPr>
            <a:r>
              <a:rPr lang="en-US" sz="1800" kern="0" dirty="0">
                <a:solidFill>
                  <a:schemeClr val="bg2">
                    <a:lumMod val="10000"/>
                  </a:schemeClr>
                </a:solidFill>
              </a:rPr>
              <a:t>Oral</a:t>
            </a:r>
            <a:r>
              <a:rPr lang="en-US" sz="1800" kern="0" baseline="30000" dirty="0">
                <a:solidFill>
                  <a:schemeClr val="bg2">
                    <a:lumMod val="10000"/>
                  </a:schemeClr>
                </a:solidFill>
              </a:rPr>
              <a:t>1</a:t>
            </a:r>
            <a:r>
              <a:rPr lang="en-US" sz="1800" kern="0" dirty="0">
                <a:solidFill>
                  <a:schemeClr val="bg2">
                    <a:lumMod val="10000"/>
                  </a:schemeClr>
                </a:solidFill>
              </a:rPr>
              <a:t> and injectable</a:t>
            </a:r>
            <a:r>
              <a:rPr lang="en-US" sz="1800" kern="0" baseline="30000" dirty="0">
                <a:solidFill>
                  <a:schemeClr val="bg2">
                    <a:lumMod val="10000"/>
                  </a:schemeClr>
                </a:solidFill>
              </a:rPr>
              <a:t>2</a:t>
            </a:r>
            <a:r>
              <a:rPr lang="en-US" sz="1800" kern="0" dirty="0">
                <a:solidFill>
                  <a:schemeClr val="bg2">
                    <a:lumMod val="10000"/>
                  </a:schemeClr>
                </a:solidFill>
              </a:rPr>
              <a:t> PrEP medications are approved by the FDA for use by adolescents without HIV who weigh at least 35 kg (77 lbs)</a:t>
            </a:r>
          </a:p>
          <a:p>
            <a:pPr marL="0" indent="0">
              <a:lnSpc>
                <a:spcPts val="2400"/>
              </a:lnSpc>
              <a:spcBef>
                <a:spcPts val="0"/>
              </a:spcBef>
              <a:spcAft>
                <a:spcPts val="0"/>
              </a:spcAft>
              <a:buNone/>
            </a:pPr>
            <a:endParaRPr lang="en-US" sz="1800" kern="0" dirty="0">
              <a:solidFill>
                <a:schemeClr val="bg2">
                  <a:lumMod val="10000"/>
                </a:schemeClr>
              </a:solidFill>
            </a:endParaRPr>
          </a:p>
          <a:p>
            <a:pPr marL="0" indent="0">
              <a:lnSpc>
                <a:spcPts val="2400"/>
              </a:lnSpc>
              <a:spcBef>
                <a:spcPts val="0"/>
              </a:spcBef>
              <a:spcAft>
                <a:spcPts val="0"/>
              </a:spcAft>
              <a:buNone/>
            </a:pPr>
            <a:r>
              <a:rPr lang="en-US" sz="1800" kern="0" dirty="0">
                <a:solidFill>
                  <a:schemeClr val="bg2">
                    <a:lumMod val="10000"/>
                  </a:schemeClr>
                </a:solidFill>
              </a:rPr>
              <a:t>Adolescents should be offered the same prevention options as adults as part of their comprehensive sexual health care</a:t>
            </a:r>
          </a:p>
        </p:txBody>
      </p:sp>
      <p:sp>
        <p:nvSpPr>
          <p:cNvPr id="26" name="TextBox 25">
            <a:extLst>
              <a:ext uri="{FF2B5EF4-FFF2-40B4-BE49-F238E27FC236}">
                <a16:creationId xmlns:a16="http://schemas.microsoft.com/office/drawing/2014/main" id="{67431765-FAD6-B646-9D4F-7E296E208760}"/>
              </a:ext>
            </a:extLst>
          </p:cNvPr>
          <p:cNvSpPr txBox="1"/>
          <p:nvPr/>
        </p:nvSpPr>
        <p:spPr>
          <a:xfrm>
            <a:off x="3987730" y="3659300"/>
            <a:ext cx="7079664" cy="1027845"/>
          </a:xfrm>
          <a:prstGeom prst="rect">
            <a:avLst/>
          </a:prstGeom>
          <a:solidFill>
            <a:schemeClr val="accent1"/>
          </a:solidFill>
        </p:spPr>
        <p:txBody>
          <a:bodyPr wrap="square" lIns="182880" tIns="182880" rIns="182880" bIns="182880" rtlCol="0">
            <a:spAutoFit/>
          </a:bodyPr>
          <a:lstStyle/>
          <a:p>
            <a:pPr>
              <a:lnSpc>
                <a:spcPts val="2660"/>
              </a:lnSpc>
            </a:pPr>
            <a:r>
              <a:rPr lang="en-US" dirty="0">
                <a:solidFill>
                  <a:schemeClr val="bg1"/>
                </a:solidFill>
                <a:latin typeface="Arial" panose="020B0604020202020204" pitchFamily="34" charset="0"/>
                <a:cs typeface="Arial" panose="020B0604020202020204" pitchFamily="34" charset="0"/>
              </a:rPr>
              <a:t>Adolescents and young adults (aged 13 to 24) comprise about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21% of all new HIV infections in the United States</a:t>
            </a:r>
            <a:r>
              <a:rPr lang="en-US" baseline="30000" dirty="0">
                <a:solidFill>
                  <a:schemeClr val="bg1"/>
                </a:solidFill>
                <a:latin typeface="Arial" panose="020B0604020202020204" pitchFamily="34" charset="0"/>
                <a:cs typeface="Arial" panose="020B0604020202020204" pitchFamily="34" charset="0"/>
              </a:rPr>
              <a:t>3</a:t>
            </a:r>
            <a:endParaRPr lang="en-US" dirty="0">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6485874-A280-40BD-93F0-12D5A82B1166}"/>
              </a:ext>
            </a:extLst>
          </p:cNvPr>
          <p:cNvSpPr txBox="1"/>
          <p:nvPr/>
        </p:nvSpPr>
        <p:spPr>
          <a:xfrm>
            <a:off x="575953" y="5732302"/>
            <a:ext cx="10890504" cy="789960"/>
          </a:xfrm>
          <a:prstGeom prst="rect">
            <a:avLst/>
          </a:prstGeom>
          <a:noFill/>
        </p:spPr>
        <p:txBody>
          <a:bodyPr wrap="square" rtlCol="0">
            <a:spAutoFit/>
          </a:bodyPr>
          <a:lstStyle/>
          <a:p>
            <a:endParaRPr lang="en-US" sz="800" baseline="30000" dirty="0"/>
          </a:p>
          <a:p>
            <a:r>
              <a:rPr lang="en-US" sz="800" baseline="30000" dirty="0"/>
              <a:t>1 </a:t>
            </a:r>
            <a:r>
              <a:rPr lang="en-US" sz="800" dirty="0"/>
              <a:t>Tanner MR, Miele P, Carter W, et al. Preexposure prophylaxis for prevention of HIV acquisition among adolescents: clinical considerations, 2020. </a:t>
            </a:r>
            <a:r>
              <a:rPr lang="en-US" sz="800" i="1" dirty="0"/>
              <a:t>MMWR </a:t>
            </a:r>
            <a:r>
              <a:rPr lang="en-US" sz="800" i="1" dirty="0" err="1"/>
              <a:t>Recomm</a:t>
            </a:r>
            <a:r>
              <a:rPr lang="en-US" sz="800" i="1" dirty="0"/>
              <a:t> Rep. </a:t>
            </a:r>
            <a:r>
              <a:rPr lang="en-US" sz="800" dirty="0"/>
              <a:t>2020;69(No. RR-3):1-12. </a:t>
            </a:r>
            <a:r>
              <a:rPr lang="en-US" sz="800" dirty="0" err="1"/>
              <a:t>doi</a:t>
            </a:r>
            <a:r>
              <a:rPr lang="en-US" sz="800" dirty="0"/>
              <a:t>: 10.15585/mmwr.rr6903a1 </a:t>
            </a:r>
          </a:p>
          <a:p>
            <a:r>
              <a:rPr lang="en-US" sz="800" baseline="30000" dirty="0"/>
              <a:t>2 </a:t>
            </a:r>
            <a:r>
              <a:rPr lang="en-US" sz="800" dirty="0"/>
              <a:t>FDA approves first injectable treatment for HIV pre-exposure prevention. </a:t>
            </a:r>
            <a:r>
              <a:rPr lang="en-US" sz="800" i="1" dirty="0"/>
              <a:t>U.S. Food &amp; Drug Administration (FDA)</a:t>
            </a:r>
            <a:r>
              <a:rPr lang="en-US" sz="800" dirty="0"/>
              <a:t>; December 20, 2021. Accessed January 20, 2023. </a:t>
            </a:r>
            <a:r>
              <a:rPr lang="en-US" sz="800" dirty="0">
                <a:hlinkClick r:id="rId4"/>
              </a:rPr>
              <a:t>https://www.fda.gov/news-events/press-announcements/fda-approves-first-injectable-treatment-hiv-pre-exposure-prevention</a:t>
            </a:r>
            <a:r>
              <a:rPr lang="en-US" sz="800" dirty="0"/>
              <a:t> </a:t>
            </a:r>
            <a:endParaRPr lang="en-US" sz="800" baseline="30000" dirty="0"/>
          </a:p>
          <a:p>
            <a:pPr defTabSz="942289">
              <a:defRPr/>
            </a:pPr>
            <a:r>
              <a:rPr lang="en-US" sz="8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3 </a:t>
            </a:r>
            <a:r>
              <a:rPr lang="en-US" sz="800" dirty="0">
                <a:solidFill>
                  <a:prstClr val="black"/>
                </a:solidFill>
                <a:latin typeface="Arial" panose="020B0604020202020204" pitchFamily="34" charset="0"/>
                <a:ea typeface="Calibri" panose="020F0502020204030204" pitchFamily="34" charset="0"/>
                <a:cs typeface="Arial" panose="020B0604020202020204" pitchFamily="34" charset="0"/>
              </a:rPr>
              <a:t>Centers for Disease Control and Prevention. Diagnoses of HIV infection in the United States and dependent areas, 2019. </a:t>
            </a:r>
            <a:r>
              <a:rPr lang="en-US" sz="800" i="1" dirty="0">
                <a:solidFill>
                  <a:prstClr val="black"/>
                </a:solidFill>
                <a:latin typeface="Arial" panose="020B0604020202020204" pitchFamily="34" charset="0"/>
                <a:ea typeface="Calibri" panose="020F0502020204030204" pitchFamily="34" charset="0"/>
                <a:cs typeface="Arial" panose="020B0604020202020204" pitchFamily="34" charset="0"/>
              </a:rPr>
              <a:t>HIV Surveillance Report; vol 32</a:t>
            </a:r>
            <a:r>
              <a:rPr lang="en-US" sz="800" dirty="0">
                <a:solidFill>
                  <a:prstClr val="black"/>
                </a:solidFill>
                <a:latin typeface="Arial" panose="020B0604020202020204" pitchFamily="34" charset="0"/>
                <a:ea typeface="Calibri" panose="020F0502020204030204" pitchFamily="34" charset="0"/>
                <a:cs typeface="Arial" panose="020B0604020202020204" pitchFamily="34" charset="0"/>
              </a:rPr>
              <a:t>. Published May 2021, Accessed January 20, 2023. </a:t>
            </a:r>
            <a:r>
              <a:rPr lang="en-US" sz="800" dirty="0">
                <a:solidFill>
                  <a:prstClr val="black"/>
                </a:solidFill>
                <a:latin typeface="Arial" panose="020B0604020202020204" pitchFamily="34" charset="0"/>
                <a:ea typeface="Calibri" panose="020F0502020204030204" pitchFamily="34" charset="0"/>
                <a:cs typeface="Arial" panose="020B0604020202020204" pitchFamily="34" charset="0"/>
                <a:hlinkClick r:id="rId5"/>
              </a:rPr>
              <a:t>https://www.cdc.gov/hiv/pdf/library/reports/surveillance/cdc-hiv-surveillance-report-2018-updated-vol-32.pdf</a:t>
            </a:r>
            <a:r>
              <a:rPr lang="en-US" sz="8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800" dirty="0"/>
          </a:p>
        </p:txBody>
      </p:sp>
      <p:sp>
        <p:nvSpPr>
          <p:cNvPr id="9" name="Rectangle 8">
            <a:extLst>
              <a:ext uri="{FF2B5EF4-FFF2-40B4-BE49-F238E27FC236}">
                <a16:creationId xmlns:a16="http://schemas.microsoft.com/office/drawing/2014/main" id="{41B0E217-8A2A-2E02-FA91-FCCA216ADE8A}"/>
              </a:ext>
              <a:ext uri="{C183D7F6-B498-43B3-948B-1728B52AA6E4}">
                <adec:decorative xmlns:adec="http://schemas.microsoft.com/office/drawing/2017/decorative" val="1"/>
              </a:ext>
            </a:extLst>
          </p:cNvPr>
          <p:cNvSpPr/>
          <p:nvPr/>
        </p:nvSpPr>
        <p:spPr bwMode="auto">
          <a:xfrm>
            <a:off x="457199" y="1208691"/>
            <a:ext cx="11259519" cy="4466896"/>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3" name="Slide Number Placeholder 2"/>
          <p:cNvSpPr>
            <a:spLocks noGrp="1"/>
          </p:cNvSpPr>
          <p:nvPr>
            <p:ph type="sldNum" sz="quarter" idx="10"/>
          </p:nvPr>
        </p:nvSpPr>
        <p:spPr>
          <a:xfrm>
            <a:off x="11272520" y="6248434"/>
            <a:ext cx="609600" cy="30480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C914B7-3043-4642-BB44-C6EB7A7AA2E7}" type="slidenum">
              <a:rPr lang="en-US" smtClean="0"/>
              <a:pPr/>
              <a:t>37</a:t>
            </a:fld>
            <a:endParaRPr lang="en-US" dirty="0"/>
          </a:p>
        </p:txBody>
      </p:sp>
    </p:spTree>
    <p:extLst>
      <p:ext uri="{BB962C8B-B14F-4D97-AF65-F5344CB8AC3E}">
        <p14:creationId xmlns:p14="http://schemas.microsoft.com/office/powerpoint/2010/main" val="233383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92DCE-BBC8-5C43-A670-31EB010D21FA}"/>
              </a:ext>
            </a:extLst>
          </p:cNvPr>
          <p:cNvSpPr>
            <a:spLocks noGrp="1"/>
          </p:cNvSpPr>
          <p:nvPr>
            <p:ph type="ctrTitle"/>
          </p:nvPr>
        </p:nvSpPr>
        <p:spPr>
          <a:xfrm>
            <a:off x="4638138" y="2590800"/>
            <a:ext cx="8332169" cy="1676399"/>
          </a:xfrm>
        </p:spPr>
        <p:txBody>
          <a:bodyPr/>
          <a:lstStyle/>
          <a:p>
            <a:r>
              <a:rPr lang="en-US" sz="4800" dirty="0"/>
              <a:t>Review</a:t>
            </a:r>
            <a:endParaRPr lang="en-US" dirty="0"/>
          </a:p>
        </p:txBody>
      </p:sp>
    </p:spTree>
    <p:extLst>
      <p:ext uri="{BB962C8B-B14F-4D97-AF65-F5344CB8AC3E}">
        <p14:creationId xmlns:p14="http://schemas.microsoft.com/office/powerpoint/2010/main" val="2350493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AD3681-1A0B-594E-99CC-5695895727ED}"/>
              </a:ext>
            </a:extLst>
          </p:cNvPr>
          <p:cNvSpPr>
            <a:spLocks noGrp="1"/>
          </p:cNvSpPr>
          <p:nvPr>
            <p:ph type="title"/>
          </p:nvPr>
        </p:nvSpPr>
        <p:spPr/>
        <p:txBody>
          <a:bodyPr/>
          <a:lstStyle/>
          <a:p>
            <a:r>
              <a:rPr lang="en-US" dirty="0"/>
              <a:t>Summary</a:t>
            </a:r>
          </a:p>
        </p:txBody>
      </p:sp>
      <p:grpSp>
        <p:nvGrpSpPr>
          <p:cNvPr id="2" name="Group 1" descr="Three capsule and pill icons. ">
            <a:extLst>
              <a:ext uri="{FF2B5EF4-FFF2-40B4-BE49-F238E27FC236}">
                <a16:creationId xmlns:a16="http://schemas.microsoft.com/office/drawing/2014/main" id="{952EF59B-B462-EAB3-3A35-D330FE58A27B}"/>
              </a:ext>
            </a:extLst>
          </p:cNvPr>
          <p:cNvGrpSpPr/>
          <p:nvPr/>
        </p:nvGrpSpPr>
        <p:grpSpPr>
          <a:xfrm>
            <a:off x="910106" y="1603021"/>
            <a:ext cx="1827040" cy="730617"/>
            <a:chOff x="910106" y="1603021"/>
            <a:chExt cx="1827040" cy="730617"/>
          </a:xfrm>
        </p:grpSpPr>
        <p:pic>
          <p:nvPicPr>
            <p:cNvPr id="5" name="Picture 4">
              <a:extLst>
                <a:ext uri="{FF2B5EF4-FFF2-40B4-BE49-F238E27FC236}">
                  <a16:creationId xmlns:a16="http://schemas.microsoft.com/office/drawing/2014/main" id="{3BD49899-258B-C44C-811F-8502420A6B15}"/>
                </a:ext>
              </a:extLst>
            </p:cNvPr>
            <p:cNvPicPr>
              <a:picLocks noChangeAspect="1"/>
            </p:cNvPicPr>
            <p:nvPr/>
          </p:nvPicPr>
          <p:blipFill>
            <a:blip r:embed="rId3"/>
            <a:stretch>
              <a:fillRect/>
            </a:stretch>
          </p:blipFill>
          <p:spPr>
            <a:xfrm>
              <a:off x="910106" y="1603021"/>
              <a:ext cx="569139" cy="720909"/>
            </a:xfrm>
            <a:prstGeom prst="rect">
              <a:avLst/>
            </a:prstGeom>
          </p:spPr>
        </p:pic>
        <p:pic>
          <p:nvPicPr>
            <p:cNvPr id="14" name="Picture 13">
              <a:extLst>
                <a:ext uri="{FF2B5EF4-FFF2-40B4-BE49-F238E27FC236}">
                  <a16:creationId xmlns:a16="http://schemas.microsoft.com/office/drawing/2014/main" id="{E9C711BC-1CD2-2D40-A24D-B0E0E73C8A7E}"/>
                </a:ext>
              </a:extLst>
            </p:cNvPr>
            <p:cNvPicPr>
              <a:picLocks noChangeAspect="1"/>
            </p:cNvPicPr>
            <p:nvPr/>
          </p:nvPicPr>
          <p:blipFill>
            <a:blip r:embed="rId3">
              <a:alphaModFix amt="60000"/>
            </a:blip>
            <a:stretch>
              <a:fillRect/>
            </a:stretch>
          </p:blipFill>
          <p:spPr>
            <a:xfrm>
              <a:off x="1539056" y="1607160"/>
              <a:ext cx="569139" cy="720909"/>
            </a:xfrm>
            <a:prstGeom prst="rect">
              <a:avLst/>
            </a:prstGeom>
          </p:spPr>
        </p:pic>
        <p:pic>
          <p:nvPicPr>
            <p:cNvPr id="15" name="Picture 14">
              <a:extLst>
                <a:ext uri="{FF2B5EF4-FFF2-40B4-BE49-F238E27FC236}">
                  <a16:creationId xmlns:a16="http://schemas.microsoft.com/office/drawing/2014/main" id="{705D9956-B8ED-454D-B73D-D2BA58776FAB}"/>
                </a:ext>
              </a:extLst>
            </p:cNvPr>
            <p:cNvPicPr>
              <a:picLocks noChangeAspect="1"/>
            </p:cNvPicPr>
            <p:nvPr/>
          </p:nvPicPr>
          <p:blipFill>
            <a:blip r:embed="rId3"/>
            <a:stretch>
              <a:fillRect/>
            </a:stretch>
          </p:blipFill>
          <p:spPr>
            <a:xfrm>
              <a:off x="2168007" y="1612729"/>
              <a:ext cx="569139" cy="720909"/>
            </a:xfrm>
            <a:prstGeom prst="rect">
              <a:avLst/>
            </a:prstGeom>
          </p:spPr>
        </p:pic>
      </p:grpSp>
      <p:sp>
        <p:nvSpPr>
          <p:cNvPr id="23" name="TextBox 22">
            <a:extLst>
              <a:ext uri="{FF2B5EF4-FFF2-40B4-BE49-F238E27FC236}">
                <a16:creationId xmlns:a16="http://schemas.microsoft.com/office/drawing/2014/main" id="{37AC5B1E-08BF-8E46-B280-04959A029FE8}"/>
              </a:ext>
            </a:extLst>
          </p:cNvPr>
          <p:cNvSpPr txBox="1"/>
          <p:nvPr/>
        </p:nvSpPr>
        <p:spPr>
          <a:xfrm>
            <a:off x="2921620" y="1438084"/>
            <a:ext cx="3959175" cy="1015663"/>
          </a:xfrm>
          <a:prstGeom prst="rect">
            <a:avLst/>
          </a:prstGeom>
          <a:noFill/>
        </p:spPr>
        <p:txBody>
          <a:bodyPr wrap="square" rtlCol="0">
            <a:spAutoFit/>
          </a:bodyPr>
          <a:lstStyle/>
          <a:p>
            <a:r>
              <a:rPr lang="en-US" sz="2400" b="1" dirty="0">
                <a:solidFill>
                  <a:srgbClr val="BE3226"/>
                </a:solidFill>
                <a:latin typeface="Arial" panose="020B0604020202020204" pitchFamily="34" charset="0"/>
                <a:cs typeface="Arial" panose="020B0604020202020204" pitchFamily="34" charset="0"/>
              </a:rPr>
              <a:t>PrEP</a:t>
            </a:r>
            <a:r>
              <a:rPr lang="en-US" dirty="0">
                <a:solidFill>
                  <a:srgbClr val="BE3226"/>
                </a:solidFill>
                <a:latin typeface="Arial" panose="020B0604020202020204" pitchFamily="34" charset="0"/>
                <a:cs typeface="Arial" panose="020B0604020202020204" pitchFamily="34" charset="0"/>
              </a:rPr>
              <a:t>—medication to prevent HIV—is for adults and adolescents at risk of getting HIV</a:t>
            </a:r>
          </a:p>
        </p:txBody>
      </p:sp>
      <p:sp>
        <p:nvSpPr>
          <p:cNvPr id="7" name="Content Placeholder 6">
            <a:extLst>
              <a:ext uri="{FF2B5EF4-FFF2-40B4-BE49-F238E27FC236}">
                <a16:creationId xmlns:a16="http://schemas.microsoft.com/office/drawing/2014/main" id="{DD395422-C4D8-294C-ACF9-E30CDB63506C}"/>
              </a:ext>
            </a:extLst>
          </p:cNvPr>
          <p:cNvSpPr txBox="1">
            <a:spLocks/>
          </p:cNvSpPr>
          <p:nvPr/>
        </p:nvSpPr>
        <p:spPr>
          <a:xfrm>
            <a:off x="609600" y="2677753"/>
            <a:ext cx="6271195" cy="1380641"/>
          </a:xfrm>
          <a:prstGeom prst="rect">
            <a:avLst/>
          </a:prstGeom>
        </p:spPr>
        <p:txBody>
          <a:bodyPr/>
          <a:lstStyle>
            <a:lvl1pPr marL="280988" indent="-280988" algn="l" rtl="0" eaLnBrk="1" fontAlgn="base" hangingPunct="1">
              <a:spcBef>
                <a:spcPct val="200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buNone/>
            </a:pPr>
            <a:r>
              <a:rPr lang="en-US" kern="0" dirty="0"/>
              <a:t>Obtaining a brief sexual history from all patients ensures providers have the information they need, </a:t>
            </a:r>
            <a:r>
              <a:rPr lang="en-US" b="1" kern="0" dirty="0">
                <a:solidFill>
                  <a:schemeClr val="accent1"/>
                </a:solidFill>
              </a:rPr>
              <a:t>helps to reduce stigma and discomfort, </a:t>
            </a:r>
            <a:r>
              <a:rPr lang="en-US" kern="0" dirty="0"/>
              <a:t>and facilitates identifying teachable moments</a:t>
            </a:r>
          </a:p>
          <a:p>
            <a:pPr marL="0" indent="0">
              <a:buNone/>
            </a:pPr>
            <a:endParaRPr lang="en-US" kern="0" dirty="0"/>
          </a:p>
        </p:txBody>
      </p:sp>
      <p:sp>
        <p:nvSpPr>
          <p:cNvPr id="9" name="Content Placeholder 6">
            <a:extLst>
              <a:ext uri="{FF2B5EF4-FFF2-40B4-BE49-F238E27FC236}">
                <a16:creationId xmlns:a16="http://schemas.microsoft.com/office/drawing/2014/main" id="{CFCC7929-BF9C-E94D-A5D0-21EB9F5DF6F8}"/>
              </a:ext>
            </a:extLst>
          </p:cNvPr>
          <p:cNvSpPr txBox="1">
            <a:spLocks/>
          </p:cNvSpPr>
          <p:nvPr/>
        </p:nvSpPr>
        <p:spPr bwMode="auto">
          <a:xfrm>
            <a:off x="7229090" y="1141863"/>
            <a:ext cx="4641486" cy="2818551"/>
          </a:xfrm>
          <a:prstGeom prst="rect">
            <a:avLst/>
          </a:prstGeom>
          <a:noFill/>
          <a:ln w="9525">
            <a:solidFill>
              <a:schemeClr val="accent1"/>
            </a:solidFill>
            <a:miter lim="800000"/>
            <a:headEnd/>
            <a:tailEnd/>
          </a:ln>
        </p:spPr>
        <p:txBody>
          <a:bodyPr vert="horz" wrap="square" lIns="91440" tIns="182880" rIns="91440" bIns="274320" numCol="1" anchor="t" anchorCtr="0" compatLnSpc="1">
            <a:prstTxWarp prst="textNoShape">
              <a:avLst/>
            </a:prstTxWarp>
          </a:bodyPr>
          <a:lstStyle>
            <a:lvl1pPr marL="280988" indent="-280988" algn="l" rtl="0" eaLnBrk="1" fontAlgn="base" hangingPunct="1">
              <a:spcBef>
                <a:spcPts val="12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lgn="ctr">
              <a:buNone/>
            </a:pPr>
            <a:r>
              <a:rPr lang="en-US" sz="3000" b="1" kern="0" dirty="0">
                <a:solidFill>
                  <a:schemeClr val="accent1"/>
                </a:solidFill>
              </a:rPr>
              <a:t>PrEP can be easily integrated into </a:t>
            </a:r>
            <a:br>
              <a:rPr lang="en-US" sz="3000" b="1" kern="0" dirty="0">
                <a:solidFill>
                  <a:schemeClr val="accent1"/>
                </a:solidFill>
              </a:rPr>
            </a:br>
            <a:r>
              <a:rPr lang="en-US" sz="3000" b="1" kern="0" dirty="0">
                <a:solidFill>
                  <a:schemeClr val="accent1"/>
                </a:solidFill>
              </a:rPr>
              <a:t>primary care settings </a:t>
            </a:r>
            <a:br>
              <a:rPr lang="en-US" sz="3000" b="1" kern="0" dirty="0">
                <a:solidFill>
                  <a:schemeClr val="accent1"/>
                </a:solidFill>
              </a:rPr>
            </a:br>
            <a:r>
              <a:rPr lang="en-US" kern="0" dirty="0"/>
              <a:t>as it is similar to other preventative medications, such as statins for cardiovascular disease</a:t>
            </a:r>
          </a:p>
          <a:p>
            <a:pPr marL="0" indent="0" algn="ctr">
              <a:buNone/>
            </a:pPr>
            <a:endParaRPr lang="en-US" kern="0" dirty="0"/>
          </a:p>
          <a:p>
            <a:pPr marL="0" indent="0" algn="ctr">
              <a:buNone/>
            </a:pPr>
            <a:endParaRPr lang="en-US" kern="0" dirty="0"/>
          </a:p>
        </p:txBody>
      </p:sp>
      <p:sp>
        <p:nvSpPr>
          <p:cNvPr id="10" name="Content Placeholder 6">
            <a:extLst>
              <a:ext uri="{FF2B5EF4-FFF2-40B4-BE49-F238E27FC236}">
                <a16:creationId xmlns:a16="http://schemas.microsoft.com/office/drawing/2014/main" id="{4559D365-BECA-B445-877B-4CE59EDF33FC}"/>
              </a:ext>
            </a:extLst>
          </p:cNvPr>
          <p:cNvSpPr txBox="1">
            <a:spLocks/>
          </p:cNvSpPr>
          <p:nvPr/>
        </p:nvSpPr>
        <p:spPr bwMode="auto">
          <a:xfrm>
            <a:off x="609600" y="4279286"/>
            <a:ext cx="6315307" cy="2217393"/>
          </a:xfrm>
          <a:prstGeom prst="rect">
            <a:avLst/>
          </a:prstGeom>
          <a:solidFill>
            <a:srgbClr val="00788A"/>
          </a:solidFill>
          <a:ln w="9525">
            <a:noFill/>
            <a:miter lim="800000"/>
            <a:headEnd/>
            <a:tailEnd/>
          </a:ln>
        </p:spPr>
        <p:txBody>
          <a:bodyPr vert="horz" wrap="square" lIns="274320" tIns="274320" rIns="274320" bIns="182880" numCol="1" anchor="ctr" anchorCtr="0" compatLnSpc="1">
            <a:prstTxWarp prst="textNoShape">
              <a:avLst/>
            </a:prstTxWarp>
          </a:bodyPr>
          <a:lstStyle>
            <a:lvl1pPr marL="280988" indent="-280988" algn="l" rtl="0" eaLnBrk="1" fontAlgn="base" hangingPunct="1">
              <a:spcBef>
                <a:spcPts val="12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buNone/>
            </a:pPr>
            <a:r>
              <a:rPr lang="en-US" b="1" dirty="0">
                <a:solidFill>
                  <a:schemeClr val="bg1"/>
                </a:solidFill>
              </a:rPr>
              <a:t>Three PrEP medications </a:t>
            </a:r>
            <a:r>
              <a:rPr lang="en-US" dirty="0">
                <a:solidFill>
                  <a:schemeClr val="bg1"/>
                </a:solidFill>
              </a:rPr>
              <a:t>are approved by the </a:t>
            </a:r>
            <a:br>
              <a:rPr lang="en-US" dirty="0">
                <a:solidFill>
                  <a:schemeClr val="bg1"/>
                </a:solidFill>
              </a:rPr>
            </a:br>
            <a:r>
              <a:rPr lang="en-US" dirty="0">
                <a:solidFill>
                  <a:schemeClr val="bg1"/>
                </a:solidFill>
              </a:rPr>
              <a:t>U.S. Food and Drug Administration: </a:t>
            </a:r>
          </a:p>
          <a:p>
            <a:pPr>
              <a:buClr>
                <a:schemeClr val="bg1"/>
              </a:buClr>
            </a:pPr>
            <a:r>
              <a:rPr lang="en-US" dirty="0">
                <a:solidFill>
                  <a:schemeClr val="bg1"/>
                </a:solidFill>
              </a:rPr>
              <a:t>F/TDF (Truvada</a:t>
            </a:r>
            <a:r>
              <a:rPr lang="en-US" baseline="30000" dirty="0">
                <a:solidFill>
                  <a:schemeClr val="bg1"/>
                </a:solidFill>
              </a:rPr>
              <a:t>®</a:t>
            </a:r>
            <a:r>
              <a:rPr lang="en-US" dirty="0">
                <a:solidFill>
                  <a:schemeClr val="bg1"/>
                </a:solidFill>
              </a:rPr>
              <a:t> or generic equivalent)</a:t>
            </a:r>
          </a:p>
          <a:p>
            <a:pPr>
              <a:buClr>
                <a:schemeClr val="bg1"/>
              </a:buClr>
            </a:pPr>
            <a:r>
              <a:rPr lang="en-US" dirty="0">
                <a:solidFill>
                  <a:schemeClr val="bg1"/>
                </a:solidFill>
              </a:rPr>
              <a:t>F/TAF (Descovy</a:t>
            </a:r>
            <a:r>
              <a:rPr lang="en-US" baseline="30000" dirty="0">
                <a:solidFill>
                  <a:schemeClr val="bg1"/>
                </a:solidFill>
              </a:rPr>
              <a:t>®</a:t>
            </a:r>
            <a:r>
              <a:rPr lang="en-US" dirty="0">
                <a:solidFill>
                  <a:schemeClr val="bg1"/>
                </a:solidFill>
              </a:rPr>
              <a:t>)</a:t>
            </a:r>
          </a:p>
          <a:p>
            <a:pPr>
              <a:buClr>
                <a:schemeClr val="bg1"/>
              </a:buClr>
            </a:pPr>
            <a:r>
              <a:rPr lang="en-US" dirty="0">
                <a:solidFill>
                  <a:schemeClr val="bg1"/>
                </a:solidFill>
              </a:rPr>
              <a:t>CAB (Apretude</a:t>
            </a:r>
            <a:r>
              <a:rPr lang="en-US" baseline="30000" dirty="0">
                <a:solidFill>
                  <a:schemeClr val="bg1"/>
                </a:solidFill>
              </a:rPr>
              <a:t>®</a:t>
            </a:r>
            <a:r>
              <a:rPr lang="en-US" dirty="0">
                <a:solidFill>
                  <a:schemeClr val="bg1"/>
                </a:solidFill>
              </a:rPr>
              <a:t>)</a:t>
            </a:r>
            <a:endParaRPr lang="en-US" sz="3000" b="1" kern="0" dirty="0">
              <a:solidFill>
                <a:schemeClr val="bg1"/>
              </a:solidFill>
            </a:endParaRPr>
          </a:p>
        </p:txBody>
      </p:sp>
      <p:sp>
        <p:nvSpPr>
          <p:cNvPr id="22" name="Rectangle 21">
            <a:extLst>
              <a:ext uri="{FF2B5EF4-FFF2-40B4-BE49-F238E27FC236}">
                <a16:creationId xmlns:a16="http://schemas.microsoft.com/office/drawing/2014/main" id="{EE0295CF-706F-2A43-AAB7-627DDA7B726E}"/>
              </a:ext>
              <a:ext uri="{C183D7F6-B498-43B3-948B-1728B52AA6E4}">
                <adec:decorative xmlns:adec="http://schemas.microsoft.com/office/drawing/2017/decorative" val="1"/>
              </a:ext>
            </a:extLst>
          </p:cNvPr>
          <p:cNvSpPr/>
          <p:nvPr/>
        </p:nvSpPr>
        <p:spPr bwMode="auto">
          <a:xfrm>
            <a:off x="565488" y="2642802"/>
            <a:ext cx="6315307" cy="1317612"/>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
        <p:nvSpPr>
          <p:cNvPr id="8" name="TextBox 7">
            <a:extLst>
              <a:ext uri="{FF2B5EF4-FFF2-40B4-BE49-F238E27FC236}">
                <a16:creationId xmlns:a16="http://schemas.microsoft.com/office/drawing/2014/main" id="{97E2A03A-84E2-7544-BD33-D149892B9FDD}"/>
              </a:ext>
            </a:extLst>
          </p:cNvPr>
          <p:cNvSpPr txBox="1"/>
          <p:nvPr/>
        </p:nvSpPr>
        <p:spPr>
          <a:xfrm>
            <a:off x="7229090" y="4279286"/>
            <a:ext cx="4641486" cy="2217393"/>
          </a:xfrm>
          <a:prstGeom prst="rect">
            <a:avLst/>
          </a:prstGeom>
          <a:solidFill>
            <a:schemeClr val="accent1"/>
          </a:solidFill>
        </p:spPr>
        <p:txBody>
          <a:bodyPr wrap="square" lIns="182880" tIns="182880" rIns="182880" bIns="182880" rtlCol="0" anchor="ctr">
            <a:noAutofit/>
          </a:bodyPr>
          <a:lstStyle/>
          <a:p>
            <a:pPr algn="ctr"/>
            <a:r>
              <a:rPr lang="en-US" sz="2000" dirty="0">
                <a:solidFill>
                  <a:schemeClr val="bg1"/>
                </a:solidFill>
                <a:latin typeface="Arial" panose="020B0604020202020204" pitchFamily="34" charset="0"/>
                <a:cs typeface="Arial" panose="020B0604020202020204" pitchFamily="34" charset="0"/>
              </a:rPr>
              <a:t>Resources are available</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 to help patients</a:t>
            </a:r>
          </a:p>
          <a:p>
            <a:pPr algn="ctr"/>
            <a:r>
              <a:rPr lang="en-US" sz="3000" b="1" dirty="0">
                <a:solidFill>
                  <a:schemeClr val="bg1"/>
                </a:solidFill>
                <a:latin typeface="Arial" panose="020B0604020202020204" pitchFamily="34" charset="0"/>
                <a:cs typeface="Arial" panose="020B0604020202020204" pitchFamily="34" charset="0"/>
              </a:rPr>
              <a:t>pay for PrEP</a:t>
            </a:r>
          </a:p>
        </p:txBody>
      </p:sp>
    </p:spTree>
    <p:extLst>
      <p:ext uri="{BB962C8B-B14F-4D97-AF65-F5344CB8AC3E}">
        <p14:creationId xmlns:p14="http://schemas.microsoft.com/office/powerpoint/2010/main" val="457249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C183D7F6-B498-43B3-948B-1728B52AA6E4}">
                <adec:decorative xmlns:adec="http://schemas.microsoft.com/office/drawing/2017/decorative" val="1"/>
              </a:ext>
            </a:extLst>
          </p:cNvPr>
          <p:cNvCxnSpPr>
            <a:cxnSpLocks/>
          </p:cNvCxnSpPr>
          <p:nvPr/>
        </p:nvCxnSpPr>
        <p:spPr>
          <a:xfrm>
            <a:off x="510639" y="3856670"/>
            <a:ext cx="11258574" cy="0"/>
          </a:xfrm>
          <a:prstGeom prst="line">
            <a:avLst/>
          </a:prstGeom>
          <a:ln>
            <a:solidFill>
              <a:schemeClr val="tx2">
                <a:lumMod val="60000"/>
                <a:lumOff val="40000"/>
              </a:schemeClr>
            </a:solidFill>
            <a:prstDash val="dash"/>
          </a:ln>
          <a:effectLst/>
        </p:spPr>
        <p:style>
          <a:lnRef idx="2">
            <a:schemeClr val="accent3"/>
          </a:lnRef>
          <a:fillRef idx="0">
            <a:schemeClr val="accent3"/>
          </a:fillRef>
          <a:effectRef idx="1">
            <a:schemeClr val="accent3"/>
          </a:effectRef>
          <a:fontRef idx="minor">
            <a:schemeClr val="tx1"/>
          </a:fontRef>
        </p:style>
      </p:cxnSp>
      <p:sp>
        <p:nvSpPr>
          <p:cNvPr id="5" name="Title 2"/>
          <p:cNvSpPr>
            <a:spLocks noGrp="1"/>
          </p:cNvSpPr>
          <p:nvPr>
            <p:ph type="title"/>
          </p:nvPr>
        </p:nvSpPr>
        <p:spPr/>
        <p:txBody>
          <a:bodyPr/>
          <a:lstStyle/>
          <a:p>
            <a:r>
              <a:rPr lang="en-US" dirty="0"/>
              <a:t>Current HIV Prevention Options</a:t>
            </a:r>
          </a:p>
        </p:txBody>
      </p:sp>
      <p:sp>
        <p:nvSpPr>
          <p:cNvPr id="9" name="TextBox 8"/>
          <p:cNvSpPr txBox="1"/>
          <p:nvPr/>
        </p:nvSpPr>
        <p:spPr>
          <a:xfrm>
            <a:off x="367742" y="5156711"/>
            <a:ext cx="3158039" cy="954107"/>
          </a:xfrm>
          <a:prstGeom prst="rect">
            <a:avLst/>
          </a:prstGeom>
          <a:noFill/>
        </p:spPr>
        <p:txBody>
          <a:bodyPr wrap="square" rtlCol="0">
            <a:spAutoFit/>
          </a:bodyPr>
          <a:lstStyle/>
          <a:p>
            <a:r>
              <a:rPr lang="en-US" sz="1400" b="1" dirty="0">
                <a:solidFill>
                  <a:prstClr val="black"/>
                </a:solidFill>
                <a:latin typeface="+mj-lt"/>
              </a:rPr>
              <a:t>PEP: </a:t>
            </a:r>
            <a:r>
              <a:rPr lang="en-US" sz="1400" dirty="0">
                <a:solidFill>
                  <a:prstClr val="black"/>
                </a:solidFill>
                <a:latin typeface="+mj-lt"/>
              </a:rPr>
              <a:t>post-exposure prophylaxis</a:t>
            </a:r>
          </a:p>
          <a:p>
            <a:r>
              <a:rPr lang="en-US" sz="1400" b="1" dirty="0">
                <a:solidFill>
                  <a:prstClr val="black"/>
                </a:solidFill>
                <a:latin typeface="+mj-lt"/>
              </a:rPr>
              <a:t>PrEP: </a:t>
            </a:r>
            <a:r>
              <a:rPr lang="en-US" sz="1400" dirty="0">
                <a:solidFill>
                  <a:prstClr val="black"/>
                </a:solidFill>
                <a:latin typeface="+mj-lt"/>
              </a:rPr>
              <a:t>pre-exposure prophylaxis</a:t>
            </a:r>
          </a:p>
          <a:p>
            <a:r>
              <a:rPr lang="en-US" sz="1400" b="1" dirty="0">
                <a:solidFill>
                  <a:prstClr val="black"/>
                </a:solidFill>
                <a:latin typeface="+mj-lt"/>
              </a:rPr>
              <a:t>STI: </a:t>
            </a:r>
            <a:r>
              <a:rPr lang="en-US" sz="1400" dirty="0">
                <a:solidFill>
                  <a:prstClr val="black"/>
                </a:solidFill>
                <a:latin typeface="+mj-lt"/>
              </a:rPr>
              <a:t>sexually transmitted infection</a:t>
            </a:r>
          </a:p>
          <a:p>
            <a:r>
              <a:rPr lang="en-US" sz="1400" b="1" dirty="0">
                <a:solidFill>
                  <a:prstClr val="black"/>
                </a:solidFill>
                <a:latin typeface="+mj-lt"/>
              </a:rPr>
              <a:t>U=U: </a:t>
            </a:r>
            <a:r>
              <a:rPr lang="en-US" sz="1400" dirty="0">
                <a:solidFill>
                  <a:prstClr val="black"/>
                </a:solidFill>
                <a:latin typeface="+mj-lt"/>
              </a:rPr>
              <a:t>Undetectable = Untransmittable</a:t>
            </a:r>
          </a:p>
        </p:txBody>
      </p:sp>
      <p:graphicFrame>
        <p:nvGraphicFramePr>
          <p:cNvPr id="3" name="Diagram 2" descr="This diagram presents the HIV prevention options available to a person without HIV. There are two categories of options: pharmaceutical and non-pharmaceutical. Pharmaceutical options include post-exposure prophylaxis or PEP; treatment as prevention using antiretroviral therapy or ART; and pre-exposure prophylaxis or PrEP. Non-pharmaceutical options include post-natal behavior changes, drug use behavior changes, sexual behavior changes, and condom use. Identifying and treating sexually transmitted diseases or STDs falls into both the pharmaceutical and non-pharmaceutical categories.">
            <a:extLst>
              <a:ext uri="{FF2B5EF4-FFF2-40B4-BE49-F238E27FC236}">
                <a16:creationId xmlns:a16="http://schemas.microsoft.com/office/drawing/2014/main" id="{E72C84B3-CE83-42D0-B424-44733333ADF5}"/>
              </a:ext>
            </a:extLst>
          </p:cNvPr>
          <p:cNvGraphicFramePr/>
          <p:nvPr>
            <p:extLst>
              <p:ext uri="{D42A27DB-BD31-4B8C-83A1-F6EECF244321}">
                <p14:modId xmlns:p14="http://schemas.microsoft.com/office/powerpoint/2010/main" val="2405563061"/>
              </p:ext>
            </p:extLst>
          </p:nvPr>
        </p:nvGraphicFramePr>
        <p:xfrm>
          <a:off x="2147432" y="908865"/>
          <a:ext cx="8128000" cy="5571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TextBox 21">
            <a:extLst>
              <a:ext uri="{FF2B5EF4-FFF2-40B4-BE49-F238E27FC236}">
                <a16:creationId xmlns:a16="http://schemas.microsoft.com/office/drawing/2014/main" id="{C01A8F8C-5242-E64B-A1E5-3323C1028C50}"/>
              </a:ext>
              <a:ext uri="{C183D7F6-B498-43B3-948B-1728B52AA6E4}">
                <adec:decorative xmlns:adec="http://schemas.microsoft.com/office/drawing/2017/decorative" val="1"/>
              </a:ext>
            </a:extLst>
          </p:cNvPr>
          <p:cNvSpPr txBox="1"/>
          <p:nvPr/>
        </p:nvSpPr>
        <p:spPr>
          <a:xfrm>
            <a:off x="1916568" y="3165280"/>
            <a:ext cx="1890261" cy="369332"/>
          </a:xfrm>
          <a:prstGeom prst="rect">
            <a:avLst/>
          </a:prstGeom>
          <a:noFill/>
        </p:spPr>
        <p:txBody>
          <a:bodyPr wrap="none" rtlCol="0">
            <a:spAutoFit/>
          </a:bodyPr>
          <a:lstStyle/>
          <a:p>
            <a:r>
              <a:rPr lang="en-US" b="1" dirty="0"/>
              <a:t>Pharmaceutical</a:t>
            </a:r>
          </a:p>
        </p:txBody>
      </p:sp>
      <p:sp>
        <p:nvSpPr>
          <p:cNvPr id="23" name="TextBox 22">
            <a:extLst>
              <a:ext uri="{FF2B5EF4-FFF2-40B4-BE49-F238E27FC236}">
                <a16:creationId xmlns:a16="http://schemas.microsoft.com/office/drawing/2014/main" id="{17F316E1-9A3C-3C4F-A22C-6F9EE4F11441}"/>
              </a:ext>
              <a:ext uri="{C183D7F6-B498-43B3-948B-1728B52AA6E4}">
                <adec:decorative xmlns:adec="http://schemas.microsoft.com/office/drawing/2017/decorative" val="1"/>
              </a:ext>
            </a:extLst>
          </p:cNvPr>
          <p:cNvSpPr txBox="1"/>
          <p:nvPr/>
        </p:nvSpPr>
        <p:spPr>
          <a:xfrm>
            <a:off x="9122457" y="4375051"/>
            <a:ext cx="2416046" cy="369332"/>
          </a:xfrm>
          <a:prstGeom prst="rect">
            <a:avLst/>
          </a:prstGeom>
          <a:noFill/>
        </p:spPr>
        <p:txBody>
          <a:bodyPr wrap="none" rtlCol="0">
            <a:spAutoFit/>
          </a:bodyPr>
          <a:lstStyle/>
          <a:p>
            <a:r>
              <a:rPr lang="en-US" b="1" dirty="0"/>
              <a:t>Non-Pharmaceutical</a:t>
            </a:r>
          </a:p>
        </p:txBody>
      </p:sp>
      <p:sp>
        <p:nvSpPr>
          <p:cNvPr id="2" name="Slide Number Placeholder 1"/>
          <p:cNvSpPr>
            <a:spLocks noGrp="1"/>
          </p:cNvSpPr>
          <p:nvPr>
            <p:ph type="sldNum" sz="quarter" idx="10"/>
          </p:nvPr>
        </p:nvSpPr>
        <p:spPr>
          <a:xfrm>
            <a:off x="11315823" y="6247171"/>
            <a:ext cx="609600" cy="304801"/>
          </a:xfrm>
        </p:spPr>
        <p:txBody>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C914B7-3043-4642-BB44-C6EB7A7AA2E7}" type="slidenum">
              <a:rPr lang="en-US" smtClean="0"/>
              <a:pPr/>
              <a:t>4</a:t>
            </a:fld>
            <a:endParaRPr lang="en-US" dirty="0"/>
          </a:p>
        </p:txBody>
      </p:sp>
    </p:spTree>
    <p:extLst>
      <p:ext uri="{BB962C8B-B14F-4D97-AF65-F5344CB8AC3E}">
        <p14:creationId xmlns:p14="http://schemas.microsoft.com/office/powerpoint/2010/main" val="3069466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501026-7ABF-574F-B484-CBD8FA234AFC}"/>
              </a:ext>
            </a:extLst>
          </p:cNvPr>
          <p:cNvSpPr>
            <a:spLocks noGrp="1"/>
          </p:cNvSpPr>
          <p:nvPr>
            <p:ph type="title"/>
          </p:nvPr>
        </p:nvSpPr>
        <p:spPr/>
        <p:txBody>
          <a:bodyPr/>
          <a:lstStyle/>
          <a:p>
            <a:r>
              <a:rPr lang="en-US" dirty="0"/>
              <a:t>Summary (cont’d 1)</a:t>
            </a:r>
          </a:p>
        </p:txBody>
      </p:sp>
      <p:pic>
        <p:nvPicPr>
          <p:cNvPr id="11" name="Graphic 10" descr="Person icon.">
            <a:extLst>
              <a:ext uri="{FF2B5EF4-FFF2-40B4-BE49-F238E27FC236}">
                <a16:creationId xmlns:a16="http://schemas.microsoft.com/office/drawing/2014/main" id="{39D5A96D-2032-4C4B-B610-C605342931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4516" y="1333024"/>
            <a:ext cx="1478294" cy="1478294"/>
          </a:xfrm>
          <a:prstGeom prst="rect">
            <a:avLst/>
          </a:prstGeom>
        </p:spPr>
      </p:pic>
      <p:sp>
        <p:nvSpPr>
          <p:cNvPr id="7" name="Content Placeholder 6">
            <a:extLst>
              <a:ext uri="{FF2B5EF4-FFF2-40B4-BE49-F238E27FC236}">
                <a16:creationId xmlns:a16="http://schemas.microsoft.com/office/drawing/2014/main" id="{C7794DB0-CC24-B34C-9B55-4EB94C7D1433}"/>
              </a:ext>
            </a:extLst>
          </p:cNvPr>
          <p:cNvSpPr txBox="1">
            <a:spLocks/>
          </p:cNvSpPr>
          <p:nvPr/>
        </p:nvSpPr>
        <p:spPr bwMode="auto">
          <a:xfrm>
            <a:off x="609599" y="1188721"/>
            <a:ext cx="5578999" cy="2240279"/>
          </a:xfrm>
          <a:prstGeom prst="rect">
            <a:avLst/>
          </a:prstGeom>
          <a:noFill/>
          <a:ln w="9525">
            <a:solidFill>
              <a:schemeClr val="accent1"/>
            </a:solidFill>
            <a:miter lim="800000"/>
            <a:headEnd/>
            <a:tailEnd/>
          </a:ln>
        </p:spPr>
        <p:txBody>
          <a:bodyPr vert="horz" wrap="square" lIns="182880" tIns="182880" rIns="182880" bIns="274320" numCol="1" anchor="t" anchorCtr="0" compatLnSpc="1">
            <a:prstTxWarp prst="textNoShape">
              <a:avLst/>
            </a:prstTxWarp>
          </a:bodyPr>
          <a:lstStyle>
            <a:lvl1pPr marL="280988" indent="-280988" algn="l" rtl="0" eaLnBrk="1" fontAlgn="base" hangingPunct="1">
              <a:spcBef>
                <a:spcPts val="12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920750" indent="-6350">
              <a:spcBef>
                <a:spcPts val="0"/>
              </a:spcBef>
              <a:spcAft>
                <a:spcPts val="0"/>
              </a:spcAft>
              <a:buNone/>
            </a:pPr>
            <a:r>
              <a:rPr lang="en-US" b="1" kern="0" dirty="0">
                <a:solidFill>
                  <a:schemeClr val="accent1"/>
                </a:solidFill>
              </a:rPr>
              <a:t>PrEP should be considered</a:t>
            </a:r>
          </a:p>
          <a:p>
            <a:pPr marL="920750" indent="-6350">
              <a:spcBef>
                <a:spcPts val="0"/>
              </a:spcBef>
              <a:spcAft>
                <a:spcPts val="1200"/>
              </a:spcAft>
              <a:buNone/>
            </a:pPr>
            <a:r>
              <a:rPr lang="en-US" dirty="0">
                <a:solidFill>
                  <a:schemeClr val="accent1"/>
                </a:solidFill>
              </a:rPr>
              <a:t>as part of a </a:t>
            </a:r>
            <a:r>
              <a:rPr lang="en-US" b="1" dirty="0">
                <a:solidFill>
                  <a:schemeClr val="accent1"/>
                </a:solidFill>
              </a:rPr>
              <a:t>comprehensive </a:t>
            </a:r>
            <a:br>
              <a:rPr lang="en-US" b="1" dirty="0">
                <a:solidFill>
                  <a:schemeClr val="accent1"/>
                </a:solidFill>
              </a:rPr>
            </a:br>
            <a:r>
              <a:rPr lang="en-US" b="1" dirty="0">
                <a:solidFill>
                  <a:schemeClr val="accent1"/>
                </a:solidFill>
              </a:rPr>
              <a:t>HIV-prevention plan </a:t>
            </a:r>
            <a:r>
              <a:rPr lang="en-US" dirty="0">
                <a:solidFill>
                  <a:schemeClr val="accent1"/>
                </a:solidFill>
              </a:rPr>
              <a:t>and can be provided by any licensed prescriber</a:t>
            </a:r>
            <a:endParaRPr lang="en-US" sz="1800" kern="0" dirty="0">
              <a:solidFill>
                <a:schemeClr val="accent1"/>
              </a:solidFill>
            </a:endParaRPr>
          </a:p>
        </p:txBody>
      </p:sp>
      <p:sp>
        <p:nvSpPr>
          <p:cNvPr id="5" name="Content Placeholder 6">
            <a:extLst>
              <a:ext uri="{FF2B5EF4-FFF2-40B4-BE49-F238E27FC236}">
                <a16:creationId xmlns:a16="http://schemas.microsoft.com/office/drawing/2014/main" id="{7B2BE0C8-54E8-FF49-8BD2-BAE3CC977A8C}"/>
              </a:ext>
            </a:extLst>
          </p:cNvPr>
          <p:cNvSpPr txBox="1">
            <a:spLocks/>
          </p:cNvSpPr>
          <p:nvPr/>
        </p:nvSpPr>
        <p:spPr bwMode="auto">
          <a:xfrm>
            <a:off x="6413681" y="1188720"/>
            <a:ext cx="5318774" cy="2240279"/>
          </a:xfrm>
          <a:prstGeom prst="rect">
            <a:avLst/>
          </a:prstGeom>
          <a:solidFill>
            <a:schemeClr val="accent1"/>
          </a:solidFill>
          <a:ln w="9525">
            <a:noFill/>
            <a:miter lim="800000"/>
            <a:headEnd/>
            <a:tailEnd/>
          </a:ln>
        </p:spPr>
        <p:txBody>
          <a:bodyPr vert="horz" wrap="square" lIns="182880" tIns="182880" rIns="182880" bIns="274320" numCol="1" anchor="t" anchorCtr="0" compatLnSpc="1">
            <a:prstTxWarp prst="textNoShape">
              <a:avLst/>
            </a:prstTxWarp>
          </a:bodyPr>
          <a:lstStyle>
            <a:lvl1pPr marL="280988" indent="-280988" algn="l" rtl="0" eaLnBrk="1" fontAlgn="base" hangingPunct="1">
              <a:spcBef>
                <a:spcPts val="12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spcBef>
                <a:spcPts val="0"/>
              </a:spcBef>
              <a:spcAft>
                <a:spcPts val="0"/>
              </a:spcAft>
              <a:buNone/>
            </a:pPr>
            <a:r>
              <a:rPr lang="en-US" b="1" kern="0" dirty="0">
                <a:solidFill>
                  <a:schemeClr val="bg1"/>
                </a:solidFill>
              </a:rPr>
              <a:t>When taken as prescribed, </a:t>
            </a:r>
            <a:r>
              <a:rPr lang="en-US" b="1" dirty="0">
                <a:solidFill>
                  <a:schemeClr val="bg1"/>
                </a:solidFill>
              </a:rPr>
              <a:t>PrEP</a:t>
            </a:r>
            <a:r>
              <a:rPr lang="en-US" dirty="0">
                <a:solidFill>
                  <a:schemeClr val="bg1"/>
                </a:solidFill>
              </a:rPr>
              <a:t> is well tolerated and </a:t>
            </a:r>
            <a:r>
              <a:rPr lang="en-US" b="1" dirty="0">
                <a:solidFill>
                  <a:schemeClr val="bg1"/>
                </a:solidFill>
              </a:rPr>
              <a:t>reduces the risk of getting HIV </a:t>
            </a:r>
            <a:r>
              <a:rPr lang="en-US" dirty="0">
                <a:solidFill>
                  <a:schemeClr val="bg1"/>
                </a:solidFill>
              </a:rPr>
              <a:t>from sex by about 99% and from injection drug use by at least 74%</a:t>
            </a:r>
            <a:endParaRPr lang="en-US" kern="0" dirty="0">
              <a:solidFill>
                <a:schemeClr val="bg1"/>
              </a:solidFill>
            </a:endParaRPr>
          </a:p>
        </p:txBody>
      </p:sp>
      <p:sp>
        <p:nvSpPr>
          <p:cNvPr id="6" name="Content Placeholder 6">
            <a:extLst>
              <a:ext uri="{FF2B5EF4-FFF2-40B4-BE49-F238E27FC236}">
                <a16:creationId xmlns:a16="http://schemas.microsoft.com/office/drawing/2014/main" id="{9CC203D9-07AA-6F42-B092-19B84309ECF3}"/>
              </a:ext>
            </a:extLst>
          </p:cNvPr>
          <p:cNvSpPr txBox="1">
            <a:spLocks/>
          </p:cNvSpPr>
          <p:nvPr/>
        </p:nvSpPr>
        <p:spPr bwMode="auto">
          <a:xfrm>
            <a:off x="609600" y="3671930"/>
            <a:ext cx="5578999" cy="2603811"/>
          </a:xfrm>
          <a:prstGeom prst="rect">
            <a:avLst/>
          </a:prstGeom>
          <a:solidFill>
            <a:srgbClr val="9A4F9D"/>
          </a:solidFill>
          <a:ln w="9525">
            <a:noFill/>
            <a:miter lim="800000"/>
            <a:headEnd/>
            <a:tailEnd/>
          </a:ln>
        </p:spPr>
        <p:txBody>
          <a:bodyPr vert="horz" wrap="square" lIns="182880" tIns="182880" rIns="182880" bIns="274320" numCol="1" anchor="t" anchorCtr="0" compatLnSpc="1">
            <a:prstTxWarp prst="textNoShape">
              <a:avLst/>
            </a:prstTxWarp>
          </a:bodyPr>
          <a:lstStyle>
            <a:lvl1pPr marL="280988" indent="-280988" algn="l" rtl="0" eaLnBrk="1" fontAlgn="base" hangingPunct="1">
              <a:spcBef>
                <a:spcPts val="12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spcBef>
                <a:spcPts val="0"/>
              </a:spcBef>
              <a:spcAft>
                <a:spcPts val="1200"/>
              </a:spcAft>
              <a:buNone/>
            </a:pPr>
            <a:r>
              <a:rPr lang="en-US" b="1" dirty="0">
                <a:solidFill>
                  <a:schemeClr val="bg1"/>
                </a:solidFill>
              </a:rPr>
              <a:t>Three forms of PrEP medication </a:t>
            </a:r>
            <a:br>
              <a:rPr lang="en-US" b="1" dirty="0">
                <a:solidFill>
                  <a:schemeClr val="bg1"/>
                </a:solidFill>
              </a:rPr>
            </a:br>
            <a:r>
              <a:rPr lang="en-US" b="1" dirty="0">
                <a:solidFill>
                  <a:schemeClr val="bg1"/>
                </a:solidFill>
              </a:rPr>
              <a:t>are available</a:t>
            </a:r>
            <a:r>
              <a:rPr lang="en-US" b="1" kern="0" dirty="0">
                <a:solidFill>
                  <a:schemeClr val="bg1"/>
                </a:solidFill>
              </a:rPr>
              <a:t>:</a:t>
            </a:r>
          </a:p>
          <a:p>
            <a:pPr marL="457200" indent="-457200">
              <a:spcBef>
                <a:spcPts val="0"/>
              </a:spcBef>
              <a:spcAft>
                <a:spcPts val="1000"/>
              </a:spcAft>
              <a:buClr>
                <a:schemeClr val="bg1"/>
              </a:buClr>
              <a:buFont typeface="+mj-lt"/>
              <a:buAutoNum type="arabicPeriod"/>
            </a:pPr>
            <a:r>
              <a:rPr lang="en-US" dirty="0">
                <a:solidFill>
                  <a:schemeClr val="bg1"/>
                </a:solidFill>
              </a:rPr>
              <a:t>Oral F/TAF (Descovy</a:t>
            </a:r>
            <a:r>
              <a:rPr lang="en-US" baseline="30000" dirty="0">
                <a:solidFill>
                  <a:schemeClr val="bg1"/>
                </a:solidFill>
              </a:rPr>
              <a:t>®</a:t>
            </a:r>
            <a:r>
              <a:rPr lang="en-US" dirty="0">
                <a:solidFill>
                  <a:schemeClr val="bg1"/>
                </a:solidFill>
              </a:rPr>
              <a:t>)</a:t>
            </a:r>
            <a:endParaRPr lang="en-US" kern="0" dirty="0">
              <a:solidFill>
                <a:schemeClr val="bg1"/>
              </a:solidFill>
            </a:endParaRPr>
          </a:p>
          <a:p>
            <a:pPr marL="457200" indent="-457200">
              <a:spcBef>
                <a:spcPts val="0"/>
              </a:spcBef>
              <a:spcAft>
                <a:spcPts val="1000"/>
              </a:spcAft>
              <a:buClr>
                <a:schemeClr val="bg1"/>
              </a:buClr>
              <a:buFont typeface="+mj-lt"/>
              <a:buAutoNum type="arabicPeriod"/>
            </a:pPr>
            <a:r>
              <a:rPr lang="en-US" dirty="0">
                <a:solidFill>
                  <a:schemeClr val="bg1"/>
                </a:solidFill>
              </a:rPr>
              <a:t>Oral F/TDF (Truvada</a:t>
            </a:r>
            <a:r>
              <a:rPr lang="en-US" baseline="30000" dirty="0">
                <a:solidFill>
                  <a:schemeClr val="bg1"/>
                </a:solidFill>
              </a:rPr>
              <a:t>®</a:t>
            </a:r>
            <a:r>
              <a:rPr lang="en-US" dirty="0">
                <a:solidFill>
                  <a:schemeClr val="bg1"/>
                </a:solidFill>
              </a:rPr>
              <a:t> or generic equivalent)</a:t>
            </a:r>
          </a:p>
          <a:p>
            <a:pPr marL="457200" indent="-457200">
              <a:spcBef>
                <a:spcPts val="0"/>
              </a:spcBef>
              <a:spcAft>
                <a:spcPts val="1000"/>
              </a:spcAft>
              <a:buClr>
                <a:schemeClr val="bg1"/>
              </a:buClr>
              <a:buFont typeface="+mj-lt"/>
              <a:buAutoNum type="arabicPeriod"/>
            </a:pPr>
            <a:r>
              <a:rPr lang="en-US" kern="0" dirty="0">
                <a:solidFill>
                  <a:schemeClr val="bg1"/>
                </a:solidFill>
              </a:rPr>
              <a:t>Injectable CAB (Apretude</a:t>
            </a:r>
            <a:r>
              <a:rPr lang="en-US" kern="0" baseline="30000" dirty="0">
                <a:solidFill>
                  <a:schemeClr val="bg1"/>
                </a:solidFill>
              </a:rPr>
              <a:t>®</a:t>
            </a:r>
            <a:r>
              <a:rPr lang="en-US" kern="0" dirty="0">
                <a:solidFill>
                  <a:schemeClr val="bg1"/>
                </a:solidFill>
              </a:rPr>
              <a:t>)</a:t>
            </a:r>
          </a:p>
        </p:txBody>
      </p:sp>
      <p:pic>
        <p:nvPicPr>
          <p:cNvPr id="4" name="Graphic 3" descr="Prescription bottle with single capsule icon. ">
            <a:extLst>
              <a:ext uri="{FF2B5EF4-FFF2-40B4-BE49-F238E27FC236}">
                <a16:creationId xmlns:a16="http://schemas.microsoft.com/office/drawing/2014/main" id="{358ED967-6388-FA4A-B1BE-3741318860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47477" y="3818165"/>
            <a:ext cx="1341120" cy="1341120"/>
          </a:xfrm>
          <a:prstGeom prst="rect">
            <a:avLst/>
          </a:prstGeom>
        </p:spPr>
      </p:pic>
      <p:sp>
        <p:nvSpPr>
          <p:cNvPr id="8" name="Content Placeholder 6">
            <a:extLst>
              <a:ext uri="{FF2B5EF4-FFF2-40B4-BE49-F238E27FC236}">
                <a16:creationId xmlns:a16="http://schemas.microsoft.com/office/drawing/2014/main" id="{1CC1436D-9298-6041-B244-42573876BFC0}"/>
              </a:ext>
            </a:extLst>
          </p:cNvPr>
          <p:cNvSpPr txBox="1">
            <a:spLocks/>
          </p:cNvSpPr>
          <p:nvPr/>
        </p:nvSpPr>
        <p:spPr bwMode="auto">
          <a:xfrm>
            <a:off x="6413679" y="3671931"/>
            <a:ext cx="5318774" cy="2592236"/>
          </a:xfrm>
          <a:prstGeom prst="rect">
            <a:avLst/>
          </a:prstGeom>
          <a:noFill/>
          <a:ln w="9525">
            <a:solidFill>
              <a:schemeClr val="accent1"/>
            </a:solidFill>
            <a:miter lim="800000"/>
            <a:headEnd/>
            <a:tailEnd/>
          </a:ln>
        </p:spPr>
        <p:txBody>
          <a:bodyPr vert="horz" wrap="square" lIns="182880" tIns="182880" rIns="182880" bIns="274320" numCol="1" anchor="t" anchorCtr="0" compatLnSpc="1">
            <a:prstTxWarp prst="textNoShape">
              <a:avLst/>
            </a:prstTxWarp>
          </a:bodyPr>
          <a:lstStyle>
            <a:lvl1pPr marL="280988" indent="-280988" algn="l" rtl="0" eaLnBrk="1" fontAlgn="base" hangingPunct="1">
              <a:spcBef>
                <a:spcPts val="12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6350" indent="-6350">
              <a:spcBef>
                <a:spcPts val="0"/>
              </a:spcBef>
              <a:spcAft>
                <a:spcPts val="0"/>
              </a:spcAft>
              <a:buNone/>
            </a:pPr>
            <a:r>
              <a:rPr lang="en-US" kern="0" dirty="0">
                <a:solidFill>
                  <a:schemeClr val="accent1"/>
                </a:solidFill>
              </a:rPr>
              <a:t>PrEP can be prescribed to </a:t>
            </a:r>
            <a:r>
              <a:rPr lang="en-US" b="1" kern="0" dirty="0">
                <a:solidFill>
                  <a:schemeClr val="accent1"/>
                </a:solidFill>
              </a:rPr>
              <a:t>any adult or adolescent patient who asks for it,</a:t>
            </a:r>
          </a:p>
          <a:p>
            <a:pPr marL="6350" indent="-6350">
              <a:spcBef>
                <a:spcPts val="0"/>
              </a:spcBef>
              <a:spcAft>
                <a:spcPts val="1200"/>
              </a:spcAft>
              <a:buNone/>
            </a:pPr>
            <a:r>
              <a:rPr lang="en-US" dirty="0">
                <a:solidFill>
                  <a:schemeClr val="accent1"/>
                </a:solidFill>
              </a:rPr>
              <a:t>even if they don’t report specific risk factors for HIV</a:t>
            </a:r>
            <a:endParaRPr lang="en-US" sz="1600" kern="0" dirty="0">
              <a:solidFill>
                <a:schemeClr val="accent1"/>
              </a:solidFill>
            </a:endParaRPr>
          </a:p>
        </p:txBody>
      </p:sp>
      <p:sp>
        <p:nvSpPr>
          <p:cNvPr id="10" name="Slide Number Placeholder 2">
            <a:extLst>
              <a:ext uri="{FF2B5EF4-FFF2-40B4-BE49-F238E27FC236}">
                <a16:creationId xmlns:a16="http://schemas.microsoft.com/office/drawing/2014/main" id="{F6C5E7DD-FCDF-48EE-A8B3-8086252BF289}"/>
              </a:ext>
            </a:extLst>
          </p:cNvPr>
          <p:cNvSpPr>
            <a:spLocks noGrp="1"/>
          </p:cNvSpPr>
          <p:nvPr>
            <p:ph type="sldNum" sz="quarter" idx="10"/>
          </p:nvPr>
        </p:nvSpPr>
        <p:spPr>
          <a:xfrm>
            <a:off x="11277600" y="6275742"/>
            <a:ext cx="609600" cy="30480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C914B7-3043-4642-BB44-C6EB7A7AA2E7}" type="slidenum">
              <a:rPr lang="en-US" smtClean="0"/>
              <a:pPr/>
              <a:t>40</a:t>
            </a:fld>
            <a:endParaRPr lang="en-US" dirty="0"/>
          </a:p>
        </p:txBody>
      </p:sp>
    </p:spTree>
    <p:extLst>
      <p:ext uri="{BB962C8B-B14F-4D97-AF65-F5344CB8AC3E}">
        <p14:creationId xmlns:p14="http://schemas.microsoft.com/office/powerpoint/2010/main" val="1161348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9148CE-6F56-9746-B33D-248071672FB5}"/>
              </a:ext>
            </a:extLst>
          </p:cNvPr>
          <p:cNvSpPr>
            <a:spLocks noGrp="1"/>
          </p:cNvSpPr>
          <p:nvPr>
            <p:ph type="title"/>
          </p:nvPr>
        </p:nvSpPr>
        <p:spPr/>
        <p:txBody>
          <a:bodyPr/>
          <a:lstStyle/>
          <a:p>
            <a:r>
              <a:rPr lang="en-US" dirty="0"/>
              <a:t>Review </a:t>
            </a:r>
          </a:p>
        </p:txBody>
      </p:sp>
      <p:sp>
        <p:nvSpPr>
          <p:cNvPr id="9" name="Content Placeholder 2">
            <a:extLst>
              <a:ext uri="{FF2B5EF4-FFF2-40B4-BE49-F238E27FC236}">
                <a16:creationId xmlns:a16="http://schemas.microsoft.com/office/drawing/2014/main" id="{122E2881-C17C-C749-A695-BD2B4971AC4A}"/>
              </a:ext>
            </a:extLst>
          </p:cNvPr>
          <p:cNvSpPr txBox="1">
            <a:spLocks/>
          </p:cNvSpPr>
          <p:nvPr/>
        </p:nvSpPr>
        <p:spPr>
          <a:xfrm>
            <a:off x="1328216" y="1451028"/>
            <a:ext cx="9332789" cy="474025"/>
          </a:xfrm>
          <a:prstGeom prst="rect">
            <a:avLst/>
          </a:prstGeom>
        </p:spPr>
        <p:txBody>
          <a:bodyPr/>
          <a:lstStyle>
            <a:lvl1pPr marL="280988" indent="-280988"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n-lt"/>
                <a:ea typeface="+mn-ea"/>
                <a:cs typeface="+mn-cs"/>
              </a:defRPr>
            </a:lvl1pPr>
            <a:lvl2pPr marL="457200" indent="-234950" algn="l" rtl="0" eaLnBrk="1" fontAlgn="base" hangingPunct="1">
              <a:spcBef>
                <a:spcPct val="20000"/>
              </a:spcBef>
              <a:spcAft>
                <a:spcPct val="0"/>
              </a:spcAft>
              <a:buClr>
                <a:schemeClr val="tx2"/>
              </a:buClr>
              <a:buSzPct val="80000"/>
              <a:buFont typeface="Arial" charset="0"/>
              <a:buChar char="–"/>
              <a:defRPr sz="1800">
                <a:solidFill>
                  <a:schemeClr val="tx1"/>
                </a:solidFill>
                <a:latin typeface="+mn-lt"/>
                <a:cs typeface="+mn-cs"/>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a:solidFill>
                  <a:schemeClr val="tx1"/>
                </a:solidFill>
                <a:latin typeface="+mn-lt"/>
                <a:cs typeface="+mn-cs"/>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buClr>
                <a:srgbClr val="44546A"/>
              </a:buClr>
              <a:buNone/>
            </a:pPr>
            <a:r>
              <a:rPr lang="en-US" b="1" kern="0" dirty="0">
                <a:solidFill>
                  <a:srgbClr val="005895"/>
                </a:solidFill>
                <a:cs typeface="Arial"/>
              </a:rPr>
              <a:t>Which of the following statements is false?</a:t>
            </a:r>
          </a:p>
          <a:p>
            <a:pPr marL="0" indent="0">
              <a:buClr>
                <a:srgbClr val="44546A"/>
              </a:buClr>
              <a:buNone/>
            </a:pPr>
            <a:endParaRPr lang="en-US" b="1" kern="0" dirty="0">
              <a:cs typeface="Arial"/>
            </a:endParaRPr>
          </a:p>
          <a:p>
            <a:pPr lvl="2">
              <a:buClr>
                <a:srgbClr val="44546A"/>
              </a:buClr>
            </a:pPr>
            <a:endParaRPr lang="en-US" kern="0" baseline="30000" dirty="0">
              <a:solidFill>
                <a:prstClr val="black"/>
              </a:solidFill>
              <a:latin typeface="Arial"/>
              <a:ea typeface="ヒラギノ角ゴ Pro W3" pitchFamily="1" charset="-128"/>
              <a:cs typeface="Arial"/>
            </a:endParaRPr>
          </a:p>
        </p:txBody>
      </p:sp>
      <p:sp>
        <p:nvSpPr>
          <p:cNvPr id="3" name="Rectangle 2" descr="A">
            <a:extLst>
              <a:ext uri="{FF2B5EF4-FFF2-40B4-BE49-F238E27FC236}">
                <a16:creationId xmlns:a16="http://schemas.microsoft.com/office/drawing/2014/main" id="{48E28E8C-76FC-B939-CDF5-8FDD2169DFDB}"/>
              </a:ext>
            </a:extLst>
          </p:cNvPr>
          <p:cNvSpPr/>
          <p:nvPr/>
        </p:nvSpPr>
        <p:spPr bwMode="auto">
          <a:xfrm>
            <a:off x="2155233" y="2325184"/>
            <a:ext cx="550331" cy="549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10" name="Rectangle 9">
            <a:extLst>
              <a:ext uri="{FF2B5EF4-FFF2-40B4-BE49-F238E27FC236}">
                <a16:creationId xmlns:a16="http://schemas.microsoft.com/office/drawing/2014/main" id="{766A145D-D73B-5B48-A598-280A0DFD1488}"/>
              </a:ext>
            </a:extLst>
          </p:cNvPr>
          <p:cNvSpPr/>
          <p:nvPr/>
        </p:nvSpPr>
        <p:spPr bwMode="auto">
          <a:xfrm>
            <a:off x="1328216" y="2430049"/>
            <a:ext cx="2221992" cy="3827316"/>
          </a:xfrm>
          <a:prstGeom prst="rect">
            <a:avLst/>
          </a:prstGeom>
          <a:solidFill>
            <a:srgbClr val="84B1D9">
              <a:alpha val="52000"/>
            </a:srgbClr>
          </a:solidFill>
          <a:ln w="9525" cap="flat" cmpd="sng" algn="ctr">
            <a:noFill/>
            <a:prstDash val="solid"/>
            <a:round/>
            <a:headEnd type="none" w="med" len="med"/>
            <a:tailEnd type="none" w="med" len="med"/>
          </a:ln>
          <a:effectLst/>
        </p:spPr>
        <p:txBody>
          <a:bodyPr vert="horz" wrap="square" lIns="182880" tIns="914400" rIns="182880" bIns="91440" numCol="1" rtlCol="0" anchor="t" anchorCtr="0" compatLnSpc="1">
            <a:prstTxWarp prst="textNoShape">
              <a:avLst/>
            </a:prstTxWarp>
          </a:bodyPr>
          <a:lstStyle/>
          <a:p>
            <a:pPr eaLnBrk="0" fontAlgn="base" hangingPunct="0">
              <a:spcBef>
                <a:spcPct val="0"/>
              </a:spcBef>
              <a:spcAft>
                <a:spcPct val="0"/>
              </a:spcAft>
            </a:pPr>
            <a:r>
              <a:rPr lang="en-US" kern="0" dirty="0">
                <a:solidFill>
                  <a:prstClr val="black"/>
                </a:solidFill>
                <a:latin typeface="Arial" charset="0"/>
                <a:ea typeface="ヒラギノ角ゴ Pro W3" pitchFamily="1" charset="-128"/>
                <a:cs typeface="Arial"/>
              </a:rPr>
              <a:t>Both oral and injectable PrEP medications are available</a:t>
            </a:r>
          </a:p>
          <a:p>
            <a:pPr eaLnBrk="0" fontAlgn="base" hangingPunct="0">
              <a:spcBef>
                <a:spcPct val="0"/>
              </a:spcBef>
              <a:spcAft>
                <a:spcPct val="0"/>
              </a:spcAft>
            </a:pPr>
            <a:endParaRPr lang="en-US" kern="0" dirty="0">
              <a:solidFill>
                <a:prstClr val="black"/>
              </a:solidFill>
              <a:latin typeface="Arial" charset="0"/>
              <a:ea typeface="ヒラギノ角ゴ Pro W3" pitchFamily="1" charset="-128"/>
              <a:cs typeface="Arial"/>
            </a:endParaRPr>
          </a:p>
        </p:txBody>
      </p:sp>
      <p:sp>
        <p:nvSpPr>
          <p:cNvPr id="11" name="Oval 10">
            <a:extLst>
              <a:ext uri="{FF2B5EF4-FFF2-40B4-BE49-F238E27FC236}">
                <a16:creationId xmlns:a16="http://schemas.microsoft.com/office/drawing/2014/main" id="{C1567E5D-0186-7440-AF8F-AEEAAB2C26BA}"/>
              </a:ext>
              <a:ext uri="{C183D7F6-B498-43B3-948B-1728B52AA6E4}">
                <adec:decorative xmlns:adec="http://schemas.microsoft.com/office/drawing/2017/decorative" val="1"/>
              </a:ext>
            </a:extLst>
          </p:cNvPr>
          <p:cNvSpPr/>
          <p:nvPr/>
        </p:nvSpPr>
        <p:spPr bwMode="auto">
          <a:xfrm>
            <a:off x="1905812" y="2067333"/>
            <a:ext cx="1066800" cy="1066800"/>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3600" dirty="0">
                <a:ln w="50800">
                  <a:noFill/>
                </a:ln>
                <a:solidFill>
                  <a:schemeClr val="bg1"/>
                </a:solidFill>
                <a:latin typeface="Arial" charset="0"/>
                <a:ea typeface="ヒラギノ角ゴ Pro W3" pitchFamily="1" charset="-128"/>
                <a:cs typeface="Arial"/>
              </a:rPr>
              <a:t>A</a:t>
            </a:r>
          </a:p>
        </p:txBody>
      </p:sp>
      <p:sp>
        <p:nvSpPr>
          <p:cNvPr id="4" name="Rectangle 3" descr="B">
            <a:extLst>
              <a:ext uri="{FF2B5EF4-FFF2-40B4-BE49-F238E27FC236}">
                <a16:creationId xmlns:a16="http://schemas.microsoft.com/office/drawing/2014/main" id="{6726D51B-CB85-0335-66EE-828654387A40}"/>
              </a:ext>
            </a:extLst>
          </p:cNvPr>
          <p:cNvSpPr/>
          <p:nvPr/>
        </p:nvSpPr>
        <p:spPr bwMode="auto">
          <a:xfrm>
            <a:off x="4649899" y="2325184"/>
            <a:ext cx="550331" cy="549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12" name="Rectangle 11">
            <a:extLst>
              <a:ext uri="{FF2B5EF4-FFF2-40B4-BE49-F238E27FC236}">
                <a16:creationId xmlns:a16="http://schemas.microsoft.com/office/drawing/2014/main" id="{4F9BE25E-C262-EA46-8E2B-450554A3495B}"/>
              </a:ext>
            </a:extLst>
          </p:cNvPr>
          <p:cNvSpPr/>
          <p:nvPr/>
        </p:nvSpPr>
        <p:spPr bwMode="auto">
          <a:xfrm>
            <a:off x="3793952" y="2430049"/>
            <a:ext cx="2221992" cy="3827316"/>
          </a:xfrm>
          <a:prstGeom prst="rect">
            <a:avLst/>
          </a:prstGeom>
          <a:solidFill>
            <a:srgbClr val="84B1D9">
              <a:alpha val="52000"/>
            </a:srgbClr>
          </a:solidFill>
          <a:ln w="9525" cap="flat" cmpd="sng" algn="ctr">
            <a:noFill/>
            <a:prstDash val="solid"/>
            <a:round/>
            <a:headEnd type="none" w="med" len="med"/>
            <a:tailEnd type="none" w="med" len="med"/>
          </a:ln>
          <a:effectLst/>
        </p:spPr>
        <p:txBody>
          <a:bodyPr vert="horz" wrap="square" lIns="182880" tIns="914400" rIns="182880" bIns="91440" numCol="1" rtlCol="0" anchor="t" anchorCtr="0" compatLnSpc="1">
            <a:prstTxWarp prst="textNoShape">
              <a:avLst/>
            </a:prstTxWarp>
          </a:bodyPr>
          <a:lstStyle/>
          <a:p>
            <a:pPr eaLnBrk="0" fontAlgn="base" hangingPunct="0">
              <a:spcBef>
                <a:spcPct val="0"/>
              </a:spcBef>
              <a:spcAft>
                <a:spcPct val="0"/>
              </a:spcAft>
            </a:pPr>
            <a:r>
              <a:rPr lang="en-US" kern="0" dirty="0">
                <a:solidFill>
                  <a:prstClr val="black"/>
                </a:solidFill>
                <a:latin typeface="Arial" charset="0"/>
                <a:ea typeface="ヒラギノ角ゴ Pro W3" pitchFamily="1" charset="-128"/>
                <a:cs typeface="Arial"/>
              </a:rPr>
              <a:t>PrEP medications are generally well tolerated, and side effects are typically mild to moderate, manageable, and temporary</a:t>
            </a:r>
          </a:p>
          <a:p>
            <a:pPr eaLnBrk="0" fontAlgn="base" hangingPunct="0">
              <a:spcBef>
                <a:spcPct val="0"/>
              </a:spcBef>
              <a:spcAft>
                <a:spcPct val="0"/>
              </a:spcAft>
            </a:pPr>
            <a:endParaRPr lang="en-US" kern="0" dirty="0">
              <a:solidFill>
                <a:prstClr val="black"/>
              </a:solidFill>
              <a:latin typeface="Arial" charset="0"/>
              <a:ea typeface="ヒラギノ角ゴ Pro W3" pitchFamily="1" charset="-128"/>
              <a:cs typeface="Arial"/>
            </a:endParaRPr>
          </a:p>
        </p:txBody>
      </p:sp>
      <p:sp>
        <p:nvSpPr>
          <p:cNvPr id="15" name="Oval 14">
            <a:extLst>
              <a:ext uri="{FF2B5EF4-FFF2-40B4-BE49-F238E27FC236}">
                <a16:creationId xmlns:a16="http://schemas.microsoft.com/office/drawing/2014/main" id="{30AD70AC-29E2-1B49-AC29-52535504712B}"/>
              </a:ext>
              <a:ext uri="{C183D7F6-B498-43B3-948B-1728B52AA6E4}">
                <adec:decorative xmlns:adec="http://schemas.microsoft.com/office/drawing/2017/decorative" val="1"/>
              </a:ext>
            </a:extLst>
          </p:cNvPr>
          <p:cNvSpPr/>
          <p:nvPr/>
        </p:nvSpPr>
        <p:spPr bwMode="auto">
          <a:xfrm>
            <a:off x="4371548" y="2067333"/>
            <a:ext cx="1066800" cy="1066800"/>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3600" dirty="0">
                <a:ln w="50800">
                  <a:noFill/>
                </a:ln>
                <a:solidFill>
                  <a:schemeClr val="bg1"/>
                </a:solidFill>
                <a:latin typeface="Arial" charset="0"/>
                <a:ea typeface="ヒラギノ角ゴ Pro W3" pitchFamily="1" charset="-128"/>
                <a:cs typeface="Arial"/>
              </a:rPr>
              <a:t>B</a:t>
            </a:r>
          </a:p>
        </p:txBody>
      </p:sp>
      <p:sp>
        <p:nvSpPr>
          <p:cNvPr id="5" name="Rectangle 4" descr="C">
            <a:extLst>
              <a:ext uri="{FF2B5EF4-FFF2-40B4-BE49-F238E27FC236}">
                <a16:creationId xmlns:a16="http://schemas.microsoft.com/office/drawing/2014/main" id="{E3D31B6A-63C1-3543-11D3-B2ABB4D6A12A}"/>
              </a:ext>
            </a:extLst>
          </p:cNvPr>
          <p:cNvSpPr/>
          <p:nvPr/>
        </p:nvSpPr>
        <p:spPr bwMode="auto">
          <a:xfrm>
            <a:off x="7099650" y="2325183"/>
            <a:ext cx="550331" cy="549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13" name="Rectangle 12">
            <a:extLst>
              <a:ext uri="{FF2B5EF4-FFF2-40B4-BE49-F238E27FC236}">
                <a16:creationId xmlns:a16="http://schemas.microsoft.com/office/drawing/2014/main" id="{B7F4B2B5-8512-C642-8962-AC21C3C8E35A}"/>
              </a:ext>
            </a:extLst>
          </p:cNvPr>
          <p:cNvSpPr/>
          <p:nvPr/>
        </p:nvSpPr>
        <p:spPr bwMode="auto">
          <a:xfrm>
            <a:off x="6263820" y="2430049"/>
            <a:ext cx="2221992" cy="3827316"/>
          </a:xfrm>
          <a:prstGeom prst="rect">
            <a:avLst/>
          </a:prstGeom>
          <a:solidFill>
            <a:srgbClr val="84B1D9">
              <a:alpha val="52000"/>
            </a:srgbClr>
          </a:solidFill>
          <a:ln w="9525" cap="flat" cmpd="sng" algn="ctr">
            <a:noFill/>
            <a:prstDash val="solid"/>
            <a:round/>
            <a:headEnd type="none" w="med" len="med"/>
            <a:tailEnd type="none" w="med" len="med"/>
          </a:ln>
          <a:effectLst/>
        </p:spPr>
        <p:txBody>
          <a:bodyPr vert="horz" wrap="square" lIns="182880" tIns="914400" rIns="182880" bIns="91440" numCol="1" rtlCol="0" anchor="t" anchorCtr="0" compatLnSpc="1">
            <a:prstTxWarp prst="textNoShape">
              <a:avLst/>
            </a:prstTxWarp>
          </a:bodyPr>
          <a:lstStyle/>
          <a:p>
            <a:pPr eaLnBrk="0" fontAlgn="base" hangingPunct="0">
              <a:spcBef>
                <a:spcPct val="0"/>
              </a:spcBef>
              <a:spcAft>
                <a:spcPct val="0"/>
              </a:spcAft>
            </a:pPr>
            <a:r>
              <a:rPr lang="en-US" kern="0" dirty="0">
                <a:solidFill>
                  <a:prstClr val="black"/>
                </a:solidFill>
                <a:latin typeface="Arial" charset="0"/>
                <a:ea typeface="ヒラギノ角ゴ Pro W3" pitchFamily="1" charset="-128"/>
                <a:cs typeface="Arial"/>
              </a:rPr>
              <a:t>PrEP can only be prescribed by an infectious disease or HIV specialist</a:t>
            </a:r>
          </a:p>
        </p:txBody>
      </p:sp>
      <p:sp>
        <p:nvSpPr>
          <p:cNvPr id="16" name="Oval 15">
            <a:extLst>
              <a:ext uri="{FF2B5EF4-FFF2-40B4-BE49-F238E27FC236}">
                <a16:creationId xmlns:a16="http://schemas.microsoft.com/office/drawing/2014/main" id="{92ED2D42-3721-A54B-9180-1E54D1BF0079}"/>
              </a:ext>
              <a:ext uri="{C183D7F6-B498-43B3-948B-1728B52AA6E4}">
                <adec:decorative xmlns:adec="http://schemas.microsoft.com/office/drawing/2017/decorative" val="1"/>
              </a:ext>
            </a:extLst>
          </p:cNvPr>
          <p:cNvSpPr/>
          <p:nvPr/>
        </p:nvSpPr>
        <p:spPr bwMode="auto">
          <a:xfrm>
            <a:off x="6841416" y="2067333"/>
            <a:ext cx="1066800" cy="1066800"/>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3600" dirty="0">
                <a:ln w="50800">
                  <a:noFill/>
                </a:ln>
                <a:solidFill>
                  <a:schemeClr val="bg1"/>
                </a:solidFill>
                <a:latin typeface="Arial" charset="0"/>
                <a:ea typeface="ヒラギノ角ゴ Pro W3" pitchFamily="1" charset="-128"/>
                <a:cs typeface="Arial"/>
              </a:rPr>
              <a:t>C</a:t>
            </a:r>
          </a:p>
        </p:txBody>
      </p:sp>
      <p:sp>
        <p:nvSpPr>
          <p:cNvPr id="7" name="Rectangle 6" descr="D">
            <a:extLst>
              <a:ext uri="{FF2B5EF4-FFF2-40B4-BE49-F238E27FC236}">
                <a16:creationId xmlns:a16="http://schemas.microsoft.com/office/drawing/2014/main" id="{B9BA1DF9-9F49-E6DB-49D3-06D935C10479}"/>
              </a:ext>
              <a:ext uri="{C183D7F6-B498-43B3-948B-1728B52AA6E4}">
                <adec:decorative xmlns:adec="http://schemas.microsoft.com/office/drawing/2017/decorative" val="0"/>
              </a:ext>
            </a:extLst>
          </p:cNvPr>
          <p:cNvSpPr/>
          <p:nvPr/>
        </p:nvSpPr>
        <p:spPr bwMode="auto">
          <a:xfrm>
            <a:off x="9578881" y="2325183"/>
            <a:ext cx="550331" cy="549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14" name="Rectangle 13">
            <a:extLst>
              <a:ext uri="{FF2B5EF4-FFF2-40B4-BE49-F238E27FC236}">
                <a16:creationId xmlns:a16="http://schemas.microsoft.com/office/drawing/2014/main" id="{F81D7E7F-F90D-D84E-9542-931888A76918}"/>
              </a:ext>
            </a:extLst>
          </p:cNvPr>
          <p:cNvSpPr/>
          <p:nvPr/>
        </p:nvSpPr>
        <p:spPr bwMode="auto">
          <a:xfrm>
            <a:off x="8743051" y="2430048"/>
            <a:ext cx="2221992" cy="3828262"/>
          </a:xfrm>
          <a:prstGeom prst="rect">
            <a:avLst/>
          </a:prstGeom>
          <a:solidFill>
            <a:srgbClr val="84B1D9">
              <a:alpha val="52000"/>
            </a:srgbClr>
          </a:solidFill>
          <a:ln w="9525" cap="flat" cmpd="sng" algn="ctr">
            <a:noFill/>
            <a:prstDash val="solid"/>
            <a:round/>
            <a:headEnd type="none" w="med" len="med"/>
            <a:tailEnd type="none" w="med" len="med"/>
          </a:ln>
          <a:effectLst/>
        </p:spPr>
        <p:txBody>
          <a:bodyPr vert="horz" wrap="square" lIns="182880" tIns="914400" rIns="182880" bIns="91440" numCol="1" rtlCol="0" anchor="t" anchorCtr="0" compatLnSpc="1">
            <a:prstTxWarp prst="textNoShape">
              <a:avLst/>
            </a:prstTxWarp>
          </a:bodyPr>
          <a:lstStyle/>
          <a:p>
            <a:pPr eaLnBrk="0" fontAlgn="base" hangingPunct="0">
              <a:spcBef>
                <a:spcPct val="0"/>
              </a:spcBef>
              <a:spcAft>
                <a:spcPct val="0"/>
              </a:spcAft>
            </a:pPr>
            <a:r>
              <a:rPr lang="en-US" kern="0" dirty="0">
                <a:solidFill>
                  <a:prstClr val="black"/>
                </a:solidFill>
                <a:latin typeface="Arial" charset="0"/>
                <a:ea typeface="ヒラギノ角ゴ Pro W3" pitchFamily="1" charset="-128"/>
                <a:cs typeface="Arial"/>
              </a:rPr>
              <a:t>Telling all sexually active adults and adolescents that PrEP can protect them from getting HIV is a graded recommendation (IIIB) in the CDC PrEP guideline</a:t>
            </a:r>
          </a:p>
        </p:txBody>
      </p:sp>
      <p:sp>
        <p:nvSpPr>
          <p:cNvPr id="17" name="Oval 16">
            <a:extLst>
              <a:ext uri="{FF2B5EF4-FFF2-40B4-BE49-F238E27FC236}">
                <a16:creationId xmlns:a16="http://schemas.microsoft.com/office/drawing/2014/main" id="{C1DA8C57-C285-3D46-B86D-4AE221391319}"/>
              </a:ext>
              <a:ext uri="{C183D7F6-B498-43B3-948B-1728B52AA6E4}">
                <adec:decorative xmlns:adec="http://schemas.microsoft.com/office/drawing/2017/decorative" val="1"/>
              </a:ext>
            </a:extLst>
          </p:cNvPr>
          <p:cNvSpPr/>
          <p:nvPr/>
        </p:nvSpPr>
        <p:spPr bwMode="auto">
          <a:xfrm>
            <a:off x="9320647" y="2067333"/>
            <a:ext cx="1066800" cy="1066800"/>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3600" dirty="0">
                <a:ln w="50800">
                  <a:noFill/>
                </a:ln>
                <a:solidFill>
                  <a:schemeClr val="bg1"/>
                </a:solidFill>
                <a:latin typeface="Arial" charset="0"/>
                <a:ea typeface="ヒラギノ角ゴ Pro W3" pitchFamily="1" charset="-128"/>
                <a:cs typeface="Arial"/>
              </a:rPr>
              <a:t>D</a:t>
            </a:r>
          </a:p>
        </p:txBody>
      </p:sp>
      <p:sp>
        <p:nvSpPr>
          <p:cNvPr id="2" name="Slide Number Placeholder 1"/>
          <p:cNvSpPr>
            <a:spLocks noGrp="1"/>
          </p:cNvSpPr>
          <p:nvPr>
            <p:ph type="sldNum" sz="quarter" idx="10"/>
          </p:nvPr>
        </p:nvSpPr>
        <p:spPr>
          <a:xfrm>
            <a:off x="11289933" y="6265852"/>
            <a:ext cx="609600" cy="304801"/>
          </a:xfrm>
        </p:spPr>
        <p:txBody>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C914B7-3043-4642-BB44-C6EB7A7AA2E7}" type="slidenum">
              <a:rPr lang="en-US" smtClean="0"/>
              <a:pPr/>
              <a:t>41</a:t>
            </a:fld>
            <a:endParaRPr lang="en-US" dirty="0"/>
          </a:p>
        </p:txBody>
      </p:sp>
    </p:spTree>
    <p:extLst>
      <p:ext uri="{BB962C8B-B14F-4D97-AF65-F5344CB8AC3E}">
        <p14:creationId xmlns:p14="http://schemas.microsoft.com/office/powerpoint/2010/main" val="30516410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9C4A53-7C9E-794E-9E17-8C4F4AC909F8}"/>
              </a:ext>
            </a:extLst>
          </p:cNvPr>
          <p:cNvSpPr>
            <a:spLocks noGrp="1"/>
          </p:cNvSpPr>
          <p:nvPr>
            <p:ph type="title"/>
          </p:nvPr>
        </p:nvSpPr>
        <p:spPr/>
        <p:txBody>
          <a:bodyPr/>
          <a:lstStyle/>
          <a:p>
            <a:r>
              <a:rPr lang="en-US" dirty="0"/>
              <a:t>The Correct Answer is C</a:t>
            </a:r>
          </a:p>
        </p:txBody>
      </p:sp>
      <p:sp>
        <p:nvSpPr>
          <p:cNvPr id="6" name="Content Placeholder 2">
            <a:extLst>
              <a:ext uri="{FF2B5EF4-FFF2-40B4-BE49-F238E27FC236}">
                <a16:creationId xmlns:a16="http://schemas.microsoft.com/office/drawing/2014/main" id="{FE070CBD-BD60-4446-B1B7-8235C01291B2}"/>
              </a:ext>
            </a:extLst>
          </p:cNvPr>
          <p:cNvSpPr txBox="1">
            <a:spLocks/>
          </p:cNvSpPr>
          <p:nvPr/>
        </p:nvSpPr>
        <p:spPr>
          <a:xfrm>
            <a:off x="1328216" y="1451028"/>
            <a:ext cx="9332789" cy="685800"/>
          </a:xfrm>
          <a:prstGeom prst="rect">
            <a:avLst/>
          </a:prstGeom>
        </p:spPr>
        <p:txBody>
          <a:bodyPr/>
          <a:lstStyle>
            <a:lvl1pPr marL="280988" indent="-280988"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n-lt"/>
                <a:ea typeface="+mn-ea"/>
                <a:cs typeface="+mn-cs"/>
              </a:defRPr>
            </a:lvl1pPr>
            <a:lvl2pPr marL="457200" indent="-234950" algn="l" rtl="0" eaLnBrk="1" fontAlgn="base" hangingPunct="1">
              <a:spcBef>
                <a:spcPct val="20000"/>
              </a:spcBef>
              <a:spcAft>
                <a:spcPct val="0"/>
              </a:spcAft>
              <a:buClr>
                <a:schemeClr val="tx2"/>
              </a:buClr>
              <a:buSzPct val="80000"/>
              <a:buFont typeface="Arial" charset="0"/>
              <a:buChar char="–"/>
              <a:defRPr sz="1800">
                <a:solidFill>
                  <a:schemeClr val="tx1"/>
                </a:solidFill>
                <a:latin typeface="+mn-lt"/>
                <a:cs typeface="+mn-cs"/>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a:solidFill>
                  <a:schemeClr val="tx1"/>
                </a:solidFill>
                <a:latin typeface="+mn-lt"/>
                <a:cs typeface="+mn-cs"/>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buClr>
                <a:srgbClr val="44546A"/>
              </a:buClr>
              <a:buNone/>
            </a:pPr>
            <a:r>
              <a:rPr lang="en-US" b="1" kern="0" dirty="0">
                <a:solidFill>
                  <a:srgbClr val="005895"/>
                </a:solidFill>
                <a:cs typeface="Arial"/>
              </a:rPr>
              <a:t>Which of the following statements is false?</a:t>
            </a:r>
          </a:p>
          <a:p>
            <a:pPr marL="0" indent="0">
              <a:buClr>
                <a:srgbClr val="44546A"/>
              </a:buClr>
              <a:buNone/>
            </a:pPr>
            <a:endParaRPr lang="en-US" b="1" kern="0" dirty="0">
              <a:cs typeface="Arial"/>
            </a:endParaRPr>
          </a:p>
          <a:p>
            <a:pPr lvl="2">
              <a:buClr>
                <a:srgbClr val="44546A"/>
              </a:buClr>
            </a:pPr>
            <a:endParaRPr lang="en-US" kern="0" baseline="30000" dirty="0">
              <a:solidFill>
                <a:prstClr val="black"/>
              </a:solidFill>
              <a:latin typeface="Arial"/>
              <a:ea typeface="ヒラギノ角ゴ Pro W3" pitchFamily="1" charset="-128"/>
              <a:cs typeface="Arial"/>
            </a:endParaRPr>
          </a:p>
        </p:txBody>
      </p:sp>
      <p:sp>
        <p:nvSpPr>
          <p:cNvPr id="10" name="Rectangle 9">
            <a:extLst>
              <a:ext uri="{FF2B5EF4-FFF2-40B4-BE49-F238E27FC236}">
                <a16:creationId xmlns:a16="http://schemas.microsoft.com/office/drawing/2014/main" id="{CAB830AD-F9CA-504F-9A4C-BE1FE5A3156E}"/>
              </a:ext>
              <a:ext uri="{C183D7F6-B498-43B3-948B-1728B52AA6E4}">
                <adec:decorative xmlns:adec="http://schemas.microsoft.com/office/drawing/2017/decorative" val="1"/>
              </a:ext>
            </a:extLst>
          </p:cNvPr>
          <p:cNvSpPr/>
          <p:nvPr/>
        </p:nvSpPr>
        <p:spPr bwMode="auto">
          <a:xfrm>
            <a:off x="1328216" y="2430049"/>
            <a:ext cx="2221992" cy="3827316"/>
          </a:xfrm>
          <a:prstGeom prst="rect">
            <a:avLst/>
          </a:prstGeom>
          <a:solidFill>
            <a:srgbClr val="84B1D9">
              <a:alpha val="52000"/>
            </a:srgbClr>
          </a:solidFill>
          <a:ln w="9525" cap="flat" cmpd="sng" algn="ctr">
            <a:noFill/>
            <a:prstDash val="solid"/>
            <a:round/>
            <a:headEnd type="none" w="med" len="med"/>
            <a:tailEnd type="none" w="med" len="med"/>
          </a:ln>
          <a:effectLst/>
        </p:spPr>
        <p:txBody>
          <a:bodyPr vert="horz" wrap="square" lIns="182880" tIns="914400" rIns="182880" bIns="91440" numCol="1" rtlCol="0" anchor="t" anchorCtr="0" compatLnSpc="1">
            <a:prstTxWarp prst="textNoShape">
              <a:avLst/>
            </a:prstTxWarp>
          </a:bodyPr>
          <a:lstStyle/>
          <a:p>
            <a:pPr eaLnBrk="0" fontAlgn="base" hangingPunct="0">
              <a:spcBef>
                <a:spcPct val="0"/>
              </a:spcBef>
              <a:spcAft>
                <a:spcPct val="0"/>
              </a:spcAft>
            </a:pPr>
            <a:r>
              <a:rPr lang="en-US" kern="0" dirty="0">
                <a:solidFill>
                  <a:prstClr val="black"/>
                </a:solidFill>
                <a:latin typeface="Arial" charset="0"/>
                <a:ea typeface="ヒラギノ角ゴ Pro W3" pitchFamily="1" charset="-128"/>
                <a:cs typeface="Arial"/>
              </a:rPr>
              <a:t>Both oral and injectable PrEP medications are available</a:t>
            </a:r>
          </a:p>
          <a:p>
            <a:pPr eaLnBrk="0" fontAlgn="base" hangingPunct="0">
              <a:spcBef>
                <a:spcPct val="0"/>
              </a:spcBef>
              <a:spcAft>
                <a:spcPct val="0"/>
              </a:spcAft>
            </a:pPr>
            <a:endParaRPr lang="en-US" kern="0" dirty="0">
              <a:solidFill>
                <a:prstClr val="black"/>
              </a:solidFill>
              <a:latin typeface="Arial" charset="0"/>
              <a:ea typeface="ヒラギノ角ゴ Pro W3" pitchFamily="1" charset="-128"/>
              <a:cs typeface="Arial"/>
            </a:endParaRPr>
          </a:p>
        </p:txBody>
      </p:sp>
      <p:sp>
        <p:nvSpPr>
          <p:cNvPr id="11" name="Oval 10">
            <a:extLst>
              <a:ext uri="{FF2B5EF4-FFF2-40B4-BE49-F238E27FC236}">
                <a16:creationId xmlns:a16="http://schemas.microsoft.com/office/drawing/2014/main" id="{F14235E9-A4C2-1049-BF8D-6D4EC99840BE}"/>
              </a:ext>
              <a:ext uri="{C183D7F6-B498-43B3-948B-1728B52AA6E4}">
                <adec:decorative xmlns:adec="http://schemas.microsoft.com/office/drawing/2017/decorative" val="1"/>
              </a:ext>
            </a:extLst>
          </p:cNvPr>
          <p:cNvSpPr/>
          <p:nvPr/>
        </p:nvSpPr>
        <p:spPr bwMode="auto">
          <a:xfrm>
            <a:off x="1905812" y="2067333"/>
            <a:ext cx="1066800" cy="1066800"/>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3600" dirty="0">
                <a:ln w="50800">
                  <a:noFill/>
                </a:ln>
                <a:solidFill>
                  <a:schemeClr val="bg1"/>
                </a:solidFill>
                <a:latin typeface="Arial" charset="0"/>
                <a:ea typeface="ヒラギノ角ゴ Pro W3" pitchFamily="1" charset="-128"/>
                <a:cs typeface="Arial"/>
              </a:rPr>
              <a:t>A</a:t>
            </a:r>
          </a:p>
        </p:txBody>
      </p:sp>
      <p:sp>
        <p:nvSpPr>
          <p:cNvPr id="12" name="Rectangle 11">
            <a:extLst>
              <a:ext uri="{FF2B5EF4-FFF2-40B4-BE49-F238E27FC236}">
                <a16:creationId xmlns:a16="http://schemas.microsoft.com/office/drawing/2014/main" id="{C5B65D68-34D9-A64F-ABD4-B31381492B66}"/>
              </a:ext>
              <a:ext uri="{C183D7F6-B498-43B3-948B-1728B52AA6E4}">
                <adec:decorative xmlns:adec="http://schemas.microsoft.com/office/drawing/2017/decorative" val="1"/>
              </a:ext>
            </a:extLst>
          </p:cNvPr>
          <p:cNvSpPr/>
          <p:nvPr/>
        </p:nvSpPr>
        <p:spPr bwMode="auto">
          <a:xfrm>
            <a:off x="3793952" y="2430049"/>
            <a:ext cx="2221992" cy="3827316"/>
          </a:xfrm>
          <a:prstGeom prst="rect">
            <a:avLst/>
          </a:prstGeom>
          <a:solidFill>
            <a:srgbClr val="84B1D9">
              <a:alpha val="52000"/>
            </a:srgbClr>
          </a:solidFill>
          <a:ln w="9525" cap="flat" cmpd="sng" algn="ctr">
            <a:noFill/>
            <a:prstDash val="solid"/>
            <a:round/>
            <a:headEnd type="none" w="med" len="med"/>
            <a:tailEnd type="none" w="med" len="med"/>
          </a:ln>
          <a:effectLst/>
        </p:spPr>
        <p:txBody>
          <a:bodyPr vert="horz" wrap="square" lIns="182880" tIns="914400" rIns="182880" bIns="91440" numCol="1" rtlCol="0" anchor="t" anchorCtr="0" compatLnSpc="1">
            <a:prstTxWarp prst="textNoShape">
              <a:avLst/>
            </a:prstTxWarp>
          </a:bodyPr>
          <a:lstStyle/>
          <a:p>
            <a:pPr eaLnBrk="0" fontAlgn="base" hangingPunct="0">
              <a:spcBef>
                <a:spcPct val="0"/>
              </a:spcBef>
              <a:spcAft>
                <a:spcPct val="0"/>
              </a:spcAft>
            </a:pPr>
            <a:r>
              <a:rPr lang="en-US" kern="0" dirty="0">
                <a:solidFill>
                  <a:prstClr val="black"/>
                </a:solidFill>
                <a:latin typeface="Arial" charset="0"/>
                <a:ea typeface="ヒラギノ角ゴ Pro W3" pitchFamily="1" charset="-128"/>
                <a:cs typeface="Arial"/>
              </a:rPr>
              <a:t>PrEP medications are generally well tolerated, and side effects are typically mild to moderate, manageable, and temporary</a:t>
            </a:r>
          </a:p>
          <a:p>
            <a:pPr eaLnBrk="0" fontAlgn="base" hangingPunct="0">
              <a:spcBef>
                <a:spcPct val="0"/>
              </a:spcBef>
              <a:spcAft>
                <a:spcPct val="0"/>
              </a:spcAft>
            </a:pPr>
            <a:endParaRPr lang="en-US" kern="0" dirty="0">
              <a:solidFill>
                <a:prstClr val="black"/>
              </a:solidFill>
              <a:latin typeface="Arial" charset="0"/>
              <a:ea typeface="ヒラギノ角ゴ Pro W3" pitchFamily="1" charset="-128"/>
              <a:cs typeface="Arial"/>
            </a:endParaRPr>
          </a:p>
        </p:txBody>
      </p:sp>
      <p:sp>
        <p:nvSpPr>
          <p:cNvPr id="15" name="Oval 14">
            <a:extLst>
              <a:ext uri="{FF2B5EF4-FFF2-40B4-BE49-F238E27FC236}">
                <a16:creationId xmlns:a16="http://schemas.microsoft.com/office/drawing/2014/main" id="{3CCA6FEF-F2F9-3F48-9C08-B7FA0DDC8B53}"/>
              </a:ext>
              <a:ext uri="{C183D7F6-B498-43B3-948B-1728B52AA6E4}">
                <adec:decorative xmlns:adec="http://schemas.microsoft.com/office/drawing/2017/decorative" val="1"/>
              </a:ext>
            </a:extLst>
          </p:cNvPr>
          <p:cNvSpPr/>
          <p:nvPr/>
        </p:nvSpPr>
        <p:spPr bwMode="auto">
          <a:xfrm>
            <a:off x="4371548" y="2067333"/>
            <a:ext cx="1066800" cy="1066800"/>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3600" dirty="0">
                <a:ln w="50800">
                  <a:noFill/>
                </a:ln>
                <a:solidFill>
                  <a:schemeClr val="bg1"/>
                </a:solidFill>
                <a:latin typeface="Arial" charset="0"/>
                <a:ea typeface="ヒラギノ角ゴ Pro W3" pitchFamily="1" charset="-128"/>
                <a:cs typeface="Arial"/>
              </a:rPr>
              <a:t>B</a:t>
            </a:r>
          </a:p>
        </p:txBody>
      </p:sp>
      <p:sp>
        <p:nvSpPr>
          <p:cNvPr id="14" name="Rectangle 13">
            <a:extLst>
              <a:ext uri="{FF2B5EF4-FFF2-40B4-BE49-F238E27FC236}">
                <a16:creationId xmlns:a16="http://schemas.microsoft.com/office/drawing/2014/main" id="{25BD9C66-7914-0B41-82F9-DFE25BE899D9}"/>
              </a:ext>
              <a:ext uri="{C183D7F6-B498-43B3-948B-1728B52AA6E4}">
                <adec:decorative xmlns:adec="http://schemas.microsoft.com/office/drawing/2017/decorative" val="1"/>
              </a:ext>
            </a:extLst>
          </p:cNvPr>
          <p:cNvSpPr/>
          <p:nvPr/>
        </p:nvSpPr>
        <p:spPr bwMode="auto">
          <a:xfrm>
            <a:off x="8743051" y="2430048"/>
            <a:ext cx="2221992" cy="3828262"/>
          </a:xfrm>
          <a:prstGeom prst="rect">
            <a:avLst/>
          </a:prstGeom>
          <a:solidFill>
            <a:srgbClr val="84B1D9">
              <a:alpha val="52000"/>
            </a:srgbClr>
          </a:solidFill>
          <a:ln w="9525" cap="flat" cmpd="sng" algn="ctr">
            <a:noFill/>
            <a:prstDash val="solid"/>
            <a:round/>
            <a:headEnd type="none" w="med" len="med"/>
            <a:tailEnd type="none" w="med" len="med"/>
          </a:ln>
          <a:effectLst/>
        </p:spPr>
        <p:txBody>
          <a:bodyPr vert="horz" wrap="square" lIns="182880" tIns="914400" rIns="182880" bIns="91440" numCol="1" rtlCol="0" anchor="t" anchorCtr="0" compatLnSpc="1">
            <a:prstTxWarp prst="textNoShape">
              <a:avLst/>
            </a:prstTxWarp>
          </a:bodyPr>
          <a:lstStyle/>
          <a:p>
            <a:pPr eaLnBrk="0" fontAlgn="base" hangingPunct="0">
              <a:spcBef>
                <a:spcPct val="0"/>
              </a:spcBef>
              <a:spcAft>
                <a:spcPct val="0"/>
              </a:spcAft>
            </a:pPr>
            <a:r>
              <a:rPr lang="en-US" kern="0" dirty="0">
                <a:solidFill>
                  <a:prstClr val="black"/>
                </a:solidFill>
                <a:latin typeface="Arial" charset="0"/>
                <a:ea typeface="ヒラギノ角ゴ Pro W3" pitchFamily="1" charset="-128"/>
                <a:cs typeface="Arial"/>
              </a:rPr>
              <a:t>Telling all sexually active adults and adolescents that PrEP can protect them from getting HIV is a graded recommendation (IIIB) in CDC PrEP guideline</a:t>
            </a:r>
          </a:p>
        </p:txBody>
      </p:sp>
      <p:sp>
        <p:nvSpPr>
          <p:cNvPr id="5" name="Rectangle 4" descr="Answer “C” is marked correct.">
            <a:extLst>
              <a:ext uri="{FF2B5EF4-FFF2-40B4-BE49-F238E27FC236}">
                <a16:creationId xmlns:a16="http://schemas.microsoft.com/office/drawing/2014/main" id="{DD5F796E-25FD-157A-0F5F-7B142D62E3AD}"/>
              </a:ext>
            </a:extLst>
          </p:cNvPr>
          <p:cNvSpPr/>
          <p:nvPr/>
        </p:nvSpPr>
        <p:spPr bwMode="auto">
          <a:xfrm>
            <a:off x="7099650" y="2326146"/>
            <a:ext cx="550331" cy="549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13" name="Rectangle 12">
            <a:extLst>
              <a:ext uri="{FF2B5EF4-FFF2-40B4-BE49-F238E27FC236}">
                <a16:creationId xmlns:a16="http://schemas.microsoft.com/office/drawing/2014/main" id="{581EA6BC-52EA-E544-B52A-6749CD410959}"/>
              </a:ext>
            </a:extLst>
          </p:cNvPr>
          <p:cNvSpPr/>
          <p:nvPr/>
        </p:nvSpPr>
        <p:spPr bwMode="auto">
          <a:xfrm>
            <a:off x="6263820" y="2430049"/>
            <a:ext cx="2221992" cy="3827316"/>
          </a:xfrm>
          <a:prstGeom prst="rect">
            <a:avLst/>
          </a:prstGeom>
          <a:solidFill>
            <a:schemeClr val="accent3">
              <a:lumMod val="20000"/>
              <a:lumOff val="80000"/>
              <a:alpha val="52000"/>
            </a:schemeClr>
          </a:solidFill>
          <a:ln w="9525" cap="flat" cmpd="sng" algn="ctr">
            <a:noFill/>
            <a:prstDash val="solid"/>
            <a:round/>
            <a:headEnd type="none" w="med" len="med"/>
            <a:tailEnd type="none" w="med" len="med"/>
          </a:ln>
          <a:effectLst/>
        </p:spPr>
        <p:txBody>
          <a:bodyPr vert="horz" wrap="square" lIns="182880" tIns="914400" rIns="182880" bIns="91440" numCol="1" rtlCol="0" anchor="t" anchorCtr="0" compatLnSpc="1">
            <a:prstTxWarp prst="textNoShape">
              <a:avLst/>
            </a:prstTxWarp>
          </a:bodyPr>
          <a:lstStyle/>
          <a:p>
            <a:pPr eaLnBrk="0" fontAlgn="base" hangingPunct="0">
              <a:spcBef>
                <a:spcPct val="0"/>
              </a:spcBef>
              <a:spcAft>
                <a:spcPct val="0"/>
              </a:spcAft>
            </a:pPr>
            <a:r>
              <a:rPr lang="en-US" kern="0" dirty="0">
                <a:solidFill>
                  <a:prstClr val="black"/>
                </a:solidFill>
                <a:latin typeface="Arial" charset="0"/>
                <a:ea typeface="ヒラギノ角ゴ Pro W3" pitchFamily="1" charset="-128"/>
                <a:cs typeface="Arial"/>
              </a:rPr>
              <a:t>PrEP can only be prescribed by an infectious disease or HIV specialist</a:t>
            </a:r>
          </a:p>
        </p:txBody>
      </p:sp>
      <p:sp>
        <p:nvSpPr>
          <p:cNvPr id="16" name="Oval 15">
            <a:extLst>
              <a:ext uri="{FF2B5EF4-FFF2-40B4-BE49-F238E27FC236}">
                <a16:creationId xmlns:a16="http://schemas.microsoft.com/office/drawing/2014/main" id="{2E99425E-DBEA-224C-9575-CFB5C9C72509}"/>
              </a:ext>
              <a:ext uri="{C183D7F6-B498-43B3-948B-1728B52AA6E4}">
                <adec:decorative xmlns:adec="http://schemas.microsoft.com/office/drawing/2017/decorative" val="1"/>
              </a:ext>
            </a:extLst>
          </p:cNvPr>
          <p:cNvSpPr/>
          <p:nvPr/>
        </p:nvSpPr>
        <p:spPr bwMode="auto">
          <a:xfrm>
            <a:off x="6841416" y="2067333"/>
            <a:ext cx="1066800" cy="1066800"/>
          </a:xfrm>
          <a:prstGeom prst="ellipse">
            <a:avLst/>
          </a:prstGeom>
          <a:solidFill>
            <a:srgbClr val="C00000"/>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3600" dirty="0">
                <a:ln w="50800">
                  <a:noFill/>
                </a:ln>
                <a:solidFill>
                  <a:schemeClr val="bg1"/>
                </a:solidFill>
                <a:latin typeface="Arial" charset="0"/>
                <a:ea typeface="ヒラギノ角ゴ Pro W3" pitchFamily="1" charset="-128"/>
                <a:cs typeface="Arial"/>
              </a:rPr>
              <a:t>C</a:t>
            </a:r>
          </a:p>
        </p:txBody>
      </p:sp>
      <p:sp>
        <p:nvSpPr>
          <p:cNvPr id="17" name="Oval 16">
            <a:extLst>
              <a:ext uri="{FF2B5EF4-FFF2-40B4-BE49-F238E27FC236}">
                <a16:creationId xmlns:a16="http://schemas.microsoft.com/office/drawing/2014/main" id="{BBABF5E1-89C2-5C48-BDF5-EEDE42DF790E}"/>
              </a:ext>
              <a:ext uri="{C183D7F6-B498-43B3-948B-1728B52AA6E4}">
                <adec:decorative xmlns:adec="http://schemas.microsoft.com/office/drawing/2017/decorative" val="1"/>
              </a:ext>
            </a:extLst>
          </p:cNvPr>
          <p:cNvSpPr/>
          <p:nvPr/>
        </p:nvSpPr>
        <p:spPr bwMode="auto">
          <a:xfrm>
            <a:off x="9320647" y="2067333"/>
            <a:ext cx="1066800" cy="1066800"/>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3600" dirty="0">
                <a:ln w="50800">
                  <a:noFill/>
                </a:ln>
                <a:solidFill>
                  <a:schemeClr val="bg1"/>
                </a:solidFill>
                <a:latin typeface="Arial" charset="0"/>
                <a:ea typeface="ヒラギノ角ゴ Pro W3" pitchFamily="1" charset="-128"/>
                <a:cs typeface="Arial"/>
              </a:rPr>
              <a:t>D</a:t>
            </a:r>
          </a:p>
        </p:txBody>
      </p:sp>
      <p:sp>
        <p:nvSpPr>
          <p:cNvPr id="2" name="Slide Number Placeholder 1"/>
          <p:cNvSpPr>
            <a:spLocks noGrp="1"/>
          </p:cNvSpPr>
          <p:nvPr>
            <p:ph type="sldNum" sz="quarter" idx="10"/>
          </p:nvPr>
        </p:nvSpPr>
        <p:spPr>
          <a:xfrm>
            <a:off x="11298642" y="6265852"/>
            <a:ext cx="609600" cy="30480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C914B7-3043-4642-BB44-C6EB7A7AA2E7}" type="slidenum">
              <a:rPr lang="en-US" smtClean="0"/>
              <a:pPr/>
              <a:t>42</a:t>
            </a:fld>
            <a:endParaRPr lang="en-US" dirty="0"/>
          </a:p>
        </p:txBody>
      </p:sp>
    </p:spTree>
    <p:extLst>
      <p:ext uri="{BB962C8B-B14F-4D97-AF65-F5344CB8AC3E}">
        <p14:creationId xmlns:p14="http://schemas.microsoft.com/office/powerpoint/2010/main" val="26310056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BCB2B9-98EB-0140-88FB-F0D633FF6CC7}"/>
              </a:ext>
            </a:extLst>
          </p:cNvPr>
          <p:cNvSpPr>
            <a:spLocks noGrp="1"/>
          </p:cNvSpPr>
          <p:nvPr>
            <p:ph type="title"/>
          </p:nvPr>
        </p:nvSpPr>
        <p:spPr/>
        <p:txBody>
          <a:bodyPr/>
          <a:lstStyle/>
          <a:p>
            <a:r>
              <a:rPr lang="en-US" dirty="0"/>
              <a:t>Review (cont’d 1) </a:t>
            </a:r>
          </a:p>
        </p:txBody>
      </p:sp>
      <p:sp>
        <p:nvSpPr>
          <p:cNvPr id="8" name="Content Placeholder 2">
            <a:extLst>
              <a:ext uri="{FF2B5EF4-FFF2-40B4-BE49-F238E27FC236}">
                <a16:creationId xmlns:a16="http://schemas.microsoft.com/office/drawing/2014/main" id="{835D03DB-0B1B-5147-B46D-61720524DD4A}"/>
              </a:ext>
            </a:extLst>
          </p:cNvPr>
          <p:cNvSpPr txBox="1">
            <a:spLocks/>
          </p:cNvSpPr>
          <p:nvPr/>
        </p:nvSpPr>
        <p:spPr>
          <a:xfrm>
            <a:off x="1328216" y="1451028"/>
            <a:ext cx="9332789" cy="685800"/>
          </a:xfrm>
          <a:prstGeom prst="rect">
            <a:avLst/>
          </a:prstGeom>
        </p:spPr>
        <p:txBody>
          <a:bodyPr/>
          <a:lstStyle>
            <a:lvl1pPr marL="280988" indent="-280988"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n-lt"/>
                <a:ea typeface="+mn-ea"/>
                <a:cs typeface="+mn-cs"/>
              </a:defRPr>
            </a:lvl1pPr>
            <a:lvl2pPr marL="457200" indent="-234950" algn="l" rtl="0" eaLnBrk="1" fontAlgn="base" hangingPunct="1">
              <a:spcBef>
                <a:spcPct val="20000"/>
              </a:spcBef>
              <a:spcAft>
                <a:spcPct val="0"/>
              </a:spcAft>
              <a:buClr>
                <a:schemeClr val="tx2"/>
              </a:buClr>
              <a:buSzPct val="80000"/>
              <a:buFont typeface="Arial" charset="0"/>
              <a:buChar char="–"/>
              <a:defRPr sz="1800">
                <a:solidFill>
                  <a:schemeClr val="tx1"/>
                </a:solidFill>
                <a:latin typeface="+mn-lt"/>
                <a:cs typeface="+mn-cs"/>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a:solidFill>
                  <a:schemeClr val="tx1"/>
                </a:solidFill>
                <a:latin typeface="+mn-lt"/>
                <a:cs typeface="+mn-cs"/>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buClr>
                <a:srgbClr val="44546A"/>
              </a:buClr>
              <a:buNone/>
            </a:pPr>
            <a:r>
              <a:rPr lang="en-US" b="1" kern="0" dirty="0">
                <a:solidFill>
                  <a:srgbClr val="005895"/>
                </a:solidFill>
                <a:cs typeface="Arial"/>
              </a:rPr>
              <a:t>For which of these patients is PrEP inappropriate?</a:t>
            </a:r>
          </a:p>
        </p:txBody>
      </p:sp>
      <p:sp>
        <p:nvSpPr>
          <p:cNvPr id="6" name="Rectangle 5" descr="A">
            <a:extLst>
              <a:ext uri="{FF2B5EF4-FFF2-40B4-BE49-F238E27FC236}">
                <a16:creationId xmlns:a16="http://schemas.microsoft.com/office/drawing/2014/main" id="{B25F7357-D8BB-81D7-F7F7-912431B17F79}"/>
              </a:ext>
            </a:extLst>
          </p:cNvPr>
          <p:cNvSpPr/>
          <p:nvPr/>
        </p:nvSpPr>
        <p:spPr bwMode="auto">
          <a:xfrm>
            <a:off x="1049964" y="2195528"/>
            <a:ext cx="550331" cy="549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9" name="Rectangle 8">
            <a:extLst>
              <a:ext uri="{FF2B5EF4-FFF2-40B4-BE49-F238E27FC236}">
                <a16:creationId xmlns:a16="http://schemas.microsoft.com/office/drawing/2014/main" id="{8A317037-FB2A-7145-A871-24801B774313}"/>
              </a:ext>
            </a:extLst>
          </p:cNvPr>
          <p:cNvSpPr/>
          <p:nvPr/>
        </p:nvSpPr>
        <p:spPr bwMode="auto">
          <a:xfrm>
            <a:off x="283758" y="2291889"/>
            <a:ext cx="2103120" cy="3827316"/>
          </a:xfrm>
          <a:prstGeom prst="rect">
            <a:avLst/>
          </a:prstGeom>
          <a:solidFill>
            <a:srgbClr val="84B1D9">
              <a:alpha val="52000"/>
            </a:srgbClr>
          </a:solidFill>
          <a:ln w="9525" cap="flat" cmpd="sng" algn="ctr">
            <a:noFill/>
            <a:prstDash val="solid"/>
            <a:round/>
            <a:headEnd type="none" w="med" len="med"/>
            <a:tailEnd type="none" w="med" len="med"/>
          </a:ln>
          <a:effectLst/>
        </p:spPr>
        <p:txBody>
          <a:bodyPr vert="horz" wrap="square" lIns="182880" tIns="914400" rIns="182880" bIns="91440" numCol="1" rtlCol="0" anchor="t" anchorCtr="0" compatLnSpc="1">
            <a:prstTxWarp prst="textNoShape">
              <a:avLst/>
            </a:prstTxWarp>
          </a:bodyPr>
          <a:lstStyle/>
          <a:p>
            <a:pPr eaLnBrk="0" fontAlgn="base" hangingPunct="0">
              <a:spcBef>
                <a:spcPct val="0"/>
              </a:spcBef>
              <a:spcAft>
                <a:spcPct val="0"/>
              </a:spcAft>
            </a:pPr>
            <a:r>
              <a:rPr lang="en-US" kern="0" dirty="0">
                <a:solidFill>
                  <a:prstClr val="black"/>
                </a:solidFill>
                <a:latin typeface="Arial" charset="0"/>
                <a:ea typeface="ヒラギノ角ゴ Pro W3" pitchFamily="1" charset="-128"/>
                <a:cs typeface="Arial"/>
              </a:rPr>
              <a:t>A man who has sex with men who reports inconsistent condom use</a:t>
            </a:r>
          </a:p>
        </p:txBody>
      </p:sp>
      <p:sp>
        <p:nvSpPr>
          <p:cNvPr id="10" name="Oval 9">
            <a:extLst>
              <a:ext uri="{FF2B5EF4-FFF2-40B4-BE49-F238E27FC236}">
                <a16:creationId xmlns:a16="http://schemas.microsoft.com/office/drawing/2014/main" id="{1E79C8B6-F80C-1F4C-AE30-40EB97B3B2D2}"/>
              </a:ext>
              <a:ext uri="{C183D7F6-B498-43B3-948B-1728B52AA6E4}">
                <adec:decorative xmlns:adec="http://schemas.microsoft.com/office/drawing/2017/decorative" val="1"/>
              </a:ext>
            </a:extLst>
          </p:cNvPr>
          <p:cNvSpPr/>
          <p:nvPr/>
        </p:nvSpPr>
        <p:spPr bwMode="auto">
          <a:xfrm>
            <a:off x="794816" y="1929173"/>
            <a:ext cx="1066800" cy="1066800"/>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3600" dirty="0">
                <a:ln w="50800">
                  <a:noFill/>
                </a:ln>
                <a:solidFill>
                  <a:schemeClr val="bg1"/>
                </a:solidFill>
                <a:latin typeface="Arial" charset="0"/>
                <a:ea typeface="ヒラギノ角ゴ Pro W3" pitchFamily="1" charset="-128"/>
                <a:cs typeface="Arial"/>
              </a:rPr>
              <a:t>A</a:t>
            </a:r>
          </a:p>
        </p:txBody>
      </p:sp>
      <p:sp>
        <p:nvSpPr>
          <p:cNvPr id="7" name="Rectangle 6" descr="B">
            <a:extLst>
              <a:ext uri="{FF2B5EF4-FFF2-40B4-BE49-F238E27FC236}">
                <a16:creationId xmlns:a16="http://schemas.microsoft.com/office/drawing/2014/main" id="{08A4CDF3-3F00-5B85-66ED-B148232A92C7}"/>
              </a:ext>
            </a:extLst>
          </p:cNvPr>
          <p:cNvSpPr/>
          <p:nvPr/>
        </p:nvSpPr>
        <p:spPr bwMode="auto">
          <a:xfrm>
            <a:off x="3450916" y="2199543"/>
            <a:ext cx="550331" cy="549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11" name="Rectangle 10">
            <a:extLst>
              <a:ext uri="{FF2B5EF4-FFF2-40B4-BE49-F238E27FC236}">
                <a16:creationId xmlns:a16="http://schemas.microsoft.com/office/drawing/2014/main" id="{1F5A9615-CDF7-054E-8666-A25616E3E453}"/>
              </a:ext>
            </a:extLst>
          </p:cNvPr>
          <p:cNvSpPr/>
          <p:nvPr/>
        </p:nvSpPr>
        <p:spPr bwMode="auto">
          <a:xfrm>
            <a:off x="2701366" y="2291889"/>
            <a:ext cx="2103120" cy="3827316"/>
          </a:xfrm>
          <a:prstGeom prst="rect">
            <a:avLst/>
          </a:prstGeom>
          <a:solidFill>
            <a:srgbClr val="84B1D9">
              <a:alpha val="52000"/>
            </a:srgbClr>
          </a:solidFill>
          <a:ln w="9525" cap="flat" cmpd="sng" algn="ctr">
            <a:noFill/>
            <a:prstDash val="solid"/>
            <a:round/>
            <a:headEnd type="none" w="med" len="med"/>
            <a:tailEnd type="none" w="med" len="med"/>
          </a:ln>
          <a:effectLst/>
        </p:spPr>
        <p:txBody>
          <a:bodyPr vert="horz" wrap="square" lIns="182880" tIns="914400" rIns="182880" bIns="91440" numCol="1" rtlCol="0" anchor="t" anchorCtr="0" compatLnSpc="1">
            <a:prstTxWarp prst="textNoShape">
              <a:avLst/>
            </a:prstTxWarp>
          </a:bodyPr>
          <a:lstStyle/>
          <a:p>
            <a:pPr eaLnBrk="0" fontAlgn="base" hangingPunct="0">
              <a:spcBef>
                <a:spcPct val="0"/>
              </a:spcBef>
              <a:spcAft>
                <a:spcPct val="0"/>
              </a:spcAft>
            </a:pPr>
            <a:r>
              <a:rPr lang="en-US" kern="0" dirty="0">
                <a:solidFill>
                  <a:prstClr val="black"/>
                </a:solidFill>
                <a:latin typeface="Arial" charset="0"/>
                <a:ea typeface="ヒラギノ角ゴ Pro W3" pitchFamily="1" charset="-128"/>
                <a:cs typeface="Arial"/>
              </a:rPr>
              <a:t>A heterosexual woman in a </a:t>
            </a:r>
            <a:br>
              <a:rPr lang="en-US" kern="0" dirty="0">
                <a:solidFill>
                  <a:prstClr val="black"/>
                </a:solidFill>
                <a:latin typeface="Arial" charset="0"/>
                <a:ea typeface="ヒラギノ角ゴ Pro W3" pitchFamily="1" charset="-128"/>
                <a:cs typeface="Arial"/>
              </a:rPr>
            </a:br>
            <a:r>
              <a:rPr lang="en-US" kern="0" dirty="0">
                <a:solidFill>
                  <a:prstClr val="black"/>
                </a:solidFill>
                <a:latin typeface="Arial" charset="0"/>
                <a:ea typeface="ヒラギノ角ゴ Pro W3" pitchFamily="1" charset="-128"/>
                <a:cs typeface="Arial"/>
              </a:rPr>
              <a:t>long-term monogamous marriage who asks for PrEP</a:t>
            </a:r>
          </a:p>
        </p:txBody>
      </p:sp>
      <p:sp>
        <p:nvSpPr>
          <p:cNvPr id="14" name="Oval 13">
            <a:extLst>
              <a:ext uri="{FF2B5EF4-FFF2-40B4-BE49-F238E27FC236}">
                <a16:creationId xmlns:a16="http://schemas.microsoft.com/office/drawing/2014/main" id="{0C92A85C-9DED-7949-BD8E-7B1CCAD6B2DF}"/>
              </a:ext>
              <a:ext uri="{C183D7F6-B498-43B3-948B-1728B52AA6E4}">
                <adec:decorative xmlns:adec="http://schemas.microsoft.com/office/drawing/2017/decorative" val="1"/>
              </a:ext>
            </a:extLst>
          </p:cNvPr>
          <p:cNvSpPr/>
          <p:nvPr/>
        </p:nvSpPr>
        <p:spPr bwMode="auto">
          <a:xfrm>
            <a:off x="3207766" y="1936715"/>
            <a:ext cx="1066800" cy="1066800"/>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3600" dirty="0">
                <a:ln w="50800">
                  <a:noFill/>
                </a:ln>
                <a:solidFill>
                  <a:schemeClr val="bg1"/>
                </a:solidFill>
                <a:latin typeface="Arial" charset="0"/>
                <a:ea typeface="ヒラギノ角ゴ Pro W3" pitchFamily="1" charset="-128"/>
                <a:cs typeface="Arial"/>
              </a:rPr>
              <a:t>B</a:t>
            </a:r>
          </a:p>
        </p:txBody>
      </p:sp>
      <p:sp>
        <p:nvSpPr>
          <p:cNvPr id="19" name="Rectangle 18" descr="C">
            <a:extLst>
              <a:ext uri="{FF2B5EF4-FFF2-40B4-BE49-F238E27FC236}">
                <a16:creationId xmlns:a16="http://schemas.microsoft.com/office/drawing/2014/main" id="{0C50BF4C-6399-CDB0-FCD7-132156CD9C38}"/>
              </a:ext>
            </a:extLst>
          </p:cNvPr>
          <p:cNvSpPr/>
          <p:nvPr/>
        </p:nvSpPr>
        <p:spPr bwMode="auto">
          <a:xfrm>
            <a:off x="5880118" y="2178187"/>
            <a:ext cx="550331" cy="549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12" name="Rectangle 11">
            <a:extLst>
              <a:ext uri="{FF2B5EF4-FFF2-40B4-BE49-F238E27FC236}">
                <a16:creationId xmlns:a16="http://schemas.microsoft.com/office/drawing/2014/main" id="{536F7800-93BB-5E4C-8064-3F3013267514}"/>
              </a:ext>
            </a:extLst>
          </p:cNvPr>
          <p:cNvSpPr/>
          <p:nvPr/>
        </p:nvSpPr>
        <p:spPr bwMode="auto">
          <a:xfrm>
            <a:off x="5099042" y="2291889"/>
            <a:ext cx="2103120" cy="3827316"/>
          </a:xfrm>
          <a:prstGeom prst="rect">
            <a:avLst/>
          </a:prstGeom>
          <a:solidFill>
            <a:srgbClr val="84B1D9">
              <a:alpha val="52000"/>
            </a:srgbClr>
          </a:solidFill>
          <a:ln w="9525" cap="flat" cmpd="sng" algn="ctr">
            <a:noFill/>
            <a:prstDash val="solid"/>
            <a:round/>
            <a:headEnd type="none" w="med" len="med"/>
            <a:tailEnd type="none" w="med" len="med"/>
          </a:ln>
          <a:effectLst/>
        </p:spPr>
        <p:txBody>
          <a:bodyPr vert="horz" wrap="square" lIns="182880" tIns="914400" rIns="182880" bIns="91440" numCol="1" rtlCol="0" anchor="t" anchorCtr="0" compatLnSpc="1">
            <a:prstTxWarp prst="textNoShape">
              <a:avLst/>
            </a:prstTxWarp>
          </a:bodyPr>
          <a:lstStyle/>
          <a:p>
            <a:pPr eaLnBrk="0" fontAlgn="base" hangingPunct="0">
              <a:spcBef>
                <a:spcPct val="0"/>
              </a:spcBef>
              <a:spcAft>
                <a:spcPct val="0"/>
              </a:spcAft>
            </a:pPr>
            <a:r>
              <a:rPr lang="en-US" kern="0" dirty="0">
                <a:solidFill>
                  <a:prstClr val="black"/>
                </a:solidFill>
                <a:latin typeface="Arial" charset="0"/>
                <a:ea typeface="ヒラギノ角ゴ Pro W3" pitchFamily="1" charset="-128"/>
                <a:cs typeface="Arial"/>
              </a:rPr>
              <a:t>A heterosexual man with multiple sex partners of unknown HIV status</a:t>
            </a:r>
          </a:p>
          <a:p>
            <a:pPr eaLnBrk="0" fontAlgn="base" hangingPunct="0">
              <a:spcBef>
                <a:spcPct val="0"/>
              </a:spcBef>
              <a:spcAft>
                <a:spcPct val="0"/>
              </a:spcAft>
            </a:pPr>
            <a:endParaRPr lang="en-US" kern="0" dirty="0">
              <a:solidFill>
                <a:prstClr val="black"/>
              </a:solidFill>
              <a:latin typeface="Arial" charset="0"/>
              <a:ea typeface="ヒラギノ角ゴ Pro W3" pitchFamily="1" charset="-128"/>
              <a:cs typeface="Arial"/>
            </a:endParaRPr>
          </a:p>
        </p:txBody>
      </p:sp>
      <p:sp>
        <p:nvSpPr>
          <p:cNvPr id="15" name="Oval 14">
            <a:extLst>
              <a:ext uri="{FF2B5EF4-FFF2-40B4-BE49-F238E27FC236}">
                <a16:creationId xmlns:a16="http://schemas.microsoft.com/office/drawing/2014/main" id="{929DA69D-4737-6341-A574-2544FA229565}"/>
              </a:ext>
              <a:ext uri="{C183D7F6-B498-43B3-948B-1728B52AA6E4}">
                <adec:decorative xmlns:adec="http://schemas.microsoft.com/office/drawing/2017/decorative" val="1"/>
              </a:ext>
            </a:extLst>
          </p:cNvPr>
          <p:cNvSpPr/>
          <p:nvPr/>
        </p:nvSpPr>
        <p:spPr bwMode="auto">
          <a:xfrm>
            <a:off x="5626889" y="1929173"/>
            <a:ext cx="1066800" cy="1066800"/>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3600" dirty="0">
                <a:ln w="50800">
                  <a:noFill/>
                </a:ln>
                <a:solidFill>
                  <a:schemeClr val="bg1"/>
                </a:solidFill>
                <a:latin typeface="Arial" charset="0"/>
                <a:ea typeface="ヒラギノ角ゴ Pro W3" pitchFamily="1" charset="-128"/>
                <a:cs typeface="Arial"/>
              </a:rPr>
              <a:t>C</a:t>
            </a:r>
          </a:p>
        </p:txBody>
      </p:sp>
      <p:sp>
        <p:nvSpPr>
          <p:cNvPr id="21" name="Rectangle 20" descr="D">
            <a:extLst>
              <a:ext uri="{FF2B5EF4-FFF2-40B4-BE49-F238E27FC236}">
                <a16:creationId xmlns:a16="http://schemas.microsoft.com/office/drawing/2014/main" id="{7371D989-373B-DADA-BB01-C77050B0CF72}"/>
              </a:ext>
            </a:extLst>
          </p:cNvPr>
          <p:cNvSpPr/>
          <p:nvPr/>
        </p:nvSpPr>
        <p:spPr bwMode="auto">
          <a:xfrm>
            <a:off x="8294593" y="2187986"/>
            <a:ext cx="550331" cy="549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13" name="Rectangle 12">
            <a:extLst>
              <a:ext uri="{FF2B5EF4-FFF2-40B4-BE49-F238E27FC236}">
                <a16:creationId xmlns:a16="http://schemas.microsoft.com/office/drawing/2014/main" id="{1F1CE5D2-F16D-DE47-A311-9A0D5BB9718B}"/>
              </a:ext>
            </a:extLst>
          </p:cNvPr>
          <p:cNvSpPr/>
          <p:nvPr/>
        </p:nvSpPr>
        <p:spPr bwMode="auto">
          <a:xfrm>
            <a:off x="7506081" y="2291888"/>
            <a:ext cx="2103120" cy="3828262"/>
          </a:xfrm>
          <a:prstGeom prst="rect">
            <a:avLst/>
          </a:prstGeom>
          <a:solidFill>
            <a:srgbClr val="84B1D9">
              <a:alpha val="52000"/>
            </a:srgbClr>
          </a:solidFill>
          <a:ln w="9525" cap="flat" cmpd="sng" algn="ctr">
            <a:noFill/>
            <a:prstDash val="solid"/>
            <a:round/>
            <a:headEnd type="none" w="med" len="med"/>
            <a:tailEnd type="none" w="med" len="med"/>
          </a:ln>
          <a:effectLst/>
        </p:spPr>
        <p:txBody>
          <a:bodyPr vert="horz" wrap="square" lIns="182880" tIns="914400" rIns="182880" bIns="91440" numCol="1" rtlCol="0" anchor="t" anchorCtr="0" compatLnSpc="1">
            <a:prstTxWarp prst="textNoShape">
              <a:avLst/>
            </a:prstTxWarp>
          </a:bodyPr>
          <a:lstStyle/>
          <a:p>
            <a:pPr eaLnBrk="0" fontAlgn="base" hangingPunct="0">
              <a:spcBef>
                <a:spcPct val="0"/>
              </a:spcBef>
              <a:spcAft>
                <a:spcPct val="0"/>
              </a:spcAft>
            </a:pPr>
            <a:r>
              <a:rPr lang="en-US" kern="0" dirty="0">
                <a:solidFill>
                  <a:prstClr val="black"/>
                </a:solidFill>
                <a:latin typeface="Arial" charset="0"/>
                <a:ea typeface="ヒラギノ角ゴ Pro W3" pitchFamily="1" charset="-128"/>
                <a:cs typeface="Arial"/>
              </a:rPr>
              <a:t>A patient diagnosed with an acute STI</a:t>
            </a:r>
          </a:p>
        </p:txBody>
      </p:sp>
      <p:sp>
        <p:nvSpPr>
          <p:cNvPr id="16" name="Oval 15">
            <a:extLst>
              <a:ext uri="{FF2B5EF4-FFF2-40B4-BE49-F238E27FC236}">
                <a16:creationId xmlns:a16="http://schemas.microsoft.com/office/drawing/2014/main" id="{5E890B6D-CBEF-6547-9424-28DF80C2C3BC}"/>
              </a:ext>
              <a:ext uri="{C183D7F6-B498-43B3-948B-1728B52AA6E4}">
                <adec:decorative xmlns:adec="http://schemas.microsoft.com/office/drawing/2017/decorative" val="1"/>
              </a:ext>
            </a:extLst>
          </p:cNvPr>
          <p:cNvSpPr/>
          <p:nvPr/>
        </p:nvSpPr>
        <p:spPr bwMode="auto">
          <a:xfrm>
            <a:off x="8032893" y="1929173"/>
            <a:ext cx="1066800" cy="1066800"/>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3600" dirty="0">
                <a:ln w="50800">
                  <a:noFill/>
                </a:ln>
                <a:solidFill>
                  <a:schemeClr val="bg1"/>
                </a:solidFill>
                <a:latin typeface="Arial" charset="0"/>
                <a:ea typeface="ヒラギノ角ゴ Pro W3" pitchFamily="1" charset="-128"/>
                <a:cs typeface="Arial"/>
              </a:rPr>
              <a:t>D</a:t>
            </a:r>
          </a:p>
        </p:txBody>
      </p:sp>
      <p:sp>
        <p:nvSpPr>
          <p:cNvPr id="22" name="Rectangle 21" descr="E">
            <a:extLst>
              <a:ext uri="{FF2B5EF4-FFF2-40B4-BE49-F238E27FC236}">
                <a16:creationId xmlns:a16="http://schemas.microsoft.com/office/drawing/2014/main" id="{CEA3FA78-0251-A70A-AD2A-12D8AA712AA5}"/>
              </a:ext>
            </a:extLst>
          </p:cNvPr>
          <p:cNvSpPr/>
          <p:nvPr/>
        </p:nvSpPr>
        <p:spPr bwMode="auto">
          <a:xfrm>
            <a:off x="10717196" y="2195528"/>
            <a:ext cx="550331" cy="549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17" name="Rectangle 16">
            <a:extLst>
              <a:ext uri="{FF2B5EF4-FFF2-40B4-BE49-F238E27FC236}">
                <a16:creationId xmlns:a16="http://schemas.microsoft.com/office/drawing/2014/main" id="{F78DA6A6-A359-4367-AC9B-997C2E65B694}"/>
              </a:ext>
            </a:extLst>
          </p:cNvPr>
          <p:cNvSpPr/>
          <p:nvPr/>
        </p:nvSpPr>
        <p:spPr bwMode="auto">
          <a:xfrm>
            <a:off x="9923689" y="2299430"/>
            <a:ext cx="2103120" cy="3828262"/>
          </a:xfrm>
          <a:prstGeom prst="rect">
            <a:avLst/>
          </a:prstGeom>
          <a:solidFill>
            <a:srgbClr val="84B1D9">
              <a:alpha val="52000"/>
            </a:srgbClr>
          </a:solidFill>
          <a:ln w="9525" cap="flat" cmpd="sng" algn="ctr">
            <a:noFill/>
            <a:prstDash val="solid"/>
            <a:round/>
            <a:headEnd type="none" w="med" len="med"/>
            <a:tailEnd type="none" w="med" len="med"/>
          </a:ln>
          <a:effectLst/>
        </p:spPr>
        <p:txBody>
          <a:bodyPr vert="horz" wrap="square" lIns="182880" tIns="914400" rIns="182880" bIns="91440" numCol="1" rtlCol="0" anchor="t" anchorCtr="0" compatLnSpc="1">
            <a:prstTxWarp prst="textNoShape">
              <a:avLst/>
            </a:prstTxWarp>
          </a:bodyPr>
          <a:lstStyle/>
          <a:p>
            <a:pPr eaLnBrk="0" fontAlgn="base" hangingPunct="0">
              <a:spcBef>
                <a:spcPct val="0"/>
              </a:spcBef>
              <a:spcAft>
                <a:spcPct val="0"/>
              </a:spcAft>
            </a:pPr>
            <a:r>
              <a:rPr lang="en-US" sz="1800" dirty="0">
                <a:effectLst/>
                <a:latin typeface="Arial" panose="020B0604020202020204" pitchFamily="34" charset="0"/>
                <a:cs typeface="Arial" panose="020B0604020202020204" pitchFamily="34" charset="0"/>
              </a:rPr>
              <a:t>None of the above</a:t>
            </a:r>
            <a:endParaRPr lang="en-US" kern="0" dirty="0">
              <a:solidFill>
                <a:prstClr val="black"/>
              </a:solidFill>
              <a:latin typeface="Arial" panose="020B0604020202020204" pitchFamily="34" charset="0"/>
              <a:ea typeface="ヒラギノ角ゴ Pro W3" pitchFamily="1" charset="-128"/>
              <a:cs typeface="Arial" panose="020B0604020202020204" pitchFamily="34" charset="0"/>
            </a:endParaRPr>
          </a:p>
        </p:txBody>
      </p:sp>
      <p:sp>
        <p:nvSpPr>
          <p:cNvPr id="18" name="Oval 17">
            <a:extLst>
              <a:ext uri="{FF2B5EF4-FFF2-40B4-BE49-F238E27FC236}">
                <a16:creationId xmlns:a16="http://schemas.microsoft.com/office/drawing/2014/main" id="{543F7904-5CE4-4C11-A0FD-8610E08D5AA7}"/>
              </a:ext>
              <a:ext uri="{C183D7F6-B498-43B3-948B-1728B52AA6E4}">
                <adec:decorative xmlns:adec="http://schemas.microsoft.com/office/drawing/2017/decorative" val="1"/>
              </a:ext>
            </a:extLst>
          </p:cNvPr>
          <p:cNvSpPr/>
          <p:nvPr/>
        </p:nvSpPr>
        <p:spPr bwMode="auto">
          <a:xfrm>
            <a:off x="10458962" y="1936715"/>
            <a:ext cx="1066800" cy="1066800"/>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3600" dirty="0">
                <a:ln w="50800">
                  <a:noFill/>
                </a:ln>
                <a:solidFill>
                  <a:schemeClr val="bg1"/>
                </a:solidFill>
                <a:latin typeface="Arial" charset="0"/>
                <a:ea typeface="ヒラギノ角ゴ Pro W3" pitchFamily="1" charset="-128"/>
                <a:cs typeface="Arial"/>
              </a:rPr>
              <a:t>E</a:t>
            </a:r>
          </a:p>
        </p:txBody>
      </p:sp>
      <p:sp>
        <p:nvSpPr>
          <p:cNvPr id="2" name="Slide Number Placeholder 1"/>
          <p:cNvSpPr>
            <a:spLocks noGrp="1"/>
          </p:cNvSpPr>
          <p:nvPr>
            <p:ph type="sldNum" sz="quarter" idx="10"/>
          </p:nvPr>
        </p:nvSpPr>
        <p:spPr>
          <a:xfrm>
            <a:off x="11409215" y="6127692"/>
            <a:ext cx="609600" cy="30480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C914B7-3043-4642-BB44-C6EB7A7AA2E7}" type="slidenum">
              <a:rPr lang="en-US" smtClean="0"/>
              <a:pPr/>
              <a:t>43</a:t>
            </a:fld>
            <a:endParaRPr lang="en-US" dirty="0"/>
          </a:p>
        </p:txBody>
      </p:sp>
    </p:spTree>
    <p:extLst>
      <p:ext uri="{BB962C8B-B14F-4D97-AF65-F5344CB8AC3E}">
        <p14:creationId xmlns:p14="http://schemas.microsoft.com/office/powerpoint/2010/main" val="40094654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C1E893-0A6A-A844-80AC-1CAAC49E13D0}"/>
              </a:ext>
            </a:extLst>
          </p:cNvPr>
          <p:cNvSpPr>
            <a:spLocks noGrp="1"/>
          </p:cNvSpPr>
          <p:nvPr>
            <p:ph type="title"/>
          </p:nvPr>
        </p:nvSpPr>
        <p:spPr/>
        <p:txBody>
          <a:bodyPr/>
          <a:lstStyle/>
          <a:p>
            <a:r>
              <a:rPr lang="en-US" dirty="0"/>
              <a:t>The Correct Answer is E</a:t>
            </a:r>
          </a:p>
        </p:txBody>
      </p:sp>
      <p:sp>
        <p:nvSpPr>
          <p:cNvPr id="9" name="Content Placeholder 2">
            <a:extLst>
              <a:ext uri="{FF2B5EF4-FFF2-40B4-BE49-F238E27FC236}">
                <a16:creationId xmlns:a16="http://schemas.microsoft.com/office/drawing/2014/main" id="{34A24862-A88C-D444-8218-7D19B013B107}"/>
              </a:ext>
            </a:extLst>
          </p:cNvPr>
          <p:cNvSpPr txBox="1">
            <a:spLocks/>
          </p:cNvSpPr>
          <p:nvPr/>
        </p:nvSpPr>
        <p:spPr>
          <a:xfrm>
            <a:off x="1328216" y="1451028"/>
            <a:ext cx="9332789" cy="685800"/>
          </a:xfrm>
          <a:prstGeom prst="rect">
            <a:avLst/>
          </a:prstGeom>
        </p:spPr>
        <p:txBody>
          <a:bodyPr/>
          <a:lstStyle>
            <a:lvl1pPr marL="280988" indent="-280988"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n-lt"/>
                <a:ea typeface="+mn-ea"/>
                <a:cs typeface="+mn-cs"/>
              </a:defRPr>
            </a:lvl1pPr>
            <a:lvl2pPr marL="457200" indent="-234950" algn="l" rtl="0" eaLnBrk="1" fontAlgn="base" hangingPunct="1">
              <a:spcBef>
                <a:spcPct val="20000"/>
              </a:spcBef>
              <a:spcAft>
                <a:spcPct val="0"/>
              </a:spcAft>
              <a:buClr>
                <a:schemeClr val="tx2"/>
              </a:buClr>
              <a:buSzPct val="80000"/>
              <a:buFont typeface="Arial" charset="0"/>
              <a:buChar char="–"/>
              <a:defRPr sz="1800">
                <a:solidFill>
                  <a:schemeClr val="tx1"/>
                </a:solidFill>
                <a:latin typeface="+mn-lt"/>
                <a:cs typeface="+mn-cs"/>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a:solidFill>
                  <a:schemeClr val="tx1"/>
                </a:solidFill>
                <a:latin typeface="+mn-lt"/>
                <a:cs typeface="+mn-cs"/>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buClr>
                <a:srgbClr val="44546A"/>
              </a:buClr>
              <a:buNone/>
            </a:pPr>
            <a:r>
              <a:rPr lang="en-US" b="1" kern="0" dirty="0">
                <a:solidFill>
                  <a:srgbClr val="005895"/>
                </a:solidFill>
                <a:cs typeface="Arial"/>
              </a:rPr>
              <a:t>For which of these patients is PrEP inappropriate?</a:t>
            </a:r>
          </a:p>
        </p:txBody>
      </p:sp>
      <p:sp>
        <p:nvSpPr>
          <p:cNvPr id="30" name="Rectangle 29">
            <a:extLst>
              <a:ext uri="{FF2B5EF4-FFF2-40B4-BE49-F238E27FC236}">
                <a16:creationId xmlns:a16="http://schemas.microsoft.com/office/drawing/2014/main" id="{121CC51B-C8B4-4AA6-B3E4-3628057D897C}"/>
              </a:ext>
              <a:ext uri="{C183D7F6-B498-43B3-948B-1728B52AA6E4}">
                <adec:decorative xmlns:adec="http://schemas.microsoft.com/office/drawing/2017/decorative" val="1"/>
              </a:ext>
            </a:extLst>
          </p:cNvPr>
          <p:cNvSpPr/>
          <p:nvPr/>
        </p:nvSpPr>
        <p:spPr bwMode="auto">
          <a:xfrm>
            <a:off x="283758" y="2291889"/>
            <a:ext cx="2103120" cy="3827316"/>
          </a:xfrm>
          <a:prstGeom prst="rect">
            <a:avLst/>
          </a:prstGeom>
          <a:solidFill>
            <a:srgbClr val="84B1D9">
              <a:alpha val="52000"/>
            </a:srgbClr>
          </a:solidFill>
          <a:ln w="9525" cap="flat" cmpd="sng" algn="ctr">
            <a:noFill/>
            <a:prstDash val="solid"/>
            <a:round/>
            <a:headEnd type="none" w="med" len="med"/>
            <a:tailEnd type="none" w="med" len="med"/>
          </a:ln>
          <a:effectLst/>
        </p:spPr>
        <p:txBody>
          <a:bodyPr vert="horz" wrap="square" lIns="182880" tIns="914400" rIns="182880" bIns="91440" numCol="1" rtlCol="0" anchor="t" anchorCtr="0" compatLnSpc="1">
            <a:prstTxWarp prst="textNoShape">
              <a:avLst/>
            </a:prstTxWarp>
          </a:bodyPr>
          <a:lstStyle/>
          <a:p>
            <a:pPr eaLnBrk="0" fontAlgn="base" hangingPunct="0">
              <a:spcBef>
                <a:spcPct val="0"/>
              </a:spcBef>
              <a:spcAft>
                <a:spcPct val="0"/>
              </a:spcAft>
            </a:pPr>
            <a:r>
              <a:rPr lang="en-US" kern="0" dirty="0">
                <a:solidFill>
                  <a:prstClr val="black"/>
                </a:solidFill>
                <a:latin typeface="Arial" charset="0"/>
                <a:ea typeface="ヒラギノ角ゴ Pro W3" pitchFamily="1" charset="-128"/>
                <a:cs typeface="Arial"/>
              </a:rPr>
              <a:t>A man who has sex with men who reports inconsistent condom use</a:t>
            </a:r>
          </a:p>
        </p:txBody>
      </p:sp>
      <p:sp>
        <p:nvSpPr>
          <p:cNvPr id="31" name="Oval 30">
            <a:extLst>
              <a:ext uri="{FF2B5EF4-FFF2-40B4-BE49-F238E27FC236}">
                <a16:creationId xmlns:a16="http://schemas.microsoft.com/office/drawing/2014/main" id="{D7C7069D-7287-45BD-85CC-8BD2CA5F9C2B}"/>
              </a:ext>
              <a:ext uri="{C183D7F6-B498-43B3-948B-1728B52AA6E4}">
                <adec:decorative xmlns:adec="http://schemas.microsoft.com/office/drawing/2017/decorative" val="1"/>
              </a:ext>
            </a:extLst>
          </p:cNvPr>
          <p:cNvSpPr/>
          <p:nvPr/>
        </p:nvSpPr>
        <p:spPr bwMode="auto">
          <a:xfrm>
            <a:off x="794816" y="1929173"/>
            <a:ext cx="1066800" cy="1066800"/>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3600" dirty="0">
                <a:ln w="50800">
                  <a:noFill/>
                </a:ln>
                <a:solidFill>
                  <a:schemeClr val="bg1"/>
                </a:solidFill>
                <a:latin typeface="Arial" charset="0"/>
                <a:ea typeface="ヒラギノ角ゴ Pro W3" pitchFamily="1" charset="-128"/>
                <a:cs typeface="Arial"/>
              </a:rPr>
              <a:t>A</a:t>
            </a:r>
          </a:p>
        </p:txBody>
      </p:sp>
      <p:sp>
        <p:nvSpPr>
          <p:cNvPr id="32" name="Rectangle 31">
            <a:extLst>
              <a:ext uri="{FF2B5EF4-FFF2-40B4-BE49-F238E27FC236}">
                <a16:creationId xmlns:a16="http://schemas.microsoft.com/office/drawing/2014/main" id="{395789F0-3D33-49C8-88A8-DDBF74174EE0}"/>
              </a:ext>
              <a:ext uri="{C183D7F6-B498-43B3-948B-1728B52AA6E4}">
                <adec:decorative xmlns:adec="http://schemas.microsoft.com/office/drawing/2017/decorative" val="1"/>
              </a:ext>
            </a:extLst>
          </p:cNvPr>
          <p:cNvSpPr/>
          <p:nvPr/>
        </p:nvSpPr>
        <p:spPr bwMode="auto">
          <a:xfrm>
            <a:off x="2701366" y="2291889"/>
            <a:ext cx="2103120" cy="3827316"/>
          </a:xfrm>
          <a:prstGeom prst="rect">
            <a:avLst/>
          </a:prstGeom>
          <a:solidFill>
            <a:srgbClr val="84B1D9">
              <a:alpha val="52000"/>
            </a:srgbClr>
          </a:solidFill>
          <a:ln w="9525" cap="flat" cmpd="sng" algn="ctr">
            <a:noFill/>
            <a:prstDash val="solid"/>
            <a:round/>
            <a:headEnd type="none" w="med" len="med"/>
            <a:tailEnd type="none" w="med" len="med"/>
          </a:ln>
          <a:effectLst/>
        </p:spPr>
        <p:txBody>
          <a:bodyPr vert="horz" wrap="square" lIns="182880" tIns="914400" rIns="182880" bIns="91440" numCol="1" rtlCol="0" anchor="t" anchorCtr="0" compatLnSpc="1">
            <a:prstTxWarp prst="textNoShape">
              <a:avLst/>
            </a:prstTxWarp>
          </a:bodyPr>
          <a:lstStyle/>
          <a:p>
            <a:pPr eaLnBrk="0" fontAlgn="base" hangingPunct="0">
              <a:spcBef>
                <a:spcPct val="0"/>
              </a:spcBef>
              <a:spcAft>
                <a:spcPct val="0"/>
              </a:spcAft>
            </a:pPr>
            <a:r>
              <a:rPr lang="en-US" kern="0" dirty="0">
                <a:solidFill>
                  <a:prstClr val="black"/>
                </a:solidFill>
                <a:latin typeface="Arial" charset="0"/>
                <a:ea typeface="ヒラギノ角ゴ Pro W3" pitchFamily="1" charset="-128"/>
                <a:cs typeface="Arial"/>
              </a:rPr>
              <a:t>A heterosexual woman in a </a:t>
            </a:r>
            <a:br>
              <a:rPr lang="en-US" kern="0" dirty="0">
                <a:solidFill>
                  <a:prstClr val="black"/>
                </a:solidFill>
                <a:latin typeface="Arial" charset="0"/>
                <a:ea typeface="ヒラギノ角ゴ Pro W3" pitchFamily="1" charset="-128"/>
                <a:cs typeface="Arial"/>
              </a:rPr>
            </a:br>
            <a:r>
              <a:rPr lang="en-US" kern="0" dirty="0">
                <a:solidFill>
                  <a:prstClr val="black"/>
                </a:solidFill>
                <a:latin typeface="Arial" charset="0"/>
                <a:ea typeface="ヒラギノ角ゴ Pro W3" pitchFamily="1" charset="-128"/>
                <a:cs typeface="Arial"/>
              </a:rPr>
              <a:t>long-term monogamous marriage who asks </a:t>
            </a:r>
            <a:r>
              <a:rPr lang="en-US" kern="0">
                <a:solidFill>
                  <a:prstClr val="black"/>
                </a:solidFill>
                <a:latin typeface="Arial" charset="0"/>
                <a:ea typeface="ヒラギノ角ゴ Pro W3" pitchFamily="1" charset="-128"/>
                <a:cs typeface="Arial"/>
              </a:rPr>
              <a:t>for PrEP</a:t>
            </a:r>
            <a:endParaRPr lang="en-US" kern="0" dirty="0">
              <a:solidFill>
                <a:prstClr val="black"/>
              </a:solidFill>
              <a:latin typeface="Arial" charset="0"/>
              <a:ea typeface="ヒラギノ角ゴ Pro W3" pitchFamily="1" charset="-128"/>
              <a:cs typeface="Arial"/>
            </a:endParaRPr>
          </a:p>
        </p:txBody>
      </p:sp>
      <p:sp>
        <p:nvSpPr>
          <p:cNvPr id="33" name="Rectangle 32">
            <a:extLst>
              <a:ext uri="{FF2B5EF4-FFF2-40B4-BE49-F238E27FC236}">
                <a16:creationId xmlns:a16="http://schemas.microsoft.com/office/drawing/2014/main" id="{1BDBC659-CDB4-4662-839F-61B7CD2E3695}"/>
              </a:ext>
              <a:ext uri="{C183D7F6-B498-43B3-948B-1728B52AA6E4}">
                <adec:decorative xmlns:adec="http://schemas.microsoft.com/office/drawing/2017/decorative" val="1"/>
              </a:ext>
            </a:extLst>
          </p:cNvPr>
          <p:cNvSpPr/>
          <p:nvPr/>
        </p:nvSpPr>
        <p:spPr bwMode="auto">
          <a:xfrm>
            <a:off x="5099042" y="2291889"/>
            <a:ext cx="2103120" cy="3827316"/>
          </a:xfrm>
          <a:prstGeom prst="rect">
            <a:avLst/>
          </a:prstGeom>
          <a:solidFill>
            <a:srgbClr val="84B1D9">
              <a:alpha val="52000"/>
            </a:srgbClr>
          </a:solidFill>
          <a:ln w="9525" cap="flat" cmpd="sng" algn="ctr">
            <a:noFill/>
            <a:prstDash val="solid"/>
            <a:round/>
            <a:headEnd type="none" w="med" len="med"/>
            <a:tailEnd type="none" w="med" len="med"/>
          </a:ln>
          <a:effectLst/>
        </p:spPr>
        <p:txBody>
          <a:bodyPr vert="horz" wrap="square" lIns="182880" tIns="914400" rIns="182880" bIns="91440" numCol="1" rtlCol="0" anchor="t" anchorCtr="0" compatLnSpc="1">
            <a:prstTxWarp prst="textNoShape">
              <a:avLst/>
            </a:prstTxWarp>
          </a:bodyPr>
          <a:lstStyle/>
          <a:p>
            <a:pPr eaLnBrk="0" fontAlgn="base" hangingPunct="0">
              <a:spcBef>
                <a:spcPct val="0"/>
              </a:spcBef>
              <a:spcAft>
                <a:spcPct val="0"/>
              </a:spcAft>
            </a:pPr>
            <a:r>
              <a:rPr lang="en-US" kern="0" dirty="0">
                <a:solidFill>
                  <a:prstClr val="black"/>
                </a:solidFill>
                <a:latin typeface="Arial" charset="0"/>
                <a:ea typeface="ヒラギノ角ゴ Pro W3" pitchFamily="1" charset="-128"/>
                <a:cs typeface="Arial"/>
              </a:rPr>
              <a:t>A heterosexual man with multiple sex partners of unknown HIV status</a:t>
            </a:r>
          </a:p>
          <a:p>
            <a:pPr eaLnBrk="0" fontAlgn="base" hangingPunct="0">
              <a:spcBef>
                <a:spcPct val="0"/>
              </a:spcBef>
              <a:spcAft>
                <a:spcPct val="0"/>
              </a:spcAft>
            </a:pPr>
            <a:endParaRPr lang="en-US" kern="0" dirty="0">
              <a:solidFill>
                <a:prstClr val="black"/>
              </a:solidFill>
              <a:latin typeface="Arial" charset="0"/>
              <a:ea typeface="ヒラギノ角ゴ Pro W3" pitchFamily="1" charset="-128"/>
              <a:cs typeface="Arial"/>
            </a:endParaRPr>
          </a:p>
        </p:txBody>
      </p:sp>
      <p:sp>
        <p:nvSpPr>
          <p:cNvPr id="34" name="Rectangle 33">
            <a:extLst>
              <a:ext uri="{FF2B5EF4-FFF2-40B4-BE49-F238E27FC236}">
                <a16:creationId xmlns:a16="http://schemas.microsoft.com/office/drawing/2014/main" id="{3CE9A178-39DE-4B0D-A44A-FFCA67385271}"/>
              </a:ext>
              <a:ext uri="{C183D7F6-B498-43B3-948B-1728B52AA6E4}">
                <adec:decorative xmlns:adec="http://schemas.microsoft.com/office/drawing/2017/decorative" val="1"/>
              </a:ext>
            </a:extLst>
          </p:cNvPr>
          <p:cNvSpPr/>
          <p:nvPr/>
        </p:nvSpPr>
        <p:spPr bwMode="auto">
          <a:xfrm>
            <a:off x="7506081" y="2291888"/>
            <a:ext cx="2103120" cy="3828262"/>
          </a:xfrm>
          <a:prstGeom prst="rect">
            <a:avLst/>
          </a:prstGeom>
          <a:solidFill>
            <a:srgbClr val="84B1D9">
              <a:alpha val="52000"/>
            </a:srgbClr>
          </a:solidFill>
          <a:ln w="9525" cap="flat" cmpd="sng" algn="ctr">
            <a:noFill/>
            <a:prstDash val="solid"/>
            <a:round/>
            <a:headEnd type="none" w="med" len="med"/>
            <a:tailEnd type="none" w="med" len="med"/>
          </a:ln>
          <a:effectLst/>
        </p:spPr>
        <p:txBody>
          <a:bodyPr vert="horz" wrap="square" lIns="182880" tIns="914400" rIns="182880" bIns="91440" numCol="1" rtlCol="0" anchor="t" anchorCtr="0" compatLnSpc="1">
            <a:prstTxWarp prst="textNoShape">
              <a:avLst/>
            </a:prstTxWarp>
          </a:bodyPr>
          <a:lstStyle/>
          <a:p>
            <a:pPr eaLnBrk="0" fontAlgn="base" hangingPunct="0">
              <a:spcBef>
                <a:spcPct val="0"/>
              </a:spcBef>
              <a:spcAft>
                <a:spcPct val="0"/>
              </a:spcAft>
            </a:pPr>
            <a:r>
              <a:rPr lang="en-US" kern="0" dirty="0">
                <a:solidFill>
                  <a:prstClr val="black"/>
                </a:solidFill>
                <a:latin typeface="Arial" charset="0"/>
                <a:ea typeface="ヒラギノ角ゴ Pro W3" pitchFamily="1" charset="-128"/>
                <a:cs typeface="Arial"/>
              </a:rPr>
              <a:t>A patient diagnosed with an acute STI</a:t>
            </a:r>
          </a:p>
        </p:txBody>
      </p:sp>
      <p:sp>
        <p:nvSpPr>
          <p:cNvPr id="35" name="Oval 34">
            <a:extLst>
              <a:ext uri="{FF2B5EF4-FFF2-40B4-BE49-F238E27FC236}">
                <a16:creationId xmlns:a16="http://schemas.microsoft.com/office/drawing/2014/main" id="{80ABB402-83ED-4DC8-990F-2B7EEE8C3806}"/>
              </a:ext>
              <a:ext uri="{C183D7F6-B498-43B3-948B-1728B52AA6E4}">
                <adec:decorative xmlns:adec="http://schemas.microsoft.com/office/drawing/2017/decorative" val="1"/>
              </a:ext>
            </a:extLst>
          </p:cNvPr>
          <p:cNvSpPr/>
          <p:nvPr/>
        </p:nvSpPr>
        <p:spPr bwMode="auto">
          <a:xfrm>
            <a:off x="3207766" y="1936715"/>
            <a:ext cx="1066800" cy="1066800"/>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3600" dirty="0">
                <a:ln w="50800">
                  <a:noFill/>
                </a:ln>
                <a:solidFill>
                  <a:schemeClr val="bg1"/>
                </a:solidFill>
                <a:latin typeface="Arial" charset="0"/>
                <a:ea typeface="ヒラギノ角ゴ Pro W3" pitchFamily="1" charset="-128"/>
                <a:cs typeface="Arial"/>
              </a:rPr>
              <a:t>B</a:t>
            </a:r>
          </a:p>
        </p:txBody>
      </p:sp>
      <p:sp>
        <p:nvSpPr>
          <p:cNvPr id="36" name="Oval 35">
            <a:extLst>
              <a:ext uri="{FF2B5EF4-FFF2-40B4-BE49-F238E27FC236}">
                <a16:creationId xmlns:a16="http://schemas.microsoft.com/office/drawing/2014/main" id="{0EC18A10-7B2D-439A-9985-36A7CB41A853}"/>
              </a:ext>
              <a:ext uri="{C183D7F6-B498-43B3-948B-1728B52AA6E4}">
                <adec:decorative xmlns:adec="http://schemas.microsoft.com/office/drawing/2017/decorative" val="1"/>
              </a:ext>
            </a:extLst>
          </p:cNvPr>
          <p:cNvSpPr/>
          <p:nvPr/>
        </p:nvSpPr>
        <p:spPr bwMode="auto">
          <a:xfrm>
            <a:off x="5626889" y="1929173"/>
            <a:ext cx="1066800" cy="1066800"/>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3600" dirty="0">
                <a:ln w="50800">
                  <a:noFill/>
                </a:ln>
                <a:solidFill>
                  <a:schemeClr val="bg1"/>
                </a:solidFill>
                <a:latin typeface="Arial" charset="0"/>
                <a:ea typeface="ヒラギノ角ゴ Pro W3" pitchFamily="1" charset="-128"/>
                <a:cs typeface="Arial"/>
              </a:rPr>
              <a:t>C</a:t>
            </a:r>
          </a:p>
        </p:txBody>
      </p:sp>
      <p:sp>
        <p:nvSpPr>
          <p:cNvPr id="37" name="Oval 36">
            <a:extLst>
              <a:ext uri="{FF2B5EF4-FFF2-40B4-BE49-F238E27FC236}">
                <a16:creationId xmlns:a16="http://schemas.microsoft.com/office/drawing/2014/main" id="{EDAC3CD9-A1D6-4BA3-A2EA-C4DBB02DB619}"/>
              </a:ext>
              <a:ext uri="{C183D7F6-B498-43B3-948B-1728B52AA6E4}">
                <adec:decorative xmlns:adec="http://schemas.microsoft.com/office/drawing/2017/decorative" val="1"/>
              </a:ext>
            </a:extLst>
          </p:cNvPr>
          <p:cNvSpPr/>
          <p:nvPr/>
        </p:nvSpPr>
        <p:spPr bwMode="auto">
          <a:xfrm>
            <a:off x="8032893" y="1929173"/>
            <a:ext cx="1066800" cy="1066800"/>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3600" dirty="0">
                <a:ln w="50800">
                  <a:noFill/>
                </a:ln>
                <a:solidFill>
                  <a:schemeClr val="bg1"/>
                </a:solidFill>
                <a:latin typeface="Arial" charset="0"/>
                <a:ea typeface="ヒラギノ角ゴ Pro W3" pitchFamily="1" charset="-128"/>
                <a:cs typeface="Arial"/>
              </a:rPr>
              <a:t>D</a:t>
            </a:r>
          </a:p>
        </p:txBody>
      </p:sp>
      <p:sp>
        <p:nvSpPr>
          <p:cNvPr id="5" name="Rectangle 4" descr="Answer “E” is marked correct.">
            <a:extLst>
              <a:ext uri="{FF2B5EF4-FFF2-40B4-BE49-F238E27FC236}">
                <a16:creationId xmlns:a16="http://schemas.microsoft.com/office/drawing/2014/main" id="{EDE53DE3-D9EE-F872-9938-6A6D9548925F}"/>
              </a:ext>
            </a:extLst>
          </p:cNvPr>
          <p:cNvSpPr/>
          <p:nvPr/>
        </p:nvSpPr>
        <p:spPr bwMode="auto">
          <a:xfrm>
            <a:off x="10717196" y="2195528"/>
            <a:ext cx="550331" cy="5491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sp>
        <p:nvSpPr>
          <p:cNvPr id="38" name="Rectangle 37">
            <a:extLst>
              <a:ext uri="{FF2B5EF4-FFF2-40B4-BE49-F238E27FC236}">
                <a16:creationId xmlns:a16="http://schemas.microsoft.com/office/drawing/2014/main" id="{99C4F4F3-BFA6-4274-BD93-1D57DF64EE9D}"/>
              </a:ext>
            </a:extLst>
          </p:cNvPr>
          <p:cNvSpPr/>
          <p:nvPr/>
        </p:nvSpPr>
        <p:spPr bwMode="auto">
          <a:xfrm>
            <a:off x="9923689" y="2299430"/>
            <a:ext cx="2103120" cy="3828262"/>
          </a:xfrm>
          <a:prstGeom prst="rect">
            <a:avLst/>
          </a:prstGeom>
          <a:solidFill>
            <a:schemeClr val="accent3">
              <a:lumMod val="20000"/>
              <a:lumOff val="80000"/>
              <a:alpha val="52000"/>
            </a:schemeClr>
          </a:solidFill>
          <a:ln w="9525" cap="flat" cmpd="sng" algn="ctr">
            <a:noFill/>
            <a:prstDash val="solid"/>
            <a:round/>
            <a:headEnd type="none" w="med" len="med"/>
            <a:tailEnd type="none" w="med" len="med"/>
          </a:ln>
          <a:effectLst/>
        </p:spPr>
        <p:txBody>
          <a:bodyPr vert="horz" wrap="square" lIns="182880" tIns="914400" rIns="182880" bIns="91440" numCol="1" rtlCol="0" anchor="t" anchorCtr="0" compatLnSpc="1">
            <a:prstTxWarp prst="textNoShape">
              <a:avLst/>
            </a:prstTxWarp>
          </a:bodyPr>
          <a:lstStyle/>
          <a:p>
            <a:pPr eaLnBrk="0" fontAlgn="base" hangingPunct="0">
              <a:spcBef>
                <a:spcPct val="0"/>
              </a:spcBef>
              <a:spcAft>
                <a:spcPct val="0"/>
              </a:spcAft>
            </a:pPr>
            <a:r>
              <a:rPr lang="en-US" sz="1800" dirty="0">
                <a:effectLst/>
                <a:latin typeface="Arial" panose="020B0604020202020204" pitchFamily="34" charset="0"/>
                <a:cs typeface="Arial" panose="020B0604020202020204" pitchFamily="34" charset="0"/>
              </a:rPr>
              <a:t>None of the above</a:t>
            </a:r>
            <a:endParaRPr lang="en-US" kern="0" dirty="0">
              <a:solidFill>
                <a:prstClr val="black"/>
              </a:solidFill>
              <a:latin typeface="Arial" panose="020B0604020202020204" pitchFamily="34" charset="0"/>
              <a:ea typeface="ヒラギノ角ゴ Pro W3" pitchFamily="1" charset="-128"/>
              <a:cs typeface="Arial" panose="020B0604020202020204" pitchFamily="34" charset="0"/>
            </a:endParaRPr>
          </a:p>
        </p:txBody>
      </p:sp>
      <p:sp>
        <p:nvSpPr>
          <p:cNvPr id="39" name="Oval 38">
            <a:extLst>
              <a:ext uri="{FF2B5EF4-FFF2-40B4-BE49-F238E27FC236}">
                <a16:creationId xmlns:a16="http://schemas.microsoft.com/office/drawing/2014/main" id="{34606C22-3F13-47A2-8594-76EE6450C8F1}"/>
              </a:ext>
              <a:ext uri="{C183D7F6-B498-43B3-948B-1728B52AA6E4}">
                <adec:decorative xmlns:adec="http://schemas.microsoft.com/office/drawing/2017/decorative" val="1"/>
              </a:ext>
            </a:extLst>
          </p:cNvPr>
          <p:cNvSpPr/>
          <p:nvPr/>
        </p:nvSpPr>
        <p:spPr bwMode="auto">
          <a:xfrm>
            <a:off x="10458962" y="1936715"/>
            <a:ext cx="1066800" cy="1066800"/>
          </a:xfrm>
          <a:prstGeom prst="ellipse">
            <a:avLst/>
          </a:prstGeom>
          <a:solidFill>
            <a:srgbClr val="C00000"/>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3600" dirty="0">
                <a:ln w="50800">
                  <a:noFill/>
                </a:ln>
                <a:solidFill>
                  <a:schemeClr val="bg1"/>
                </a:solidFill>
                <a:latin typeface="Arial" charset="0"/>
                <a:ea typeface="ヒラギノ角ゴ Pro W3" pitchFamily="1" charset="-128"/>
                <a:cs typeface="Arial"/>
              </a:rPr>
              <a:t>E</a:t>
            </a:r>
          </a:p>
        </p:txBody>
      </p:sp>
      <p:sp>
        <p:nvSpPr>
          <p:cNvPr id="2" name="Slide Number Placeholder 1"/>
          <p:cNvSpPr>
            <a:spLocks noGrp="1"/>
          </p:cNvSpPr>
          <p:nvPr>
            <p:ph type="sldNum" sz="quarter" idx="10"/>
          </p:nvPr>
        </p:nvSpPr>
        <p:spPr>
          <a:xfrm>
            <a:off x="11298641" y="6266074"/>
            <a:ext cx="609600" cy="30480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C914B7-3043-4642-BB44-C6EB7A7AA2E7}" type="slidenum">
              <a:rPr lang="en-US" smtClean="0"/>
              <a:pPr/>
              <a:t>44</a:t>
            </a:fld>
            <a:endParaRPr lang="en-US" dirty="0"/>
          </a:p>
        </p:txBody>
      </p:sp>
    </p:spTree>
    <p:extLst>
      <p:ext uri="{BB962C8B-B14F-4D97-AF65-F5344CB8AC3E}">
        <p14:creationId xmlns:p14="http://schemas.microsoft.com/office/powerpoint/2010/main" val="76272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584841-546F-7446-BD92-2C4335E14A2E}"/>
              </a:ext>
            </a:extLst>
          </p:cNvPr>
          <p:cNvSpPr>
            <a:spLocks noGrp="1"/>
          </p:cNvSpPr>
          <p:nvPr>
            <p:ph type="title"/>
          </p:nvPr>
        </p:nvSpPr>
        <p:spPr>
          <a:xfrm>
            <a:off x="568880" y="420328"/>
            <a:ext cx="11050971" cy="1004026"/>
          </a:xfrm>
        </p:spPr>
        <p:txBody>
          <a:bodyPr/>
          <a:lstStyle/>
          <a:p>
            <a:r>
              <a:rPr lang="en-US" dirty="0"/>
              <a:t>What Is PrEP?</a:t>
            </a:r>
          </a:p>
        </p:txBody>
      </p:sp>
      <p:sp>
        <p:nvSpPr>
          <p:cNvPr id="15" name="Content Placeholder 6">
            <a:extLst>
              <a:ext uri="{FF2B5EF4-FFF2-40B4-BE49-F238E27FC236}">
                <a16:creationId xmlns:a16="http://schemas.microsoft.com/office/drawing/2014/main" id="{0F971925-0609-4952-AC41-4A13A9A1DC5A}"/>
              </a:ext>
            </a:extLst>
          </p:cNvPr>
          <p:cNvSpPr txBox="1">
            <a:spLocks/>
          </p:cNvSpPr>
          <p:nvPr/>
        </p:nvSpPr>
        <p:spPr bwMode="auto">
          <a:xfrm>
            <a:off x="568880" y="1703928"/>
            <a:ext cx="2990247" cy="4307994"/>
          </a:xfrm>
          <a:prstGeom prst="rect">
            <a:avLst/>
          </a:prstGeom>
          <a:noFill/>
          <a:ln w="9525">
            <a:solidFill>
              <a:schemeClr val="accent1"/>
            </a:solidFill>
            <a:miter lim="800000"/>
            <a:headEnd/>
            <a:tailEnd/>
          </a:ln>
        </p:spPr>
        <p:txBody>
          <a:bodyPr vert="horz" wrap="square" lIns="182880" tIns="182880" rIns="182880" bIns="274320" numCol="1" anchor="t" anchorCtr="0" compatLnSpc="1">
            <a:prstTxWarp prst="textNoShape">
              <a:avLst/>
            </a:prstTxWarp>
          </a:bodyPr>
          <a:lstStyle>
            <a:lvl1pPr marL="280988" indent="-280988" algn="l" rtl="0" eaLnBrk="1" fontAlgn="base" hangingPunct="1">
              <a:spcBef>
                <a:spcPts val="12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6350" indent="-6350">
              <a:spcBef>
                <a:spcPts val="0"/>
              </a:spcBef>
              <a:spcAft>
                <a:spcPts val="1800"/>
              </a:spcAft>
              <a:buNone/>
            </a:pPr>
            <a:r>
              <a:rPr lang="en-US" b="1" kern="0" dirty="0"/>
              <a:t>PrEP</a:t>
            </a:r>
            <a:r>
              <a:rPr lang="en-US" kern="0" dirty="0"/>
              <a:t> is the use of antiretroviral medications by people without HIV to protect themselves from getting HIV</a:t>
            </a:r>
          </a:p>
          <a:p>
            <a:pPr marL="6350" indent="-6350">
              <a:spcBef>
                <a:spcPts val="0"/>
              </a:spcBef>
              <a:spcAft>
                <a:spcPts val="1800"/>
              </a:spcAft>
              <a:buNone/>
            </a:pPr>
            <a:r>
              <a:rPr lang="en-US" b="1" kern="0" dirty="0"/>
              <a:t>PrEP</a:t>
            </a:r>
            <a:r>
              <a:rPr lang="en-US" kern="0" dirty="0"/>
              <a:t> is recommended for adults and adolescents weighing at least 35 kg (77 lb) who are at risk of getting HIV</a:t>
            </a:r>
          </a:p>
        </p:txBody>
      </p:sp>
      <p:sp>
        <p:nvSpPr>
          <p:cNvPr id="14" name="TextBox 13">
            <a:extLst>
              <a:ext uri="{FF2B5EF4-FFF2-40B4-BE49-F238E27FC236}">
                <a16:creationId xmlns:a16="http://schemas.microsoft.com/office/drawing/2014/main" id="{D2508324-A613-4A14-B3F0-6A97F1D880B5}"/>
              </a:ext>
            </a:extLst>
          </p:cNvPr>
          <p:cNvSpPr txBox="1"/>
          <p:nvPr/>
        </p:nvSpPr>
        <p:spPr>
          <a:xfrm>
            <a:off x="3719695" y="1220311"/>
            <a:ext cx="3333136" cy="400110"/>
          </a:xfrm>
          <a:prstGeom prst="rect">
            <a:avLst/>
          </a:prstGeom>
          <a:noFill/>
        </p:spPr>
        <p:txBody>
          <a:bodyPr wrap="square" rtlCol="0">
            <a:spAutoFit/>
          </a:bodyPr>
          <a:lstStyle/>
          <a:p>
            <a:r>
              <a:rPr lang="en-US" sz="2000" b="1" dirty="0"/>
              <a:t>Injectable PrEP</a:t>
            </a:r>
          </a:p>
        </p:txBody>
      </p:sp>
      <p:sp>
        <p:nvSpPr>
          <p:cNvPr id="13" name="Content Placeholder 6">
            <a:extLst>
              <a:ext uri="{FF2B5EF4-FFF2-40B4-BE49-F238E27FC236}">
                <a16:creationId xmlns:a16="http://schemas.microsoft.com/office/drawing/2014/main" id="{E0AA97D6-A5B5-46DF-87AA-87B3CC63AE4E}"/>
              </a:ext>
            </a:extLst>
          </p:cNvPr>
          <p:cNvSpPr txBox="1">
            <a:spLocks/>
          </p:cNvSpPr>
          <p:nvPr/>
        </p:nvSpPr>
        <p:spPr bwMode="auto">
          <a:xfrm>
            <a:off x="3780037" y="1703928"/>
            <a:ext cx="3102786" cy="4307993"/>
          </a:xfrm>
          <a:prstGeom prst="rect">
            <a:avLst/>
          </a:prstGeom>
          <a:solidFill>
            <a:srgbClr val="9A4F9D"/>
          </a:solidFill>
          <a:ln w="9525">
            <a:noFill/>
            <a:miter lim="800000"/>
            <a:headEnd/>
            <a:tailEnd/>
          </a:ln>
        </p:spPr>
        <p:txBody>
          <a:bodyPr vert="horz" wrap="square" lIns="182880" tIns="182880" rIns="182880" bIns="274320" numCol="1" anchor="t" anchorCtr="0" compatLnSpc="1">
            <a:prstTxWarp prst="textNoShape">
              <a:avLst/>
            </a:prstTxWarp>
          </a:bodyPr>
          <a:lstStyle>
            <a:lvl1pPr marL="280988" indent="-280988" algn="l" rtl="0" eaLnBrk="1" fontAlgn="base" hangingPunct="1">
              <a:spcBef>
                <a:spcPts val="12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lnSpc>
                <a:spcPts val="2800"/>
              </a:lnSpc>
              <a:spcBef>
                <a:spcPts val="0"/>
              </a:spcBef>
              <a:spcAft>
                <a:spcPts val="1200"/>
              </a:spcAft>
              <a:buNone/>
            </a:pPr>
            <a:r>
              <a:rPr lang="en-US" b="1" kern="0" dirty="0">
                <a:solidFill>
                  <a:schemeClr val="bg1"/>
                </a:solidFill>
              </a:rPr>
              <a:t>Cabotegravir (CAB) 600 mg injection </a:t>
            </a:r>
            <a:r>
              <a:rPr lang="en-US" kern="0" dirty="0">
                <a:solidFill>
                  <a:schemeClr val="bg1"/>
                </a:solidFill>
              </a:rPr>
              <a:t>(brand name Apretude</a:t>
            </a:r>
            <a:r>
              <a:rPr lang="en-US" kern="0" baseline="30000" dirty="0">
                <a:solidFill>
                  <a:schemeClr val="bg1"/>
                </a:solidFill>
              </a:rPr>
              <a:t>®</a:t>
            </a:r>
            <a:r>
              <a:rPr lang="en-US" kern="0" dirty="0">
                <a:solidFill>
                  <a:schemeClr val="bg1"/>
                </a:solidFill>
              </a:rPr>
              <a:t>)</a:t>
            </a:r>
          </a:p>
          <a:p>
            <a:pPr marL="0" indent="0" algn="ctr">
              <a:lnSpc>
                <a:spcPts val="2800"/>
              </a:lnSpc>
              <a:spcBef>
                <a:spcPts val="0"/>
              </a:spcBef>
              <a:spcAft>
                <a:spcPts val="1200"/>
              </a:spcAft>
              <a:buNone/>
            </a:pPr>
            <a:endParaRPr lang="en-US" kern="0" dirty="0">
              <a:solidFill>
                <a:schemeClr val="bg1"/>
              </a:solidFill>
            </a:endParaRPr>
          </a:p>
        </p:txBody>
      </p:sp>
      <p:sp>
        <p:nvSpPr>
          <p:cNvPr id="19" name="TextBox 18">
            <a:extLst>
              <a:ext uri="{FF2B5EF4-FFF2-40B4-BE49-F238E27FC236}">
                <a16:creationId xmlns:a16="http://schemas.microsoft.com/office/drawing/2014/main" id="{9A0A35A8-7154-4D14-B92C-C225E7CBE1A9}"/>
              </a:ext>
            </a:extLst>
          </p:cNvPr>
          <p:cNvSpPr txBox="1"/>
          <p:nvPr/>
        </p:nvSpPr>
        <p:spPr>
          <a:xfrm>
            <a:off x="7077907" y="1170592"/>
            <a:ext cx="3333136" cy="400110"/>
          </a:xfrm>
          <a:prstGeom prst="rect">
            <a:avLst/>
          </a:prstGeom>
          <a:noFill/>
        </p:spPr>
        <p:txBody>
          <a:bodyPr wrap="square" rtlCol="0">
            <a:spAutoFit/>
          </a:bodyPr>
          <a:lstStyle/>
          <a:p>
            <a:r>
              <a:rPr lang="en-US" sz="2000" b="1" dirty="0"/>
              <a:t>Oral PrEP</a:t>
            </a:r>
          </a:p>
        </p:txBody>
      </p:sp>
      <p:sp>
        <p:nvSpPr>
          <p:cNvPr id="18" name="Content Placeholder 6">
            <a:extLst>
              <a:ext uri="{FF2B5EF4-FFF2-40B4-BE49-F238E27FC236}">
                <a16:creationId xmlns:a16="http://schemas.microsoft.com/office/drawing/2014/main" id="{C0F781D7-C3EB-41DB-BE7C-ED2AFB92EAD4}"/>
              </a:ext>
            </a:extLst>
          </p:cNvPr>
          <p:cNvSpPr txBox="1">
            <a:spLocks/>
          </p:cNvSpPr>
          <p:nvPr/>
        </p:nvSpPr>
        <p:spPr bwMode="auto">
          <a:xfrm>
            <a:off x="7077907" y="1703928"/>
            <a:ext cx="4631679" cy="2182078"/>
          </a:xfrm>
          <a:prstGeom prst="rect">
            <a:avLst/>
          </a:prstGeom>
          <a:solidFill>
            <a:srgbClr val="00788A"/>
          </a:solidFill>
          <a:ln w="9525">
            <a:noFill/>
            <a:miter lim="800000"/>
            <a:headEnd/>
            <a:tailEnd/>
          </a:ln>
        </p:spPr>
        <p:txBody>
          <a:bodyPr vert="horz" wrap="square" lIns="182880" tIns="182880" rIns="182880" bIns="274320" numCol="1" anchor="t" anchorCtr="0" compatLnSpc="1">
            <a:prstTxWarp prst="textNoShape">
              <a:avLst/>
            </a:prstTxWarp>
          </a:bodyPr>
          <a:lstStyle>
            <a:lvl1pPr marL="280988" indent="-280988" algn="l" rtl="0" eaLnBrk="1" fontAlgn="base" hangingPunct="1">
              <a:spcBef>
                <a:spcPts val="12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lnSpc>
                <a:spcPts val="2800"/>
              </a:lnSpc>
              <a:spcBef>
                <a:spcPts val="0"/>
              </a:spcBef>
              <a:spcAft>
                <a:spcPts val="1200"/>
              </a:spcAft>
              <a:buNone/>
            </a:pPr>
            <a:r>
              <a:rPr lang="en-US" b="1" kern="0" dirty="0">
                <a:solidFill>
                  <a:schemeClr val="bg1"/>
                </a:solidFill>
              </a:rPr>
              <a:t>Emtricitabine (F) 200 mg in combination with tenofovir disoproxil fumarate (TDF) 300 mg </a:t>
            </a:r>
            <a:r>
              <a:rPr lang="en-US" kern="0" dirty="0">
                <a:solidFill>
                  <a:schemeClr val="bg1"/>
                </a:solidFill>
              </a:rPr>
              <a:t>(F/TDF – brand name Truvada</a:t>
            </a:r>
            <a:r>
              <a:rPr lang="en-US" kern="0" baseline="30000" dirty="0">
                <a:solidFill>
                  <a:schemeClr val="bg1"/>
                </a:solidFill>
              </a:rPr>
              <a:t>®</a:t>
            </a:r>
            <a:r>
              <a:rPr lang="en-US" kern="0" dirty="0">
                <a:solidFill>
                  <a:schemeClr val="bg1"/>
                </a:solidFill>
              </a:rPr>
              <a:t> </a:t>
            </a:r>
            <a:br>
              <a:rPr lang="en-US" kern="0" dirty="0">
                <a:solidFill>
                  <a:schemeClr val="bg1"/>
                </a:solidFill>
              </a:rPr>
            </a:br>
            <a:r>
              <a:rPr lang="en-US" kern="0" dirty="0">
                <a:solidFill>
                  <a:schemeClr val="bg1"/>
                </a:solidFill>
              </a:rPr>
              <a:t>or generic equivalent) </a:t>
            </a:r>
          </a:p>
          <a:p>
            <a:pPr marL="0" indent="0" algn="ctr">
              <a:lnSpc>
                <a:spcPts val="2800"/>
              </a:lnSpc>
              <a:spcBef>
                <a:spcPts val="0"/>
              </a:spcBef>
              <a:spcAft>
                <a:spcPts val="1200"/>
              </a:spcAft>
              <a:buNone/>
            </a:pPr>
            <a:endParaRPr lang="en-US" kern="0" dirty="0">
              <a:solidFill>
                <a:schemeClr val="bg1"/>
              </a:solidFill>
            </a:endParaRPr>
          </a:p>
          <a:p>
            <a:pPr marL="0" indent="0" algn="ctr">
              <a:lnSpc>
                <a:spcPts val="2800"/>
              </a:lnSpc>
              <a:spcBef>
                <a:spcPts val="0"/>
              </a:spcBef>
              <a:spcAft>
                <a:spcPts val="1200"/>
              </a:spcAft>
              <a:buNone/>
            </a:pPr>
            <a:endParaRPr lang="en-US" kern="0" dirty="0">
              <a:solidFill>
                <a:schemeClr val="bg1"/>
              </a:solidFill>
            </a:endParaRPr>
          </a:p>
        </p:txBody>
      </p:sp>
      <p:sp>
        <p:nvSpPr>
          <p:cNvPr id="10" name="Content Placeholder 6">
            <a:extLst>
              <a:ext uri="{FF2B5EF4-FFF2-40B4-BE49-F238E27FC236}">
                <a16:creationId xmlns:a16="http://schemas.microsoft.com/office/drawing/2014/main" id="{BFC63726-1880-7A43-86C3-8AF7564BAD10}"/>
              </a:ext>
            </a:extLst>
          </p:cNvPr>
          <p:cNvSpPr txBox="1">
            <a:spLocks/>
          </p:cNvSpPr>
          <p:nvPr/>
        </p:nvSpPr>
        <p:spPr bwMode="auto">
          <a:xfrm>
            <a:off x="7077907" y="3999139"/>
            <a:ext cx="4631679" cy="1991762"/>
          </a:xfrm>
          <a:prstGeom prst="rect">
            <a:avLst/>
          </a:prstGeom>
          <a:solidFill>
            <a:schemeClr val="accent1"/>
          </a:solidFill>
          <a:ln w="9525">
            <a:noFill/>
            <a:miter lim="800000"/>
            <a:headEnd/>
            <a:tailEnd/>
          </a:ln>
        </p:spPr>
        <p:txBody>
          <a:bodyPr vert="horz" wrap="square" lIns="182880" tIns="182880" rIns="182880" bIns="274320" numCol="1" anchor="t" anchorCtr="0" compatLnSpc="1">
            <a:prstTxWarp prst="textNoShape">
              <a:avLst/>
            </a:prstTxWarp>
          </a:bodyPr>
          <a:lstStyle>
            <a:lvl1pPr marL="280988" indent="-280988" algn="l" rtl="0" eaLnBrk="1" fontAlgn="base" hangingPunct="1">
              <a:spcBef>
                <a:spcPts val="12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lnSpc>
                <a:spcPts val="2800"/>
              </a:lnSpc>
              <a:spcBef>
                <a:spcPts val="0"/>
              </a:spcBef>
              <a:spcAft>
                <a:spcPts val="1200"/>
              </a:spcAft>
              <a:buNone/>
            </a:pPr>
            <a:r>
              <a:rPr lang="en-US" b="1" kern="0" dirty="0">
                <a:solidFill>
                  <a:schemeClr val="bg1"/>
                </a:solidFill>
              </a:rPr>
              <a:t>Emtricitabine (F) 200 mg in combination with tenofovir alafenamide (TAF) 25 mg</a:t>
            </a:r>
            <a:br>
              <a:rPr lang="en-US" b="1" kern="0" dirty="0">
                <a:solidFill>
                  <a:schemeClr val="bg1"/>
                </a:solidFill>
              </a:rPr>
            </a:br>
            <a:r>
              <a:rPr lang="en-US" b="1" kern="0" dirty="0">
                <a:solidFill>
                  <a:schemeClr val="bg1"/>
                </a:solidFill>
              </a:rPr>
              <a:t> </a:t>
            </a:r>
            <a:r>
              <a:rPr lang="en-US" kern="0" dirty="0">
                <a:solidFill>
                  <a:schemeClr val="bg1"/>
                </a:solidFill>
              </a:rPr>
              <a:t>(F/TAF – brand name Descovy</a:t>
            </a:r>
            <a:r>
              <a:rPr lang="en-US" kern="0" baseline="30000" dirty="0">
                <a:solidFill>
                  <a:schemeClr val="bg1"/>
                </a:solidFill>
              </a:rPr>
              <a:t>®</a:t>
            </a:r>
            <a:r>
              <a:rPr lang="en-US" kern="0" dirty="0">
                <a:solidFill>
                  <a:schemeClr val="bg1"/>
                </a:solidFill>
              </a:rPr>
              <a:t>)*</a:t>
            </a:r>
          </a:p>
        </p:txBody>
      </p:sp>
      <p:sp>
        <p:nvSpPr>
          <p:cNvPr id="5" name="TextBox 4">
            <a:extLst>
              <a:ext uri="{FF2B5EF4-FFF2-40B4-BE49-F238E27FC236}">
                <a16:creationId xmlns:a16="http://schemas.microsoft.com/office/drawing/2014/main" id="{B50B16F2-0EEB-447D-B7BB-377A8CBB1894}"/>
              </a:ext>
            </a:extLst>
          </p:cNvPr>
          <p:cNvSpPr txBox="1"/>
          <p:nvPr/>
        </p:nvSpPr>
        <p:spPr>
          <a:xfrm>
            <a:off x="7077907" y="6042609"/>
            <a:ext cx="4631679" cy="461665"/>
          </a:xfrm>
          <a:prstGeom prst="rect">
            <a:avLst/>
          </a:prstGeom>
          <a:noFill/>
        </p:spPr>
        <p:txBody>
          <a:bodyPr wrap="square" rtlCol="0">
            <a:spAutoFit/>
          </a:bodyPr>
          <a:lstStyle/>
          <a:p>
            <a:r>
              <a:rPr lang="en-US" sz="1200" dirty="0"/>
              <a:t>*F/TAF is not approved for use by women or other people who could get HIV through receptive vaginal sex</a:t>
            </a:r>
          </a:p>
        </p:txBody>
      </p:sp>
      <p:sp>
        <p:nvSpPr>
          <p:cNvPr id="7" name="Slide Number Placeholder 6"/>
          <p:cNvSpPr>
            <a:spLocks noGrp="1"/>
          </p:cNvSpPr>
          <p:nvPr>
            <p:ph type="sldNum" sz="quarter" idx="10"/>
          </p:nvPr>
        </p:nvSpPr>
        <p:spPr>
          <a:xfrm>
            <a:off x="11315823" y="6247171"/>
            <a:ext cx="609600" cy="304801"/>
          </a:xfrm>
        </p:spPr>
        <p:txBody>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C914B7-3043-4642-BB44-C6EB7A7AA2E7}" type="slidenum">
              <a:rPr lang="en-US" smtClean="0"/>
              <a:pPr/>
              <a:t>5</a:t>
            </a:fld>
            <a:endParaRPr lang="en-US" dirty="0"/>
          </a:p>
        </p:txBody>
      </p:sp>
    </p:spTree>
    <p:extLst>
      <p:ext uri="{BB962C8B-B14F-4D97-AF65-F5344CB8AC3E}">
        <p14:creationId xmlns:p14="http://schemas.microsoft.com/office/powerpoint/2010/main" val="556266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E3D5D7-FAC2-F04E-8A98-72EEDBD9F648}"/>
              </a:ext>
            </a:extLst>
          </p:cNvPr>
          <p:cNvSpPr>
            <a:spLocks noGrp="1"/>
          </p:cNvSpPr>
          <p:nvPr>
            <p:ph type="ctrTitle"/>
          </p:nvPr>
        </p:nvSpPr>
        <p:spPr>
          <a:xfrm>
            <a:off x="3437044" y="2590800"/>
            <a:ext cx="8332169" cy="1676399"/>
          </a:xfrm>
        </p:spPr>
        <p:txBody>
          <a:bodyPr/>
          <a:lstStyle/>
          <a:p>
            <a:r>
              <a:rPr lang="en-US" sz="4200" dirty="0"/>
              <a:t>Evaluating PrEP’s </a:t>
            </a:r>
            <a:br>
              <a:rPr lang="en-US" sz="4200" dirty="0"/>
            </a:br>
            <a:r>
              <a:rPr lang="en-US" sz="4200" dirty="0"/>
              <a:t>efficacy and safety </a:t>
            </a:r>
          </a:p>
        </p:txBody>
      </p:sp>
      <p:sp>
        <p:nvSpPr>
          <p:cNvPr id="3" name="Slide Number Placeholder 2"/>
          <p:cNvSpPr>
            <a:spLocks noGrp="1"/>
          </p:cNvSpPr>
          <p:nvPr>
            <p:ph type="sldNum" sz="quarter" idx="10"/>
          </p:nvPr>
        </p:nvSpPr>
        <p:spPr/>
        <p:txBody>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C914B7-3043-4642-BB44-C6EB7A7AA2E7}" type="slidenum">
              <a:rPr lang="en-US" smtClean="0"/>
              <a:pPr/>
              <a:t>6</a:t>
            </a:fld>
            <a:endParaRPr lang="en-US" dirty="0"/>
          </a:p>
        </p:txBody>
      </p:sp>
      <p:pic>
        <p:nvPicPr>
          <p:cNvPr id="11" name="Picture 10">
            <a:extLst>
              <a:ext uri="{FF2B5EF4-FFF2-40B4-BE49-F238E27FC236}">
                <a16:creationId xmlns:a16="http://schemas.microsoft.com/office/drawing/2014/main" id="{19072BDD-14CC-6F4F-9078-1D80A1EE0005}"/>
              </a:ext>
              <a:ext uri="{C183D7F6-B498-43B3-948B-1728B52AA6E4}">
                <adec:decorative xmlns:adec="http://schemas.microsoft.com/office/drawing/2017/decorative" val="1"/>
              </a:ext>
            </a:extLst>
          </p:cNvPr>
          <p:cNvPicPr>
            <a:picLocks noChangeAspect="1"/>
          </p:cNvPicPr>
          <p:nvPr/>
        </p:nvPicPr>
        <p:blipFill rotWithShape="1">
          <a:blip r:embed="rId3"/>
          <a:srcRect r="9144"/>
          <a:stretch/>
        </p:blipFill>
        <p:spPr>
          <a:xfrm>
            <a:off x="6780570" y="3362632"/>
            <a:ext cx="5411430" cy="3510116"/>
          </a:xfrm>
          <a:prstGeom prst="rect">
            <a:avLst/>
          </a:prstGeom>
        </p:spPr>
      </p:pic>
    </p:spTree>
    <p:extLst>
      <p:ext uri="{BB962C8B-B14F-4D97-AF65-F5344CB8AC3E}">
        <p14:creationId xmlns:p14="http://schemas.microsoft.com/office/powerpoint/2010/main" val="3339322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233761-04C1-9140-9F41-71357C5C7FB1}"/>
              </a:ext>
            </a:extLst>
          </p:cNvPr>
          <p:cNvSpPr>
            <a:spLocks noGrp="1"/>
          </p:cNvSpPr>
          <p:nvPr>
            <p:ph type="title"/>
          </p:nvPr>
        </p:nvSpPr>
        <p:spPr/>
        <p:txBody>
          <a:bodyPr/>
          <a:lstStyle/>
          <a:p>
            <a:r>
              <a:rPr lang="en-US" dirty="0"/>
              <a:t>PrEP’s Efficacy</a:t>
            </a:r>
          </a:p>
        </p:txBody>
      </p:sp>
      <p:sp>
        <p:nvSpPr>
          <p:cNvPr id="6" name="Rectangle 1">
            <a:extLst>
              <a:ext uri="{FF2B5EF4-FFF2-40B4-BE49-F238E27FC236}">
                <a16:creationId xmlns:a16="http://schemas.microsoft.com/office/drawing/2014/main" id="{C2264833-2435-8F4C-9956-4C056BA34443}"/>
              </a:ext>
            </a:extLst>
          </p:cNvPr>
          <p:cNvSpPr>
            <a:spLocks noChangeArrowheads="1"/>
          </p:cNvSpPr>
          <p:nvPr/>
        </p:nvSpPr>
        <p:spPr bwMode="auto">
          <a:xfrm>
            <a:off x="609600" y="1125652"/>
            <a:ext cx="109728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Multiple studies have demonstrated that PrEP is highly effective when taken as prescribed.</a:t>
            </a:r>
            <a:r>
              <a:rPr kumimoji="0" lang="en-US" altLang="en-US" b="0" i="0" u="none" strike="noStrike" cap="none" normalizeH="0" baseline="3000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1,2</a:t>
            </a:r>
            <a:endParaRPr kumimoji="0" lang="en-US" altLang="en-US"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E293CAFF-9063-1041-8725-D1F15688D44D}"/>
              </a:ext>
            </a:extLst>
          </p:cNvPr>
          <p:cNvGraphicFramePr>
            <a:graphicFrameLocks noGrp="1"/>
          </p:cNvGraphicFramePr>
          <p:nvPr/>
        </p:nvGraphicFramePr>
        <p:xfrm>
          <a:off x="609600" y="1781661"/>
          <a:ext cx="10972800" cy="3538795"/>
        </p:xfrm>
        <a:graphic>
          <a:graphicData uri="http://schemas.openxmlformats.org/drawingml/2006/table">
            <a:tbl>
              <a:tblPr firstRow="1" firstCol="1" bandRow="1">
                <a:tableStyleId>{5C22544A-7EE6-4342-B048-85BDC9FD1C3A}</a:tableStyleId>
              </a:tblPr>
              <a:tblGrid>
                <a:gridCol w="1500554">
                  <a:extLst>
                    <a:ext uri="{9D8B030D-6E8A-4147-A177-3AD203B41FA5}">
                      <a16:colId xmlns:a16="http://schemas.microsoft.com/office/drawing/2014/main" val="1416953476"/>
                    </a:ext>
                  </a:extLst>
                </a:gridCol>
                <a:gridCol w="1814732">
                  <a:extLst>
                    <a:ext uri="{9D8B030D-6E8A-4147-A177-3AD203B41FA5}">
                      <a16:colId xmlns:a16="http://schemas.microsoft.com/office/drawing/2014/main" val="1522029668"/>
                    </a:ext>
                  </a:extLst>
                </a:gridCol>
                <a:gridCol w="7657514">
                  <a:extLst>
                    <a:ext uri="{9D8B030D-6E8A-4147-A177-3AD203B41FA5}">
                      <a16:colId xmlns:a16="http://schemas.microsoft.com/office/drawing/2014/main" val="1658858420"/>
                    </a:ext>
                  </a:extLst>
                </a:gridCol>
              </a:tblGrid>
              <a:tr h="533902">
                <a:tc>
                  <a:txBody>
                    <a:bodyPr/>
                    <a:lstStyle/>
                    <a:p>
                      <a:pPr marL="0" marR="0" algn="l">
                        <a:lnSpc>
                          <a:spcPct val="107000"/>
                        </a:lnSpc>
                        <a:spcBef>
                          <a:spcPts val="0"/>
                        </a:spcBef>
                        <a:spcAft>
                          <a:spcPts val="0"/>
                        </a:spcAft>
                      </a:pPr>
                      <a:br>
                        <a:rPr lang="en-US" sz="1600" dirty="0">
                          <a:solidFill>
                            <a:schemeClr val="accent1"/>
                          </a:solidFill>
                          <a:effectLst/>
                        </a:rPr>
                      </a:br>
                      <a:r>
                        <a:rPr lang="en-US" sz="1600" dirty="0">
                          <a:solidFill>
                            <a:schemeClr val="accent1"/>
                          </a:solidFill>
                          <a:effectLst/>
                        </a:rPr>
                        <a:t>Transmission Route</a:t>
                      </a:r>
                      <a:endParaRPr lang="en-US" sz="16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0" marT="0" marB="9144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br>
                        <a:rPr lang="en-US" sz="1600" dirty="0">
                          <a:solidFill>
                            <a:schemeClr val="accent1"/>
                          </a:solidFill>
                          <a:effectLst/>
                        </a:rPr>
                      </a:br>
                      <a:r>
                        <a:rPr lang="en-US" sz="1600" dirty="0">
                          <a:solidFill>
                            <a:schemeClr val="accent1"/>
                          </a:solidFill>
                          <a:effectLst/>
                        </a:rPr>
                        <a:t>Effectiveness Estimate</a:t>
                      </a:r>
                      <a:endParaRPr lang="en-US" sz="16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4320" marR="0" marT="0" marB="9144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br>
                        <a:rPr lang="en-US" sz="1600" dirty="0">
                          <a:solidFill>
                            <a:schemeClr val="accent1"/>
                          </a:solidFill>
                          <a:effectLst/>
                        </a:rPr>
                      </a:br>
                      <a:r>
                        <a:rPr lang="en-US" sz="1600" dirty="0">
                          <a:solidFill>
                            <a:schemeClr val="accent1"/>
                          </a:solidFill>
                          <a:effectLst/>
                        </a:rPr>
                        <a:t>Interpretation</a:t>
                      </a:r>
                      <a:endParaRPr lang="en-US" sz="16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0" marT="0" marB="9144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5340792"/>
                  </a:ext>
                </a:extLst>
              </a:tr>
              <a:tr h="1083722">
                <a:tc>
                  <a:txBody>
                    <a:bodyPr/>
                    <a:lstStyle/>
                    <a:p>
                      <a:pPr marL="0" marR="0" algn="l">
                        <a:lnSpc>
                          <a:spcPct val="107000"/>
                        </a:lnSpc>
                        <a:spcBef>
                          <a:spcPts val="0"/>
                        </a:spcBef>
                        <a:spcAft>
                          <a:spcPts val="0"/>
                        </a:spcAft>
                      </a:pPr>
                      <a:r>
                        <a:rPr lang="en-US" sz="1600" dirty="0">
                          <a:solidFill>
                            <a:schemeClr val="tx1"/>
                          </a:solidFill>
                          <a:effectLst/>
                        </a:rPr>
                        <a:t>Sexual</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gn="ctr">
                        <a:lnSpc>
                          <a:spcPct val="107000"/>
                        </a:lnSpc>
                        <a:spcBef>
                          <a:spcPts val="0"/>
                        </a:spcBef>
                        <a:spcAft>
                          <a:spcPts val="0"/>
                        </a:spcAft>
                      </a:pPr>
                      <a:br>
                        <a:rPr lang="en-US" sz="2400" b="1" dirty="0">
                          <a:solidFill>
                            <a:srgbClr val="BE3226"/>
                          </a:solidFill>
                          <a:effectLst/>
                        </a:rPr>
                      </a:br>
                      <a:r>
                        <a:rPr lang="en-US" sz="2400" b="1" dirty="0">
                          <a:solidFill>
                            <a:schemeClr val="bg1"/>
                          </a:solidFill>
                          <a:effectLst/>
                        </a:rPr>
                        <a:t>~99%</a:t>
                      </a:r>
                      <a:br>
                        <a:rPr lang="en-US" sz="2400" b="1" dirty="0">
                          <a:solidFill>
                            <a:schemeClr val="bg1"/>
                          </a:solidFill>
                          <a:effectLst/>
                        </a:rPr>
                      </a:br>
                      <a:endPar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A4F9D"/>
                    </a:solidFill>
                  </a:tcPr>
                </a:tc>
                <a:tc>
                  <a:txBody>
                    <a:bodyPr/>
                    <a:lstStyle/>
                    <a:p>
                      <a:pPr marL="0" marR="0">
                        <a:lnSpc>
                          <a:spcPct val="107000"/>
                        </a:lnSpc>
                        <a:spcBef>
                          <a:spcPts val="0"/>
                        </a:spcBef>
                        <a:spcAft>
                          <a:spcPts val="0"/>
                        </a:spcAft>
                      </a:pPr>
                      <a:br>
                        <a:rPr lang="en-US" sz="1600" dirty="0">
                          <a:effectLst/>
                        </a:rPr>
                      </a:br>
                      <a:r>
                        <a:rPr lang="en-US" sz="1600" dirty="0">
                          <a:solidFill>
                            <a:schemeClr val="bg1"/>
                          </a:solidFill>
                          <a:effectLst/>
                        </a:rPr>
                        <a:t>Very high levels of adherence to PrEP provide maximum effectiveness</a:t>
                      </a:r>
                      <a:br>
                        <a:rPr lang="en-US" sz="1600" dirty="0">
                          <a:solidFill>
                            <a:schemeClr val="bg1"/>
                          </a:solidFill>
                          <a:effectLst/>
                        </a:rPr>
                      </a:b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74898027"/>
                  </a:ext>
                </a:extLst>
              </a:tr>
              <a:tr h="1521082">
                <a:tc>
                  <a:txBody>
                    <a:bodyPr/>
                    <a:lstStyle/>
                    <a:p>
                      <a:pPr marL="0" marR="0" algn="l">
                        <a:lnSpc>
                          <a:spcPct val="107000"/>
                        </a:lnSpc>
                        <a:spcBef>
                          <a:spcPts val="0"/>
                        </a:spcBef>
                        <a:spcAft>
                          <a:spcPts val="0"/>
                        </a:spcAft>
                      </a:pPr>
                      <a:r>
                        <a:rPr lang="en-US" sz="1600" dirty="0">
                          <a:solidFill>
                            <a:schemeClr val="tx1"/>
                          </a:solidFill>
                          <a:effectLst/>
                        </a:rPr>
                        <a:t>Injection </a:t>
                      </a:r>
                      <a:br>
                        <a:rPr lang="en-US" sz="1600" dirty="0">
                          <a:solidFill>
                            <a:schemeClr val="tx1"/>
                          </a:solidFill>
                          <a:effectLst/>
                        </a:rPr>
                      </a:br>
                      <a:r>
                        <a:rPr lang="en-US" sz="1600" dirty="0">
                          <a:solidFill>
                            <a:schemeClr val="tx1"/>
                          </a:solidFill>
                          <a:effectLst/>
                        </a:rPr>
                        <a:t>drug use</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0"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marL="0" marR="0" algn="ctr">
                        <a:lnSpc>
                          <a:spcPct val="107000"/>
                        </a:lnSpc>
                        <a:spcBef>
                          <a:spcPts val="0"/>
                        </a:spcBef>
                        <a:spcAft>
                          <a:spcPts val="0"/>
                        </a:spcAft>
                      </a:pPr>
                      <a:r>
                        <a:rPr lang="en-US" sz="2400" b="1" dirty="0">
                          <a:solidFill>
                            <a:schemeClr val="bg1"/>
                          </a:solidFill>
                          <a:effectLst/>
                        </a:rPr>
                        <a:t>at least 74%</a:t>
                      </a:r>
                      <a:endPar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9A4F9D"/>
                    </a:solidFill>
                  </a:tcPr>
                </a:tc>
                <a:tc>
                  <a:txBody>
                    <a:bodyPr/>
                    <a:lstStyle/>
                    <a:p>
                      <a:pPr marL="0" marR="0">
                        <a:lnSpc>
                          <a:spcPct val="107000"/>
                        </a:lnSpc>
                        <a:spcBef>
                          <a:spcPts val="0"/>
                        </a:spcBef>
                        <a:spcAft>
                          <a:spcPts val="0"/>
                        </a:spcAft>
                      </a:pPr>
                      <a:br>
                        <a:rPr lang="en-US" sz="1600" dirty="0">
                          <a:effectLst/>
                        </a:rPr>
                      </a:br>
                      <a:r>
                        <a:rPr lang="en-US" sz="1600" dirty="0">
                          <a:solidFill>
                            <a:schemeClr val="bg1"/>
                          </a:solidFill>
                          <a:effectLst/>
                        </a:rPr>
                        <a:t>This estimate is based on tenofovir alone and not necessarily when taken daily</a:t>
                      </a:r>
                    </a:p>
                    <a:p>
                      <a:pPr marL="0" marR="0">
                        <a:lnSpc>
                          <a:spcPct val="107000"/>
                        </a:lnSpc>
                        <a:spcBef>
                          <a:spcPts val="0"/>
                        </a:spcBef>
                        <a:spcAft>
                          <a:spcPts val="0"/>
                        </a:spcAft>
                      </a:pPr>
                      <a:endParaRPr lang="en-US" sz="1600" dirty="0">
                        <a:solidFill>
                          <a:schemeClr val="bg1"/>
                        </a:solidFill>
                        <a:effectLst/>
                      </a:endParaRPr>
                    </a:p>
                    <a:p>
                      <a:pPr marL="0" marR="0">
                        <a:lnSpc>
                          <a:spcPct val="107000"/>
                        </a:lnSpc>
                        <a:spcBef>
                          <a:spcPts val="0"/>
                        </a:spcBef>
                        <a:spcAft>
                          <a:spcPts val="0"/>
                        </a:spcAft>
                      </a:pPr>
                      <a:r>
                        <a:rPr lang="en-US" sz="1600" dirty="0">
                          <a:solidFill>
                            <a:schemeClr val="bg1"/>
                          </a:solidFill>
                          <a:effectLst/>
                        </a:rPr>
                        <a:t>The effectiveness may be greater for the two-drug oral therapy and if used daily</a:t>
                      </a:r>
                      <a:br>
                        <a:rPr lang="en-US" sz="1600" dirty="0">
                          <a:solidFill>
                            <a:schemeClr val="bg1"/>
                          </a:solidFill>
                          <a:effectLst/>
                        </a:rPr>
                      </a:b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0"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476368864"/>
                  </a:ext>
                </a:extLst>
              </a:tr>
            </a:tbl>
          </a:graphicData>
        </a:graphic>
      </p:graphicFrame>
      <p:sp>
        <p:nvSpPr>
          <p:cNvPr id="7" name="Rectangle 6">
            <a:extLst>
              <a:ext uri="{FF2B5EF4-FFF2-40B4-BE49-F238E27FC236}">
                <a16:creationId xmlns:a16="http://schemas.microsoft.com/office/drawing/2014/main" id="{C001C313-813B-44B7-8215-33FB1CD63817}"/>
              </a:ext>
            </a:extLst>
          </p:cNvPr>
          <p:cNvSpPr/>
          <p:nvPr/>
        </p:nvSpPr>
        <p:spPr>
          <a:xfrm>
            <a:off x="564896" y="6056061"/>
            <a:ext cx="10890504" cy="707886"/>
          </a:xfrm>
          <a:prstGeom prst="rect">
            <a:avLst/>
          </a:prstGeom>
        </p:spPr>
        <p:txBody>
          <a:bodyPr wrap="square">
            <a:spAutoFit/>
          </a:bodyPr>
          <a:lstStyle/>
          <a:p>
            <a:pPr marL="0" marR="0" lvl="0" indent="0" algn="l" defTabSz="36398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black"/>
                </a:solidFill>
                <a:effectLst/>
                <a:uLnTx/>
                <a:uFillTx/>
                <a:latin typeface="Arial" panose="020B0604020202020204"/>
                <a:ea typeface="+mn-ea"/>
                <a:cs typeface="+mn-cs"/>
              </a:rPr>
              <a:t>1</a:t>
            </a:r>
            <a:r>
              <a:rPr kumimoji="0" lang="en-US" sz="800" b="0" i="0" u="none" strike="noStrike" kern="1200" cap="none" spc="0" normalizeH="0" noProof="0" dirty="0">
                <a:ln>
                  <a:noFill/>
                </a:ln>
                <a:solidFill>
                  <a:prstClr val="black"/>
                </a:solidFill>
                <a:effectLst/>
                <a:uLnTx/>
                <a:uFillTx/>
                <a:latin typeface="Arial" panose="020B0604020202020204"/>
                <a:ea typeface="+mn-ea"/>
                <a:cs typeface="+mn-cs"/>
              </a:rPr>
              <a:t> Centers</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 for Disease Control and Prevention. Effectiveness of prevention strategies to reduce the risk of acquiring or transmitting HIV. Updated June 17, 2022. Accessed January 20, 2023. </a:t>
            </a: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https://www.cdc.gov/hiv/risk/estimates/preventionstrategies.html</a:t>
            </a: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a:p>
            <a:pPr defTabSz="363988">
              <a:defRPr/>
            </a:pPr>
            <a:r>
              <a:rPr lang="en-US" sz="800" baseline="30000" dirty="0"/>
              <a:t>2</a:t>
            </a:r>
            <a:r>
              <a:rPr lang="en-US" sz="800" dirty="0"/>
              <a:t> Centers for Disease Control and Prevention, US Public Health Service. </a:t>
            </a:r>
            <a:r>
              <a:rPr lang="en-US" sz="800" i="1" dirty="0"/>
              <a:t>Preexposure prophylaxis for the prevention of HIV infection in the United States—2021 update—a clinical practice guideline. </a:t>
            </a:r>
            <a:r>
              <a:rPr lang="en-US" sz="800" dirty="0"/>
              <a:t>Published December 2021. Accessed January 20, 2023. </a:t>
            </a:r>
            <a:r>
              <a:rPr lang="en-US" sz="800" dirty="0">
                <a:hlinkClick r:id="rId4"/>
              </a:rPr>
              <a:t>https://www.cdc.gov/hiv/pdf/risk/prep/cdc-hiv-prep-guidelines-2021.pdf</a:t>
            </a:r>
            <a:r>
              <a:rPr lang="en-US" sz="800" dirty="0"/>
              <a:t> </a:t>
            </a:r>
          </a:p>
          <a:p>
            <a:pPr marL="0" marR="0" lvl="0" indent="0" algn="l" defTabSz="36398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13562E8D-A419-4D42-8380-9913896F8ACE}"/>
              </a:ext>
            </a:extLst>
          </p:cNvPr>
          <p:cNvSpPr>
            <a:spLocks noGrp="1"/>
          </p:cNvSpPr>
          <p:nvPr>
            <p:ph type="sldNum" sz="quarter" idx="10"/>
          </p:nvPr>
        </p:nvSpPr>
        <p:spPr/>
        <p:txBody>
          <a:bodyPr/>
          <a:lstStyle/>
          <a:p>
            <a:pPr eaLnBrk="0" fontAlgn="base" hangingPunct="0">
              <a:spcBef>
                <a:spcPct val="0"/>
              </a:spcBef>
              <a:spcAft>
                <a:spcPct val="0"/>
              </a:spcAft>
            </a:pPr>
            <a:fld id="{D4325D4D-289E-48C1-B277-2BEB492A7D19}" type="slidenum">
              <a:rPr lang="en-US" smtClean="0">
                <a:ea typeface="ヒラギノ角ゴ Pro W3" pitchFamily="1" charset="-128"/>
              </a:rPr>
              <a:pPr eaLnBrk="0" fontAlgn="base" hangingPunct="0">
                <a:spcBef>
                  <a:spcPct val="0"/>
                </a:spcBef>
                <a:spcAft>
                  <a:spcPct val="0"/>
                </a:spcAft>
              </a:pPr>
              <a:t>7</a:t>
            </a:fld>
            <a:endParaRPr lang="en-US" dirty="0">
              <a:ea typeface="ヒラギノ角ゴ Pro W3" pitchFamily="1" charset="-128"/>
            </a:endParaRPr>
          </a:p>
        </p:txBody>
      </p:sp>
    </p:spTree>
    <p:extLst>
      <p:ext uri="{BB962C8B-B14F-4D97-AF65-F5344CB8AC3E}">
        <p14:creationId xmlns:p14="http://schemas.microsoft.com/office/powerpoint/2010/main" val="2243474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729C7F2-AD12-2837-E8B1-7755ECFE68C4}"/>
              </a:ext>
            </a:extLst>
          </p:cNvPr>
          <p:cNvSpPr>
            <a:spLocks noGrp="1"/>
          </p:cNvSpPr>
          <p:nvPr>
            <p:ph type="title"/>
          </p:nvPr>
        </p:nvSpPr>
        <p:spPr>
          <a:xfrm>
            <a:off x="762000" y="318282"/>
            <a:ext cx="10972800" cy="612648"/>
          </a:xfrm>
        </p:spPr>
        <p:txBody>
          <a:bodyPr/>
          <a:lstStyle/>
          <a:p>
            <a:r>
              <a:rPr lang="en-US" dirty="0" err="1">
                <a:solidFill>
                  <a:schemeClr val="accent1"/>
                </a:solidFill>
              </a:rPr>
              <a:t>PrEP</a:t>
            </a:r>
            <a:r>
              <a:rPr lang="en-US" dirty="0">
                <a:solidFill>
                  <a:schemeClr val="accent1"/>
                </a:solidFill>
              </a:rPr>
              <a:t> Side Effects and Safety</a:t>
            </a:r>
            <a:endParaRPr lang="en-US" dirty="0"/>
          </a:p>
        </p:txBody>
      </p:sp>
      <p:sp>
        <p:nvSpPr>
          <p:cNvPr id="8" name="Rectangle 7">
            <a:extLst>
              <a:ext uri="{FF2B5EF4-FFF2-40B4-BE49-F238E27FC236}">
                <a16:creationId xmlns:a16="http://schemas.microsoft.com/office/drawing/2014/main" id="{13947A9C-5F19-091B-6BB8-6162DE166627}"/>
              </a:ext>
              <a:ext uri="{C183D7F6-B498-43B3-948B-1728B52AA6E4}">
                <adec:decorative xmlns:adec="http://schemas.microsoft.com/office/drawing/2017/decorative" val="1"/>
              </a:ext>
            </a:extLst>
          </p:cNvPr>
          <p:cNvSpPr/>
          <p:nvPr/>
        </p:nvSpPr>
        <p:spPr bwMode="auto">
          <a:xfrm>
            <a:off x="330407" y="4586540"/>
            <a:ext cx="11311824" cy="682751"/>
          </a:xfrm>
          <a:prstGeom prst="rect">
            <a:avLst/>
          </a:prstGeom>
          <a:solidFill>
            <a:schemeClr val="accent5">
              <a:lumMod val="20000"/>
              <a:lumOff val="80000"/>
            </a:schemeClr>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graphicFrame>
        <p:nvGraphicFramePr>
          <p:cNvPr id="13" name="Table 10">
            <a:extLst>
              <a:ext uri="{FF2B5EF4-FFF2-40B4-BE49-F238E27FC236}">
                <a16:creationId xmlns:a16="http://schemas.microsoft.com/office/drawing/2014/main" id="{092CE7B1-7F68-0747-ABF6-1D39338BADF6}"/>
              </a:ext>
            </a:extLst>
          </p:cNvPr>
          <p:cNvGraphicFramePr>
            <a:graphicFrameLocks noGrp="1"/>
          </p:cNvGraphicFramePr>
          <p:nvPr>
            <p:extLst>
              <p:ext uri="{D42A27DB-BD31-4B8C-83A1-F6EECF244321}">
                <p14:modId xmlns:p14="http://schemas.microsoft.com/office/powerpoint/2010/main" val="27333070"/>
              </p:ext>
            </p:extLst>
          </p:nvPr>
        </p:nvGraphicFramePr>
        <p:xfrm>
          <a:off x="330406" y="1097799"/>
          <a:ext cx="11311824" cy="3480662"/>
        </p:xfrm>
        <a:graphic>
          <a:graphicData uri="http://schemas.openxmlformats.org/drawingml/2006/table">
            <a:tbl>
              <a:tblPr firstRow="1" bandRow="1">
                <a:tableStyleId>{2D5ABB26-0587-4C30-8999-92F81FD0307C}</a:tableStyleId>
              </a:tblPr>
              <a:tblGrid>
                <a:gridCol w="1975472">
                  <a:extLst>
                    <a:ext uri="{9D8B030D-6E8A-4147-A177-3AD203B41FA5}">
                      <a16:colId xmlns:a16="http://schemas.microsoft.com/office/drawing/2014/main" val="95591625"/>
                    </a:ext>
                  </a:extLst>
                </a:gridCol>
                <a:gridCol w="3405809">
                  <a:extLst>
                    <a:ext uri="{9D8B030D-6E8A-4147-A177-3AD203B41FA5}">
                      <a16:colId xmlns:a16="http://schemas.microsoft.com/office/drawing/2014/main" val="2519958782"/>
                    </a:ext>
                  </a:extLst>
                </a:gridCol>
                <a:gridCol w="2835965">
                  <a:extLst>
                    <a:ext uri="{9D8B030D-6E8A-4147-A177-3AD203B41FA5}">
                      <a16:colId xmlns:a16="http://schemas.microsoft.com/office/drawing/2014/main" val="4040488567"/>
                    </a:ext>
                  </a:extLst>
                </a:gridCol>
                <a:gridCol w="3094578">
                  <a:extLst>
                    <a:ext uri="{9D8B030D-6E8A-4147-A177-3AD203B41FA5}">
                      <a16:colId xmlns:a16="http://schemas.microsoft.com/office/drawing/2014/main" val="2706974145"/>
                    </a:ext>
                  </a:extLst>
                </a:gridCol>
              </a:tblGrid>
              <a:tr h="384774">
                <a:tc>
                  <a:txBody>
                    <a:bodyPr/>
                    <a:lstStyle/>
                    <a:p>
                      <a:pPr algn="ctr"/>
                      <a:r>
                        <a:rPr lang="en-US" sz="1400" b="1" dirty="0">
                          <a:solidFill>
                            <a:schemeClr val="tx1">
                              <a:lumMod val="95000"/>
                              <a:lumOff val="5000"/>
                            </a:schemeClr>
                          </a:solidFill>
                        </a:rPr>
                        <a:t>Side Effects</a:t>
                      </a:r>
                    </a:p>
                  </a:txBody>
                  <a:tcPr marL="182880" marR="18288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1" dirty="0">
                          <a:solidFill>
                            <a:schemeClr val="bg1"/>
                          </a:solidFill>
                        </a:rPr>
                        <a:t>F/TDF (oral PrEP)</a:t>
                      </a:r>
                    </a:p>
                  </a:txBody>
                  <a:tcPr marL="182880" marR="18288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A4F9D"/>
                    </a:solidFill>
                  </a:tcPr>
                </a:tc>
                <a:tc>
                  <a:txBody>
                    <a:bodyPr/>
                    <a:lstStyle/>
                    <a:p>
                      <a:pPr algn="ctr"/>
                      <a:r>
                        <a:rPr lang="en-US" sz="1400" b="1" dirty="0">
                          <a:solidFill>
                            <a:schemeClr val="bg1"/>
                          </a:solidFill>
                        </a:rPr>
                        <a:t>F/TAF (oral PrEP)</a:t>
                      </a:r>
                    </a:p>
                  </a:txBody>
                  <a:tcPr marL="182880" marR="18288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61AA"/>
                    </a:solidFill>
                  </a:tcPr>
                </a:tc>
                <a:tc>
                  <a:txBody>
                    <a:bodyPr/>
                    <a:lstStyle/>
                    <a:p>
                      <a:pPr algn="ctr"/>
                      <a:r>
                        <a:rPr lang="en-US" sz="1400" b="1" dirty="0">
                          <a:solidFill>
                            <a:schemeClr val="bg1"/>
                          </a:solidFill>
                        </a:rPr>
                        <a:t>CAB (injectable PrEP)</a:t>
                      </a:r>
                    </a:p>
                  </a:txBody>
                  <a:tcPr marL="182880" marR="18288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88A"/>
                    </a:solidFill>
                  </a:tcPr>
                </a:tc>
                <a:extLst>
                  <a:ext uri="{0D108BD9-81ED-4DB2-BD59-A6C34878D82A}">
                    <a16:rowId xmlns:a16="http://schemas.microsoft.com/office/drawing/2014/main" val="1148455021"/>
                  </a:ext>
                </a:extLst>
              </a:tr>
              <a:tr h="710352">
                <a:tc>
                  <a:txBody>
                    <a:bodyPr/>
                    <a:lstStyle/>
                    <a:p>
                      <a:pPr marL="6350" marR="0" lvl="1" indent="0" algn="l" defTabSz="914400" rtl="0" eaLnBrk="1" fontAlgn="auto" latinLnBrk="0" hangingPunct="1">
                        <a:lnSpc>
                          <a:spcPct val="100000"/>
                        </a:lnSpc>
                        <a:spcBef>
                          <a:spcPts val="0"/>
                        </a:spcBef>
                        <a:spcAft>
                          <a:spcPts val="0"/>
                        </a:spcAft>
                        <a:buClr>
                          <a:schemeClr val="bg1"/>
                        </a:buClr>
                        <a:buSzTx/>
                        <a:buFont typeface="Monaco" pitchFamily="2" charset="77"/>
                        <a:buNone/>
                        <a:tabLst/>
                        <a:defRPr/>
                      </a:pPr>
                      <a:r>
                        <a:rPr lang="en-US" sz="1200" b="1" dirty="0"/>
                        <a:t>Start-up Syndrome</a:t>
                      </a:r>
                    </a:p>
                  </a:txBody>
                  <a:tcPr marL="731520" marR="18288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36538" lvl="1" indent="-230188">
                        <a:buClr>
                          <a:schemeClr val="bg1"/>
                        </a:buClr>
                        <a:buFont typeface="Arial" panose="020B0604020202020204" pitchFamily="34" charset="0"/>
                        <a:buChar char="-"/>
                      </a:pPr>
                      <a:r>
                        <a:rPr lang="en-US" sz="1200" dirty="0">
                          <a:solidFill>
                            <a:schemeClr val="bg1"/>
                          </a:solidFill>
                        </a:rPr>
                        <a:t>&lt;10% of patients</a:t>
                      </a:r>
                    </a:p>
                    <a:p>
                      <a:pPr marL="236538" lvl="1" indent="-230188">
                        <a:buClr>
                          <a:schemeClr val="bg1"/>
                        </a:buClr>
                        <a:buFont typeface="Arial" panose="020B0604020202020204" pitchFamily="34" charset="0"/>
                        <a:buChar char="-"/>
                      </a:pPr>
                      <a:r>
                        <a:rPr lang="en-US" sz="1200" dirty="0">
                          <a:solidFill>
                            <a:schemeClr val="bg1"/>
                          </a:solidFill>
                        </a:rPr>
                        <a:t>Headache, nausea, abdominal discomfort lasting &lt;1 month</a:t>
                      </a:r>
                      <a:r>
                        <a:rPr lang="en-US" sz="1200" baseline="30000" dirty="0">
                          <a:solidFill>
                            <a:schemeClr val="bg1"/>
                          </a:solidFill>
                        </a:rPr>
                        <a:t>1</a:t>
                      </a:r>
                      <a:endParaRPr lang="en-US" sz="1200" dirty="0">
                        <a:solidFill>
                          <a:schemeClr val="bg1"/>
                        </a:solidFill>
                      </a:endParaRPr>
                    </a:p>
                  </a:txBody>
                  <a:tcPr marL="182880" marR="18288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A4F9D"/>
                    </a:solidFill>
                  </a:tcPr>
                </a:tc>
                <a:tc>
                  <a:txBody>
                    <a:bodyPr/>
                    <a:lstStyle/>
                    <a:p>
                      <a:pPr marL="236538" lvl="1" indent="-230188">
                        <a:buClr>
                          <a:schemeClr val="bg1"/>
                        </a:buClr>
                        <a:buFont typeface="Arial" panose="020B0604020202020204" pitchFamily="34" charset="0"/>
                        <a:buChar char="-"/>
                      </a:pPr>
                      <a:r>
                        <a:rPr lang="en-US" sz="1200" dirty="0">
                          <a:solidFill>
                            <a:schemeClr val="bg1"/>
                          </a:solidFill>
                        </a:rPr>
                        <a:t>&lt;10% of patients</a:t>
                      </a:r>
                    </a:p>
                    <a:p>
                      <a:pPr marL="236538" lvl="1" indent="-230188">
                        <a:buClr>
                          <a:schemeClr val="bg1"/>
                        </a:buClr>
                        <a:buFont typeface="Arial" panose="020B0604020202020204" pitchFamily="34" charset="0"/>
                        <a:buChar char="-"/>
                      </a:pPr>
                      <a:r>
                        <a:rPr lang="en-US" sz="1200" dirty="0">
                          <a:solidFill>
                            <a:schemeClr val="bg1"/>
                          </a:solidFill>
                        </a:rPr>
                        <a:t>Headache, nausea, abdominal discomfort lasting &lt;1 month</a:t>
                      </a:r>
                      <a:r>
                        <a:rPr lang="en-US" sz="1200" baseline="30000" dirty="0">
                          <a:solidFill>
                            <a:schemeClr val="bg1"/>
                          </a:solidFill>
                        </a:rPr>
                        <a:t>1</a:t>
                      </a:r>
                      <a:endParaRPr lang="en-US" sz="1200" dirty="0">
                        <a:solidFill>
                          <a:schemeClr val="bg1"/>
                        </a:solidFill>
                      </a:endParaRPr>
                    </a:p>
                  </a:txBody>
                  <a:tcPr marL="182880" marR="18288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61AA"/>
                    </a:solidFill>
                  </a:tcPr>
                </a:tc>
                <a:tc>
                  <a:txBody>
                    <a:bodyPr/>
                    <a:lstStyle/>
                    <a:p>
                      <a:pPr marL="292100" lvl="1" indent="-285750">
                        <a:buClr>
                          <a:schemeClr val="bg1"/>
                        </a:buClr>
                        <a:buFont typeface="Arial" panose="020B0604020202020204" pitchFamily="34" charset="0"/>
                        <a:buChar char="-"/>
                      </a:pPr>
                      <a:r>
                        <a:rPr lang="en-US" sz="1200" dirty="0">
                          <a:solidFill>
                            <a:schemeClr val="bg1"/>
                          </a:solidFill>
                        </a:rPr>
                        <a:t>No reported start-up syndrome</a:t>
                      </a:r>
                      <a:r>
                        <a:rPr lang="en-US" sz="1200" baseline="30000" dirty="0">
                          <a:solidFill>
                            <a:schemeClr val="bg1"/>
                          </a:solidFill>
                        </a:rPr>
                        <a:t>1</a:t>
                      </a:r>
                      <a:endParaRPr lang="en-US" sz="1200" dirty="0">
                        <a:solidFill>
                          <a:schemeClr val="bg1"/>
                        </a:solidFill>
                      </a:endParaRPr>
                    </a:p>
                  </a:txBody>
                  <a:tcPr marL="182880" marR="18288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88A"/>
                    </a:solidFill>
                  </a:tcPr>
                </a:tc>
                <a:extLst>
                  <a:ext uri="{0D108BD9-81ED-4DB2-BD59-A6C34878D82A}">
                    <a16:rowId xmlns:a16="http://schemas.microsoft.com/office/drawing/2014/main" val="1482627899"/>
                  </a:ext>
                </a:extLst>
              </a:tr>
              <a:tr h="369306">
                <a:tc>
                  <a:txBody>
                    <a:bodyPr/>
                    <a:lstStyle/>
                    <a:p>
                      <a:pPr marL="0" marR="0" lvl="1" indent="0" algn="l" defTabSz="914400" rtl="0" eaLnBrk="1" fontAlgn="auto" latinLnBrk="0" hangingPunct="1">
                        <a:lnSpc>
                          <a:spcPct val="100000"/>
                        </a:lnSpc>
                        <a:spcBef>
                          <a:spcPts val="0"/>
                        </a:spcBef>
                        <a:spcAft>
                          <a:spcPts val="0"/>
                        </a:spcAft>
                        <a:buClr>
                          <a:schemeClr val="bg1"/>
                        </a:buClr>
                        <a:buSzTx/>
                        <a:buFont typeface="Monaco" pitchFamily="2" charset="77"/>
                        <a:buNone/>
                        <a:tabLst/>
                        <a:defRPr/>
                      </a:pPr>
                      <a:r>
                        <a:rPr lang="en-US" sz="1200" b="1" dirty="0"/>
                        <a:t>Kidney</a:t>
                      </a:r>
                      <a:br>
                        <a:rPr lang="en-US" sz="1200" b="1" dirty="0"/>
                      </a:br>
                      <a:r>
                        <a:rPr lang="en-US" sz="1200" b="1" dirty="0"/>
                        <a:t>Safety</a:t>
                      </a:r>
                    </a:p>
                  </a:txBody>
                  <a:tcPr marL="731520" marR="18288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5750" lvl="1" indent="-285750">
                        <a:buClr>
                          <a:schemeClr val="bg1"/>
                        </a:buClr>
                        <a:buFont typeface="Arial" panose="020B0604020202020204" pitchFamily="34" charset="0"/>
                        <a:buChar char="-"/>
                      </a:pPr>
                      <a:r>
                        <a:rPr lang="en-US" sz="1200" dirty="0">
                          <a:solidFill>
                            <a:schemeClr val="bg1"/>
                          </a:solidFill>
                        </a:rPr>
                        <a:t>Small decrease in creatinine clearance</a:t>
                      </a:r>
                    </a:p>
                    <a:p>
                      <a:pPr marL="285750" lvl="1" indent="-285750">
                        <a:buClr>
                          <a:schemeClr val="bg1"/>
                        </a:buClr>
                        <a:buFont typeface="Arial" panose="020B0604020202020204" pitchFamily="34" charset="0"/>
                        <a:buChar char="-"/>
                      </a:pPr>
                      <a:r>
                        <a:rPr lang="en-US" sz="1200" dirty="0">
                          <a:solidFill>
                            <a:schemeClr val="bg1"/>
                          </a:solidFill>
                        </a:rPr>
                        <a:t>Resolves after stopping drug</a:t>
                      </a:r>
                      <a:r>
                        <a:rPr lang="en-US" sz="1200" baseline="30000" dirty="0">
                          <a:solidFill>
                            <a:schemeClr val="bg1"/>
                          </a:solidFill>
                        </a:rPr>
                        <a:t>2</a:t>
                      </a:r>
                      <a:endParaRPr lang="en-US" sz="1200" baseline="30000" dirty="0">
                        <a:solidFill>
                          <a:srgbClr val="FF0000"/>
                        </a:solidFill>
                      </a:endParaRPr>
                    </a:p>
                  </a:txBody>
                  <a:tcPr marL="182880" marR="18288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A4F9D"/>
                    </a:solidFill>
                  </a:tcPr>
                </a:tc>
                <a:tc>
                  <a:txBody>
                    <a:bodyPr/>
                    <a:lstStyle/>
                    <a:p>
                      <a:pPr marL="285750" indent="-285750">
                        <a:buClr>
                          <a:schemeClr val="bg1"/>
                        </a:buClr>
                        <a:buFont typeface="Arial" panose="020B0604020202020204" pitchFamily="34" charset="0"/>
                        <a:buChar char="-"/>
                      </a:pPr>
                      <a:r>
                        <a:rPr lang="en-US" sz="1200" dirty="0">
                          <a:solidFill>
                            <a:schemeClr val="bg1"/>
                          </a:solidFill>
                        </a:rPr>
                        <a:t>Less risk of kidney-related side effects</a:t>
                      </a:r>
                      <a:r>
                        <a:rPr lang="en-US" sz="1200" baseline="30000" dirty="0">
                          <a:solidFill>
                            <a:schemeClr val="bg1"/>
                          </a:solidFill>
                        </a:rPr>
                        <a:t>3</a:t>
                      </a:r>
                      <a:endParaRPr lang="en-US" sz="1200" baseline="30000" dirty="0">
                        <a:solidFill>
                          <a:srgbClr val="FF0000"/>
                        </a:solidFill>
                      </a:endParaRPr>
                    </a:p>
                  </a:txBody>
                  <a:tcPr marL="182880" marR="18288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61AA"/>
                    </a:solidFill>
                  </a:tcPr>
                </a:tc>
                <a:tc>
                  <a:txBody>
                    <a:bodyPr/>
                    <a:lstStyle/>
                    <a:p>
                      <a:pPr marL="285750" indent="-285750">
                        <a:buClr>
                          <a:schemeClr val="bg1"/>
                        </a:buClr>
                        <a:buFont typeface="Arial" panose="020B0604020202020204" pitchFamily="34" charset="0"/>
                        <a:buChar char="-"/>
                      </a:pPr>
                      <a:r>
                        <a:rPr lang="en-US" sz="1200" dirty="0">
                          <a:solidFill>
                            <a:schemeClr val="bg1"/>
                          </a:solidFill>
                        </a:rPr>
                        <a:t>No reported risk of kidney-related side effects</a:t>
                      </a:r>
                      <a:r>
                        <a:rPr lang="en-US" sz="1200" baseline="30000" dirty="0">
                          <a:solidFill>
                            <a:schemeClr val="bg1"/>
                          </a:solidFill>
                        </a:rPr>
                        <a:t>1</a:t>
                      </a:r>
                      <a:endParaRPr lang="en-US" sz="1200" dirty="0">
                        <a:solidFill>
                          <a:schemeClr val="bg1"/>
                        </a:solidFill>
                      </a:endParaRPr>
                    </a:p>
                  </a:txBody>
                  <a:tcPr marL="182880" marR="18288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88A"/>
                    </a:solidFill>
                  </a:tcPr>
                </a:tc>
                <a:extLst>
                  <a:ext uri="{0D108BD9-81ED-4DB2-BD59-A6C34878D82A}">
                    <a16:rowId xmlns:a16="http://schemas.microsoft.com/office/drawing/2014/main" val="3687273903"/>
                  </a:ext>
                </a:extLst>
              </a:tr>
              <a:tr h="576040">
                <a:tc>
                  <a:txBody>
                    <a:bodyPr/>
                    <a:lstStyle/>
                    <a:p>
                      <a:pPr marL="0" indent="0" algn="l">
                        <a:buFont typeface="Arial" panose="020B0604020202020204" pitchFamily="34" charset="0"/>
                        <a:buNone/>
                      </a:pPr>
                      <a:r>
                        <a:rPr lang="en-US" sz="1200" b="1" dirty="0"/>
                        <a:t>Bone</a:t>
                      </a:r>
                    </a:p>
                    <a:p>
                      <a:pPr marL="0" indent="0" algn="l">
                        <a:buFont typeface="Arial" panose="020B0604020202020204" pitchFamily="34" charset="0"/>
                        <a:buNone/>
                      </a:pPr>
                      <a:r>
                        <a:rPr lang="en-US" sz="1200" b="1" dirty="0"/>
                        <a:t>Safety</a:t>
                      </a:r>
                    </a:p>
                  </a:txBody>
                  <a:tcPr marL="731520" marR="18288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36538" lvl="1" indent="-230188">
                        <a:buClr>
                          <a:schemeClr val="bg1"/>
                        </a:buClr>
                        <a:buFont typeface="Arial" panose="020B0604020202020204" pitchFamily="34" charset="0"/>
                        <a:buChar char="-"/>
                      </a:pPr>
                      <a:r>
                        <a:rPr lang="en-US" sz="1200" dirty="0">
                          <a:solidFill>
                            <a:schemeClr val="bg1"/>
                          </a:solidFill>
                        </a:rPr>
                        <a:t>Small decreases in bone mineral density</a:t>
                      </a:r>
                    </a:p>
                    <a:p>
                      <a:pPr marL="236538" lvl="1" indent="-230188">
                        <a:buClr>
                          <a:schemeClr val="bg1"/>
                        </a:buClr>
                        <a:buFont typeface="Arial" panose="020B0604020202020204" pitchFamily="34" charset="0"/>
                        <a:buChar char="-"/>
                      </a:pPr>
                      <a:r>
                        <a:rPr lang="en-US" sz="1200" dirty="0">
                          <a:solidFill>
                            <a:schemeClr val="bg1"/>
                          </a:solidFill>
                        </a:rPr>
                        <a:t>Not associated with fractures</a:t>
                      </a:r>
                      <a:r>
                        <a:rPr lang="en-US" sz="1200" baseline="30000" dirty="0">
                          <a:solidFill>
                            <a:schemeClr val="bg1"/>
                          </a:solidFill>
                        </a:rPr>
                        <a:t>4</a:t>
                      </a:r>
                      <a:endParaRPr lang="en-US" sz="1200" dirty="0">
                        <a:solidFill>
                          <a:schemeClr val="bg1"/>
                        </a:solidFill>
                      </a:endParaRPr>
                    </a:p>
                  </a:txBody>
                  <a:tcPr marL="182880" marR="18288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A4F9D"/>
                    </a:solidFill>
                  </a:tcPr>
                </a:tc>
                <a:tc>
                  <a:txBody>
                    <a:bodyPr/>
                    <a:lstStyle/>
                    <a:p>
                      <a:pPr marL="285750" indent="-285750">
                        <a:buClr>
                          <a:schemeClr val="bg1"/>
                        </a:buClr>
                        <a:buFont typeface="Arial" panose="020B0604020202020204" pitchFamily="34" charset="0"/>
                        <a:buChar char="-"/>
                      </a:pPr>
                      <a:r>
                        <a:rPr lang="en-US" sz="1200" dirty="0">
                          <a:solidFill>
                            <a:schemeClr val="bg1"/>
                          </a:solidFill>
                        </a:rPr>
                        <a:t>No reported bone safety issues</a:t>
                      </a:r>
                      <a:r>
                        <a:rPr lang="en-US" sz="1200" baseline="30000" dirty="0">
                          <a:solidFill>
                            <a:schemeClr val="bg1"/>
                          </a:solidFill>
                        </a:rPr>
                        <a:t>1</a:t>
                      </a:r>
                      <a:endParaRPr lang="en-US" sz="1200" dirty="0">
                        <a:solidFill>
                          <a:schemeClr val="bg1"/>
                        </a:solidFill>
                      </a:endParaRPr>
                    </a:p>
                  </a:txBody>
                  <a:tcPr marL="182880" marR="18288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61AA"/>
                    </a:solidFill>
                  </a:tcPr>
                </a:tc>
                <a:tc>
                  <a:txBody>
                    <a:bodyPr/>
                    <a:lstStyle/>
                    <a:p>
                      <a:pPr marL="285750" indent="-285750">
                        <a:buClr>
                          <a:schemeClr val="bg1"/>
                        </a:buClr>
                        <a:buFont typeface="Arial" panose="020B0604020202020204" pitchFamily="34" charset="0"/>
                        <a:buChar char="-"/>
                      </a:pPr>
                      <a:r>
                        <a:rPr lang="en-US" sz="1200" dirty="0">
                          <a:solidFill>
                            <a:schemeClr val="bg1"/>
                          </a:solidFill>
                        </a:rPr>
                        <a:t>No reported bone safety issues</a:t>
                      </a:r>
                      <a:r>
                        <a:rPr lang="en-US" sz="1200" baseline="30000" dirty="0">
                          <a:solidFill>
                            <a:schemeClr val="bg1"/>
                          </a:solidFill>
                        </a:rPr>
                        <a:t>1</a:t>
                      </a:r>
                      <a:endParaRPr lang="en-US" sz="1200" dirty="0">
                        <a:solidFill>
                          <a:schemeClr val="bg1"/>
                        </a:solidFill>
                      </a:endParaRPr>
                    </a:p>
                  </a:txBody>
                  <a:tcPr marL="182880" marR="18288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88A"/>
                    </a:solidFill>
                  </a:tcPr>
                </a:tc>
                <a:extLst>
                  <a:ext uri="{0D108BD9-81ED-4DB2-BD59-A6C34878D82A}">
                    <a16:rowId xmlns:a16="http://schemas.microsoft.com/office/drawing/2014/main" val="133851482"/>
                  </a:ext>
                </a:extLst>
              </a:tr>
              <a:tr h="599243">
                <a:tc>
                  <a:txBody>
                    <a:bodyPr/>
                    <a:lstStyle/>
                    <a:p>
                      <a:pPr marL="6350" marR="0" lvl="1" indent="0" algn="l" defTabSz="914400" rtl="0" eaLnBrk="1" fontAlgn="auto" latinLnBrk="0" hangingPunct="1">
                        <a:lnSpc>
                          <a:spcPct val="100000"/>
                        </a:lnSpc>
                        <a:spcBef>
                          <a:spcPts val="0"/>
                        </a:spcBef>
                        <a:spcAft>
                          <a:spcPts val="0"/>
                        </a:spcAft>
                        <a:buClr>
                          <a:schemeClr val="bg1"/>
                        </a:buClr>
                        <a:buSzTx/>
                        <a:buFont typeface="Monaco" pitchFamily="2" charset="77"/>
                        <a:buNone/>
                        <a:tabLst/>
                        <a:defRPr/>
                      </a:pPr>
                      <a:r>
                        <a:rPr lang="en-US" sz="1200" b="1" dirty="0"/>
                        <a:t>Injection Site Reactions</a:t>
                      </a:r>
                    </a:p>
                  </a:txBody>
                  <a:tcPr marL="731520" marR="18288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92100" lvl="1" indent="-285750">
                        <a:buClr>
                          <a:schemeClr val="bg1"/>
                        </a:buClr>
                        <a:buFont typeface="Arial" panose="020B0604020202020204" pitchFamily="34" charset="0"/>
                        <a:buChar char="-"/>
                      </a:pPr>
                      <a:r>
                        <a:rPr lang="en-US" sz="1200" dirty="0">
                          <a:solidFill>
                            <a:schemeClr val="bg1"/>
                          </a:solidFill>
                        </a:rPr>
                        <a:t>N/A</a:t>
                      </a:r>
                    </a:p>
                  </a:txBody>
                  <a:tcPr marL="182880" marR="18288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A4F9D"/>
                    </a:solidFill>
                  </a:tcPr>
                </a:tc>
                <a:tc>
                  <a:txBody>
                    <a:bodyPr/>
                    <a:lstStyle/>
                    <a:p>
                      <a:pPr marL="285750" indent="-285750">
                        <a:buClr>
                          <a:schemeClr val="bg1"/>
                        </a:buClr>
                        <a:buFont typeface="Arial" panose="020B0604020202020204" pitchFamily="34" charset="0"/>
                        <a:buChar char="-"/>
                      </a:pPr>
                      <a:r>
                        <a:rPr lang="en-US" sz="1200" dirty="0">
                          <a:solidFill>
                            <a:schemeClr val="bg1"/>
                          </a:solidFill>
                        </a:rPr>
                        <a:t>N/A</a:t>
                      </a:r>
                    </a:p>
                  </a:txBody>
                  <a:tcPr marL="182880" marR="18288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61AA"/>
                    </a:solidFill>
                  </a:tcPr>
                </a:tc>
                <a:tc>
                  <a:txBody>
                    <a:bodyPr/>
                    <a:lstStyle/>
                    <a:p>
                      <a:pPr marL="236538" indent="-236538">
                        <a:buClr>
                          <a:schemeClr val="bg1"/>
                        </a:buClr>
                        <a:buFont typeface="Arial" panose="020B0604020202020204" pitchFamily="34" charset="0"/>
                        <a:buChar char="-"/>
                      </a:pPr>
                      <a:r>
                        <a:rPr lang="en-US" sz="1200" dirty="0">
                          <a:solidFill>
                            <a:schemeClr val="bg1"/>
                          </a:solidFill>
                        </a:rPr>
                        <a:t>Pain, tenderness, local skin swelling</a:t>
                      </a:r>
                    </a:p>
                    <a:p>
                      <a:pPr marL="236538" indent="-236538">
                        <a:buClr>
                          <a:schemeClr val="bg1"/>
                        </a:buClr>
                        <a:buFont typeface="Arial" panose="020B0604020202020204" pitchFamily="34" charset="0"/>
                        <a:buChar char="-"/>
                      </a:pPr>
                      <a:r>
                        <a:rPr lang="en-US" sz="1200" dirty="0">
                          <a:solidFill>
                            <a:schemeClr val="bg1"/>
                          </a:solidFill>
                        </a:rPr>
                        <a:t>Typically, mild/moderate, brief</a:t>
                      </a:r>
                      <a:r>
                        <a:rPr lang="en-US" sz="1200" baseline="30000" dirty="0">
                          <a:solidFill>
                            <a:schemeClr val="bg1"/>
                          </a:solidFill>
                        </a:rPr>
                        <a:t>5</a:t>
                      </a:r>
                      <a:endParaRPr lang="en-US" sz="1200" dirty="0">
                        <a:solidFill>
                          <a:schemeClr val="bg1"/>
                        </a:solidFill>
                      </a:endParaRPr>
                    </a:p>
                  </a:txBody>
                  <a:tcPr marL="182880" marR="18288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88A"/>
                    </a:solidFill>
                  </a:tcPr>
                </a:tc>
                <a:extLst>
                  <a:ext uri="{0D108BD9-81ED-4DB2-BD59-A6C34878D82A}">
                    <a16:rowId xmlns:a16="http://schemas.microsoft.com/office/drawing/2014/main" val="1320172391"/>
                  </a:ext>
                </a:extLst>
              </a:tr>
              <a:tr h="628979">
                <a:tc>
                  <a:txBody>
                    <a:bodyPr/>
                    <a:lstStyle/>
                    <a:p>
                      <a:pPr marL="12700" marR="0" lvl="1" indent="-12700" algn="l" defTabSz="914400" rtl="0" eaLnBrk="1" fontAlgn="auto" latinLnBrk="0" hangingPunct="1">
                        <a:lnSpc>
                          <a:spcPct val="100000"/>
                        </a:lnSpc>
                        <a:spcBef>
                          <a:spcPts val="0"/>
                        </a:spcBef>
                        <a:spcAft>
                          <a:spcPts val="0"/>
                        </a:spcAft>
                        <a:buClr>
                          <a:schemeClr val="bg1"/>
                        </a:buClr>
                        <a:buSzTx/>
                        <a:buFont typeface="Monaco" pitchFamily="2" charset="77"/>
                        <a:buNone/>
                        <a:tabLst/>
                        <a:defRPr/>
                      </a:pPr>
                      <a:r>
                        <a:rPr lang="en-US" sz="1200" b="1" dirty="0"/>
                        <a:t>Weight and Lipids</a:t>
                      </a:r>
                    </a:p>
                  </a:txBody>
                  <a:tcPr marL="731520" marR="18288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92100" lvl="1" indent="-285750">
                        <a:buClr>
                          <a:schemeClr val="bg1"/>
                        </a:buClr>
                        <a:buFont typeface="Arial" panose="020B0604020202020204" pitchFamily="34" charset="0"/>
                        <a:buChar char="-"/>
                      </a:pPr>
                      <a:r>
                        <a:rPr lang="en-US" sz="1200" dirty="0">
                          <a:solidFill>
                            <a:schemeClr val="bg1"/>
                          </a:solidFill>
                        </a:rPr>
                        <a:t>No reported effects on weight or lipid levels</a:t>
                      </a:r>
                      <a:r>
                        <a:rPr lang="en-US" sz="1200" baseline="30000" dirty="0">
                          <a:solidFill>
                            <a:schemeClr val="bg1"/>
                          </a:solidFill>
                        </a:rPr>
                        <a:t>1</a:t>
                      </a:r>
                      <a:endParaRPr lang="en-US" sz="1200" dirty="0">
                        <a:solidFill>
                          <a:schemeClr val="bg1"/>
                        </a:solidFill>
                      </a:endParaRPr>
                    </a:p>
                  </a:txBody>
                  <a:tcPr marL="182880" marR="18288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A4F9D"/>
                    </a:solidFill>
                  </a:tcPr>
                </a:tc>
                <a:tc>
                  <a:txBody>
                    <a:bodyPr/>
                    <a:lstStyle/>
                    <a:p>
                      <a:pPr marL="236538" indent="-236538">
                        <a:buClr>
                          <a:schemeClr val="bg1"/>
                        </a:buClr>
                        <a:buFont typeface="Arial" panose="020B0604020202020204" pitchFamily="34" charset="0"/>
                        <a:buChar char="-"/>
                      </a:pPr>
                      <a:r>
                        <a:rPr lang="en-US" sz="1200" dirty="0">
                          <a:solidFill>
                            <a:schemeClr val="bg1"/>
                          </a:solidFill>
                        </a:rPr>
                        <a:t>Weight gain</a:t>
                      </a:r>
                      <a:endParaRPr lang="en-US" sz="1200" baseline="0" dirty="0">
                        <a:solidFill>
                          <a:schemeClr val="bg1"/>
                        </a:solidFill>
                      </a:endParaRPr>
                    </a:p>
                    <a:p>
                      <a:pPr marL="236538" indent="-236538">
                        <a:buClr>
                          <a:schemeClr val="bg1"/>
                        </a:buClr>
                        <a:buFont typeface="Arial" panose="020B0604020202020204" pitchFamily="34" charset="0"/>
                        <a:buChar char="-"/>
                      </a:pPr>
                      <a:r>
                        <a:rPr lang="en-US" sz="1200" baseline="0" dirty="0">
                          <a:solidFill>
                            <a:schemeClr val="bg1"/>
                          </a:solidFill>
                        </a:rPr>
                        <a:t>Increased triglycerides</a:t>
                      </a:r>
                      <a:r>
                        <a:rPr lang="en-US" sz="1200" baseline="30000" dirty="0">
                          <a:solidFill>
                            <a:schemeClr val="bg1"/>
                          </a:solidFill>
                        </a:rPr>
                        <a:t>3</a:t>
                      </a:r>
                    </a:p>
                  </a:txBody>
                  <a:tcPr marL="182880" marR="18288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161AA"/>
                    </a:solidFill>
                  </a:tcPr>
                </a:tc>
                <a:tc>
                  <a:txBody>
                    <a:bodyPr/>
                    <a:lstStyle/>
                    <a:p>
                      <a:pPr marL="285750" indent="-285750">
                        <a:buClr>
                          <a:schemeClr val="bg1"/>
                        </a:buClr>
                        <a:buFont typeface="Arial" panose="020B0604020202020204" pitchFamily="34" charset="0"/>
                        <a:buChar char="-"/>
                      </a:pPr>
                      <a:r>
                        <a:rPr lang="en-US" sz="1200" dirty="0">
                          <a:solidFill>
                            <a:schemeClr val="bg1"/>
                          </a:solidFill>
                        </a:rPr>
                        <a:t>No reported effects on weight or lipid levels</a:t>
                      </a:r>
                      <a:r>
                        <a:rPr lang="en-US" sz="1200" baseline="30000" dirty="0">
                          <a:solidFill>
                            <a:schemeClr val="bg1"/>
                          </a:solidFill>
                        </a:rPr>
                        <a:t>1</a:t>
                      </a:r>
                      <a:endParaRPr lang="en-US" sz="1200" dirty="0">
                        <a:solidFill>
                          <a:schemeClr val="bg1"/>
                        </a:solidFill>
                      </a:endParaRPr>
                    </a:p>
                  </a:txBody>
                  <a:tcPr marL="182880" marR="18288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88A"/>
                    </a:solidFill>
                  </a:tcPr>
                </a:tc>
                <a:extLst>
                  <a:ext uri="{0D108BD9-81ED-4DB2-BD59-A6C34878D82A}">
                    <a16:rowId xmlns:a16="http://schemas.microsoft.com/office/drawing/2014/main" val="2488553505"/>
                  </a:ext>
                </a:extLst>
              </a:tr>
            </a:tbl>
          </a:graphicData>
        </a:graphic>
      </p:graphicFrame>
      <p:pic>
        <p:nvPicPr>
          <p:cNvPr id="21" name="Picture 20" descr="An icon of three round pills.">
            <a:extLst>
              <a:ext uri="{FF2B5EF4-FFF2-40B4-BE49-F238E27FC236}">
                <a16:creationId xmlns:a16="http://schemas.microsoft.com/office/drawing/2014/main" id="{B822DA0A-7EC8-E44A-999B-2F3FBABE3155}"/>
              </a:ext>
              <a:ext uri="{C183D7F6-B498-43B3-948B-1728B52AA6E4}">
                <adec:decorative xmlns:adec="http://schemas.microsoft.com/office/drawing/2017/decorative" val="0"/>
              </a:ext>
            </a:extLst>
          </p:cNvPr>
          <p:cNvPicPr>
            <a:picLocks noChangeAspect="1"/>
          </p:cNvPicPr>
          <p:nvPr/>
        </p:nvPicPr>
        <p:blipFill>
          <a:blip r:embed="rId3">
            <a:clrChange>
              <a:clrFrom>
                <a:srgbClr val="0562AA"/>
              </a:clrFrom>
              <a:clrTo>
                <a:srgbClr val="0562AA">
                  <a:alpha val="0"/>
                </a:srgbClr>
              </a:clrTo>
            </a:clrChange>
            <a:duotone>
              <a:schemeClr val="accent1">
                <a:shade val="45000"/>
                <a:satMod val="135000"/>
              </a:schemeClr>
              <a:prstClr val="white"/>
            </a:duotone>
          </a:blip>
          <a:stretch>
            <a:fillRect/>
          </a:stretch>
        </p:blipFill>
        <p:spPr>
          <a:xfrm>
            <a:off x="440700" y="1548163"/>
            <a:ext cx="531267" cy="544225"/>
          </a:xfrm>
          <a:prstGeom prst="rect">
            <a:avLst/>
          </a:prstGeom>
        </p:spPr>
      </p:pic>
      <p:pic>
        <p:nvPicPr>
          <p:cNvPr id="7" name="Picture 6" descr="An icon of two kidneys.">
            <a:extLst>
              <a:ext uri="{FF2B5EF4-FFF2-40B4-BE49-F238E27FC236}">
                <a16:creationId xmlns:a16="http://schemas.microsoft.com/office/drawing/2014/main" id="{98AE7196-F32A-DF45-9A53-9D9FFD46CA92}"/>
              </a:ext>
              <a:ext uri="{C183D7F6-B498-43B3-948B-1728B52AA6E4}">
                <adec:decorative xmlns:adec="http://schemas.microsoft.com/office/drawing/2017/decorative" val="0"/>
              </a:ext>
            </a:extLst>
          </p:cNvPr>
          <p:cNvPicPr>
            <a:picLocks noChangeAspect="1"/>
          </p:cNvPicPr>
          <p:nvPr/>
        </p:nvPicPr>
        <p:blipFill>
          <a:blip r:embed="rId4" cstate="print">
            <a:alphaModFix amt="70000"/>
            <a:extLst>
              <a:ext uri="{28A0092B-C50C-407E-A947-70E740481C1C}">
                <a14:useLocalDpi xmlns:a14="http://schemas.microsoft.com/office/drawing/2010/main" val="0"/>
              </a:ext>
            </a:extLst>
          </a:blip>
          <a:stretch>
            <a:fillRect/>
          </a:stretch>
        </p:blipFill>
        <p:spPr>
          <a:xfrm>
            <a:off x="297103" y="2227127"/>
            <a:ext cx="734131" cy="641022"/>
          </a:xfrm>
          <a:prstGeom prst="rect">
            <a:avLst/>
          </a:prstGeom>
        </p:spPr>
      </p:pic>
      <p:pic>
        <p:nvPicPr>
          <p:cNvPr id="5" name="Picture 4" descr="An icon of the bones of the knee and leg.">
            <a:extLst>
              <a:ext uri="{FF2B5EF4-FFF2-40B4-BE49-F238E27FC236}">
                <a16:creationId xmlns:a16="http://schemas.microsoft.com/office/drawing/2014/main" id="{79319D6E-6DD2-A749-A48D-DF3D275D1628}"/>
              </a:ext>
              <a:ext uri="{C183D7F6-B498-43B3-948B-1728B52AA6E4}">
                <adec:decorative xmlns:adec="http://schemas.microsoft.com/office/drawing/2017/decorative" val="0"/>
              </a:ext>
            </a:extLst>
          </p:cNvPr>
          <p:cNvPicPr>
            <a:picLocks noChangeAspect="1"/>
          </p:cNvPicPr>
          <p:nvPr/>
        </p:nvPicPr>
        <p:blipFill>
          <a:blip r:embed="rId5" cstate="print">
            <a:alphaModFix amt="70000"/>
            <a:extLst>
              <a:ext uri="{28A0092B-C50C-407E-A947-70E740481C1C}">
                <a14:useLocalDpi xmlns:a14="http://schemas.microsoft.com/office/drawing/2010/main" val="0"/>
              </a:ext>
            </a:extLst>
          </a:blip>
          <a:stretch>
            <a:fillRect/>
          </a:stretch>
        </p:blipFill>
        <p:spPr>
          <a:xfrm rot="-1680000">
            <a:off x="385240" y="2777493"/>
            <a:ext cx="540155" cy="604844"/>
          </a:xfrm>
          <a:prstGeom prst="rect">
            <a:avLst/>
          </a:prstGeom>
        </p:spPr>
      </p:pic>
      <p:pic>
        <p:nvPicPr>
          <p:cNvPr id="9" name="Picture 8" descr="An icon of a syringe.">
            <a:extLst>
              <a:ext uri="{FF2B5EF4-FFF2-40B4-BE49-F238E27FC236}">
                <a16:creationId xmlns:a16="http://schemas.microsoft.com/office/drawing/2014/main" id="{5327BED1-3027-57FD-7623-8006D543CCAF}"/>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299" y="3407936"/>
            <a:ext cx="654066" cy="515883"/>
          </a:xfrm>
          <a:prstGeom prst="rect">
            <a:avLst/>
          </a:prstGeom>
        </p:spPr>
      </p:pic>
      <p:pic>
        <p:nvPicPr>
          <p:cNvPr id="11" name="Picture 10" descr="An icon of a scale.">
            <a:extLst>
              <a:ext uri="{FF2B5EF4-FFF2-40B4-BE49-F238E27FC236}">
                <a16:creationId xmlns:a16="http://schemas.microsoft.com/office/drawing/2014/main" id="{9B4111E4-9788-5456-2C8B-AFD213FE522A}"/>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49529" y="3946925"/>
            <a:ext cx="713608" cy="562845"/>
          </a:xfrm>
          <a:prstGeom prst="rect">
            <a:avLst/>
          </a:prstGeom>
        </p:spPr>
      </p:pic>
      <p:sp>
        <p:nvSpPr>
          <p:cNvPr id="31" name="Rectangle 30">
            <a:extLst>
              <a:ext uri="{FF2B5EF4-FFF2-40B4-BE49-F238E27FC236}">
                <a16:creationId xmlns:a16="http://schemas.microsoft.com/office/drawing/2014/main" id="{656F9852-0060-4A11-A8C3-63D048FE21C8}"/>
              </a:ext>
              <a:ext uri="{C183D7F6-B498-43B3-948B-1728B52AA6E4}">
                <adec:decorative xmlns:adec="http://schemas.microsoft.com/office/drawing/2017/decorative" val="1"/>
              </a:ext>
            </a:extLst>
          </p:cNvPr>
          <p:cNvSpPr/>
          <p:nvPr/>
        </p:nvSpPr>
        <p:spPr>
          <a:xfrm>
            <a:off x="274874" y="5332438"/>
            <a:ext cx="11522282" cy="1323439"/>
          </a:xfrm>
          <a:prstGeom prst="rect">
            <a:avLst/>
          </a:prstGeom>
        </p:spPr>
        <p:txBody>
          <a:bodyPr wrap="square">
            <a:spAutoFit/>
          </a:bodyPr>
          <a:lstStyle/>
          <a:p>
            <a:pPr defTabSz="363988">
              <a:defRPr/>
            </a:pPr>
            <a:r>
              <a:rPr lang="en-US" sz="800" baseline="30000" dirty="0"/>
              <a:t>1</a:t>
            </a:r>
            <a:r>
              <a:rPr lang="en-US" sz="800" dirty="0"/>
              <a:t> Centers for Disease Control and Prevention, US Public Health Service. </a:t>
            </a:r>
            <a:r>
              <a:rPr lang="en-US" sz="800" i="1" dirty="0"/>
              <a:t>Preexposure prophylaxis for the prevention of HIV infection in the United States—2021 update—a clinical practice guideline. </a:t>
            </a:r>
            <a:r>
              <a:rPr lang="en-US" sz="800" dirty="0"/>
              <a:t>Published December 2021. Accessed January 20, 2023. </a:t>
            </a:r>
            <a:r>
              <a:rPr lang="en-US" sz="800" dirty="0">
                <a:hlinkClick r:id="rId8"/>
              </a:rPr>
              <a:t>https://www.cdc.gov/hiv/pdf/risk/prep/cdc-hiv-prep-guidelines-2021.pdf</a:t>
            </a:r>
            <a:r>
              <a:rPr lang="en-US" sz="800" dirty="0"/>
              <a:t> </a:t>
            </a:r>
          </a:p>
          <a:p>
            <a:pPr defTabSz="363988">
              <a:defRPr/>
            </a:pPr>
            <a:r>
              <a:rPr lang="en-US" sz="800" baseline="30000" dirty="0"/>
              <a:t>2</a:t>
            </a:r>
            <a:r>
              <a:rPr lang="en-US" sz="800" dirty="0"/>
              <a:t> </a:t>
            </a:r>
            <a:r>
              <a:rPr lang="en-US" sz="800" baseline="0" dirty="0"/>
              <a:t>Mugwanya KK, Wyatt C, Celum C, et al. Changes in glomerular kidney function among HIV-1-uninfected men and women receiving emtricitabine-tenofovir disoproxil fumarate preexposure prophylaxis: a randomized clinical trial. </a:t>
            </a:r>
            <a:r>
              <a:rPr lang="en-US" sz="800" i="1" baseline="0" dirty="0"/>
              <a:t>JAMA Intern Med.</a:t>
            </a:r>
            <a:r>
              <a:rPr lang="en-US" sz="800" i="0" baseline="0" dirty="0"/>
              <a:t> 2015;175(2):246-254. </a:t>
            </a:r>
            <a:r>
              <a:rPr lang="en-US" sz="800" i="0" baseline="0" dirty="0" err="1"/>
              <a:t>doi</a:t>
            </a:r>
            <a:r>
              <a:rPr lang="en-US" sz="800" i="0" baseline="0" dirty="0"/>
              <a:t>: 10.1001/jamainternmed.2014.6786</a:t>
            </a:r>
          </a:p>
          <a:p>
            <a:pPr defTabSz="363988">
              <a:defRPr/>
            </a:pPr>
            <a:r>
              <a:rPr lang="en-US" sz="800" baseline="30000" dirty="0"/>
              <a:t>3</a:t>
            </a:r>
            <a:r>
              <a:rPr lang="en-US" sz="800" dirty="0"/>
              <a:t> </a:t>
            </a:r>
            <a:r>
              <a:rPr lang="en-US" sz="800" i="0" dirty="0"/>
              <a:t>Mayer KL, Molina, J-M, Thompson, MA, et al. Emtricitabine and tenofovir alafenamide vs emtricitabine and tenofovir disoproxil fumarate for HIV pre-exposure prophylaxis (DISCOVER): primary results from a </a:t>
            </a:r>
            <a:r>
              <a:rPr lang="en-US" sz="800" i="0" dirty="0" err="1"/>
              <a:t>randomised</a:t>
            </a:r>
            <a:r>
              <a:rPr lang="en-US" sz="800" i="0" dirty="0"/>
              <a:t>, double-blind, m</a:t>
            </a:r>
            <a:r>
              <a:rPr lang="en-US" sz="800" i="0" baseline="0" dirty="0"/>
              <a:t>ulticentre, active-controlled, phase 3, non-inferiority trial. </a:t>
            </a:r>
            <a:r>
              <a:rPr lang="en-US" sz="800" i="1" baseline="0" dirty="0"/>
              <a:t>Lancet</a:t>
            </a:r>
            <a:r>
              <a:rPr lang="en-US" sz="800" baseline="0" dirty="0"/>
              <a:t>. 2020;396(10246):239-254. </a:t>
            </a:r>
            <a:r>
              <a:rPr lang="en-US" sz="800" baseline="0" dirty="0" err="1"/>
              <a:t>doi</a:t>
            </a:r>
            <a:r>
              <a:rPr lang="en-US" sz="800" baseline="0" dirty="0"/>
              <a:t>: 10.1016/S0140-6736(20)31065-5</a:t>
            </a:r>
          </a:p>
          <a:p>
            <a:pPr defTabSz="363988">
              <a:defRPr/>
            </a:pPr>
            <a:r>
              <a:rPr lang="en-US" sz="800" baseline="30000" dirty="0"/>
              <a:t>4</a:t>
            </a:r>
            <a:r>
              <a:rPr lang="en-US" sz="800" dirty="0"/>
              <a:t> Grohskopf LA, Chillag KL, Gvetadze R, et al. Randomized trial of clinical safety of daily oral tenofovir disoproxil fumarate among HIV-uninfected men who have sex with men in the United States. </a:t>
            </a:r>
            <a:r>
              <a:rPr lang="en-US" sz="800" i="1" dirty="0"/>
              <a:t>J Acquir Immune Defic Syndr. </a:t>
            </a:r>
            <a:r>
              <a:rPr lang="en-US" sz="800" dirty="0"/>
              <a:t>2013;64(1):79-86. </a:t>
            </a:r>
            <a:r>
              <a:rPr lang="en-US" sz="800" dirty="0" err="1"/>
              <a:t>doi</a:t>
            </a:r>
            <a:r>
              <a:rPr lang="en-US" sz="800" dirty="0"/>
              <a:t>: 10.1097/QAI.0b013e31828ece33</a:t>
            </a:r>
            <a:endParaRPr lang="en-US" sz="800" i="0" baseline="0" dirty="0"/>
          </a:p>
          <a:p>
            <a:pPr defTabSz="363988">
              <a:defRPr/>
            </a:pPr>
            <a:r>
              <a:rPr lang="en-US" sz="800" baseline="30000" dirty="0"/>
              <a:t>5</a:t>
            </a:r>
            <a:r>
              <a:rPr lang="en-US" sz="800" i="0" dirty="0"/>
              <a:t> Landovitz RJ, Li S, Grinsztejn B, et al. Safety, t</a:t>
            </a:r>
            <a:r>
              <a:rPr lang="en-US" sz="800" dirty="0"/>
              <a:t>olerability, and pharmacokinetics of long-acting injectable cabotegravir in low-risk HIV-uninfected individuals: HPTN 077, a phase 2a randomized controlled trial. </a:t>
            </a:r>
            <a:r>
              <a:rPr lang="en-US" sz="800" i="1" dirty="0"/>
              <a:t>PLoS Med. </a:t>
            </a:r>
            <a:r>
              <a:rPr lang="en-US" sz="800" dirty="0"/>
              <a:t>2018;15(11):e1002690. </a:t>
            </a:r>
            <a:r>
              <a:rPr lang="en-US" sz="800" dirty="0" err="1"/>
              <a:t>doi</a:t>
            </a:r>
            <a:r>
              <a:rPr lang="en-US" sz="800" dirty="0"/>
              <a:t>: 10.1371/journal.pmed.1002690</a:t>
            </a: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8" name="Picture 17" descr="Clipboard icon.">
            <a:extLst>
              <a:ext uri="{FF2B5EF4-FFF2-40B4-BE49-F238E27FC236}">
                <a16:creationId xmlns:a16="http://schemas.microsoft.com/office/drawing/2014/main" id="{17CCF8A1-1059-47C5-B5C6-C0A2C25241AC}"/>
              </a:ext>
              <a:ext uri="{C183D7F6-B498-43B3-948B-1728B52AA6E4}">
                <adec:decorative xmlns:adec="http://schemas.microsoft.com/office/drawing/2017/decorative" val="0"/>
              </a:ext>
            </a:extLst>
          </p:cNvPr>
          <p:cNvPicPr>
            <a:picLocks noChangeAspect="1"/>
          </p:cNvPicPr>
          <p:nvPr/>
        </p:nvPicPr>
        <p:blipFill>
          <a:blip r:embed="rId9">
            <a:duotone>
              <a:schemeClr val="accent1">
                <a:shade val="45000"/>
                <a:satMod val="135000"/>
              </a:schemeClr>
              <a:prstClr val="white"/>
            </a:duotone>
          </a:blip>
          <a:stretch>
            <a:fillRect/>
          </a:stretch>
        </p:blipFill>
        <p:spPr>
          <a:xfrm>
            <a:off x="496777" y="4649687"/>
            <a:ext cx="419111" cy="508333"/>
          </a:xfrm>
          <a:prstGeom prst="rect">
            <a:avLst/>
          </a:prstGeom>
          <a:noFill/>
        </p:spPr>
      </p:pic>
      <p:sp>
        <p:nvSpPr>
          <p:cNvPr id="6" name="TextBox 5">
            <a:extLst>
              <a:ext uri="{FF2B5EF4-FFF2-40B4-BE49-F238E27FC236}">
                <a16:creationId xmlns:a16="http://schemas.microsoft.com/office/drawing/2014/main" id="{CC3B292A-8D5F-3AF9-989B-DD3AFF3E3B8A}"/>
              </a:ext>
            </a:extLst>
          </p:cNvPr>
          <p:cNvSpPr txBox="1"/>
          <p:nvPr/>
        </p:nvSpPr>
        <p:spPr>
          <a:xfrm>
            <a:off x="893114" y="4642244"/>
            <a:ext cx="1185334" cy="523220"/>
          </a:xfrm>
          <a:prstGeom prst="rect">
            <a:avLst/>
          </a:prstGeom>
          <a:noFill/>
        </p:spPr>
        <p:txBody>
          <a:bodyPr wrap="square" rtlCol="0">
            <a:spAutoFit/>
          </a:bodyPr>
          <a:lstStyle/>
          <a:p>
            <a:pPr marL="0" indent="0" algn="ctr">
              <a:buFont typeface="Arial" panose="020B0604020202020204" pitchFamily="34" charset="0"/>
              <a:buNone/>
            </a:pPr>
            <a:r>
              <a:rPr lang="en-US" sz="1400" b="1" dirty="0">
                <a:solidFill>
                  <a:schemeClr val="tx1"/>
                </a:solidFill>
              </a:rPr>
              <a:t>Overall Safety</a:t>
            </a:r>
          </a:p>
        </p:txBody>
      </p:sp>
      <p:sp>
        <p:nvSpPr>
          <p:cNvPr id="4" name="TextBox 3">
            <a:extLst>
              <a:ext uri="{FF2B5EF4-FFF2-40B4-BE49-F238E27FC236}">
                <a16:creationId xmlns:a16="http://schemas.microsoft.com/office/drawing/2014/main" id="{AB5EFD8C-7610-7404-25F2-165BCAD3163B}"/>
              </a:ext>
            </a:extLst>
          </p:cNvPr>
          <p:cNvSpPr txBox="1"/>
          <p:nvPr/>
        </p:nvSpPr>
        <p:spPr>
          <a:xfrm>
            <a:off x="2302933" y="4660468"/>
            <a:ext cx="9431867" cy="523220"/>
          </a:xfrm>
          <a:prstGeom prst="rect">
            <a:avLst/>
          </a:prstGeom>
          <a:noFill/>
        </p:spPr>
        <p:txBody>
          <a:bodyPr wrap="square" rtlCol="0">
            <a:spAutoFit/>
          </a:bodyPr>
          <a:lstStyle/>
          <a:p>
            <a:pPr marL="0" indent="0" algn="ctr">
              <a:buFont typeface="Arial" panose="020B0604020202020204" pitchFamily="34" charset="0"/>
              <a:buNone/>
            </a:pPr>
            <a:r>
              <a:rPr lang="en-US" sz="1400" b="1" dirty="0">
                <a:solidFill>
                  <a:schemeClr val="tx1"/>
                </a:solidFill>
              </a:rPr>
              <a:t>All three types of </a:t>
            </a:r>
            <a:r>
              <a:rPr lang="en-US" sz="1400" b="1" dirty="0" err="1">
                <a:solidFill>
                  <a:schemeClr val="tx1"/>
                </a:solidFill>
              </a:rPr>
              <a:t>PrEP</a:t>
            </a:r>
            <a:r>
              <a:rPr lang="en-US" sz="1400" b="1" dirty="0">
                <a:solidFill>
                  <a:schemeClr val="tx1"/>
                </a:solidFill>
              </a:rPr>
              <a:t> are generally well tolerated, with side effects that are usually </a:t>
            </a:r>
            <a:br>
              <a:rPr lang="en-US" sz="1400" b="1" dirty="0">
                <a:solidFill>
                  <a:schemeClr val="tx1"/>
                </a:solidFill>
              </a:rPr>
            </a:br>
            <a:r>
              <a:rPr lang="en-US" sz="1400" b="1" dirty="0">
                <a:solidFill>
                  <a:schemeClr val="tx1"/>
                </a:solidFill>
              </a:rPr>
              <a:t>mild/moderate, manageable, and temporary</a:t>
            </a:r>
            <a:r>
              <a:rPr lang="en-US" sz="1400" b="1" baseline="30000" dirty="0">
                <a:solidFill>
                  <a:schemeClr val="tx1"/>
                </a:solidFill>
              </a:rPr>
              <a:t>1</a:t>
            </a:r>
            <a:endParaRPr lang="en-US" sz="1400" b="1" dirty="0">
              <a:solidFill>
                <a:schemeClr val="tx1"/>
              </a:solidFill>
            </a:endParaRPr>
          </a:p>
        </p:txBody>
      </p:sp>
      <p:sp>
        <p:nvSpPr>
          <p:cNvPr id="3" name="Slide Number Placeholder 2"/>
          <p:cNvSpPr>
            <a:spLocks noGrp="1"/>
          </p:cNvSpPr>
          <p:nvPr>
            <p:ph type="sldNum" sz="quarter" idx="10"/>
          </p:nvPr>
        </p:nvSpPr>
        <p:spPr/>
        <p:txBody>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C914B7-3043-4642-BB44-C6EB7A7AA2E7}" type="slidenum">
              <a:rPr lang="en-US" smtClean="0"/>
              <a:pPr/>
              <a:t>8</a:t>
            </a:fld>
            <a:endParaRPr lang="en-US" dirty="0"/>
          </a:p>
        </p:txBody>
      </p:sp>
    </p:spTree>
    <p:extLst>
      <p:ext uri="{BB962C8B-B14F-4D97-AF65-F5344CB8AC3E}">
        <p14:creationId xmlns:p14="http://schemas.microsoft.com/office/powerpoint/2010/main" val="2025966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04A3BA-18AF-D54F-AE3E-DEC1079DC69C}"/>
              </a:ext>
            </a:extLst>
          </p:cNvPr>
          <p:cNvSpPr>
            <a:spLocks noGrp="1"/>
          </p:cNvSpPr>
          <p:nvPr>
            <p:ph type="title"/>
          </p:nvPr>
        </p:nvSpPr>
        <p:spPr/>
        <p:txBody>
          <a:bodyPr/>
          <a:lstStyle/>
          <a:p>
            <a:r>
              <a:rPr lang="en-US" dirty="0"/>
              <a:t>No Evidence of Increases in Behavioral Risk in Clinical Trials</a:t>
            </a:r>
          </a:p>
        </p:txBody>
      </p:sp>
      <p:sp>
        <p:nvSpPr>
          <p:cNvPr id="2" name="Content Placeholder 1"/>
          <p:cNvSpPr>
            <a:spLocks noGrp="1"/>
          </p:cNvSpPr>
          <p:nvPr>
            <p:ph sz="half" idx="4294967295"/>
          </p:nvPr>
        </p:nvSpPr>
        <p:spPr>
          <a:xfrm>
            <a:off x="1417991" y="1119302"/>
            <a:ext cx="3582988" cy="612647"/>
          </a:xfrm>
        </p:spPr>
        <p:txBody>
          <a:bodyPr>
            <a:normAutofit fontScale="92500" lnSpcReduction="20000"/>
          </a:bodyPr>
          <a:lstStyle/>
          <a:p>
            <a:pPr marL="0" indent="0">
              <a:buClr>
                <a:schemeClr val="bg1">
                  <a:lumMod val="75000"/>
                </a:schemeClr>
              </a:buClr>
              <a:buNone/>
            </a:pPr>
            <a:r>
              <a:rPr lang="en-US" b="1" dirty="0">
                <a:solidFill>
                  <a:schemeClr val="tx1">
                    <a:lumMod val="75000"/>
                    <a:lumOff val="25000"/>
                  </a:schemeClr>
                </a:solidFill>
              </a:rPr>
              <a:t>Sexual risk (men who have sex with men)</a:t>
            </a:r>
            <a:r>
              <a:rPr lang="en-US" b="1" baseline="30000" dirty="0">
                <a:solidFill>
                  <a:schemeClr val="tx1">
                    <a:lumMod val="75000"/>
                    <a:lumOff val="25000"/>
                  </a:schemeClr>
                </a:solidFill>
              </a:rPr>
              <a:t>1</a:t>
            </a:r>
          </a:p>
        </p:txBody>
      </p:sp>
      <p:grpSp>
        <p:nvGrpSpPr>
          <p:cNvPr id="4" name="Group 3" descr="This graph presents the sexual behavioral risk of men who have sex with men who believed they were taking PrEP (FTC/TDF) or placebo by plotting the percentage of their receptive anal intercourse (RAI) partners using condoms against the number of weeks since they were randomized into the FTC/TDF and placebo groups. The number of men interviewed who believed they were in the FTC/TDF group was 400 at randomization, 354 at 12 weeks, 331 at 24 weeks, 305 at 36 weeks, 306 at 48 weeks, 277 at 60 weeks, 246 at 72 weeks, 193 at 84 weeks, 149 at 96 weeks, 140 at 108 weeks, 99 at 120 weeks, 85 at 132 weeks, 56 at 144 weeks, 216 at the stop visit, and 208 at the post-stop visit. At randomization, the men who believed they were in the FTC/TDF group reported that approximately 57% of their RAI partners used condoms. This value increased to approximately 75% by 12 weeks, decreased to around 70% by 36 weeks, increased slightly by 60 weeks, decreased to around 65% by 72 weeks, increased slightly and then decreased to just over 60% by 108 weeks, increased to nearly 80% by 144 weeks, decreased to approximately 60% at the stop visit, and then increased to around 65% at the post-stop visit. The number of men interviewed who believed they were in the placebo group was 167 at randomization, 143 at 12 weeks, 133 at 24 weeks, 125 at 36 weeks, 113 at 48 weeks, 108 at 60 weeks, 94 at 72 weeks, 77 at 84 weeks, 65 at 96 weeks, 57 at 108 week, 46 at 120 weeks, 40 at 132 weeks, 25 at 144 weeks, 77 at the stop visit, and 69 at the post-stop visit. At randomization, the men who believed they were in the placebo group reported that approximately 55% of their RAI partners used condoms. This value subsequently increased to around 68% by 12 weeks, remained steady at 24 weeks, increased to around 77% at 36 weeks, decreased by about 68% by 60 weeks, increased to 80% by 96 weeks, decreased to around 68% by 120 weeks, increased to approximately 85% by 144 weeks, and then decreased to roughly 70% at both the stop visit and post-stop visit. Each data point is plotted with error bars. The error bars for the two groups overlap at most time point; exceptions are at 96 weeks, 109 weeks, 132 weeks, and the stop visit. ">
            <a:extLst>
              <a:ext uri="{FF2B5EF4-FFF2-40B4-BE49-F238E27FC236}">
                <a16:creationId xmlns:a16="http://schemas.microsoft.com/office/drawing/2014/main" id="{43241922-E29E-22F5-0428-3EB5693A75B6}"/>
              </a:ext>
            </a:extLst>
          </p:cNvPr>
          <p:cNvGrpSpPr/>
          <p:nvPr/>
        </p:nvGrpSpPr>
        <p:grpSpPr>
          <a:xfrm>
            <a:off x="1028833" y="1758629"/>
            <a:ext cx="3786235" cy="3980069"/>
            <a:chOff x="1028833" y="1758629"/>
            <a:chExt cx="3786235" cy="3980069"/>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28833" y="1758629"/>
              <a:ext cx="3454399" cy="39800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Down Arrow 10"/>
            <p:cNvSpPr/>
            <p:nvPr/>
          </p:nvSpPr>
          <p:spPr>
            <a:xfrm>
              <a:off x="4407031" y="2360363"/>
              <a:ext cx="408037" cy="816074"/>
            </a:xfrm>
            <a:prstGeom prst="downArrow">
              <a:avLst/>
            </a:prstGeom>
            <a:solidFill>
              <a:srgbClr val="00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own Arrow 12"/>
            <p:cNvSpPr/>
            <p:nvPr/>
          </p:nvSpPr>
          <p:spPr>
            <a:xfrm flipV="1">
              <a:off x="4407031" y="4195941"/>
              <a:ext cx="408037" cy="816074"/>
            </a:xfrm>
            <a:prstGeom prst="downArrow">
              <a:avLst/>
            </a:prstGeom>
            <a:solidFill>
              <a:srgbClr val="00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Content Placeholder 1">
            <a:extLst>
              <a:ext uri="{FF2B5EF4-FFF2-40B4-BE49-F238E27FC236}">
                <a16:creationId xmlns:a16="http://schemas.microsoft.com/office/drawing/2014/main" id="{D88A3B76-7E26-4E15-B8EA-24ACF4CFD3C9}"/>
              </a:ext>
            </a:extLst>
          </p:cNvPr>
          <p:cNvSpPr txBox="1">
            <a:spLocks/>
          </p:cNvSpPr>
          <p:nvPr/>
        </p:nvSpPr>
        <p:spPr bwMode="auto">
          <a:xfrm>
            <a:off x="478351" y="5559632"/>
            <a:ext cx="3582988" cy="6126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80988" indent="-280988" algn="l" rtl="0" eaLnBrk="1" fontAlgn="base" hangingPunct="1">
              <a:spcBef>
                <a:spcPct val="20000"/>
              </a:spcBef>
              <a:spcAft>
                <a:spcPct val="0"/>
              </a:spcAft>
              <a:buClr>
                <a:schemeClr val="tx2"/>
              </a:buClr>
              <a:buSzPct val="80000"/>
              <a:buFont typeface="Wingdings" pitchFamily="2" charset="2"/>
              <a:buChar char="§"/>
              <a:defRPr sz="2000" b="0" i="0">
                <a:solidFill>
                  <a:schemeClr val="tx1"/>
                </a:solidFill>
                <a:latin typeface="+mj-lt"/>
                <a:ea typeface="+mn-ea"/>
                <a:cs typeface="Calibri" panose="020F0502020204030204" pitchFamily="34" charset="0"/>
              </a:defRPr>
            </a:lvl1pPr>
            <a:lvl2pPr marL="457200" indent="-234950" algn="l" rtl="0" eaLnBrk="1" fontAlgn="base" hangingPunct="1">
              <a:spcBef>
                <a:spcPct val="20000"/>
              </a:spcBef>
              <a:spcAft>
                <a:spcPct val="0"/>
              </a:spcAft>
              <a:buClr>
                <a:schemeClr val="tx2"/>
              </a:buClr>
              <a:buSzPct val="80000"/>
              <a:buFont typeface="Arial" charset="0"/>
              <a:buChar char="–"/>
              <a:defRPr sz="1800" b="0" i="0" u="none">
                <a:solidFill>
                  <a:schemeClr val="tx1"/>
                </a:solidFill>
                <a:latin typeface="+mj-lt"/>
                <a:cs typeface="Calibri" panose="020F0502020204030204" pitchFamily="34" charset="0"/>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b="0" i="0">
                <a:solidFill>
                  <a:schemeClr val="tx1"/>
                </a:solidFill>
                <a:latin typeface="+mj-lt"/>
                <a:cs typeface="Calibri" panose="020F0502020204030204" pitchFamily="34" charset="0"/>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buClr>
                <a:schemeClr val="bg1">
                  <a:lumMod val="75000"/>
                </a:schemeClr>
              </a:buClr>
              <a:buFont typeface="Wingdings" pitchFamily="2" charset="2"/>
              <a:buNone/>
            </a:pPr>
            <a:endParaRPr lang="en-US" sz="1200" kern="0" baseline="30000" dirty="0">
              <a:latin typeface="+mn-lt"/>
            </a:endParaRPr>
          </a:p>
          <a:p>
            <a:pPr marL="0" indent="0">
              <a:buClr>
                <a:schemeClr val="bg1">
                  <a:lumMod val="75000"/>
                </a:schemeClr>
              </a:buClr>
              <a:buFont typeface="Wingdings" pitchFamily="2" charset="2"/>
              <a:buNone/>
            </a:pPr>
            <a:r>
              <a:rPr lang="en-US" sz="1300" kern="0" baseline="30000" dirty="0">
                <a:latin typeface="+mn-lt"/>
              </a:rPr>
              <a:t>RAI: receptive anal intercourse</a:t>
            </a:r>
          </a:p>
          <a:p>
            <a:pPr marL="0" indent="0">
              <a:buClr>
                <a:schemeClr val="bg1">
                  <a:lumMod val="75000"/>
                </a:schemeClr>
              </a:buClr>
              <a:buFont typeface="Wingdings" pitchFamily="2" charset="2"/>
              <a:buNone/>
            </a:pPr>
            <a:r>
              <a:rPr lang="en-US" sz="1300" kern="0" baseline="30000" dirty="0">
                <a:latin typeface="+mn-lt"/>
              </a:rPr>
              <a:t>FTC/TDF: emtricitabine/tenofovir disoproxil fumarate </a:t>
            </a:r>
          </a:p>
        </p:txBody>
      </p:sp>
      <p:sp>
        <p:nvSpPr>
          <p:cNvPr id="6" name="Content Placeholder 5"/>
          <p:cNvSpPr>
            <a:spLocks noGrp="1"/>
          </p:cNvSpPr>
          <p:nvPr>
            <p:ph sz="quarter" idx="4294967295"/>
          </p:nvPr>
        </p:nvSpPr>
        <p:spPr>
          <a:xfrm>
            <a:off x="8150225" y="1447800"/>
            <a:ext cx="4041775" cy="462782"/>
          </a:xfrm>
        </p:spPr>
        <p:txBody>
          <a:bodyPr/>
          <a:lstStyle/>
          <a:p>
            <a:pPr marL="0" indent="0">
              <a:buClr>
                <a:schemeClr val="bg1">
                  <a:lumMod val="75000"/>
                </a:schemeClr>
              </a:buClr>
              <a:buNone/>
            </a:pPr>
            <a:r>
              <a:rPr lang="en-US" b="1" dirty="0">
                <a:solidFill>
                  <a:srgbClr val="404040"/>
                </a:solidFill>
              </a:rPr>
              <a:t>Injection risk</a:t>
            </a:r>
            <a:r>
              <a:rPr lang="en-US" b="1" baseline="30000" dirty="0">
                <a:solidFill>
                  <a:srgbClr val="404040"/>
                </a:solidFill>
              </a:rPr>
              <a:t>2</a:t>
            </a:r>
            <a:endParaRPr lang="en-US" b="1" dirty="0">
              <a:solidFill>
                <a:srgbClr val="404040"/>
              </a:solidFill>
            </a:endParaRPr>
          </a:p>
        </p:txBody>
      </p:sp>
      <p:pic>
        <p:nvPicPr>
          <p:cNvPr id="14" name="Picture 13" descr="This graph plots the behaviors relating to injection drug use in the past 3 months reported by people who inject drugs and were enrolled in a PrEP study. At enrollment, 62.7% reported having injected drugs at least once in the previous 3 months. This percentage was 22.7% at month 12, 18.8% at month 24, 17.5% at month 36, 16.6% at month 48, 16.1% at month 60, and 17.5% at month 72. At enrollment, 8.5% of participants reported having injected drugs daily in the previous 3 months. This percentage was 5.2% at month 12, 5.1% at month 24, 5.6% at month 36, 4.8% at month 48, 5.5% at month 60, and 7.1% at month 72. At enrollment, 18.1% of participants reported having shared needles within the previous 3 months. This percentage was 2.4% at month 12, 2.3% at month 24, 2.0% at month 36, 2.2% at month 48, 1.4% at month 60, and 1.2% at month 72.">
            <a:extLst>
              <a:ext uri="{FF2B5EF4-FFF2-40B4-BE49-F238E27FC236}">
                <a16:creationId xmlns:a16="http://schemas.microsoft.com/office/drawing/2014/main" id="{2BAC6F3A-9F1E-5B46-9B53-6A07EB372A6A}"/>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val="0"/>
              </a:ext>
            </a:extLst>
          </a:blip>
          <a:srcRect t="5243" b="5243"/>
          <a:stretch/>
        </p:blipFill>
        <p:spPr>
          <a:xfrm>
            <a:off x="0" y="1126538"/>
            <a:ext cx="12192000" cy="6138805"/>
          </a:xfrm>
          <a:prstGeom prst="rect">
            <a:avLst/>
          </a:prstGeom>
        </p:spPr>
      </p:pic>
      <p:sp>
        <p:nvSpPr>
          <p:cNvPr id="9" name="TextBox 8"/>
          <p:cNvSpPr txBox="1"/>
          <p:nvPr/>
        </p:nvSpPr>
        <p:spPr>
          <a:xfrm>
            <a:off x="457200" y="6172279"/>
            <a:ext cx="10890504" cy="461665"/>
          </a:xfrm>
          <a:prstGeom prst="rect">
            <a:avLst/>
          </a:prstGeom>
          <a:noFill/>
        </p:spPr>
        <p:txBody>
          <a:bodyPr wrap="square" rtlCol="0">
            <a:spAutoFit/>
          </a:bodyPr>
          <a:lstStyle/>
          <a:p>
            <a:pPr defTabSz="942289">
              <a:defRPr/>
            </a:pPr>
            <a:r>
              <a:rPr lang="en-US" sz="800" baseline="30000" dirty="0"/>
              <a:t>1 </a:t>
            </a:r>
            <a:r>
              <a:rPr lang="en-US" sz="800" dirty="0"/>
              <a:t>Marcus JL, Glidden DV, Mayer KH, et al. No evidence of sexual risk compensation in the iPrEx trial of daily oral HIV preexposure prophylaxis. </a:t>
            </a:r>
            <a:r>
              <a:rPr lang="en-US" sz="800" i="1" dirty="0"/>
              <a:t>PloS One. </a:t>
            </a:r>
            <a:r>
              <a:rPr lang="en-US" sz="800" dirty="0"/>
              <a:t>2013;8(12):e81997. </a:t>
            </a:r>
            <a:r>
              <a:rPr lang="en-US" sz="800" dirty="0" err="1"/>
              <a:t>doi</a:t>
            </a:r>
            <a:r>
              <a:rPr lang="en-US" sz="800" dirty="0"/>
              <a:t>: 10.1371/journal.pone.0081997</a:t>
            </a:r>
          </a:p>
          <a:p>
            <a:pPr defTabSz="942289">
              <a:defRPr/>
            </a:pPr>
            <a:r>
              <a:rPr lang="en-US" sz="800" baseline="30000" dirty="0"/>
              <a:t>2 </a:t>
            </a:r>
            <a:r>
              <a:rPr lang="en-US" sz="800" dirty="0"/>
              <a:t>Martin M, Vanichseni S, Suntharasamai P, et al. Risk behaviors and risk factors for HIV infection among participants in the Bangkok tenofovir study, and HIV pre-exposure prophylaxis trial among people who inject drugs. </a:t>
            </a:r>
            <a:r>
              <a:rPr lang="en-US" sz="800" i="1" dirty="0"/>
              <a:t>PloS One</a:t>
            </a:r>
            <a:r>
              <a:rPr lang="en-US" sz="800" dirty="0"/>
              <a:t>. 2014;9(3):e92809. </a:t>
            </a:r>
            <a:r>
              <a:rPr lang="en-US" sz="800" dirty="0" err="1"/>
              <a:t>doi</a:t>
            </a:r>
            <a:r>
              <a:rPr lang="en-US" sz="800" dirty="0"/>
              <a:t>: 10.1371/journal.pone.0092809</a:t>
            </a:r>
          </a:p>
        </p:txBody>
      </p:sp>
      <p:cxnSp>
        <p:nvCxnSpPr>
          <p:cNvPr id="15" name="Straight Connector 14">
            <a:extLst>
              <a:ext uri="{C183D7F6-B498-43B3-948B-1728B52AA6E4}">
                <adec:decorative xmlns:adec="http://schemas.microsoft.com/office/drawing/2017/decorative" val="1"/>
              </a:ext>
            </a:extLst>
          </p:cNvPr>
          <p:cNvCxnSpPr/>
          <p:nvPr/>
        </p:nvCxnSpPr>
        <p:spPr>
          <a:xfrm>
            <a:off x="5186890" y="1451194"/>
            <a:ext cx="13759" cy="4543200"/>
          </a:xfrm>
          <a:prstGeom prst="line">
            <a:avLst/>
          </a:prstGeom>
          <a:ln w="15875">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0"/>
          </p:nvPr>
        </p:nvSpPr>
        <p:spPr>
          <a:xfrm>
            <a:off x="11262893" y="6260466"/>
            <a:ext cx="609600" cy="304801"/>
          </a:xfrm>
        </p:spPr>
        <p:txBody>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C914B7-3043-4642-BB44-C6EB7A7AA2E7}" type="slidenum">
              <a:rPr lang="en-US" smtClean="0"/>
              <a:pPr/>
              <a:t>9</a:t>
            </a:fld>
            <a:endParaRPr lang="en-US" dirty="0"/>
          </a:p>
        </p:txBody>
      </p:sp>
    </p:spTree>
    <p:extLst>
      <p:ext uri="{BB962C8B-B14F-4D97-AF65-F5344CB8AC3E}">
        <p14:creationId xmlns:p14="http://schemas.microsoft.com/office/powerpoint/2010/main" val="2697190276"/>
      </p:ext>
    </p:extLst>
  </p:cSld>
  <p:clrMapOvr>
    <a:masterClrMapping/>
  </p:clrMapOvr>
</p:sld>
</file>

<file path=ppt/theme/theme1.xml><?xml version="1.0" encoding="utf-8"?>
<a:theme xmlns:a="http://schemas.openxmlformats.org/drawingml/2006/main" name="1_CDC_PIC">
  <a:themeElements>
    <a:clrScheme name="Custom 1">
      <a:dk1>
        <a:srgbClr val="000000"/>
      </a:dk1>
      <a:lt1>
        <a:srgbClr val="FFFFFF"/>
      </a:lt1>
      <a:dk2>
        <a:srgbClr val="44546A"/>
      </a:dk2>
      <a:lt2>
        <a:srgbClr val="E7E6E6"/>
      </a:lt2>
      <a:accent1>
        <a:srgbClr val="0161AA"/>
      </a:accent1>
      <a:accent2>
        <a:srgbClr val="D2242A"/>
      </a:accent2>
      <a:accent3>
        <a:srgbClr val="D16F77"/>
      </a:accent3>
      <a:accent4>
        <a:srgbClr val="707070"/>
      </a:accent4>
      <a:accent5>
        <a:srgbClr val="9CB6D3"/>
      </a:accent5>
      <a:accent6>
        <a:srgbClr val="518890"/>
      </a:accent6>
      <a:hlink>
        <a:srgbClr val="165B9C"/>
      </a:hlink>
      <a:folHlink>
        <a:srgbClr val="BA94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TI_Corporate_Template(2)" id="{94CF4F71-62C5-A142-A667-C8083AFEB5D7}" vid="{28A7E8C7-462B-6444-B374-9AE6A3F18262}"/>
    </a:ext>
  </a:extLst>
</a:theme>
</file>

<file path=ppt/theme/theme2.xml><?xml version="1.0" encoding="utf-8"?>
<a:theme xmlns:a="http://schemas.openxmlformats.org/drawingml/2006/main" name="2_CDC_PIC">
  <a:themeElements>
    <a:clrScheme name="Custom 1">
      <a:dk1>
        <a:srgbClr val="000000"/>
      </a:dk1>
      <a:lt1>
        <a:srgbClr val="FFFFFF"/>
      </a:lt1>
      <a:dk2>
        <a:srgbClr val="44546A"/>
      </a:dk2>
      <a:lt2>
        <a:srgbClr val="E7E6E6"/>
      </a:lt2>
      <a:accent1>
        <a:srgbClr val="0161AA"/>
      </a:accent1>
      <a:accent2>
        <a:srgbClr val="D2242A"/>
      </a:accent2>
      <a:accent3>
        <a:srgbClr val="D16F77"/>
      </a:accent3>
      <a:accent4>
        <a:srgbClr val="707070"/>
      </a:accent4>
      <a:accent5>
        <a:srgbClr val="9CB6D3"/>
      </a:accent5>
      <a:accent6>
        <a:srgbClr val="518890"/>
      </a:accent6>
      <a:hlink>
        <a:srgbClr val="165B9C"/>
      </a:hlink>
      <a:folHlink>
        <a:srgbClr val="BA94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TI_Corporate_Template(2)" id="{94CF4F71-62C5-A142-A667-C8083AFEB5D7}" vid="{28A7E8C7-462B-6444-B374-9AE6A3F1826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5d52bf7-d703-474f-b962-0c7320302ad7" xsi:nil="true"/>
    <lcf76f155ced4ddcb4097134ff3c332f xmlns="0dcbd924-8c91-49b0-94f8-5fc02e396c06">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50D7D7AF9B42A43AEE54A5FD80B27E6" ma:contentTypeVersion="16" ma:contentTypeDescription="Create a new document." ma:contentTypeScope="" ma:versionID="c3cffc077dd6a4ab1ba5f9d5735bd853">
  <xsd:schema xmlns:xsd="http://www.w3.org/2001/XMLSchema" xmlns:xs="http://www.w3.org/2001/XMLSchema" xmlns:p="http://schemas.microsoft.com/office/2006/metadata/properties" xmlns:ns1="http://schemas.microsoft.com/sharepoint/v3" xmlns:ns2="0dcbd924-8c91-49b0-94f8-5fc02e396c06" xmlns:ns3="75d52bf7-d703-474f-b962-0c7320302ad7" targetNamespace="http://schemas.microsoft.com/office/2006/metadata/properties" ma:root="true" ma:fieldsID="507a00a098e1b8bd965f71521370a362" ns1:_="" ns2:_="" ns3:_="">
    <xsd:import namespace="http://schemas.microsoft.com/sharepoint/v3"/>
    <xsd:import namespace="0dcbd924-8c91-49b0-94f8-5fc02e396c06"/>
    <xsd:import namespace="75d52bf7-d703-474f-b962-0c7320302ad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1:_ip_UnifiedCompliancePolicyProperties" minOccurs="0"/>
                <xsd:element ref="ns1:_ip_UnifiedCompliancePolicyUIActio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cbd924-8c91-49b0-94f8-5fc02e396c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5d52bf7-d703-474f-b962-0c7320302ad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fe8b1b5-c7ae-4612-b802-640d142c50e3}" ma:internalName="TaxCatchAll" ma:showField="CatchAllData" ma:web="75d52bf7-d703-474f-b962-0c7320302a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EA47BB-FDD1-4922-9A40-41FDD3FE0778}">
  <ds:schemaRefs>
    <ds:schemaRef ds:uri="http://schemas.microsoft.com/sharepoint/v3"/>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purl.org/dc/terms/"/>
    <ds:schemaRef ds:uri="0dcbd924-8c91-49b0-94f8-5fc02e396c06"/>
    <ds:schemaRef ds:uri="http://schemas.microsoft.com/office/2006/documentManagement/types"/>
    <ds:schemaRef ds:uri="http://purl.org/dc/dcmitype/"/>
    <ds:schemaRef ds:uri="75d52bf7-d703-474f-b962-0c7320302ad7"/>
    <ds:schemaRef ds:uri="http://www.w3.org/XML/1998/namespace"/>
  </ds:schemaRefs>
</ds:datastoreItem>
</file>

<file path=customXml/itemProps2.xml><?xml version="1.0" encoding="utf-8"?>
<ds:datastoreItem xmlns:ds="http://schemas.openxmlformats.org/officeDocument/2006/customXml" ds:itemID="{76EA754B-8696-4C61-B3A4-657C53656A7C}"/>
</file>

<file path=customXml/itemProps3.xml><?xml version="1.0" encoding="utf-8"?>
<ds:datastoreItem xmlns:ds="http://schemas.openxmlformats.org/officeDocument/2006/customXml" ds:itemID="{0359DD57-601F-4E17-AC3B-AE8189FDB9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17465</TotalTime>
  <Words>15998</Words>
  <Application>Microsoft Office PowerPoint</Application>
  <PresentationFormat>Widescreen</PresentationFormat>
  <Paragraphs>903</Paragraphs>
  <Slides>44</Slides>
  <Notes>44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44</vt:i4>
      </vt:variant>
    </vt:vector>
  </HeadingPairs>
  <TitlesOfParts>
    <vt:vector size="58" baseType="lpstr">
      <vt:lpstr>Arial</vt:lpstr>
      <vt:lpstr>Arial Narrow</vt:lpstr>
      <vt:lpstr>BlinkMacSystemFont</vt:lpstr>
      <vt:lpstr>Calibri</vt:lpstr>
      <vt:lpstr>Calibri Light</vt:lpstr>
      <vt:lpstr>Courier New</vt:lpstr>
      <vt:lpstr>Helvetica</vt:lpstr>
      <vt:lpstr>Monaco</vt:lpstr>
      <vt:lpstr>Open Sans</vt:lpstr>
      <vt:lpstr>Segoe UI</vt:lpstr>
      <vt:lpstr>Symbol</vt:lpstr>
      <vt:lpstr>Wingdings</vt:lpstr>
      <vt:lpstr>1_CDC_PIC</vt:lpstr>
      <vt:lpstr>2_CDC_PIC</vt:lpstr>
      <vt:lpstr>Prescribing  Pre-Exposure Prophylaxis (PrEP)</vt:lpstr>
      <vt:lpstr>Overview</vt:lpstr>
      <vt:lpstr>Why do we need PrEP?</vt:lpstr>
      <vt:lpstr>Current HIV Prevention Options</vt:lpstr>
      <vt:lpstr>What Is PrEP?</vt:lpstr>
      <vt:lpstr>Evaluating PrEP’s  efficacy and safety </vt:lpstr>
      <vt:lpstr>PrEP’s Efficacy</vt:lpstr>
      <vt:lpstr>PrEP Side Effects and Safety</vt:lpstr>
      <vt:lpstr>No Evidence of Increases in Behavioral Risk in Clinical Trials</vt:lpstr>
      <vt:lpstr>Who can prescribe PrEP?</vt:lpstr>
      <vt:lpstr>Who Are PrEP Providers?</vt:lpstr>
      <vt:lpstr>PrEP Is Appropriate for Primary Care</vt:lpstr>
      <vt:lpstr>Who can benefit from PrEP? </vt:lpstr>
      <vt:lpstr>Who Is PrEP For?</vt:lpstr>
      <vt:lpstr>What to know before  prescribing PrEP</vt:lpstr>
      <vt:lpstr>Status-Neutral HIV Prevention and Care Continuum</vt:lpstr>
      <vt:lpstr>The Importance of Taking a Sexual History</vt:lpstr>
      <vt:lpstr>The 5 “Ps” of the Sexual History</vt:lpstr>
      <vt:lpstr>Examples of Brief Risk-Assessment Questions</vt:lpstr>
      <vt:lpstr>Guidelines for prescribing PrEP</vt:lpstr>
      <vt:lpstr>Assessing a Sexually Active Patient for PrEP</vt:lpstr>
      <vt:lpstr>Assessing a Patient Who Injects Drugs for PrEP</vt:lpstr>
      <vt:lpstr>Baseline Laboratory Testing</vt:lpstr>
      <vt:lpstr>Ongoing Assessments for Patients Using Oral PrEP</vt:lpstr>
      <vt:lpstr>Ongoing Assessments for Patients Using Injectable PrEP</vt:lpstr>
      <vt:lpstr>Handling Unclear HIV Test Results</vt:lpstr>
      <vt:lpstr>Telehealth for PrEP Services (“Tele-PrEP”)</vt:lpstr>
      <vt:lpstr>Covering the Cost of PrEP</vt:lpstr>
      <vt:lpstr>Discontinuing PrEP</vt:lpstr>
      <vt:lpstr>Resources Are Available to Support Prescribing PrEP</vt:lpstr>
      <vt:lpstr>Resources Are Available to Support Prescribing PrEP (cont’d 1)</vt:lpstr>
      <vt:lpstr>Patient and Provider Checklist for Initiating PrEP</vt:lpstr>
      <vt:lpstr>Are there considerations for special populations? </vt:lpstr>
      <vt:lpstr>2-1-1 Oral PrEP Dosing for Men Who Have Sex With Men</vt:lpstr>
      <vt:lpstr>PrEP for Transgender People</vt:lpstr>
      <vt:lpstr>PrEP Use During Conception, Pregnancy, and Breastfeeding</vt:lpstr>
      <vt:lpstr>PrEP for Adolescents</vt:lpstr>
      <vt:lpstr>Review</vt:lpstr>
      <vt:lpstr>Summary</vt:lpstr>
      <vt:lpstr>Summary (cont’d 1)</vt:lpstr>
      <vt:lpstr>Review </vt:lpstr>
      <vt:lpstr>The Correct Answer is C</vt:lpstr>
      <vt:lpstr>Review (cont’d 1) </vt:lpstr>
      <vt:lpstr>The Correct Answer is 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Pre-Exposure Prophylaxis (PrEP)—A Guide for Health Care Providers 2023</dc:title>
  <dc:subject>This slide deck provides information about the importance of pre-exposure prophylaxis or PrEP, PrEP’s safety and efficacy, and how to identify patients would benefit from PrEP.</dc:subject>
  <dc:creator>CDC National Center for HIV/AIDS, Viral Hepatitis, STD, and TB Prevention</dc:creator>
  <cp:keywords>HIV;HIV prevention;pre-exposure prophylaxis;PrEP;HIV prevention and care continuum</cp:keywords>
  <dc:description/>
  <cp:lastModifiedBy>Occoquan, Danny</cp:lastModifiedBy>
  <cp:revision>650</cp:revision>
  <cp:lastPrinted>2023-02-01T16:09:12Z</cp:lastPrinted>
  <dcterms:created xsi:type="dcterms:W3CDTF">2018-05-24T13:51:33Z</dcterms:created>
  <dcterms:modified xsi:type="dcterms:W3CDTF">2023-02-06T20:33:09Z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0x0101000DFD10BDA5D37B4682ACAFC1A74453BB</vt:lpwstr>
  </property>
  <property fmtid="{D5CDD505-2E9C-101B-9397-08002B2CF9AE}" pid="4" name="MediaServiceImageTags">
    <vt:lpwstr/>
  </property>
</Properties>
</file>