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56" r:id="rId5"/>
    <p:sldId id="679" r:id="rId6"/>
    <p:sldId id="680" r:id="rId7"/>
    <p:sldId id="669" r:id="rId8"/>
    <p:sldId id="328" r:id="rId9"/>
    <p:sldId id="674" r:id="rId10"/>
    <p:sldId id="683" r:id="rId11"/>
    <p:sldId id="330" r:id="rId12"/>
    <p:sldId id="681" r:id="rId13"/>
    <p:sldId id="685" r:id="rId14"/>
    <p:sldId id="332" r:id="rId15"/>
    <p:sldId id="682" r:id="rId16"/>
    <p:sldId id="676" r:id="rId17"/>
    <p:sldId id="668" r:id="rId18"/>
    <p:sldId id="665" r:id="rId19"/>
    <p:sldId id="684" r:id="rId20"/>
    <p:sldId id="426" r:id="rId21"/>
    <p:sldId id="289" r:id="rId22"/>
    <p:sldId id="291" r:id="rId23"/>
    <p:sldId id="677" r:id="rId24"/>
    <p:sldId id="678" r:id="rId25"/>
  </p:sldIdLst>
  <p:sldSz cx="12192000" cy="6858000"/>
  <p:notesSz cx="6858000" cy="1733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 3 PreventPartnerServices" id="{DA11E082-26AF-C64F-A7CE-1C26EEDF8F93}">
          <p14:sldIdLst>
            <p14:sldId id="256"/>
            <p14:sldId id="679"/>
            <p14:sldId id="680"/>
            <p14:sldId id="669"/>
            <p14:sldId id="328"/>
            <p14:sldId id="674"/>
            <p14:sldId id="683"/>
            <p14:sldId id="330"/>
            <p14:sldId id="681"/>
            <p14:sldId id="685"/>
            <p14:sldId id="332"/>
            <p14:sldId id="682"/>
            <p14:sldId id="676"/>
            <p14:sldId id="668"/>
            <p14:sldId id="665"/>
            <p14:sldId id="684"/>
            <p14:sldId id="426"/>
            <p14:sldId id="289"/>
            <p14:sldId id="291"/>
            <p14:sldId id="677"/>
            <p14:sldId id="6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tticks, Jennifer" initials="BJ" lastIdx="312" clrIdx="4"/>
  <p:cmAuthor id="2" name="Kern, Dayle (CDC/OID/NCHHSTP)" initials="KD(" lastIdx="108" clrIdx="0"/>
  <p:cmAuthor id="3" name="Dobbs, Ashante M. (CDC/OD/OADC)" initials="DAM(" lastIdx="22" clrIdx="1"/>
  <p:cmAuthor id="5" name="donna@wolffmedco.com" initials="d" lastIdx="19" clrIdx="2"/>
  <p:cmAuthor id="6" name="Rice, Daviesha (CDC/OID/NCHHSTP)" initials="RD(" lastIdx="41" clrIdx="3"/>
  <p:cmAuthor id="8" name="Donna Wolff" initials="DW" lastIdx="19" clrIdx="5"/>
  <p:cmAuthor id="9" name="Maris Schilling" initials="" lastIdx="163" clrIdx="6"/>
  <p:cmAuthor id="10" name="Kemp Rinderle, Jeffrey (CDC/OID/NCHHSTP)" initials="KRJ(" lastIdx="6" clrIdx="7"/>
  <p:cmAuthor id="11" name="Bruce  Tredwell" initials="" lastIdx="0" clrIdx="8"/>
  <p:cmAuthor id="12" name="David H. Spach" initials="DHS" lastIdx="45" clrIdx="9"/>
  <p:cmAuthor id="13" name="Stryker, Jo Ellen (CDC/OID/NCHHSTP)" initials="SJE(" lastIdx="2" clrIdx="10"/>
  <p:cmAuthor id="14" name="Morrow, Amy" initials="MA" lastIdx="90" clrIdx="11">
    <p:extLst>
      <p:ext uri="{19B8F6BF-5375-455C-9EA6-DF929625EA0E}">
        <p15:presenceInfo xmlns:p15="http://schemas.microsoft.com/office/powerpoint/2012/main" userId="S::amorrow@rti.org::f7fd59f8-0099-45f0-824f-ffa59737eba6" providerId="AD"/>
      </p:ext>
    </p:extLst>
  </p:cmAuthor>
  <p:cmAuthor id="15" name="Elena Acuna" initials="EA" lastIdx="30" clrIdx="12">
    <p:extLst>
      <p:ext uri="{19B8F6BF-5375-455C-9EA6-DF929625EA0E}">
        <p15:presenceInfo xmlns:p15="http://schemas.microsoft.com/office/powerpoint/2012/main" userId="S::elena.acuna@ogilvy.com::decde2c6-1fff-4a05-be9d-6b2571eb5d73" providerId="AD"/>
      </p:ext>
    </p:extLst>
  </p:cmAuthor>
  <p:cmAuthor id="16" name="Daniella Rivera-Burrell" initials="DR" lastIdx="41" clrIdx="13">
    <p:extLst>
      <p:ext uri="{19B8F6BF-5375-455C-9EA6-DF929625EA0E}">
        <p15:presenceInfo xmlns:p15="http://schemas.microsoft.com/office/powerpoint/2012/main" userId="S::daniella.rivera-burrell@ogilvy.com::e0bd1b25-2931-4492-b043-32c3d393899a" providerId="AD"/>
      </p:ext>
    </p:extLst>
  </p:cmAuthor>
  <p:cmAuthor id="17" name="Katelyn Hanley" initials="KH" lastIdx="36" clrIdx="14">
    <p:extLst>
      <p:ext uri="{19B8F6BF-5375-455C-9EA6-DF929625EA0E}">
        <p15:presenceInfo xmlns:p15="http://schemas.microsoft.com/office/powerpoint/2012/main" userId="S::katelyn.hanley@ogilvy.com::8904d736-2c14-42f7-b72a-28437652f766" providerId="AD"/>
      </p:ext>
    </p:extLst>
  </p:cmAuthor>
  <p:cmAuthor id="18" name="Dobbs, Ashante M. (CDC/DDID/NCHHSTP/DHPIRS)" initials="DAM(" lastIdx="37" clrIdx="15">
    <p:extLst>
      <p:ext uri="{19B8F6BF-5375-455C-9EA6-DF929625EA0E}">
        <p15:presenceInfo xmlns:p15="http://schemas.microsoft.com/office/powerpoint/2012/main" userId="S-1-5-21-1207783550-2075000910-922709458-310451" providerId="AD"/>
      </p:ext>
    </p:extLst>
  </p:cmAuthor>
  <p:cmAuthor id="19" name="Dobbs, Ashante M. (CDC/DDID/NCHHSTP/DHPIRS)" initials="DAM( [2]" lastIdx="25" clrIdx="16">
    <p:extLst>
      <p:ext uri="{19B8F6BF-5375-455C-9EA6-DF929625EA0E}">
        <p15:presenceInfo xmlns:p15="http://schemas.microsoft.com/office/powerpoint/2012/main" userId="S::VGE1@cdc.gov::7877ec78-2ef8-465f-a73f-41fa964c3a51" providerId="AD"/>
      </p:ext>
    </p:extLst>
  </p:cmAuthor>
  <p:cmAuthor id="20" name="Redmond, Susan" initials="RS" lastIdx="8" clrIdx="17">
    <p:extLst>
      <p:ext uri="{19B8F6BF-5375-455C-9EA6-DF929625EA0E}">
        <p15:presenceInfo xmlns:p15="http://schemas.microsoft.com/office/powerpoint/2012/main" userId="S::sredmond@rti.org::eaaa804c-40cb-4a68-b7f3-d11948ffea9f" providerId="AD"/>
      </p:ext>
    </p:extLst>
  </p:cmAuthor>
  <p:cmAuthor id="21" name="Taylor, Jocelyn (CDC/DDID/NCHHSTP/DHP)" initials="TJ(" lastIdx="3" clrIdx="18">
    <p:extLst>
      <p:ext uri="{19B8F6BF-5375-455C-9EA6-DF929625EA0E}">
        <p15:presenceInfo xmlns:p15="http://schemas.microsoft.com/office/powerpoint/2012/main" userId="S::UYY6@cdc.gov::1b47c750-7d9e-45b9-b341-09ac711d00a2" providerId="AD"/>
      </p:ext>
    </p:extLst>
  </p:cmAuthor>
  <p:cmAuthor id="22" name="Kemp Rinderle, Jeffrey (CDC/DDID/NCHHSTP/DHP)" initials="KRJ(" lastIdx="6" clrIdx="19">
    <p:extLst>
      <p:ext uri="{19B8F6BF-5375-455C-9EA6-DF929625EA0E}">
        <p15:presenceInfo xmlns:p15="http://schemas.microsoft.com/office/powerpoint/2012/main" userId="S::ltq4@cdc.gov::de36e781-c207-4ea1-a18e-140b1ebfeabf" providerId="AD"/>
      </p:ext>
    </p:extLst>
  </p:cmAuthor>
  <p:cmAuthor id="23" name="Stryker, Jo Ellen (CDC/DDID/NCHHSTP/DHP)" initials="SJE(" lastIdx="7" clrIdx="20">
    <p:extLst>
      <p:ext uri="{19B8F6BF-5375-455C-9EA6-DF929625EA0E}">
        <p15:presenceInfo xmlns:p15="http://schemas.microsoft.com/office/powerpoint/2012/main" userId="S::gux6@cdc.gov::c1c94088-744b-4cb5-9b0e-cfe70a458626" providerId="AD"/>
      </p:ext>
    </p:extLst>
  </p:cmAuthor>
  <p:cmAuthor id="24" name="Resha, Karen (CDC/DDID/NCHHSTP/OD)" initials="RK(" lastIdx="7" clrIdx="21">
    <p:extLst>
      <p:ext uri="{19B8F6BF-5375-455C-9EA6-DF929625EA0E}">
        <p15:presenceInfo xmlns:p15="http://schemas.microsoft.com/office/powerpoint/2012/main" userId="S::kdr1@cdc.gov::a215fd98-229d-4e39-9252-09513bdd8eab" providerId="AD"/>
      </p:ext>
    </p:extLst>
  </p:cmAuthor>
  <p:cmAuthor id="25" name="Tuck, Pamela" initials="TP" lastIdx="3" clrIdx="22">
    <p:extLst>
      <p:ext uri="{19B8F6BF-5375-455C-9EA6-DF929625EA0E}">
        <p15:presenceInfo xmlns:p15="http://schemas.microsoft.com/office/powerpoint/2012/main" userId="S::ptuck@rti.org::87419fa9-181d-4877-a31f-2161cf28c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9F3"/>
    <a:srgbClr val="DCECEF"/>
    <a:srgbClr val="0E457C"/>
    <a:srgbClr val="135FAB"/>
    <a:srgbClr val="005560"/>
    <a:srgbClr val="00788A"/>
    <a:srgbClr val="84B1D9"/>
    <a:srgbClr val="BE3226"/>
    <a:srgbClr val="9A4F9D"/>
    <a:srgbClr val="F6E2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3" autoAdjust="0"/>
    <p:restoredTop sz="90247" autoAdjust="0"/>
  </p:normalViewPr>
  <p:slideViewPr>
    <p:cSldViewPr snapToGrid="0">
      <p:cViewPr varScale="1">
        <p:scale>
          <a:sx n="74" d="100"/>
          <a:sy n="74" d="100"/>
        </p:scale>
        <p:origin x="1205" y="67"/>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60" d="100"/>
          <a:sy n="160" d="100"/>
        </p:scale>
        <p:origin x="2184" y="-75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Walter (Jermaine) (CDC/DDID/NCHHSTP/DHP)" userId="S::ywz5@cdc.gov::dbdb0c3a-2ea1-4135-b9a3-ecfdefbbc56d" providerId="AD" clId="Web-{7C15C378-FC29-2711-B5B2-0AC0DC6A9F39}"/>
    <pc:docChg chg="mod">
      <pc:chgData name="Thompson, Walter (Jermaine) (CDC/DDID/NCHHSTP/DHP)" userId="S::ywz5@cdc.gov::dbdb0c3a-2ea1-4135-b9a3-ecfdefbbc56d" providerId="AD" clId="Web-{7C15C378-FC29-2711-B5B2-0AC0DC6A9F39}" dt="2022-04-19T16:34:29.919" v="0" actId="33475"/>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9C0787-73ED-4103-9804-369275AA3C4D}"/>
              </a:ext>
            </a:extLst>
          </p:cNvPr>
          <p:cNvSpPr>
            <a:spLocks noGrp="1"/>
          </p:cNvSpPr>
          <p:nvPr>
            <p:ph type="hdr" sz="quarter"/>
          </p:nvPr>
        </p:nvSpPr>
        <p:spPr>
          <a:xfrm>
            <a:off x="0" y="0"/>
            <a:ext cx="2971800" cy="873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5092507-F04F-4934-BE9B-E636745169CC}"/>
              </a:ext>
            </a:extLst>
          </p:cNvPr>
          <p:cNvSpPr>
            <a:spLocks noGrp="1"/>
          </p:cNvSpPr>
          <p:nvPr>
            <p:ph type="dt" sz="quarter" idx="1"/>
          </p:nvPr>
        </p:nvSpPr>
        <p:spPr>
          <a:xfrm>
            <a:off x="3884613" y="0"/>
            <a:ext cx="2971800" cy="87313"/>
          </a:xfrm>
          <a:prstGeom prst="rect">
            <a:avLst/>
          </a:prstGeom>
        </p:spPr>
        <p:txBody>
          <a:bodyPr vert="horz" lIns="91440" tIns="45720" rIns="91440" bIns="45720" rtlCol="0"/>
          <a:lstStyle>
            <a:lvl1pPr algn="r">
              <a:defRPr sz="1200"/>
            </a:lvl1pPr>
          </a:lstStyle>
          <a:p>
            <a:fld id="{72BDE862-24F7-44CC-BE94-F3B06B6D0128}" type="datetimeFigureOut">
              <a:rPr lang="en-US" smtClean="0"/>
              <a:t>4/19/2022</a:t>
            </a:fld>
            <a:endParaRPr lang="en-US" dirty="0"/>
          </a:p>
        </p:txBody>
      </p:sp>
      <p:sp>
        <p:nvSpPr>
          <p:cNvPr id="4" name="Footer Placeholder 3">
            <a:extLst>
              <a:ext uri="{FF2B5EF4-FFF2-40B4-BE49-F238E27FC236}">
                <a16:creationId xmlns:a16="http://schemas.microsoft.com/office/drawing/2014/main" id="{54E7C3B2-04B7-4141-AAF6-5AE59DF0D8E4}"/>
              </a:ext>
            </a:extLst>
          </p:cNvPr>
          <p:cNvSpPr>
            <a:spLocks noGrp="1"/>
          </p:cNvSpPr>
          <p:nvPr>
            <p:ph type="ftr" sz="quarter" idx="2"/>
          </p:nvPr>
        </p:nvSpPr>
        <p:spPr>
          <a:xfrm>
            <a:off x="0" y="1646238"/>
            <a:ext cx="2971800" cy="873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65E286-935D-48E1-AF6A-2CD59C1763A9}"/>
              </a:ext>
            </a:extLst>
          </p:cNvPr>
          <p:cNvSpPr>
            <a:spLocks noGrp="1"/>
          </p:cNvSpPr>
          <p:nvPr>
            <p:ph type="sldNum" sz="quarter" idx="3"/>
          </p:nvPr>
        </p:nvSpPr>
        <p:spPr>
          <a:xfrm>
            <a:off x="3884613" y="1646238"/>
            <a:ext cx="2971800" cy="87312"/>
          </a:xfrm>
          <a:prstGeom prst="rect">
            <a:avLst/>
          </a:prstGeom>
        </p:spPr>
        <p:txBody>
          <a:bodyPr vert="horz" lIns="91440" tIns="45720" rIns="91440" bIns="45720" rtlCol="0" anchor="b"/>
          <a:lstStyle>
            <a:lvl1pPr algn="r">
              <a:defRPr sz="1200"/>
            </a:lvl1pPr>
          </a:lstStyle>
          <a:p>
            <a:fld id="{886DDA42-24D0-4202-89F9-D03C955062D8}" type="slidenum">
              <a:rPr lang="en-US" smtClean="0"/>
              <a:t>‹#›</a:t>
            </a:fld>
            <a:endParaRPr lang="en-US" dirty="0"/>
          </a:p>
        </p:txBody>
      </p:sp>
    </p:spTree>
    <p:extLst>
      <p:ext uri="{BB962C8B-B14F-4D97-AF65-F5344CB8AC3E}">
        <p14:creationId xmlns:p14="http://schemas.microsoft.com/office/powerpoint/2010/main" val="1759013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57462CD-B1D2-4C3E-BA9A-B30CFBA785BB}" type="datetimeFigureOut">
              <a:rPr lang="en-US" smtClean="0"/>
              <a:t>4/19/2022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149EF18-39FC-46EF-A8C6-3D3B5BEDE780}" type="slidenum">
              <a:rPr lang="en-US" smtClean="0"/>
              <a:t>‹#›</a:t>
            </a:fld>
            <a:endParaRPr lang="en-US" dirty="0"/>
          </a:p>
        </p:txBody>
      </p:sp>
    </p:spTree>
    <p:extLst>
      <p:ext uri="{BB962C8B-B14F-4D97-AF65-F5344CB8AC3E}">
        <p14:creationId xmlns:p14="http://schemas.microsoft.com/office/powerpoint/2010/main" val="29061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mmwr/preview/mmwrhtml/rr6403a1.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stophivtogether/library/topics/treatment/brochures/cdc-hiv-lsht-treatment-brochure-partner-services-provider.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stophivtogether/library/topics/treatment/brochures/cdc-hiv-lsht-treatment-brochure-partner-services-provider.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stophivtogether/library/topics/treatment/brochures/cdc-hiv-lsht-treatment-brochure-partner-services-provider.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tacks.cdc.gov/view/cdc/4406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stophivtogether/library/topics/treatment/brochures/cdc-hiv-lsht-treatment-brochure-partner-services-provider.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hiv/pdf/library/reports/cdc-hiv-partner-services-annual-report-2018.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stophivtogether/library/topics/treatment/brochures/cdc-hiv-lsht-treatment-brochure-partner-services-provider.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itehouse.gov/wp-content/uploads/2021/11/National-HIV-AIDS-Strategy.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mmwr/preview/mmwrhtml/rr6403a1.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mmwr/preview/mmwrhtml/rr6403a1.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Speaker’s Notes: </a:t>
            </a:r>
          </a:p>
          <a:p>
            <a:r>
              <a:rPr lang="en-US" b="0" dirty="0">
                <a:latin typeface="Arial" panose="020B0604020202020204" pitchFamily="34" charset="0"/>
                <a:cs typeface="Arial" panose="020B0604020202020204" pitchFamily="34" charset="0"/>
              </a:rPr>
              <a:t>Welcome to this presentation on leveraging Partner Services to help reduce HIV transmission.</a:t>
            </a:r>
          </a:p>
          <a:p>
            <a:endParaRPr lang="en-US" dirty="0"/>
          </a:p>
        </p:txBody>
      </p:sp>
    </p:spTree>
    <p:extLst>
      <p:ext uri="{BB962C8B-B14F-4D97-AF65-F5344CB8AC3E}">
        <p14:creationId xmlns:p14="http://schemas.microsoft.com/office/powerpoint/2010/main" val="221333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76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i="1" dirty="0">
                <a:latin typeface="Arial" panose="020B0604020202020204" pitchFamily="34" charset="0"/>
                <a:ea typeface="ＭＳ Ｐゴシック" pitchFamily="34" charset="-128"/>
                <a:cs typeface="Arial" panose="020B0604020202020204" pitchFamily="34" charset="0"/>
              </a:rPr>
              <a:t>[***This slide is intended for use as a discussion prompt with the audience. The Speaker may pose the question to the audience to encourage audience engagement, or the Speaker may simply present the information. The answer to the question appears in below in the Speaker’s Notes.***]</a:t>
            </a:r>
          </a:p>
          <a:p>
            <a:pPr marL="121336" indent="-121336">
              <a:spcAft>
                <a:spcPts val="206"/>
              </a:spcAft>
              <a:defRPr/>
            </a:pPr>
            <a:endParaRPr lang="en-US" altLang="en-US" b="1" dirty="0">
              <a:latin typeface="Arial" panose="020B0604020202020204" pitchFamily="34" charset="0"/>
              <a:ea typeface="ＭＳ Ｐゴシック" pitchFamily="34" charset="-128"/>
              <a:cs typeface="Arial" panose="020B0604020202020204" pitchFamily="34" charset="0"/>
            </a:endParaRPr>
          </a:p>
          <a:p>
            <a:pPr marL="121336" indent="-121336">
              <a:spcAft>
                <a:spcPts val="206"/>
              </a:spcAft>
              <a:defRPr/>
            </a:pPr>
            <a:r>
              <a:rPr lang="en-US" altLang="en-US" b="1" dirty="0">
                <a:latin typeface="Arial" panose="020B0604020202020204" pitchFamily="34" charset="0"/>
                <a:ea typeface="ＭＳ Ｐゴシック" pitchFamily="34" charset="-128"/>
                <a:cs typeface="Arial" panose="020B0604020202020204" pitchFamily="34" charset="0"/>
              </a:rPr>
              <a:t>Speaker’s Notes:</a:t>
            </a:r>
          </a:p>
          <a:p>
            <a:pPr marL="171450" indent="-171450">
              <a:spcAft>
                <a:spcPts val="206"/>
              </a:spcAft>
              <a:buFont typeface="Wingdings" panose="05000000000000000000" pitchFamily="2" charset="2"/>
              <a:buChar char="§"/>
              <a:defRPr/>
            </a:pPr>
            <a:r>
              <a:rPr lang="en-US" altLang="en-US" dirty="0">
                <a:latin typeface="Arial" panose="020B0604020202020204" pitchFamily="34" charset="0"/>
                <a:ea typeface="ＭＳ Ｐゴシック" pitchFamily="34" charset="-128"/>
                <a:cs typeface="Arial" panose="020B0604020202020204" pitchFamily="34" charset="0"/>
              </a:rPr>
              <a:t>But patients who are newly diagnosed with HIV are not the only ones who can benefit from the support offered by Partner Services.</a:t>
            </a:r>
          </a:p>
          <a:p>
            <a:pPr marL="171450" indent="-171450">
              <a:spcAft>
                <a:spcPts val="206"/>
              </a:spcAft>
              <a:buFont typeface="Wingdings" panose="05000000000000000000" pitchFamily="2" charset="2"/>
              <a:buChar char="§"/>
              <a:defRPr/>
            </a:pPr>
            <a:r>
              <a:rPr lang="en-US" altLang="en-US" dirty="0">
                <a:latin typeface="Arial" panose="020B0604020202020204" pitchFamily="34" charset="0"/>
                <a:ea typeface="ＭＳ Ｐゴシック" pitchFamily="34" charset="-128"/>
                <a:cs typeface="Arial" panose="020B0604020202020204" pitchFamily="34" charset="0"/>
              </a:rPr>
              <a:t>Partner Services should also be offered to:</a:t>
            </a:r>
          </a:p>
          <a:p>
            <a:pPr lvl="1" indent="-230188">
              <a:spcAft>
                <a:spcPts val="206"/>
              </a:spcAft>
              <a:buFont typeface="Courier New" panose="02070309020205020404" pitchFamily="49" charset="0"/>
              <a:buChar char="o"/>
              <a:defRPr/>
            </a:pPr>
            <a:r>
              <a:rPr lang="en-US" altLang="en-US" dirty="0">
                <a:latin typeface="Arial" panose="020B0604020202020204" pitchFamily="34" charset="0"/>
                <a:ea typeface="ＭＳ Ｐゴシック" pitchFamily="34" charset="-128"/>
                <a:cs typeface="Arial" panose="020B0604020202020204" pitchFamily="34" charset="0"/>
              </a:rPr>
              <a:t>Patients with HIV who indicate ongoing unsafe sexual or drug</a:t>
            </a:r>
            <a:r>
              <a:rPr lang="en-US" altLang="en-US" baseline="0" dirty="0">
                <a:latin typeface="Arial" panose="020B0604020202020204" pitchFamily="34" charset="0"/>
                <a:ea typeface="ＭＳ Ｐゴシック" pitchFamily="34" charset="-128"/>
                <a:cs typeface="Arial" panose="020B0604020202020204" pitchFamily="34" charset="0"/>
              </a:rPr>
              <a:t> use</a:t>
            </a:r>
            <a:r>
              <a:rPr lang="en-US" altLang="en-US" dirty="0">
                <a:latin typeface="Arial" panose="020B0604020202020204" pitchFamily="34" charset="0"/>
                <a:ea typeface="ＭＳ Ｐゴシック" pitchFamily="34" charset="-128"/>
                <a:cs typeface="Arial" panose="020B0604020202020204" pitchFamily="34" charset="0"/>
              </a:rPr>
              <a:t> behaviors.</a:t>
            </a:r>
          </a:p>
          <a:p>
            <a:pPr lvl="1" indent="-230188">
              <a:spcAft>
                <a:spcPts val="206"/>
              </a:spcAft>
              <a:buFont typeface="Courier New" panose="02070309020205020404" pitchFamily="49" charset="0"/>
              <a:buChar char="o"/>
              <a:defRPr/>
            </a:pPr>
            <a:r>
              <a:rPr lang="en-US" altLang="en-US" dirty="0">
                <a:latin typeface="Arial" panose="020B0604020202020204" pitchFamily="34" charset="0"/>
                <a:ea typeface="ＭＳ Ｐゴシック" pitchFamily="34" charset="-128"/>
                <a:cs typeface="Arial" panose="020B0604020202020204" pitchFamily="34" charset="0"/>
              </a:rPr>
              <a:t>Patients with diagnosed syphilis, gonorrhea, or chlamydia.</a:t>
            </a:r>
          </a:p>
          <a:p>
            <a:pPr lvl="1" indent="-230188">
              <a:spcAft>
                <a:spcPts val="206"/>
              </a:spcAft>
              <a:buFont typeface="Courier New" panose="02070309020205020404" pitchFamily="49" charset="0"/>
              <a:buChar char="o"/>
              <a:defRPr/>
            </a:pPr>
            <a:r>
              <a:rPr lang="en-US" altLang="en-US" dirty="0">
                <a:latin typeface="Arial" panose="020B0604020202020204" pitchFamily="34" charset="0"/>
                <a:ea typeface="ＭＳ Ｐゴシック" pitchFamily="34" charset="-128"/>
                <a:cs typeface="Arial" panose="020B0604020202020204" pitchFamily="34" charset="0"/>
              </a:rPr>
              <a:t>New patients referred to your practice with an </a:t>
            </a:r>
            <a:r>
              <a:rPr lang="en-US" altLang="en-US" dirty="0" err="1">
                <a:latin typeface="Arial" panose="020B0604020202020204" pitchFamily="34" charset="0"/>
                <a:ea typeface="ＭＳ Ｐゴシック" pitchFamily="34" charset="-128"/>
                <a:cs typeface="Arial" panose="020B0604020202020204" pitchFamily="34" charset="0"/>
              </a:rPr>
              <a:t>STI</a:t>
            </a:r>
            <a:r>
              <a:rPr lang="en-US" altLang="en-US" dirty="0">
                <a:latin typeface="Arial" panose="020B0604020202020204" pitchFamily="34" charset="0"/>
                <a:ea typeface="ＭＳ Ｐゴシック" pitchFamily="34" charset="-128"/>
                <a:cs typeface="Arial" panose="020B0604020202020204" pitchFamily="34" charset="0"/>
              </a:rPr>
              <a:t>.</a:t>
            </a:r>
          </a:p>
          <a:p>
            <a:pPr lvl="1" indent="-230188">
              <a:spcAft>
                <a:spcPts val="206"/>
              </a:spcAft>
              <a:buFont typeface="Courier New" panose="02070309020205020404" pitchFamily="49" charset="0"/>
              <a:buChar char="o"/>
              <a:defRPr/>
            </a:pPr>
            <a:r>
              <a:rPr lang="en-US" altLang="en-US" dirty="0">
                <a:latin typeface="Arial" panose="020B0604020202020204" pitchFamily="34" charset="0"/>
                <a:ea typeface="ＭＳ Ｐゴシック" pitchFamily="34" charset="-128"/>
                <a:cs typeface="Arial" panose="020B0604020202020204" pitchFamily="34" charset="0"/>
              </a:rPr>
              <a:t>New patients referred to your practice with HIV.</a:t>
            </a:r>
          </a:p>
          <a:p>
            <a:pPr marL="588646" lvl="1" indent="-116418">
              <a:spcBef>
                <a:spcPct val="20000"/>
              </a:spcBef>
              <a:buFont typeface="Wingdings" pitchFamily="2" charset="2"/>
              <a:buChar char="§"/>
              <a:defRPr/>
            </a:pP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Wingdings" pitchFamily="2" charset="2"/>
              <a:buNone/>
              <a:defRPr/>
            </a:pPr>
            <a:r>
              <a:rPr lang="en-US" altLang="en-US" b="1" dirty="0">
                <a:latin typeface="Arial" panose="020B0604020202020204" pitchFamily="34" charset="0"/>
                <a:ea typeface="ＭＳ Ｐゴシック" pitchFamily="34" charset="-128"/>
                <a:cs typeface="Arial" panose="020B0604020202020204" pitchFamily="34" charset="0"/>
              </a:rPr>
              <a:t>Reference: </a:t>
            </a:r>
          </a:p>
          <a:p>
            <a:pPr marL="14288" lvl="1" fontAlgn="base">
              <a:spcBef>
                <a:spcPct val="0"/>
              </a:spcBef>
              <a:spcAft>
                <a:spcPct val="0"/>
              </a:spcAft>
              <a:buNone/>
            </a:pPr>
            <a:r>
              <a:rPr lang="en-US" kern="1200" dirty="0">
                <a:latin typeface="Arial" panose="020B0604020202020204" pitchFamily="34" charset="0"/>
                <a:ea typeface="ＭＳ Ｐゴシック"/>
                <a:cs typeface="Arial" panose="020B0604020202020204" pitchFamily="34" charset="0"/>
              </a:rPr>
              <a:t>Centers for Disease Control and Prevention. Sexually transmitted diseases treatment guidelines, 2015. </a:t>
            </a:r>
            <a:r>
              <a:rPr lang="en-US" i="1" kern="1200" dirty="0">
                <a:latin typeface="Arial" panose="020B0604020202020204" pitchFamily="34" charset="0"/>
                <a:ea typeface="ＭＳ Ｐゴシック"/>
                <a:cs typeface="Arial" panose="020B0604020202020204" pitchFamily="34" charset="0"/>
              </a:rPr>
              <a:t>MMWR Morb Mortal Wkly Rep.</a:t>
            </a:r>
            <a:r>
              <a:rPr lang="en-US" kern="1200" dirty="0">
                <a:latin typeface="Arial" panose="020B0604020202020204" pitchFamily="34" charset="0"/>
                <a:ea typeface="ＭＳ Ｐゴシック"/>
                <a:cs typeface="Arial" panose="020B0604020202020204" pitchFamily="34" charset="0"/>
              </a:rPr>
              <a:t> 2015;64(3):1-137. </a:t>
            </a:r>
            <a:r>
              <a:rPr lang="en-US" kern="1200" dirty="0">
                <a:latin typeface="Arial" panose="020B0604020202020204" pitchFamily="34" charset="0"/>
                <a:ea typeface="ＭＳ Ｐゴシック"/>
                <a:cs typeface="Arial" panose="020B0604020202020204" pitchFamily="34" charset="0"/>
                <a:hlinkClick r:id="rId3"/>
              </a:rPr>
              <a:t>https://www.cdc.gov/mmwr/preview/mmwrhtml/rr6403a1.htm</a:t>
            </a:r>
            <a:r>
              <a:rPr lang="en-US" kern="1200" dirty="0">
                <a:latin typeface="Arial" panose="020B0604020202020204" pitchFamily="34" charset="0"/>
                <a:ea typeface="ＭＳ Ｐゴシック"/>
                <a:cs typeface="Arial" panose="020B0604020202020204" pitchFamily="34" charset="0"/>
              </a:rPr>
              <a:t> </a:t>
            </a:r>
            <a:endParaRPr lang="en-US" altLang="en-US"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03028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bwMode="auto">
          <a:xfrm>
            <a:off x="735013" y="1173163"/>
            <a:ext cx="5632450" cy="3168650"/>
          </a:xfrm>
          <a:noFill/>
          <a:ln>
            <a:solidFill>
              <a:srgbClr val="000000"/>
            </a:solidFill>
            <a:miter lim="800000"/>
            <a:headEnd/>
            <a:tailEnd/>
          </a:ln>
        </p:spPr>
      </p:sp>
      <p:sp>
        <p:nvSpPr>
          <p:cNvPr id="2314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a:latin typeface="Arial"/>
                <a:ea typeface="ＭＳ Ｐゴシック"/>
                <a:cs typeface="Arial"/>
              </a:rPr>
              <a:t>[***This slide is intended for use as a discussion prompt with the audience. The Speaker may pose the question to the audience to encourage audience engagement, or the Speaker may simply present the information. The answer to the question appears in the Speaker’s Notes on the next slide.***]</a:t>
            </a:r>
          </a:p>
          <a:p>
            <a:endParaRPr lang="en-US" i="1" dirty="0">
              <a:latin typeface="Arial" panose="020B0604020202020204" pitchFamily="34" charset="0"/>
              <a:ea typeface="ＭＳ Ｐゴシック" pitchFamily="34" charset="-128"/>
              <a:cs typeface="Arial" panose="020B0604020202020204" pitchFamily="34" charset="0"/>
            </a:endParaRPr>
          </a:p>
          <a:p>
            <a:r>
              <a:rPr lang="en-US" b="1" i="0" dirty="0">
                <a:latin typeface="Arial" panose="020B0604020202020204" pitchFamily="34" charset="0"/>
                <a:ea typeface="ＭＳ Ｐゴシック" pitchFamily="34" charset="-128"/>
                <a:cs typeface="Arial" panose="020B0604020202020204" pitchFamily="34" charset="0"/>
              </a:rPr>
              <a:t>Speaker’s Notes:</a:t>
            </a:r>
          </a:p>
          <a:p>
            <a:pPr defTabSz="942289">
              <a:defRPr/>
            </a:pPr>
            <a:endParaRPr lang="en-US" b="1" dirty="0">
              <a:latin typeface="Arial"/>
              <a:ea typeface="ＭＳ Ｐゴシック"/>
              <a:cs typeface="Arial"/>
            </a:endParaRPr>
          </a:p>
          <a:p>
            <a:r>
              <a:rPr lang="en-US" b="0" i="0" dirty="0">
                <a:latin typeface="Arial" panose="020B0604020202020204" pitchFamily="34" charset="0"/>
                <a:ea typeface="ＭＳ Ｐゴシック" pitchFamily="34" charset="-128"/>
                <a:cs typeface="Arial" panose="020B0604020202020204" pitchFamily="34" charset="0"/>
              </a:rPr>
              <a:t>Let’s review. What is the primary role of Partner Services?</a:t>
            </a:r>
          </a:p>
          <a:p>
            <a:pPr marL="228600" indent="-228600">
              <a:buAutoNum type="alphaUcPeriod"/>
            </a:pPr>
            <a:r>
              <a:rPr lang="en-US" b="0" i="0" dirty="0">
                <a:latin typeface="Arial" panose="020B0604020202020204" pitchFamily="34" charset="0"/>
                <a:ea typeface="ＭＳ Ｐゴシック" pitchFamily="34" charset="-128"/>
                <a:cs typeface="Arial" panose="020B0604020202020204" pitchFamily="34" charset="0"/>
              </a:rPr>
              <a:t>To provide confidential partner notification to people with HIV or other </a:t>
            </a:r>
            <a:r>
              <a:rPr lang="en-US" b="0" i="0" dirty="0" err="1">
                <a:latin typeface="Arial" panose="020B0604020202020204" pitchFamily="34" charset="0"/>
                <a:ea typeface="ＭＳ Ｐゴシック" pitchFamily="34" charset="-128"/>
                <a:cs typeface="Arial" panose="020B0604020202020204" pitchFamily="34" charset="0"/>
              </a:rPr>
              <a:t>STIs</a:t>
            </a:r>
            <a:r>
              <a:rPr lang="en-US" b="0" i="0" dirty="0">
                <a:latin typeface="Arial" panose="020B0604020202020204" pitchFamily="34" charset="0"/>
                <a:ea typeface="ＭＳ Ｐゴシック" pitchFamily="34" charset="-128"/>
                <a:cs typeface="Arial" panose="020B0604020202020204" pitchFamily="34" charset="0"/>
              </a:rPr>
              <a:t> and their sexual and drug injection partners.</a:t>
            </a:r>
          </a:p>
          <a:p>
            <a:pPr marL="228600" indent="-228600">
              <a:buAutoNum type="alphaUcPeriod"/>
            </a:pPr>
            <a:r>
              <a:rPr lang="en-US" b="0" i="0" dirty="0">
                <a:latin typeface="Arial" panose="020B0604020202020204" pitchFamily="34" charset="0"/>
                <a:ea typeface="ＭＳ Ｐゴシック" pitchFamily="34" charset="-128"/>
                <a:cs typeface="Arial" panose="020B0604020202020204" pitchFamily="34" charset="0"/>
              </a:rPr>
              <a:t>To identify patients with diagnosed </a:t>
            </a:r>
            <a:r>
              <a:rPr lang="en-US" b="0" i="0" dirty="0" err="1">
                <a:latin typeface="Arial" panose="020B0604020202020204" pitchFamily="34" charset="0"/>
                <a:ea typeface="ＭＳ Ｐゴシック" pitchFamily="34" charset="-128"/>
                <a:cs typeface="Arial" panose="020B0604020202020204" pitchFamily="34" charset="0"/>
              </a:rPr>
              <a:t>STIs</a:t>
            </a:r>
            <a:r>
              <a:rPr lang="en-US" b="0" i="0" dirty="0">
                <a:latin typeface="Arial" panose="020B0604020202020204" pitchFamily="34" charset="0"/>
                <a:ea typeface="ＭＳ Ｐゴシック" pitchFamily="34" charset="-128"/>
                <a:cs typeface="Arial" panose="020B0604020202020204" pitchFamily="34" charset="0"/>
              </a:rPr>
              <a:t>, such as syphilis, gonorrhea, or chlamydia.</a:t>
            </a:r>
          </a:p>
          <a:p>
            <a:pPr marL="228600" indent="-228600">
              <a:buAutoNum type="alphaUcPeriod"/>
            </a:pPr>
            <a:r>
              <a:rPr lang="en-US" b="0" i="0" dirty="0">
                <a:latin typeface="Arial" panose="020B0604020202020204" pitchFamily="34" charset="0"/>
                <a:ea typeface="ＭＳ Ｐゴシック" pitchFamily="34" charset="-128"/>
                <a:cs typeface="Arial" panose="020B0604020202020204" pitchFamily="34" charset="0"/>
              </a:rPr>
              <a:t>To provide local and state health departments with surveillance information to track down people spreading </a:t>
            </a:r>
            <a:r>
              <a:rPr lang="en-US" b="0" i="0" dirty="0" err="1">
                <a:latin typeface="Arial" panose="020B0604020202020204" pitchFamily="34" charset="0"/>
                <a:ea typeface="ＭＳ Ｐゴシック" pitchFamily="34" charset="-128"/>
                <a:cs typeface="Arial" panose="020B0604020202020204" pitchFamily="34" charset="0"/>
              </a:rPr>
              <a:t>STIs</a:t>
            </a:r>
            <a:r>
              <a:rPr lang="en-US" b="0" i="0" dirty="0">
                <a:latin typeface="Arial" panose="020B0604020202020204" pitchFamily="34" charset="0"/>
                <a:ea typeface="ＭＳ Ｐゴシック" pitchFamily="34" charset="-128"/>
                <a:cs typeface="Arial" panose="020B0604020202020204" pitchFamily="34" charset="0"/>
              </a:rPr>
              <a:t>.</a:t>
            </a:r>
          </a:p>
          <a:p>
            <a:pPr marL="228600" indent="-228600">
              <a:buAutoNum type="alphaUcPeriod"/>
            </a:pPr>
            <a:r>
              <a:rPr lang="en-US" b="0" i="0" dirty="0">
                <a:latin typeface="Arial" panose="020B0604020202020204" pitchFamily="34" charset="0"/>
                <a:ea typeface="ＭＳ Ｐゴシック" pitchFamily="34" charset="-128"/>
                <a:cs typeface="Arial" panose="020B0604020202020204" pitchFamily="34" charset="0"/>
              </a:rPr>
              <a:t>To teach vulnerable patients with HIV how to practice safer sex.</a:t>
            </a:r>
          </a:p>
          <a:p>
            <a:pPr marL="228600" indent="-228600">
              <a:buAutoNum type="alphaUcPeriod"/>
            </a:pPr>
            <a:endParaRPr lang="en-US" sz="1100" b="0" i="0" dirty="0">
              <a:latin typeface="Arial" panose="020B0604020202020204" pitchFamily="34" charset="0"/>
              <a:ea typeface="ＭＳ Ｐゴシック" pitchFamily="34" charset="-128"/>
              <a:cs typeface="Arial" panose="020B0604020202020204" pitchFamily="34" charset="0"/>
            </a:endParaRPr>
          </a:p>
          <a:p>
            <a:endParaRPr lang="en-US" sz="1100" b="1" i="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96482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bwMode="auto">
          <a:xfrm>
            <a:off x="735013" y="1173163"/>
            <a:ext cx="5632450" cy="3168650"/>
          </a:xfrm>
          <a:noFill/>
          <a:ln>
            <a:solidFill>
              <a:srgbClr val="000000"/>
            </a:solidFill>
            <a:miter lim="800000"/>
            <a:headEnd/>
            <a:tailEnd/>
          </a:ln>
        </p:spPr>
      </p:sp>
      <p:sp>
        <p:nvSpPr>
          <p:cNvPr id="2314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a:latin typeface="Arial"/>
                <a:ea typeface="ＭＳ Ｐゴシック"/>
                <a:cs typeface="Arial"/>
              </a:rPr>
              <a:t>[***This slide is intended for use as a discussion prompt with the audience. The Speaker may pose the question to the audience to encourage audience engagement, or the Speaker may simply present the information. The answer to the question appears below in the Speaker’s Notes.***]</a:t>
            </a:r>
          </a:p>
          <a:p>
            <a:endParaRPr lang="en-US" i="1" dirty="0">
              <a:latin typeface="Arial" panose="020B0604020202020204" pitchFamily="34" charset="0"/>
              <a:ea typeface="ＭＳ Ｐゴシック" pitchFamily="34" charset="-128"/>
              <a:cs typeface="Arial" panose="020B0604020202020204" pitchFamily="34" charset="0"/>
            </a:endParaRPr>
          </a:p>
          <a:p>
            <a:r>
              <a:rPr lang="en-US" b="1" i="0" dirty="0">
                <a:latin typeface="Arial" panose="020B0604020202020204" pitchFamily="34" charset="0"/>
                <a:ea typeface="ＭＳ Ｐゴシック" pitchFamily="34" charset="-128"/>
                <a:cs typeface="Arial" panose="020B0604020202020204" pitchFamily="34" charset="0"/>
              </a:rPr>
              <a:t>Speaker’s Notes:</a:t>
            </a:r>
          </a:p>
          <a:p>
            <a:pPr defTabSz="942289">
              <a:defRPr/>
            </a:pPr>
            <a:endParaRPr lang="en-US" b="1" dirty="0">
              <a:latin typeface="Arial"/>
              <a:ea typeface="ＭＳ Ｐゴシック"/>
              <a:cs typeface="Arial"/>
            </a:endParaRPr>
          </a:p>
          <a:p>
            <a:pPr defTabSz="942289" eaLnBrk="0" fontAlgn="base" hangingPunct="0">
              <a:spcBef>
                <a:spcPct val="30000"/>
              </a:spcBef>
              <a:spcAft>
                <a:spcPct val="0"/>
              </a:spcAft>
              <a:defRPr/>
            </a:pPr>
            <a:r>
              <a:rPr lang="en-US" b="1" i="0" dirty="0">
                <a:latin typeface="Arial" panose="020B0604020202020204" pitchFamily="34" charset="0"/>
                <a:ea typeface="ＭＳ Ｐゴシック" pitchFamily="34" charset="-128"/>
                <a:cs typeface="Arial" panose="020B0604020202020204" pitchFamily="34" charset="0"/>
              </a:rPr>
              <a:t>The correct answer</a:t>
            </a:r>
            <a:r>
              <a:rPr lang="en-US" b="1" i="0" baseline="0" dirty="0">
                <a:latin typeface="Arial" panose="020B0604020202020204" pitchFamily="34" charset="0"/>
                <a:ea typeface="ＭＳ Ｐゴシック" pitchFamily="34" charset="-128"/>
                <a:cs typeface="Arial" panose="020B0604020202020204" pitchFamily="34" charset="0"/>
              </a:rPr>
              <a:t> is “A.” </a:t>
            </a:r>
            <a:r>
              <a:rPr lang="en-US" altLang="en-US" b="1" dirty="0">
                <a:latin typeface="Arial" panose="020B0604020202020204" pitchFamily="34" charset="0"/>
                <a:ea typeface="ＭＳ Ｐゴシック" pitchFamily="34" charset="-128"/>
                <a:cs typeface="Arial" panose="020B0604020202020204" pitchFamily="34" charset="0"/>
              </a:rPr>
              <a:t>Partner Services programs reduce HIV transmission by confidentially assisting patients with HIV in notifying all their sexual and drug injection partners about their HIV status.</a:t>
            </a:r>
          </a:p>
          <a:p>
            <a:endParaRPr lang="en-US" sz="1100" b="1" i="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533086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latin typeface="Arial" panose="020B0604020202020204" pitchFamily="34" charset="0"/>
                <a:ea typeface="ＭＳ Ｐゴシック" pitchFamily="34" charset="-128"/>
                <a:cs typeface="Arial" panose="020B0604020202020204" pitchFamily="34" charset="0"/>
              </a:rPr>
              <a:t>Speaker’s Notes:</a:t>
            </a:r>
          </a:p>
          <a:p>
            <a:r>
              <a:rPr lang="en-US" dirty="0">
                <a:latin typeface="Arial" panose="020B0604020202020204" pitchFamily="34" charset="0"/>
                <a:cs typeface="Arial" panose="020B0604020202020204" pitchFamily="34" charset="0"/>
              </a:rPr>
              <a:t>Now let’s discuss the role of health care providers in initiating Partner Services.</a:t>
            </a:r>
          </a:p>
        </p:txBody>
      </p:sp>
    </p:spTree>
    <p:extLst>
      <p:ext uri="{BB962C8B-B14F-4D97-AF65-F5344CB8AC3E}">
        <p14:creationId xmlns:p14="http://schemas.microsoft.com/office/powerpoint/2010/main" val="250359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Speaker’s Notes:</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For patients being tested for HIV or </a:t>
            </a:r>
            <a:r>
              <a:rPr lang="en-US" b="0" dirty="0" err="1">
                <a:latin typeface="Arial" panose="020B0604020202020204" pitchFamily="34" charset="0"/>
                <a:cs typeface="Arial" panose="020B0604020202020204" pitchFamily="34" charset="0"/>
              </a:rPr>
              <a:t>STIs</a:t>
            </a:r>
            <a:r>
              <a:rPr lang="en-US" b="0" dirty="0">
                <a:latin typeface="Arial" panose="020B0604020202020204" pitchFamily="34" charset="0"/>
                <a:cs typeface="Arial" panose="020B0604020202020204" pitchFamily="34" charset="0"/>
              </a:rPr>
              <a:t>:</a:t>
            </a:r>
          </a:p>
          <a:p>
            <a:pPr marL="460375" lvl="1" indent="-225425">
              <a:buFont typeface="Courier New" panose="02070309020205020404" pitchFamily="49" charset="0"/>
              <a:buChar char="o"/>
            </a:pPr>
            <a:r>
              <a:rPr lang="en-US" b="0" dirty="0">
                <a:latin typeface="Arial" panose="020B0604020202020204" pitchFamily="34" charset="0"/>
                <a:cs typeface="Arial" panose="020B0604020202020204" pitchFamily="34" charset="0"/>
              </a:rPr>
              <a:t>Talk with your patients about Partner Services and let them know that if they test positive for a reportable disease, they may be contacted by someone from the health department.</a:t>
            </a:r>
          </a:p>
          <a:p>
            <a:pPr marL="460375" lvl="1" indent="-225425">
              <a:buFont typeface="Courier New" panose="02070309020205020404" pitchFamily="49" charset="0"/>
              <a:buChar char="o"/>
            </a:pPr>
            <a:r>
              <a:rPr lang="en-US" b="0" dirty="0">
                <a:latin typeface="Arial" panose="020B0604020202020204" pitchFamily="34" charset="0"/>
                <a:cs typeface="Arial" panose="020B0604020202020204" pitchFamily="34" charset="0"/>
              </a:rPr>
              <a:t>Discuss how Partner Services can help your patients and their sexual or drug injection partners through early access to testing, treatment, and other services.</a:t>
            </a:r>
          </a:p>
          <a:p>
            <a:pPr marL="460375" lvl="1" indent="-225425">
              <a:buFont typeface="Courier New" panose="02070309020205020404" pitchFamily="49" charset="0"/>
              <a:buChar char="o"/>
            </a:pPr>
            <a:r>
              <a:rPr lang="en-US" b="0" dirty="0">
                <a:latin typeface="Arial" panose="020B0604020202020204" pitchFamily="34" charset="0"/>
                <a:cs typeface="Arial" panose="020B0604020202020204" pitchFamily="34" charset="0"/>
              </a:rPr>
              <a:t>Emphasize the importance of participating in the Partner Services process to help stop the transmission of HIV and </a:t>
            </a:r>
            <a:r>
              <a:rPr lang="en-US" b="0" dirty="0" err="1">
                <a:latin typeface="Arial" panose="020B0604020202020204" pitchFamily="34" charset="0"/>
                <a:cs typeface="Arial" panose="020B0604020202020204" pitchFamily="34" charset="0"/>
              </a:rPr>
              <a:t>STIs</a:t>
            </a:r>
            <a:r>
              <a:rPr lang="en-US" b="0" dirty="0">
                <a:latin typeface="Arial" panose="020B0604020202020204" pitchFamily="34" charset="0"/>
                <a:cs typeface="Arial" panose="020B0604020202020204" pitchFamily="34" charset="0"/>
              </a:rPr>
              <a:t>.</a:t>
            </a:r>
          </a:p>
          <a:p>
            <a:pPr marL="460375" lvl="1" indent="-225425">
              <a:buFont typeface="Courier New" panose="02070309020205020404" pitchFamily="49" charset="0"/>
              <a:buChar char="o"/>
            </a:pPr>
            <a:r>
              <a:rPr lang="en-US" b="0" dirty="0">
                <a:latin typeface="Arial" panose="020B0604020202020204" pitchFamily="34" charset="0"/>
                <a:cs typeface="Arial" panose="020B0604020202020204" pitchFamily="34" charset="0"/>
              </a:rPr>
              <a:t>Conduct brief discussions with your patients on how they can protect themselves from HIV and </a:t>
            </a:r>
            <a:r>
              <a:rPr lang="en-US" b="0" dirty="0" err="1">
                <a:latin typeface="Arial" panose="020B0604020202020204" pitchFamily="34" charset="0"/>
                <a:cs typeface="Arial" panose="020B0604020202020204" pitchFamily="34" charset="0"/>
              </a:rPr>
              <a:t>STIs</a:t>
            </a:r>
            <a:r>
              <a:rPr lang="en-US" b="0" dirty="0">
                <a:latin typeface="Arial" panose="020B0604020202020204" pitchFamily="34" charset="0"/>
                <a:cs typeface="Arial" panose="020B0604020202020204" pitchFamily="34" charset="0"/>
              </a:rPr>
              <a:t>.</a:t>
            </a:r>
          </a:p>
          <a:p>
            <a:pPr marL="457200" lvl="1"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lvl="1">
              <a:buFont typeface="Arial" panose="020B0604020202020204" pitchFamily="34" charset="0"/>
              <a:buNone/>
            </a:pPr>
            <a:r>
              <a:rPr lang="en-US" b="1" dirty="0">
                <a:latin typeface="Arial" panose="020B0604020202020204" pitchFamily="34" charset="0"/>
                <a:cs typeface="Arial" panose="020B0604020202020204" pitchFamily="34" charset="0"/>
              </a:rPr>
              <a:t>Reference:</a:t>
            </a:r>
          </a:p>
          <a:p>
            <a:pPr marL="0" marR="0" lvl="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latin typeface="Arial" panose="020B0604020202020204" pitchFamily="34" charset="0"/>
                <a:ea typeface="ヒラギノ角ゴ Pro W3"/>
                <a:cs typeface="Arial" panose="020B0604020202020204" pitchFamily="34" charset="0"/>
              </a:rPr>
              <a:t>Centers for Disease Control and Prevention. Partner Services for HIV and STDs: a guide for health care providers. Accessed August 16, 2021. </a:t>
            </a:r>
            <a:r>
              <a:rPr lang="en-US" altLang="en-US" sz="1200" dirty="0">
                <a:latin typeface="Arial" panose="020B0604020202020204" pitchFamily="34" charset="0"/>
                <a:ea typeface="ヒラギノ角ゴ Pro W3"/>
                <a:cs typeface="Arial" panose="020B0604020202020204" pitchFamily="34" charset="0"/>
                <a:hlinkClick r:id="rId3"/>
              </a:rPr>
              <a:t>https://www.cdc.gov/stophivtogether/library/topics/treatment/brochures/cdc-hiv-lsht-treatment-brochure-partner-services-provider.pdf</a:t>
            </a:r>
            <a:r>
              <a:rPr lang="en-US" altLang="en-US" sz="1200" dirty="0">
                <a:latin typeface="Arial" panose="020B0604020202020204" pitchFamily="34" charset="0"/>
                <a:ea typeface="ヒラギノ角ゴ Pro W3"/>
                <a:cs typeface="Arial" panose="020B0604020202020204" pitchFamily="34" charset="0"/>
              </a:rPr>
              <a:t> </a:t>
            </a:r>
            <a:endParaRPr lang="en-US" altLang="en-US" sz="1200" baseline="30000" dirty="0">
              <a:latin typeface="Arial" panose="020B0604020202020204" pitchFamily="34" charset="0"/>
              <a:ea typeface="ヒラギノ角ゴ Pro W3"/>
              <a:cs typeface="Arial" panose="020B0604020202020204" pitchFamily="34" charset="0"/>
            </a:endParaRPr>
          </a:p>
          <a:p>
            <a:pPr marL="285750" lvl="1" indent="0">
              <a:buFont typeface="Arial" panose="020B0604020202020204" pitchFamily="34" charset="0"/>
              <a:buNone/>
            </a:pPr>
            <a:endParaRPr lang="en-US" b="1" dirty="0"/>
          </a:p>
        </p:txBody>
      </p:sp>
    </p:spTree>
    <p:extLst>
      <p:ext uri="{BB962C8B-B14F-4D97-AF65-F5344CB8AC3E}">
        <p14:creationId xmlns:p14="http://schemas.microsoft.com/office/powerpoint/2010/main" val="221617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Speaker’s Notes: </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For people who are newly diagnosed with HIV, Partner Services can provide linkages to treatment and care, risk-reduction counseling, and other services. These linkages can supplement any arrangements you may make to help your patients access these services.</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Share that Partner Services can provide their sexual and drug injection partners who test positive with the same linkages to treatment and care. For partners who test negative, Partner Services can provide information on various HIV-prevention methods, such as pre-exposure prophylaxis (PrEP), condoms, and other sexual and drug-use options. </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In addition, Partner Services can provide access to other services that can equip patients to access treatment and protect their sexual and drug injection partners from HIV.</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Reference:</a:t>
            </a:r>
          </a:p>
          <a:p>
            <a:r>
              <a:rPr lang="en-US" altLang="en-US" sz="1200" dirty="0">
                <a:latin typeface="Arial" panose="020B0604020202020204" pitchFamily="34" charset="0"/>
                <a:ea typeface="ヒラギノ角ゴ Pro W3"/>
                <a:cs typeface="Arial" panose="020B0604020202020204" pitchFamily="34" charset="0"/>
              </a:rPr>
              <a:t>Centers for Disease Control and Prevention. Partner Services for HIV and STDs: a guide for health care providers. Accessed August 16, 2021. </a:t>
            </a:r>
            <a:r>
              <a:rPr lang="en-US" altLang="en-US" sz="1200" dirty="0">
                <a:latin typeface="Arial" panose="020B0604020202020204" pitchFamily="34" charset="0"/>
                <a:ea typeface="ヒラギノ角ゴ Pro W3"/>
                <a:cs typeface="Arial" panose="020B0604020202020204" pitchFamily="34" charset="0"/>
                <a:hlinkClick r:id="rId3"/>
              </a:rPr>
              <a:t>https://www.cdc.gov/stophivtogether/library/topics/treatment/brochures/cdc-hiv-lsht-treatment-brochure-partner-services-provider.pdf</a:t>
            </a:r>
            <a:r>
              <a:rPr lang="en-US" altLang="en-US" sz="1200" dirty="0">
                <a:latin typeface="Arial" panose="020B0604020202020204" pitchFamily="34" charset="0"/>
                <a:ea typeface="ヒラギノ角ゴ Pro W3"/>
                <a:cs typeface="Arial" panose="020B0604020202020204" pitchFamily="34" charset="0"/>
              </a:rPr>
              <a:t> </a:t>
            </a:r>
            <a:endParaRPr lang="en-US" altLang="en-US" sz="1200" baseline="30000" dirty="0">
              <a:latin typeface="Arial" panose="020B0604020202020204" pitchFamily="34" charset="0"/>
              <a:ea typeface="ヒラギノ角ゴ Pro W3"/>
              <a:cs typeface="Arial" panose="020B0604020202020204" pitchFamily="34" charset="0"/>
            </a:endParaRPr>
          </a:p>
          <a:p>
            <a:endParaRPr lang="en-US" b="0" dirty="0"/>
          </a:p>
        </p:txBody>
      </p:sp>
    </p:spTree>
    <p:extLst>
      <p:ext uri="{BB962C8B-B14F-4D97-AF65-F5344CB8AC3E}">
        <p14:creationId xmlns:p14="http://schemas.microsoft.com/office/powerpoint/2010/main" val="4290083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Speaker’s Notes: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Arial" panose="020B0604020202020204" pitchFamily="34" charset="0"/>
                <a:cs typeface="Arial" panose="020B0604020202020204" pitchFamily="34" charset="0"/>
              </a:rPr>
              <a:t>If your patient with HIV presents with an </a:t>
            </a:r>
            <a:r>
              <a:rPr lang="en-US" sz="1200" dirty="0" err="1">
                <a:latin typeface="Arial" panose="020B0604020202020204" pitchFamily="34" charset="0"/>
                <a:cs typeface="Arial" panose="020B0604020202020204" pitchFamily="34" charset="0"/>
              </a:rPr>
              <a:t>STI</a:t>
            </a:r>
            <a:r>
              <a:rPr lang="en-US" sz="1200" dirty="0">
                <a:latin typeface="Arial" panose="020B0604020202020204" pitchFamily="34" charset="0"/>
                <a:cs typeface="Arial" panose="020B0604020202020204" pitchFamily="34" charset="0"/>
              </a:rPr>
              <a:t>, make them aware that they may be contacted by someone from the health department</a:t>
            </a:r>
            <a:r>
              <a:rPr lang="en-US" b="0" dirty="0">
                <a:latin typeface="Arial" panose="020B0604020202020204" pitchFamily="34" charset="0"/>
                <a:cs typeface="Arial" panose="020B0604020202020204" pitchFamily="34" charset="0"/>
              </a:rPr>
              <a:t>.</a:t>
            </a:r>
            <a:endParaRPr lang="en-US" sz="120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Arial" panose="020B0604020202020204" pitchFamily="34" charset="0"/>
                <a:cs typeface="Arial" panose="020B0604020202020204" pitchFamily="34" charset="0"/>
              </a:rPr>
              <a:t>If your patient with HIV informs you of behavior that places them at increased risk for HIV (e.g., sex without condoms when not virally suppressed or needle sharing during injection drug use), discuss the importance of taking HIV medicine, or antiretroviral therapy, to treat HIV.</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Refer any of your patients with HIV who present with an </a:t>
            </a:r>
            <a:r>
              <a:rPr lang="en-US" b="0" dirty="0" err="1">
                <a:latin typeface="Arial" panose="020B0604020202020204" pitchFamily="34" charset="0"/>
                <a:cs typeface="Arial" panose="020B0604020202020204" pitchFamily="34" charset="0"/>
              </a:rPr>
              <a:t>STI</a:t>
            </a:r>
            <a:r>
              <a:rPr lang="en-US" b="0" dirty="0">
                <a:latin typeface="Arial" panose="020B0604020202020204" pitchFamily="34" charset="0"/>
                <a:cs typeface="Arial" panose="020B0604020202020204" pitchFamily="34" charset="0"/>
              </a:rPr>
              <a:t> or need help notifying partners potentially at risk to Partner Services.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Reference:</a:t>
            </a:r>
          </a:p>
          <a:p>
            <a:r>
              <a:rPr lang="en-US" altLang="en-US" sz="1200" dirty="0">
                <a:latin typeface="Arial" panose="020B0604020202020204" pitchFamily="34" charset="0"/>
                <a:ea typeface="ヒラギノ角ゴ Pro W3"/>
                <a:cs typeface="Arial" panose="020B0604020202020204" pitchFamily="34" charset="0"/>
              </a:rPr>
              <a:t>Centers for Disease Control and Prevention. Partner Services for HIV and STDs: a guide for health care providers. Accessed August 16, 2021. </a:t>
            </a:r>
            <a:r>
              <a:rPr lang="en-US" altLang="en-US" sz="1200" dirty="0">
                <a:latin typeface="Arial" panose="020B0604020202020204" pitchFamily="34" charset="0"/>
                <a:ea typeface="ヒラギノ角ゴ Pro W3"/>
                <a:cs typeface="Arial" panose="020B0604020202020204" pitchFamily="34" charset="0"/>
                <a:hlinkClick r:id="rId3"/>
              </a:rPr>
              <a:t>https://www.cdc.gov/stophivtogether/library/topics/treatment/brochures/cdc-hiv-lsht-treatment-brochure-partner-services-provider.pdf</a:t>
            </a:r>
            <a:r>
              <a:rPr lang="en-US" altLang="en-US" sz="1200" dirty="0">
                <a:latin typeface="Arial" panose="020B0604020202020204" pitchFamily="34" charset="0"/>
                <a:ea typeface="ヒラギノ角ゴ Pro W3"/>
                <a:cs typeface="Arial" panose="020B0604020202020204" pitchFamily="34" charset="0"/>
              </a:rPr>
              <a:t> </a:t>
            </a:r>
            <a:endParaRPr lang="en-US" altLang="en-US" sz="1200" baseline="30000" dirty="0">
              <a:latin typeface="Arial" panose="020B0604020202020204" pitchFamily="34" charset="0"/>
              <a:ea typeface="ヒラギノ角ゴ Pro W3"/>
              <a:cs typeface="Arial" panose="020B0604020202020204" pitchFamily="34" charset="0"/>
            </a:endParaRPr>
          </a:p>
          <a:p>
            <a:endParaRPr lang="en-US" b="0" dirty="0"/>
          </a:p>
        </p:txBody>
      </p:sp>
    </p:spTree>
    <p:extLst>
      <p:ext uri="{BB962C8B-B14F-4D97-AF65-F5344CB8AC3E}">
        <p14:creationId xmlns:p14="http://schemas.microsoft.com/office/powerpoint/2010/main" val="1415303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itchFamily="34" charset="-128"/>
                <a:cs typeface="Arial" panose="020B0604020202020204" pitchFamily="34" charset="0"/>
              </a:rPr>
              <a:t>Speaker’s Notes: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latin typeface="Arial" panose="020B0604020202020204" pitchFamily="34" charset="0"/>
                <a:cs typeface="Arial" panose="020B0604020202020204" pitchFamily="34" charset="0"/>
              </a:rPr>
              <a:t>Patients with HIV may have unique medical needs and psychosocial or structural barriers that impact antiretroviral therapy adherence.</a:t>
            </a:r>
            <a:endParaRPr lang="en-US" baseline="30000" dirty="0">
              <a:latin typeface="Arial" panose="020B0604020202020204" pitchFamily="34" charset="0"/>
              <a:ea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latin typeface="Arial" panose="020B0604020202020204" pitchFamily="34" charset="0"/>
                <a:cs typeface="Arial" panose="020B0604020202020204" pitchFamily="34" charset="0"/>
              </a:rPr>
              <a:t>HIV care providers can engage in brief conversations to uncover whether patients require referrals to and/or information about mental health, substance use, and other support resources (e.g., psychologists, addiction specialists, support groups, adherence counselors, case managers). </a:t>
            </a:r>
          </a:p>
          <a:p>
            <a:endParaRPr lang="en-US" dirty="0"/>
          </a:p>
        </p:txBody>
      </p:sp>
    </p:spTree>
    <p:extLst>
      <p:ext uri="{BB962C8B-B14F-4D97-AF65-F5344CB8AC3E}">
        <p14:creationId xmlns:p14="http://schemas.microsoft.com/office/powerpoint/2010/main" val="122818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09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21336" indent="-121336">
              <a:spcBef>
                <a:spcPct val="0"/>
              </a:spcBef>
              <a:spcAft>
                <a:spcPts val="206"/>
              </a:spcAft>
              <a:defRPr/>
            </a:pPr>
            <a:r>
              <a:rPr lang="en-US" altLang="en-US" b="1" dirty="0">
                <a:latin typeface="Arial" panose="020B0604020202020204" pitchFamily="34" charset="0"/>
                <a:ea typeface="ＭＳ Ｐゴシック" pitchFamily="34" charset="-128"/>
                <a:cs typeface="Arial" panose="020B0604020202020204" pitchFamily="34" charset="0"/>
              </a:rPr>
              <a:t>Speaker’s Notes:</a:t>
            </a:r>
          </a:p>
          <a:p>
            <a:pPr marL="171450" indent="-171450">
              <a:spcBef>
                <a:spcPct val="0"/>
              </a:spcBef>
              <a:spcAft>
                <a:spcPts val="206"/>
              </a:spcAft>
              <a:buFont typeface="Wingdings" panose="05000000000000000000" pitchFamily="2" charset="2"/>
              <a:buChar char="§"/>
              <a:defRPr/>
            </a:pPr>
            <a:r>
              <a:rPr lang="en-US" altLang="en-US" b="0" dirty="0">
                <a:latin typeface="Arial" panose="020B0604020202020204" pitchFamily="34" charset="0"/>
                <a:ea typeface="ＭＳ Ｐゴシック" pitchFamily="34" charset="-128"/>
                <a:cs typeface="Arial" panose="020B0604020202020204" pitchFamily="34" charset="0"/>
              </a:rPr>
              <a:t>Referrals to support services are an essential part of HIV care and transmission and are addressed in the Centers for Disease Control and Prevention’s current recommendations for HIV prevention.</a:t>
            </a:r>
          </a:p>
          <a:p>
            <a:pPr marL="171450" indent="-171450">
              <a:spcBef>
                <a:spcPct val="0"/>
              </a:spcBef>
              <a:spcAft>
                <a:spcPts val="206"/>
              </a:spcAft>
              <a:buFont typeface="Wingdings" panose="05000000000000000000" pitchFamily="2" charset="2"/>
              <a:buChar char="§"/>
              <a:defRPr/>
            </a:pPr>
            <a:r>
              <a:rPr lang="en-US" altLang="en-US" dirty="0">
                <a:latin typeface="Arial" panose="020B0604020202020204" pitchFamily="34" charset="0"/>
                <a:ea typeface="ＭＳ Ｐゴシック" pitchFamily="34" charset="-128"/>
                <a:cs typeface="Arial" panose="020B0604020202020204" pitchFamily="34" charset="0"/>
              </a:rPr>
              <a:t>Support services can help people with HIV overcome challenges that make it difficult to access and stay in HIV treatment and care. Such challenges can be personal, social, or structural and can include issues like poverty, mental illness, substance use, and unstable housing.</a:t>
            </a:r>
          </a:p>
          <a:p>
            <a:pPr marL="171450" indent="-171450">
              <a:spcBef>
                <a:spcPct val="0"/>
              </a:spcBef>
              <a:spcAft>
                <a:spcPts val="206"/>
              </a:spcAft>
              <a:buFont typeface="Wingdings" panose="05000000000000000000" pitchFamily="2" charset="2"/>
              <a:buChar char="§"/>
              <a:defRPr/>
            </a:pPr>
            <a:r>
              <a:rPr lang="en-US" altLang="en-US" baseline="0" dirty="0">
                <a:latin typeface="Arial" panose="020B0604020202020204" pitchFamily="34" charset="0"/>
                <a:ea typeface="ＭＳ Ｐゴシック" pitchFamily="34" charset="-128"/>
                <a:cs typeface="Arial" panose="020B0604020202020204" pitchFamily="34" charset="0"/>
              </a:rPr>
              <a:t>Support services can facilitate earlier access to HIV treatment, increase patients’ retention in care and adherence to HIV treatment, and support patients to use other services to prevent HIV transmission, including risk-reduction interventions, </a:t>
            </a:r>
            <a:r>
              <a:rPr lang="en-US" altLang="en-US" baseline="0" dirty="0" err="1">
                <a:latin typeface="Arial" panose="020B0604020202020204" pitchFamily="34" charset="0"/>
                <a:ea typeface="ＭＳ Ｐゴシック" pitchFamily="34" charset="-128"/>
                <a:cs typeface="Arial" panose="020B0604020202020204" pitchFamily="34" charset="0"/>
              </a:rPr>
              <a:t>STI</a:t>
            </a:r>
            <a:r>
              <a:rPr lang="en-US" altLang="en-US" baseline="0" dirty="0">
                <a:latin typeface="Arial" panose="020B0604020202020204" pitchFamily="34" charset="0"/>
                <a:ea typeface="ＭＳ Ｐゴシック" pitchFamily="34" charset="-128"/>
                <a:cs typeface="Arial" panose="020B0604020202020204" pitchFamily="34" charset="0"/>
              </a:rPr>
              <a:t> services, and reproductive health services.</a:t>
            </a:r>
          </a:p>
          <a:p>
            <a:pPr marL="171450" indent="-171450">
              <a:spcBef>
                <a:spcPct val="0"/>
              </a:spcBef>
              <a:spcAft>
                <a:spcPts val="206"/>
              </a:spcAft>
              <a:buFont typeface="Wingdings" panose="05000000000000000000" pitchFamily="2" charset="2"/>
              <a:buChar char="§"/>
              <a:defRPr/>
            </a:pPr>
            <a:r>
              <a:rPr lang="en-US" altLang="en-US" baseline="0" dirty="0">
                <a:latin typeface="Arial" panose="020B0604020202020204" pitchFamily="34" charset="0"/>
                <a:ea typeface="ＭＳ Ｐゴシック" pitchFamily="34" charset="-128"/>
                <a:cs typeface="Arial" panose="020B0604020202020204" pitchFamily="34" charset="0"/>
              </a:rPr>
              <a:t>Some health care providers may have the resources and expertise required to offer support services onsite. Others can make referrals to other agencies and providers who offer the necessary services.</a:t>
            </a:r>
          </a:p>
          <a:p>
            <a:pPr marL="121336" indent="-121336">
              <a:spcBef>
                <a:spcPct val="0"/>
              </a:spcBef>
              <a:buFontTx/>
              <a:buChar char="•"/>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latin typeface="Arial" panose="020B0604020202020204" pitchFamily="34" charset="0"/>
                <a:ea typeface="ＭＳ Ｐゴシック" pitchFamily="34" charset="-128"/>
                <a:cs typeface="Arial" panose="020B0604020202020204" pitchFamily="34" charset="0"/>
              </a:rPr>
              <a:t>Reference: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latin typeface="Arial" panose="020B0604020202020204" pitchFamily="34" charset="0"/>
                <a:ea typeface="ＭＳ Ｐゴシック"/>
                <a:cs typeface="Arial" panose="020B0604020202020204" pitchFamily="34" charset="0"/>
              </a:rPr>
              <a:t>Centers for Disease Control and Prevention, Health Resources and Services Administration, National Institutes of Health, American Academy of HIV Medicine, Association of Nurses in AIDS Care, International Association of Providers of AIDS Care, National Minority AIDS Council, and Urban Coalition for HIV/AIDS Prevention Services. Recommendations for HIV prevention with adults and adolescents with HIV in the United States. Accessed August 16, 2021. </a:t>
            </a:r>
            <a:r>
              <a:rPr lang="en-US" dirty="0">
                <a:latin typeface="Arial" panose="020B0604020202020204" pitchFamily="34" charset="0"/>
                <a:ea typeface="ＭＳ Ｐゴシック"/>
                <a:cs typeface="Arial" panose="020B0604020202020204" pitchFamily="34" charset="0"/>
                <a:hlinkClick r:id="rId3"/>
              </a:rPr>
              <a:t>https://stacks.cdc.gov/view/cdc/44064</a:t>
            </a:r>
            <a:r>
              <a:rPr lang="en-US" dirty="0">
                <a:latin typeface="Arial" panose="020B0604020202020204" pitchFamily="34" charset="0"/>
                <a:ea typeface="ＭＳ Ｐゴシック"/>
                <a:cs typeface="Arial" panose="020B0604020202020204" pitchFamily="34" charset="0"/>
              </a:rPr>
              <a:t> </a:t>
            </a:r>
            <a:endParaRPr lang="en-US" altLang="en-US" dirty="0">
              <a:latin typeface="Arial" panose="020B0604020202020204" pitchFamily="34" charset="0"/>
              <a:cs typeface="Arial" panose="020B0604020202020204" pitchFamily="34" charset="0"/>
            </a:endParaRPr>
          </a:p>
          <a:p>
            <a:pPr eaLnBrk="1" hangingPunct="1">
              <a:spcBef>
                <a:spcPct val="0"/>
              </a:spcBef>
              <a:defRPr/>
            </a:pPr>
            <a:endParaRPr lang="en-US" sz="1100" b="1"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416482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1336" indent="-121336">
              <a:spcBef>
                <a:spcPct val="0"/>
              </a:spcBef>
              <a:spcAft>
                <a:spcPts val="206"/>
              </a:spcAft>
            </a:pPr>
            <a:r>
              <a:rPr lang="en-US" altLang="en-US" b="1" dirty="0">
                <a:latin typeface="Arial" panose="020B0604020202020204" pitchFamily="34" charset="0"/>
                <a:ea typeface="ＭＳ Ｐゴシック" pitchFamily="34" charset="-128"/>
                <a:cs typeface="Arial" panose="020B0604020202020204" pitchFamily="34" charset="0"/>
              </a:rPr>
              <a:t>Speaker’s Notes: </a:t>
            </a:r>
          </a:p>
          <a:p>
            <a:pPr marL="171450" indent="-171450">
              <a:spcBef>
                <a:spcPct val="0"/>
              </a:spcBef>
              <a:spcAft>
                <a:spcPts val="206"/>
              </a:spcAft>
              <a:buFont typeface="Wingdings" panose="05000000000000000000" pitchFamily="2" charset="2"/>
              <a:buChar char="§"/>
            </a:pPr>
            <a:r>
              <a:rPr lang="en-US" altLang="en-US" dirty="0">
                <a:latin typeface="Arial" panose="020B0604020202020204" pitchFamily="34" charset="0"/>
                <a:ea typeface="ＭＳ Ｐゴシック" pitchFamily="34" charset="-128"/>
                <a:cs typeface="Arial" panose="020B0604020202020204" pitchFamily="34" charset="0"/>
              </a:rPr>
              <a:t>A very wide range of patient-support services is available, including:</a:t>
            </a:r>
          </a:p>
          <a:p>
            <a:pPr marL="460375" lvl="1" indent="-219075">
              <a:spcBef>
                <a:spcPct val="0"/>
              </a:spcBef>
              <a:spcAft>
                <a:spcPts val="206"/>
              </a:spcAft>
              <a:buFont typeface="Courier New" panose="02070309020205020404" pitchFamily="49" charset="0"/>
              <a:buChar char="o"/>
            </a:pPr>
            <a:r>
              <a:rPr lang="en-US" altLang="en-US" dirty="0">
                <a:latin typeface="Arial" panose="020B0604020202020204" pitchFamily="34" charset="0"/>
                <a:ea typeface="ＭＳ Ｐゴシック" pitchFamily="34" charset="-128"/>
                <a:cs typeface="Arial" panose="020B0604020202020204" pitchFamily="34" charset="0"/>
              </a:rPr>
              <a:t>Partner Services.</a:t>
            </a:r>
          </a:p>
          <a:p>
            <a:pPr marL="460375" lvl="1" indent="-219075">
              <a:spcBef>
                <a:spcPct val="0"/>
              </a:spcBef>
              <a:spcAft>
                <a:spcPts val="206"/>
              </a:spcAft>
              <a:buFont typeface="Courier New" panose="02070309020205020404" pitchFamily="49" charset="0"/>
              <a:buChar char="o"/>
            </a:pPr>
            <a:r>
              <a:rPr lang="en-US" altLang="en-US" dirty="0">
                <a:latin typeface="Arial" panose="020B0604020202020204" pitchFamily="34" charset="0"/>
                <a:ea typeface="ＭＳ Ｐゴシック" pitchFamily="34" charset="-128"/>
                <a:cs typeface="Arial" panose="020B0604020202020204" pitchFamily="34" charset="0"/>
              </a:rPr>
              <a:t>Mental health services.</a:t>
            </a:r>
          </a:p>
          <a:p>
            <a:pPr marL="460375" lvl="1" indent="-219075">
              <a:spcBef>
                <a:spcPct val="0"/>
              </a:spcBef>
              <a:spcAft>
                <a:spcPts val="206"/>
              </a:spcAft>
              <a:buFont typeface="Courier New" panose="02070309020205020404" pitchFamily="49" charset="0"/>
              <a:buChar char="o"/>
            </a:pPr>
            <a:r>
              <a:rPr lang="en-US" altLang="en-US" dirty="0">
                <a:latin typeface="Arial" panose="020B0604020202020204" pitchFamily="34" charset="0"/>
                <a:ea typeface="ＭＳ Ｐゴシック" pitchFamily="34" charset="-128"/>
                <a:cs typeface="Arial" panose="020B0604020202020204" pitchFamily="34" charset="0"/>
              </a:rPr>
              <a:t>Substance use treatment.</a:t>
            </a:r>
          </a:p>
          <a:p>
            <a:pPr marL="460375" marR="0" lvl="1" indent="-219075" algn="l" defTabSz="914400" rtl="0" eaLnBrk="1" fontAlgn="auto" latinLnBrk="0" hangingPunct="1">
              <a:lnSpc>
                <a:spcPct val="100000"/>
              </a:lnSpc>
              <a:spcBef>
                <a:spcPct val="0"/>
              </a:spcBef>
              <a:spcAft>
                <a:spcPts val="206"/>
              </a:spcAft>
              <a:buClrTx/>
              <a:buSzTx/>
              <a:buFont typeface="Courier New" panose="02070309020205020404" pitchFamily="49" charset="0"/>
              <a:buChar char="o"/>
              <a:tabLst/>
              <a:defRPr/>
            </a:pPr>
            <a:r>
              <a:rPr lang="en-US" altLang="en-US" dirty="0">
                <a:latin typeface="Arial" panose="020B0604020202020204" pitchFamily="34" charset="0"/>
                <a:ea typeface="ＭＳ Ｐゴシック" pitchFamily="34" charset="-128"/>
                <a:cs typeface="Arial" panose="020B0604020202020204" pitchFamily="34" charset="0"/>
              </a:rPr>
              <a:t>Psychosocial support (e.g., support groups, counseling).</a:t>
            </a:r>
          </a:p>
          <a:p>
            <a:pPr marL="460375" lvl="1" indent="-219075">
              <a:spcBef>
                <a:spcPct val="0"/>
              </a:spcBef>
              <a:spcAft>
                <a:spcPts val="206"/>
              </a:spcAft>
              <a:buFont typeface="Courier New" panose="02070309020205020404" pitchFamily="49" charset="0"/>
              <a:buChar char="o"/>
            </a:pPr>
            <a:r>
              <a:rPr lang="en-US" altLang="en-US" dirty="0">
                <a:latin typeface="Arial" panose="020B0604020202020204" pitchFamily="34" charset="0"/>
                <a:ea typeface="ＭＳ Ｐゴシック" pitchFamily="34" charset="-128"/>
                <a:cs typeface="Arial" panose="020B0604020202020204" pitchFamily="34" charset="0"/>
              </a:rPr>
              <a:t>Housing/housing assistance.</a:t>
            </a:r>
          </a:p>
          <a:p>
            <a:pPr marL="460375" lvl="1" indent="-219075">
              <a:spcBef>
                <a:spcPct val="0"/>
              </a:spcBef>
              <a:spcAft>
                <a:spcPts val="206"/>
              </a:spcAft>
              <a:buFont typeface="Courier New" panose="02070309020205020404" pitchFamily="49" charset="0"/>
              <a:buChar char="o"/>
            </a:pPr>
            <a:r>
              <a:rPr lang="en-US" altLang="en-US" dirty="0">
                <a:latin typeface="Arial" panose="020B0604020202020204" pitchFamily="34" charset="0"/>
                <a:ea typeface="ＭＳ Ｐゴシック" pitchFamily="34" charset="-128"/>
                <a:cs typeface="Arial" panose="020B0604020202020204" pitchFamily="34" charset="0"/>
              </a:rPr>
              <a:t>Transportation.</a:t>
            </a:r>
          </a:p>
          <a:p>
            <a:pPr marL="460375" lvl="1" indent="-219075">
              <a:spcBef>
                <a:spcPct val="0"/>
              </a:spcBef>
              <a:spcAft>
                <a:spcPts val="206"/>
              </a:spcAft>
              <a:buFont typeface="Courier New" panose="02070309020205020404" pitchFamily="49" charset="0"/>
              <a:buChar char="o"/>
            </a:pPr>
            <a:r>
              <a:rPr lang="en-US" altLang="en-US" dirty="0">
                <a:latin typeface="Arial" panose="020B0604020202020204" pitchFamily="34" charset="0"/>
                <a:ea typeface="ＭＳ Ｐゴシック" pitchFamily="34" charset="-128"/>
                <a:cs typeface="Arial" panose="020B0604020202020204" pitchFamily="34" charset="0"/>
              </a:rPr>
              <a:t>Case management.</a:t>
            </a:r>
          </a:p>
          <a:p>
            <a:pPr marL="460375" lvl="1" indent="-219075">
              <a:spcBef>
                <a:spcPct val="0"/>
              </a:spcBef>
              <a:spcAft>
                <a:spcPts val="206"/>
              </a:spcAft>
              <a:buFont typeface="Courier New" panose="02070309020205020404" pitchFamily="49" charset="0"/>
              <a:buChar char="o"/>
            </a:pPr>
            <a:r>
              <a:rPr lang="en-US" altLang="en-US" dirty="0">
                <a:latin typeface="Arial" panose="020B0604020202020204" pitchFamily="34" charset="0"/>
                <a:ea typeface="ＭＳ Ｐゴシック" pitchFamily="34" charset="-128"/>
                <a:cs typeface="Arial" panose="020B0604020202020204" pitchFamily="34" charset="0"/>
              </a:rPr>
              <a:t>Nutritional counseling.</a:t>
            </a:r>
          </a:p>
          <a:p>
            <a:pPr marL="460375" lvl="1" indent="-219075">
              <a:spcBef>
                <a:spcPct val="0"/>
              </a:spcBef>
              <a:spcAft>
                <a:spcPts val="206"/>
              </a:spcAft>
              <a:buFont typeface="Courier New" panose="02070309020205020404" pitchFamily="49" charset="0"/>
              <a:buChar char="o"/>
            </a:pPr>
            <a:r>
              <a:rPr lang="en-US" altLang="en-US" dirty="0">
                <a:latin typeface="Arial" panose="020B0604020202020204" pitchFamily="34" charset="0"/>
                <a:ea typeface="ＭＳ Ｐゴシック" pitchFamily="34" charset="-128"/>
                <a:cs typeface="Arial" panose="020B0604020202020204" pitchFamily="34" charset="0"/>
              </a:rPr>
              <a:t>Food bank/home-delivered meals.</a:t>
            </a:r>
          </a:p>
          <a:p>
            <a:pPr marL="460375" lvl="1" indent="-219075">
              <a:spcBef>
                <a:spcPct val="0"/>
              </a:spcBef>
              <a:spcAft>
                <a:spcPts val="206"/>
              </a:spcAft>
              <a:buFont typeface="Courier New" panose="02070309020205020404" pitchFamily="49" charset="0"/>
              <a:buChar char="o"/>
            </a:pPr>
            <a:r>
              <a:rPr lang="en-US" altLang="en-US" dirty="0">
                <a:latin typeface="Arial" panose="020B0604020202020204" pitchFamily="34" charset="0"/>
                <a:ea typeface="ＭＳ Ｐゴシック" pitchFamily="34" charset="-128"/>
                <a:cs typeface="Arial" panose="020B0604020202020204" pitchFamily="34" charset="0"/>
              </a:rPr>
              <a:t>Oral health.</a:t>
            </a:r>
          </a:p>
          <a:p>
            <a:pPr marL="171450" indent="-171450">
              <a:spcBef>
                <a:spcPct val="0"/>
              </a:spcBef>
              <a:spcAft>
                <a:spcPts val="206"/>
              </a:spcAft>
              <a:buFont typeface="Wingdings" panose="05000000000000000000" pitchFamily="2" charset="2"/>
              <a:buChar char="§"/>
            </a:pPr>
            <a:r>
              <a:rPr lang="en-US" altLang="en-US" dirty="0">
                <a:latin typeface="Arial" panose="020B0604020202020204" pitchFamily="34" charset="0"/>
                <a:ea typeface="ＭＳ Ｐゴシック" pitchFamily="34" charset="-128"/>
                <a:cs typeface="Arial" panose="020B0604020202020204" pitchFamily="34" charset="0"/>
              </a:rPr>
              <a:t>Depending on the specific situation of each patient, referral to appropriate support services can positively affect many aspects of </a:t>
            </a:r>
            <a:r>
              <a:rPr lang="en-US" altLang="en-US" b="0" dirty="0">
                <a:latin typeface="Arial" panose="020B0604020202020204" pitchFamily="34" charset="0"/>
                <a:ea typeface="ＭＳ Ｐゴシック" pitchFamily="34" charset="-128"/>
                <a:cs typeface="Arial" panose="020B0604020202020204" pitchFamily="34" charset="0"/>
              </a:rPr>
              <a:t>HIV prevention and care.</a:t>
            </a:r>
          </a:p>
        </p:txBody>
      </p:sp>
    </p:spTree>
    <p:extLst>
      <p:ext uri="{BB962C8B-B14F-4D97-AF65-F5344CB8AC3E}">
        <p14:creationId xmlns:p14="http://schemas.microsoft.com/office/powerpoint/2010/main" val="419495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Speaker’s Notes:</a:t>
            </a:r>
          </a:p>
          <a:p>
            <a:r>
              <a:rPr lang="en-US" b="0" dirty="0">
                <a:latin typeface="Arial" panose="020B0604020202020204" pitchFamily="34" charset="0"/>
                <a:cs typeface="Arial" panose="020B0604020202020204" pitchFamily="34" charset="0"/>
              </a:rPr>
              <a:t>This slide provides an overview of the topics that will be covered in this presentation:</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What Is Partner Services?</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The provider’s role in initiating Partner Services.</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Review.</a:t>
            </a:r>
          </a:p>
          <a:p>
            <a:endParaRPr lang="en-US" b="0" dirty="0"/>
          </a:p>
        </p:txBody>
      </p:sp>
    </p:spTree>
    <p:extLst>
      <p:ext uri="{BB962C8B-B14F-4D97-AF65-F5344CB8AC3E}">
        <p14:creationId xmlns:p14="http://schemas.microsoft.com/office/powerpoint/2010/main" val="2612625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itchFamily="34" charset="-128"/>
                <a:cs typeface="Arial" panose="020B0604020202020204" pitchFamily="34" charset="0"/>
              </a:rPr>
              <a:t>Speaker’s Notes: </a:t>
            </a:r>
          </a:p>
          <a:p>
            <a:r>
              <a:rPr lang="en-US" dirty="0">
                <a:latin typeface="Arial" panose="020B0604020202020204" pitchFamily="34" charset="0"/>
                <a:cs typeface="Arial" panose="020B0604020202020204" pitchFamily="34" charset="0"/>
              </a:rPr>
              <a:t>Let’s take a moment to review what we’ve learned.</a:t>
            </a:r>
          </a:p>
        </p:txBody>
      </p:sp>
    </p:spTree>
    <p:extLst>
      <p:ext uri="{BB962C8B-B14F-4D97-AF65-F5344CB8AC3E}">
        <p14:creationId xmlns:p14="http://schemas.microsoft.com/office/powerpoint/2010/main" val="2811670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1336" indent="-121336">
              <a:spcBef>
                <a:spcPct val="0"/>
              </a:spcBef>
              <a:spcAft>
                <a:spcPts val="206"/>
              </a:spcAft>
            </a:pPr>
            <a:r>
              <a:rPr lang="en-US" altLang="en-US" b="1" dirty="0">
                <a:latin typeface="Arial" panose="020B0604020202020204" pitchFamily="34" charset="0"/>
                <a:ea typeface="ＭＳ Ｐゴシック" pitchFamily="34" charset="-128"/>
                <a:cs typeface="Arial" panose="020B0604020202020204" pitchFamily="34" charset="0"/>
              </a:rPr>
              <a:t>Speaker’s Notes:</a:t>
            </a:r>
          </a:p>
          <a:p>
            <a:pPr marL="121336" indent="-121336">
              <a:spcBef>
                <a:spcPct val="0"/>
              </a:spcBef>
              <a:spcAft>
                <a:spcPts val="206"/>
              </a:spcAft>
            </a:pPr>
            <a:r>
              <a:rPr lang="en-US" altLang="en-US" b="0" dirty="0">
                <a:latin typeface="Arial" panose="020B0604020202020204" pitchFamily="34" charset="0"/>
                <a:ea typeface="ＭＳ Ｐゴシック" pitchFamily="34" charset="-128"/>
                <a:cs typeface="Arial" panose="020B0604020202020204" pitchFamily="34" charset="0"/>
              </a:rPr>
              <a:t>Let’s review the material that was presented in this presentation:</a:t>
            </a:r>
          </a:p>
          <a:p>
            <a:pPr marL="171450" indent="-171450">
              <a:spcBef>
                <a:spcPct val="0"/>
              </a:spcBef>
              <a:spcAft>
                <a:spcPts val="206"/>
              </a:spcAft>
              <a:buFont typeface="Wingdings" panose="05000000000000000000" pitchFamily="2" charset="2"/>
              <a:buChar char="§"/>
            </a:pPr>
            <a:r>
              <a:rPr lang="en-US" altLang="en-US" b="0" dirty="0">
                <a:latin typeface="Arial" panose="020B0604020202020204" pitchFamily="34" charset="0"/>
                <a:ea typeface="ＭＳ Ｐゴシック" pitchFamily="34" charset="-128"/>
                <a:cs typeface="Arial" panose="020B0604020202020204" pitchFamily="34" charset="0"/>
              </a:rPr>
              <a:t>Partner Services contributes to the HIV Prevention and Care Continuum in several ways, by helping patients and their partners access HIV testing, treatment and care, and prevention services.</a:t>
            </a:r>
          </a:p>
          <a:p>
            <a:pPr marL="171450" indent="-171450">
              <a:spcBef>
                <a:spcPct val="0"/>
              </a:spcBef>
              <a:spcAft>
                <a:spcPts val="206"/>
              </a:spcAft>
              <a:buFont typeface="Wingdings" panose="05000000000000000000" pitchFamily="2" charset="2"/>
              <a:buChar char="§"/>
            </a:pPr>
            <a:r>
              <a:rPr lang="en-US" altLang="en-US" b="0" dirty="0">
                <a:latin typeface="Arial" panose="020B0604020202020204" pitchFamily="34" charset="0"/>
                <a:ea typeface="ＭＳ Ｐゴシック" pitchFamily="34" charset="-128"/>
                <a:cs typeface="Arial" panose="020B0604020202020204" pitchFamily="34" charset="0"/>
              </a:rPr>
              <a:t>Beyond partner notification, people with HIV may benefit from a variety of other support services to help them stay in care and achieve an undetectable viral load. These may include:</a:t>
            </a:r>
          </a:p>
          <a:p>
            <a:pPr marL="460375" lvl="1" indent="-225425">
              <a:spcBef>
                <a:spcPct val="0"/>
              </a:spcBef>
              <a:spcAft>
                <a:spcPts val="206"/>
              </a:spcAft>
              <a:buFont typeface="Courier New" panose="02070309020205020404" pitchFamily="49" charset="0"/>
              <a:buChar char="o"/>
            </a:pPr>
            <a:r>
              <a:rPr lang="en-US" altLang="en-US" b="0" dirty="0">
                <a:latin typeface="Arial" panose="020B0604020202020204" pitchFamily="34" charset="0"/>
                <a:ea typeface="ＭＳ Ｐゴシック" pitchFamily="34" charset="-128"/>
                <a:cs typeface="Arial" panose="020B0604020202020204" pitchFamily="34" charset="0"/>
              </a:rPr>
              <a:t>Substance use treatment.</a:t>
            </a:r>
          </a:p>
          <a:p>
            <a:pPr marL="460375" lvl="1" indent="-225425">
              <a:spcBef>
                <a:spcPct val="0"/>
              </a:spcBef>
              <a:spcAft>
                <a:spcPts val="206"/>
              </a:spcAft>
              <a:buFont typeface="Courier New" panose="02070309020205020404" pitchFamily="49" charset="0"/>
              <a:buChar char="o"/>
            </a:pPr>
            <a:r>
              <a:rPr lang="en-US" altLang="en-US" b="0" dirty="0">
                <a:latin typeface="Arial" panose="020B0604020202020204" pitchFamily="34" charset="0"/>
                <a:ea typeface="ＭＳ Ｐゴシック" pitchFamily="34" charset="-128"/>
                <a:cs typeface="Arial" panose="020B0604020202020204" pitchFamily="34" charset="0"/>
              </a:rPr>
              <a:t>Transportation.</a:t>
            </a:r>
          </a:p>
          <a:p>
            <a:pPr marL="460375" lvl="1" indent="-225425">
              <a:spcBef>
                <a:spcPct val="0"/>
              </a:spcBef>
              <a:spcAft>
                <a:spcPts val="206"/>
              </a:spcAft>
              <a:buFont typeface="Courier New" panose="02070309020205020404" pitchFamily="49" charset="0"/>
              <a:buChar char="o"/>
            </a:pPr>
            <a:r>
              <a:rPr lang="en-US" altLang="en-US" b="0" dirty="0">
                <a:latin typeface="Arial" panose="020B0604020202020204" pitchFamily="34" charset="0"/>
                <a:ea typeface="ＭＳ Ｐゴシック" pitchFamily="34" charset="-128"/>
                <a:cs typeface="Arial" panose="020B0604020202020204" pitchFamily="34" charset="0"/>
              </a:rPr>
              <a:t>Mental health services.</a:t>
            </a:r>
          </a:p>
          <a:p>
            <a:pPr marL="171450" indent="-171450">
              <a:spcBef>
                <a:spcPct val="0"/>
              </a:spcBef>
              <a:spcAft>
                <a:spcPts val="206"/>
              </a:spcAft>
              <a:buFont typeface="Wingdings" panose="05000000000000000000" pitchFamily="2" charset="2"/>
              <a:buChar char="§"/>
            </a:pPr>
            <a:r>
              <a:rPr lang="en-US" altLang="en-US" b="0" dirty="0">
                <a:latin typeface="Arial" panose="020B0604020202020204" pitchFamily="34" charset="0"/>
                <a:ea typeface="ＭＳ Ｐゴシック" pitchFamily="34" charset="-128"/>
                <a:cs typeface="Arial" panose="020B0604020202020204" pitchFamily="34" charset="0"/>
              </a:rPr>
              <a:t>Health care providers have an important role to play in initiating conversations with their patients about Partner Services and facilitating access to Partner Services for patients who are being tested for HIV or </a:t>
            </a:r>
            <a:r>
              <a:rPr lang="en-US" altLang="en-US" b="0" dirty="0" err="1">
                <a:latin typeface="Arial" panose="020B0604020202020204" pitchFamily="34" charset="0"/>
                <a:ea typeface="ＭＳ Ｐゴシック" pitchFamily="34" charset="-128"/>
                <a:cs typeface="Arial" panose="020B0604020202020204" pitchFamily="34" charset="0"/>
              </a:rPr>
              <a:t>STIs</a:t>
            </a:r>
            <a:r>
              <a:rPr lang="en-US" altLang="en-US" b="0" dirty="0">
                <a:latin typeface="Arial" panose="020B0604020202020204" pitchFamily="34" charset="0"/>
                <a:ea typeface="ＭＳ Ｐゴシック" pitchFamily="34" charset="-128"/>
                <a:cs typeface="Arial" panose="020B0604020202020204" pitchFamily="34" charset="0"/>
              </a:rPr>
              <a:t> or who are newly diagnosed with HIV.</a:t>
            </a:r>
          </a:p>
        </p:txBody>
      </p:sp>
    </p:spTree>
    <p:extLst>
      <p:ext uri="{BB962C8B-B14F-4D97-AF65-F5344CB8AC3E}">
        <p14:creationId xmlns:p14="http://schemas.microsoft.com/office/powerpoint/2010/main" val="258380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Speaker’s Notes:</a:t>
            </a:r>
          </a:p>
          <a:p>
            <a:r>
              <a:rPr lang="en-US" b="0" dirty="0">
                <a:latin typeface="Arial" panose="020B0604020202020204" pitchFamily="34" charset="0"/>
                <a:cs typeface="Arial" panose="020B0604020202020204" pitchFamily="34" charset="0"/>
              </a:rPr>
              <a:t>Upon completing this presentation, health care providers will be able to: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Arial" panose="020B0604020202020204" pitchFamily="34" charset="0"/>
                <a:ea typeface="ヒラギノ角ゴ Pro W3"/>
                <a:cs typeface="Arial" panose="020B0604020202020204" pitchFamily="34" charset="0"/>
              </a:rPr>
              <a:t>Explain how Partner Services can help reduce HIV transmission.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Arial" panose="020B0604020202020204" pitchFamily="34" charset="0"/>
                <a:ea typeface="ヒラギノ角ゴ Pro W3"/>
                <a:cs typeface="Arial" panose="020B0604020202020204" pitchFamily="34" charset="0"/>
              </a:rPr>
              <a:t>Have brief conversations with their patients about Partner Services.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Arial" panose="020B0604020202020204" pitchFamily="34" charset="0"/>
                <a:ea typeface="ヒラギノ角ゴ Pro W3"/>
                <a:cs typeface="Arial" panose="020B0604020202020204" pitchFamily="34" charset="0"/>
              </a:rPr>
              <a:t>Play an active role in linking their patients to Partner Services.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Arial" panose="020B0604020202020204" pitchFamily="34" charset="0"/>
                <a:ea typeface="ヒラギノ角ゴ Pro W3"/>
                <a:cs typeface="Arial" panose="020B0604020202020204" pitchFamily="34" charset="0"/>
              </a:rPr>
              <a:t>Understand how support services can improve their patients’ adherence to HIV treatment.</a:t>
            </a:r>
          </a:p>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45757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Speaker’s Notes:</a:t>
            </a:r>
          </a:p>
          <a:p>
            <a:r>
              <a:rPr lang="en-US" dirty="0">
                <a:latin typeface="Arial" panose="020B0604020202020204" pitchFamily="34" charset="0"/>
                <a:cs typeface="Arial" panose="020B0604020202020204" pitchFamily="34" charset="0"/>
              </a:rPr>
              <a:t>Let’s start by examining what Partner Services is and how it can benefit both patients and health care providers.</a:t>
            </a:r>
          </a:p>
        </p:txBody>
      </p:sp>
    </p:spTree>
    <p:extLst>
      <p:ext uri="{BB962C8B-B14F-4D97-AF65-F5344CB8AC3E}">
        <p14:creationId xmlns:p14="http://schemas.microsoft.com/office/powerpoint/2010/main" val="38407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55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marL="122695" indent="-122695">
              <a:spcBef>
                <a:spcPct val="0"/>
              </a:spcBef>
              <a:spcAft>
                <a:spcPts val="209"/>
              </a:spcAft>
              <a:defRPr/>
            </a:pPr>
            <a:r>
              <a:rPr lang="en-US" altLang="en-US" b="1" dirty="0">
                <a:latin typeface="Arial" panose="020B0604020202020204" pitchFamily="34" charset="0"/>
                <a:ea typeface="ＭＳ Ｐゴシック" pitchFamily="34" charset="-128"/>
                <a:cs typeface="Arial" panose="020B0604020202020204" pitchFamily="34" charset="0"/>
              </a:rPr>
              <a:t>Speaker’s Notes:</a:t>
            </a:r>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spcBef>
                <a:spcPct val="0"/>
              </a:spcBef>
              <a:spcAft>
                <a:spcPts val="209"/>
              </a:spcAft>
              <a:buFont typeface="Wingdings" panose="05000000000000000000" pitchFamily="2" charset="2"/>
              <a:buChar char="§"/>
              <a:defRPr/>
            </a:pPr>
            <a:r>
              <a:rPr lang="en-US" altLang="en-US" b="0" dirty="0">
                <a:latin typeface="Arial" panose="020B0604020202020204" pitchFamily="34" charset="0"/>
                <a:ea typeface="ＭＳ Ｐゴシック" pitchFamily="34" charset="-128"/>
                <a:cs typeface="Arial" panose="020B0604020202020204" pitchFamily="34" charset="0"/>
              </a:rPr>
              <a:t>Partner Services is a function of local and state health departments and has three goals</a:t>
            </a:r>
            <a:r>
              <a:rPr lang="en-US" altLang="en-US" b="0" baseline="30000" dirty="0">
                <a:latin typeface="Arial" panose="020B0604020202020204" pitchFamily="34" charset="0"/>
                <a:ea typeface="ＭＳ Ｐゴシック" pitchFamily="34" charset="-128"/>
                <a:cs typeface="Arial" panose="020B0604020202020204" pitchFamily="34" charset="0"/>
              </a:rPr>
              <a:t>1</a:t>
            </a:r>
            <a:r>
              <a:rPr lang="en-US" altLang="en-US" b="0" baseline="0" dirty="0">
                <a:latin typeface="Arial" panose="020B0604020202020204" pitchFamily="34" charset="0"/>
                <a:ea typeface="ＭＳ Ｐゴシック" pitchFamily="34" charset="-128"/>
                <a:cs typeface="Arial" panose="020B0604020202020204" pitchFamily="34" charset="0"/>
              </a:rPr>
              <a:t>:</a:t>
            </a:r>
          </a:p>
          <a:p>
            <a:pPr lvl="1" indent="-230188">
              <a:spcBef>
                <a:spcPct val="0"/>
              </a:spcBef>
              <a:spcAft>
                <a:spcPts val="209"/>
              </a:spcAft>
              <a:buFont typeface="Courier New" panose="02070309020205020404" pitchFamily="49" charset="0"/>
              <a:buChar char="o"/>
              <a:defRPr/>
            </a:pPr>
            <a:r>
              <a:rPr lang="en-US" altLang="en-US" b="0" dirty="0">
                <a:latin typeface="Arial" panose="020B0604020202020204" pitchFamily="34" charset="0"/>
                <a:ea typeface="ＭＳ Ｐゴシック" pitchFamily="34" charset="-128"/>
                <a:cs typeface="Arial" panose="020B0604020202020204" pitchFamily="34" charset="0"/>
              </a:rPr>
              <a:t>To provide services to people diagnosed with HIV or other sexually transmitted infections (</a:t>
            </a:r>
            <a:r>
              <a:rPr lang="en-US" altLang="en-US" b="0" dirty="0" err="1">
                <a:latin typeface="Arial" panose="020B0604020202020204" pitchFamily="34" charset="0"/>
                <a:ea typeface="ＭＳ Ｐゴシック" pitchFamily="34" charset="-128"/>
                <a:cs typeface="Arial" panose="020B0604020202020204" pitchFamily="34" charset="0"/>
              </a:rPr>
              <a:t>STIs</a:t>
            </a:r>
            <a:r>
              <a:rPr lang="en-US" altLang="en-US" b="0" dirty="0">
                <a:latin typeface="Arial" panose="020B0604020202020204" pitchFamily="34" charset="0"/>
                <a:ea typeface="ＭＳ Ｐゴシック" pitchFamily="34" charset="-128"/>
                <a:cs typeface="Arial" panose="020B0604020202020204" pitchFamily="34" charset="0"/>
              </a:rPr>
              <a:t>), including risk-reduction counseling and referrals for medical care and other services (e.g., psychosocial support and prevention interventions).</a:t>
            </a:r>
          </a:p>
          <a:p>
            <a:pPr lvl="1" indent="-230188">
              <a:spcBef>
                <a:spcPct val="0"/>
              </a:spcBef>
              <a:spcAft>
                <a:spcPts val="209"/>
              </a:spcAft>
              <a:buFont typeface="Courier New" panose="02070309020205020404" pitchFamily="49" charset="0"/>
              <a:buChar char="o"/>
              <a:defRPr/>
            </a:pPr>
            <a:r>
              <a:rPr lang="en-US" altLang="en-US" b="0" dirty="0">
                <a:latin typeface="Arial" panose="020B0604020202020204" pitchFamily="34" charset="0"/>
                <a:ea typeface="ＭＳ Ｐゴシック" pitchFamily="34" charset="-128"/>
                <a:cs typeface="Arial" panose="020B0604020202020204" pitchFamily="34" charset="0"/>
              </a:rPr>
              <a:t>To ensure that sexual and drug injection partners of people diagnosed with HIV or other </a:t>
            </a:r>
            <a:r>
              <a:rPr lang="en-US" altLang="en-US" b="0" dirty="0" err="1">
                <a:latin typeface="Arial" panose="020B0604020202020204" pitchFamily="34" charset="0"/>
                <a:ea typeface="ＭＳ Ｐゴシック" pitchFamily="34" charset="-128"/>
                <a:cs typeface="Arial" panose="020B0604020202020204" pitchFamily="34" charset="0"/>
              </a:rPr>
              <a:t>STIs</a:t>
            </a:r>
            <a:r>
              <a:rPr lang="en-US" altLang="en-US" b="0" dirty="0">
                <a:latin typeface="Arial" panose="020B0604020202020204" pitchFamily="34" charset="0"/>
                <a:ea typeface="ＭＳ Ｐゴシック" pitchFamily="34" charset="-128"/>
                <a:cs typeface="Arial" panose="020B0604020202020204" pitchFamily="34" charset="0"/>
              </a:rPr>
              <a:t> are notified of their potential exposure, provided with counseling and testing, treated or linked to medical care if needed, and provided with other appropriate referrals.</a:t>
            </a:r>
          </a:p>
          <a:p>
            <a:pPr lvl="1" indent="-230188">
              <a:spcBef>
                <a:spcPct val="0"/>
              </a:spcBef>
              <a:spcAft>
                <a:spcPts val="209"/>
              </a:spcAft>
              <a:buFont typeface="Courier New" panose="02070309020205020404" pitchFamily="49" charset="0"/>
              <a:buChar char="o"/>
              <a:defRPr/>
            </a:pPr>
            <a:r>
              <a:rPr lang="en-US" altLang="en-US" b="0" dirty="0">
                <a:latin typeface="Arial" panose="020B0604020202020204" pitchFamily="34" charset="0"/>
                <a:ea typeface="ＭＳ Ｐゴシック" pitchFamily="34" charset="-128"/>
                <a:cs typeface="Arial" panose="020B0604020202020204" pitchFamily="34" charset="0"/>
              </a:rPr>
              <a:t>To reduce future rates of transmission by facilitating early diagnosis.</a:t>
            </a:r>
          </a:p>
          <a:p>
            <a:pPr marL="171450" lvl="1" indent="-171450" defTabSz="485480">
              <a:spcBef>
                <a:spcPct val="0"/>
              </a:spcBef>
              <a:spcAft>
                <a:spcPts val="209"/>
              </a:spcAft>
              <a:buFont typeface="Wingdings" panose="05000000000000000000" pitchFamily="2" charset="2"/>
              <a:buChar char="§"/>
              <a:defRPr/>
            </a:pPr>
            <a:r>
              <a:rPr lang="en-US" altLang="en-US" b="0" dirty="0">
                <a:latin typeface="Arial" panose="020B0604020202020204" pitchFamily="34" charset="0"/>
                <a:ea typeface="ＭＳ Ｐゴシック" pitchFamily="34" charset="-128"/>
                <a:cs typeface="Arial" panose="020B0604020202020204" pitchFamily="34" charset="0"/>
              </a:rPr>
              <a:t>In 2018, 16% of partners tested for HIV by Partner Services were newly identified as having HIV.</a:t>
            </a:r>
            <a:r>
              <a:rPr lang="en-US" altLang="en-US" b="0" baseline="30000" dirty="0">
                <a:latin typeface="Arial" panose="020B0604020202020204" pitchFamily="34" charset="0"/>
                <a:ea typeface="ＭＳ Ｐゴシック" pitchFamily="34" charset="-128"/>
                <a:cs typeface="Arial" panose="020B0604020202020204" pitchFamily="34" charset="0"/>
              </a:rPr>
              <a:t>2</a:t>
            </a:r>
            <a:r>
              <a:rPr lang="en-US" altLang="en-US" b="0" baseline="0" dirty="0">
                <a:latin typeface="Arial" panose="020B0604020202020204" pitchFamily="34" charset="0"/>
                <a:ea typeface="ＭＳ Ｐゴシック" pitchFamily="34" charset="-128"/>
                <a:cs typeface="Arial" panose="020B0604020202020204" pitchFamily="34" charset="0"/>
              </a:rPr>
              <a:t> These individuals had no evidence of previous HIV diagnosis in the health department surveillance system, laboratory reports, medical records, or patient self-report.</a:t>
            </a:r>
            <a:r>
              <a:rPr lang="en-US" altLang="en-US" b="0" baseline="30000" dirty="0">
                <a:latin typeface="Arial" panose="020B0604020202020204" pitchFamily="34" charset="0"/>
                <a:ea typeface="ＭＳ Ｐゴシック" pitchFamily="34" charset="-128"/>
                <a:cs typeface="Arial" panose="020B0604020202020204" pitchFamily="34" charset="0"/>
              </a:rPr>
              <a:t>2</a:t>
            </a:r>
            <a:endParaRPr lang="en-US" altLang="en-US" b="0" dirty="0">
              <a:latin typeface="Arial" panose="020B0604020202020204" pitchFamily="34" charset="0"/>
              <a:ea typeface="ＭＳ Ｐゴシック" pitchFamily="34" charset="-128"/>
              <a:cs typeface="Arial" panose="020B0604020202020204" pitchFamily="34" charset="0"/>
            </a:endParaRPr>
          </a:p>
          <a:p>
            <a:pPr marL="0" lvl="1" defTabSz="485480">
              <a:spcBef>
                <a:spcPct val="20000"/>
              </a:spcBef>
              <a:defRPr/>
            </a:pPr>
            <a:endParaRPr lang="en-US" altLang="en-US" b="1" dirty="0">
              <a:latin typeface="Arial" panose="020B0604020202020204" pitchFamily="34" charset="0"/>
              <a:ea typeface="ＭＳ Ｐゴシック" pitchFamily="34" charset="-128"/>
              <a:cs typeface="Arial" panose="020B0604020202020204" pitchFamily="34" charset="0"/>
            </a:endParaRPr>
          </a:p>
          <a:p>
            <a:pPr marL="0" lvl="1" defTabSz="485480">
              <a:spcBef>
                <a:spcPct val="20000"/>
              </a:spcBef>
              <a:defRPr/>
            </a:pPr>
            <a:r>
              <a:rPr lang="en-US" altLang="en-US" b="1" dirty="0">
                <a:latin typeface="Arial" panose="020B0604020202020204" pitchFamily="34" charset="0"/>
                <a:ea typeface="ＭＳ Ｐゴシック" pitchFamily="34" charset="-128"/>
                <a:cs typeface="Arial" panose="020B0604020202020204" pitchFamily="34" charset="0"/>
              </a:rPr>
              <a:t>References:</a:t>
            </a:r>
          </a:p>
          <a:p>
            <a:pPr marL="115888" marR="0" lvl="1" indent="-115888" algn="l" defTabSz="485480" rtl="0" eaLnBrk="1" fontAlgn="auto" latinLnBrk="0" hangingPunct="1">
              <a:lnSpc>
                <a:spcPct val="100000"/>
              </a:lnSpc>
              <a:spcBef>
                <a:spcPct val="20000"/>
              </a:spcBef>
              <a:spcAft>
                <a:spcPts val="0"/>
              </a:spcAft>
              <a:buClrTx/>
              <a:buSzTx/>
              <a:buFontTx/>
              <a:buNone/>
              <a:tabLst/>
              <a:defRPr/>
            </a:pPr>
            <a:r>
              <a:rPr lang="en-US" altLang="en-US" baseline="30000" dirty="0">
                <a:latin typeface="Arial" panose="020B0604020202020204" pitchFamily="34" charset="0"/>
                <a:ea typeface="ヒラギノ角ゴ Pro W3"/>
                <a:cs typeface="Arial" panose="020B0604020202020204" pitchFamily="34" charset="0"/>
              </a:rPr>
              <a:t>1 </a:t>
            </a:r>
            <a:r>
              <a:rPr lang="en-US" dirty="0">
                <a:latin typeface="Arial" panose="020B0604020202020204" pitchFamily="34" charset="0"/>
                <a:cs typeface="Arial" panose="020B0604020202020204" pitchFamily="34" charset="0"/>
              </a:rPr>
              <a:t>Centers for Disease Control and Prevention. Partner Services for HIV and STDs: a guide for health care providers. Accessed August 16, 2021. </a:t>
            </a:r>
            <a:r>
              <a:rPr lang="en-US" altLang="en-US" dirty="0">
                <a:latin typeface="Arial" panose="020B0604020202020204" pitchFamily="34" charset="0"/>
                <a:ea typeface="ヒラギノ角ゴ Pro W3"/>
                <a:cs typeface="Arial" panose="020B0604020202020204" pitchFamily="34" charset="0"/>
                <a:hlinkClick r:id="rId3"/>
              </a:rPr>
              <a:t>https://www.cdc.gov/stophivtogether/library/topics/treatment/brochures/cdc-hiv-lsht-treatment-brochure-partner-services-provider.pdf</a:t>
            </a:r>
            <a:r>
              <a:rPr lang="en-US" altLang="en-US" dirty="0">
                <a:latin typeface="Arial" panose="020B0604020202020204" pitchFamily="34" charset="0"/>
                <a:ea typeface="ヒラギノ角ゴ Pro W3"/>
                <a:cs typeface="Arial" panose="020B0604020202020204" pitchFamily="34" charset="0"/>
              </a:rPr>
              <a:t> </a:t>
            </a:r>
            <a:endParaRPr lang="en-US" altLang="en-US" baseline="30000" dirty="0">
              <a:latin typeface="Arial" panose="020B0604020202020204" pitchFamily="34" charset="0"/>
              <a:ea typeface="ヒラギノ角ゴ Pro W3"/>
              <a:cs typeface="Arial" panose="020B0604020202020204" pitchFamily="34" charset="0"/>
            </a:endParaRPr>
          </a:p>
          <a:p>
            <a:pPr marL="115888" lvl="1" indent="-115888" defTabSz="485480">
              <a:spcBef>
                <a:spcPct val="20000"/>
              </a:spcBef>
              <a:defRPr/>
            </a:pPr>
            <a:r>
              <a:rPr lang="en-US" baseline="30000" dirty="0">
                <a:latin typeface="Arial" panose="020B0604020202020204" pitchFamily="34" charset="0"/>
                <a:ea typeface="ヒラギノ角ゴ Pro W3"/>
                <a:cs typeface="Arial" panose="020B0604020202020204" pitchFamily="34" charset="0"/>
              </a:rPr>
              <a:t>2 </a:t>
            </a:r>
            <a:r>
              <a:rPr lang="en-US" dirty="0">
                <a:latin typeface="Arial" panose="020B0604020202020204" pitchFamily="34" charset="0"/>
                <a:ea typeface="ヒラギノ角ゴ Pro W3"/>
                <a:cs typeface="Arial" panose="020B0604020202020204" pitchFamily="34" charset="0"/>
              </a:rPr>
              <a:t>Centers for Disease Control and Prevention. Partner Services annual report 2018. Published October 2020. Accessed August 16, 2021. </a:t>
            </a:r>
            <a:r>
              <a:rPr lang="en-US" dirty="0">
                <a:latin typeface="Arial" panose="020B0604020202020204" pitchFamily="34" charset="0"/>
                <a:ea typeface="ヒラギノ角ゴ Pro W3"/>
                <a:cs typeface="Arial" panose="020B0604020202020204" pitchFamily="34" charset="0"/>
                <a:hlinkClick r:id="rId4"/>
              </a:rPr>
              <a:t>https://www.cdc.gov/hiv/pdf/library/reports/cdc-hiv-partner-services-annual-report-2018.pdf</a:t>
            </a:r>
            <a:r>
              <a:rPr lang="en-US" dirty="0">
                <a:latin typeface="Arial" panose="020B0604020202020204" pitchFamily="34" charset="0"/>
                <a:ea typeface="ヒラギノ角ゴ Pro W3"/>
                <a:cs typeface="Arial" panose="020B0604020202020204" pitchFamily="34" charset="0"/>
              </a:rPr>
              <a:t> </a:t>
            </a:r>
            <a:endParaRPr lang="en-US" dirty="0">
              <a:solidFill>
                <a:srgbClr val="7F7F7F"/>
              </a:solidFill>
              <a:latin typeface="Arial" panose="020B0604020202020204" pitchFamily="34" charset="0"/>
              <a:ea typeface="ヒラギノ角ゴ Pro W3"/>
              <a:cs typeface="Arial" panose="020B0604020202020204" pitchFamily="34" charset="0"/>
            </a:endParaRPr>
          </a:p>
          <a:p>
            <a:pPr marL="0" lvl="1" indent="0" defTabSz="485480">
              <a:spcBef>
                <a:spcPct val="20000"/>
              </a:spcBef>
              <a:buNone/>
              <a:defRPr/>
            </a:pPr>
            <a:endParaRPr lang="en-US" dirty="0">
              <a:cs typeface="Arial" panose="020B0604020202020204" pitchFamily="34" charset="0"/>
            </a:endParaRPr>
          </a:p>
          <a:p>
            <a:pPr marL="0" lvl="1" defTabSz="485480">
              <a:spcBef>
                <a:spcPct val="20000"/>
              </a:spcBef>
              <a:defRPr/>
            </a:pPr>
            <a:endParaRPr lang="en-US" altLang="en-US" sz="800" dirty="0">
              <a:solidFill>
                <a:srgbClr val="000000"/>
              </a:solidFill>
              <a:latin typeface="Arial"/>
              <a:cs typeface="Arial"/>
            </a:endParaRPr>
          </a:p>
        </p:txBody>
      </p:sp>
    </p:spTree>
    <p:extLst>
      <p:ext uri="{BB962C8B-B14F-4D97-AF65-F5344CB8AC3E}">
        <p14:creationId xmlns:p14="http://schemas.microsoft.com/office/powerpoint/2010/main" val="161320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xfrm>
            <a:off x="735013" y="1173163"/>
            <a:ext cx="5632450" cy="31686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6611" name="Rectangle 3"/>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1336" indent="-121336">
              <a:spcAft>
                <a:spcPts val="206"/>
              </a:spcAft>
              <a:defRPr/>
            </a:pPr>
            <a:r>
              <a:rPr lang="en-US" altLang="en-US" b="1" dirty="0">
                <a:latin typeface="Arial" panose="020B0604020202020204" pitchFamily="34" charset="0"/>
                <a:ea typeface="ＭＳ Ｐゴシック" pitchFamily="34" charset="-128"/>
                <a:cs typeface="Arial" panose="020B0604020202020204" pitchFamily="34" charset="0"/>
              </a:rPr>
              <a:t>Speaker’s Notes:</a:t>
            </a:r>
          </a:p>
          <a:p>
            <a:pPr marL="171450" indent="-171450">
              <a:spcAft>
                <a:spcPts val="206"/>
              </a:spcAft>
              <a:buFont typeface="Wingdings" panose="05000000000000000000" pitchFamily="2" charset="2"/>
              <a:buChar char="§"/>
              <a:defRPr/>
            </a:pPr>
            <a:r>
              <a:rPr lang="en-US" altLang="en-US" b="0" dirty="0">
                <a:latin typeface="Arial" panose="020B0604020202020204" pitchFamily="34" charset="0"/>
                <a:ea typeface="ＭＳ Ｐゴシック" pitchFamily="34" charset="-128"/>
                <a:cs typeface="Arial" panose="020B0604020202020204" pitchFamily="34" charset="0"/>
              </a:rPr>
              <a:t>Notifying sexual or drug injection partners that they may have been exposed to an infectious disease is formally known as partner notification.</a:t>
            </a:r>
          </a:p>
          <a:p>
            <a:pPr marL="171450" indent="-171450">
              <a:spcAft>
                <a:spcPts val="206"/>
              </a:spcAft>
              <a:buFont typeface="Wingdings" panose="05000000000000000000" pitchFamily="2" charset="2"/>
              <a:buChar char="§"/>
              <a:defRPr/>
            </a:pPr>
            <a:r>
              <a:rPr lang="en-US" altLang="en-US" b="0" dirty="0">
                <a:latin typeface="Arial" panose="020B0604020202020204" pitchFamily="34" charset="0"/>
                <a:ea typeface="ＭＳ Ｐゴシック" pitchFamily="34" charset="-128"/>
                <a:cs typeface="Arial" panose="020B0604020202020204" pitchFamily="34" charset="0"/>
              </a:rPr>
              <a:t>Health departments typically use one of three methods of partner notification.</a:t>
            </a:r>
          </a:p>
          <a:p>
            <a:pPr lvl="1" indent="-230188">
              <a:spcAft>
                <a:spcPts val="206"/>
              </a:spcAft>
              <a:buFont typeface="Courier New" panose="02070309020205020404" pitchFamily="49" charset="0"/>
              <a:buChar char="o"/>
              <a:defRPr/>
            </a:pPr>
            <a:r>
              <a:rPr lang="en-US" altLang="en-US" b="0" dirty="0">
                <a:latin typeface="Arial" panose="020B0604020202020204" pitchFamily="34" charset="0"/>
                <a:ea typeface="ＭＳ Ｐゴシック" pitchFamily="34" charset="-128"/>
                <a:cs typeface="Arial" panose="020B0604020202020204" pitchFamily="34" charset="0"/>
              </a:rPr>
              <a:t>In the Provider Referral method, the health department tells your patient’s partners. Your patient provides contact information for their partners to the health department. Health department staff then contact partners, inform them of their potential exposure to HIV or </a:t>
            </a:r>
            <a:r>
              <a:rPr lang="en-US" altLang="en-US" b="0" dirty="0" err="1">
                <a:latin typeface="Arial" panose="020B0604020202020204" pitchFamily="34" charset="0"/>
                <a:ea typeface="ＭＳ Ｐゴシック" pitchFamily="34" charset="-128"/>
                <a:cs typeface="Arial" panose="020B0604020202020204" pitchFamily="34" charset="0"/>
              </a:rPr>
              <a:t>STIs</a:t>
            </a:r>
            <a:r>
              <a:rPr lang="en-US" altLang="en-US" b="0" dirty="0">
                <a:latin typeface="Arial" panose="020B0604020202020204" pitchFamily="34" charset="0"/>
                <a:ea typeface="ＭＳ Ｐゴシック" pitchFamily="34" charset="-128"/>
                <a:cs typeface="Arial" panose="020B0604020202020204" pitchFamily="34" charset="0"/>
              </a:rPr>
              <a:t>, and provide or make referrals to counseling, testing, treatment, and other services.</a:t>
            </a:r>
          </a:p>
          <a:p>
            <a:pPr lvl="1" indent="-230188">
              <a:spcAft>
                <a:spcPts val="206"/>
              </a:spcAft>
              <a:buFont typeface="Courier New" panose="02070309020205020404" pitchFamily="49" charset="0"/>
              <a:buChar char="o"/>
              <a:defRPr/>
            </a:pPr>
            <a:r>
              <a:rPr lang="en-US" altLang="en-US" b="0" dirty="0">
                <a:latin typeface="Arial" panose="020B0604020202020204" pitchFamily="34" charset="0"/>
                <a:ea typeface="ＭＳ Ｐゴシック" pitchFamily="34" charset="-128"/>
                <a:cs typeface="Arial" panose="020B0604020202020204" pitchFamily="34" charset="0"/>
              </a:rPr>
              <a:t>In the Self-Referral method, your patient takes full responsibility for letting their partners know of their potential exposure and for providing them with information about counseling and testing services.</a:t>
            </a:r>
          </a:p>
          <a:p>
            <a:pPr lvl="1" indent="-230188">
              <a:spcAft>
                <a:spcPts val="206"/>
              </a:spcAft>
              <a:buFont typeface="Courier New" panose="02070309020205020404" pitchFamily="49" charset="0"/>
              <a:buChar char="o"/>
              <a:defRPr/>
            </a:pPr>
            <a:r>
              <a:rPr lang="en-US" altLang="en-US" b="0" dirty="0">
                <a:latin typeface="Arial" panose="020B0604020202020204" pitchFamily="34" charset="0"/>
                <a:ea typeface="ＭＳ Ｐゴシック" pitchFamily="34" charset="-128"/>
                <a:cs typeface="Arial" panose="020B0604020202020204" pitchFamily="34" charset="0"/>
              </a:rPr>
              <a:t>In the Dual Referral method, your patient notifies their partners of their potential exposure with assistance from the health department. Health department staff support your patient and provide their partners with information about and access to counseling, testing, treatment, and other services.</a:t>
            </a:r>
          </a:p>
          <a:p>
            <a:pPr marL="121336" indent="-121336">
              <a:defRPr/>
            </a:pPr>
            <a:endParaRPr lang="en-US" altLang="ja-JP" dirty="0">
              <a:latin typeface="Arial" panose="020B0604020202020204" pitchFamily="34" charset="0"/>
              <a:ea typeface="ＭＳ Ｐゴシック" pitchFamily="34" charset="-128"/>
              <a:cs typeface="Arial" panose="020B0604020202020204" pitchFamily="34" charset="0"/>
            </a:endParaRPr>
          </a:p>
          <a:p>
            <a:pPr>
              <a:spcBef>
                <a:spcPct val="20000"/>
              </a:spcBef>
              <a:defRPr/>
            </a:pPr>
            <a:r>
              <a:rPr lang="en-US" altLang="en-US" b="1" dirty="0">
                <a:latin typeface="Arial" panose="020B0604020202020204" pitchFamily="34" charset="0"/>
                <a:ea typeface="ＭＳ Ｐゴシック" pitchFamily="34" charset="-128"/>
                <a:cs typeface="Arial" panose="020B0604020202020204" pitchFamily="34" charset="0"/>
              </a:rPr>
              <a:t>Reference:</a:t>
            </a:r>
          </a:p>
          <a:p>
            <a:pPr>
              <a:spcBef>
                <a:spcPct val="20000"/>
              </a:spcBef>
              <a:defRPr/>
            </a:pPr>
            <a:r>
              <a:rPr lang="en-US" altLang="en-US" dirty="0">
                <a:latin typeface="Arial" panose="020B0604020202020204" pitchFamily="34" charset="0"/>
                <a:ea typeface="ヒラギノ角ゴ Pro W3"/>
                <a:cs typeface="Arial" panose="020B0604020202020204" pitchFamily="34" charset="0"/>
              </a:rPr>
              <a:t>Centers for Disease Control and Prevention. Partner Services for HIV and STDs: a guide for health care providers. Accessed August 16, 2021. </a:t>
            </a:r>
            <a:r>
              <a:rPr lang="en-US" altLang="en-US" dirty="0">
                <a:latin typeface="Arial" panose="020B0604020202020204" pitchFamily="34" charset="0"/>
                <a:ea typeface="ヒラギノ角ゴ Pro W3"/>
                <a:cs typeface="Arial" panose="020B0604020202020204" pitchFamily="34" charset="0"/>
                <a:hlinkClick r:id="rId3"/>
              </a:rPr>
              <a:t>https://www.cdc.gov/stophivtogether/library/topics/treatment/brochures/cdc-hiv-lsht-treatment-brochure-partner-services-provider.pdf</a:t>
            </a:r>
            <a:r>
              <a:rPr lang="en-US" altLang="en-US" dirty="0">
                <a:latin typeface="Arial" panose="020B0604020202020204" pitchFamily="34" charset="0"/>
                <a:ea typeface="ヒラギノ角ゴ Pro W3"/>
                <a:cs typeface="Arial" panose="020B0604020202020204" pitchFamily="34" charset="0"/>
              </a:rPr>
              <a:t> </a:t>
            </a:r>
            <a:endParaRPr lang="en-US" altLang="en-US" baseline="30000" dirty="0">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23032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Speaker’s Notes:</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Partner Services contributes to the CDC’s status-neutral approach to HIV prevention and care in three main ways, as indicated by the orange arrows on the slide:</a:t>
            </a:r>
          </a:p>
          <a:p>
            <a:pPr lvl="1" indent="-230188">
              <a:buFont typeface="Courier New" panose="02070309020205020404" pitchFamily="49" charset="0"/>
              <a:buChar char="o"/>
            </a:pPr>
            <a:r>
              <a:rPr lang="en-US" dirty="0">
                <a:latin typeface="Arial" panose="020B0604020202020204" pitchFamily="34" charset="0"/>
                <a:cs typeface="Arial" panose="020B0604020202020204" pitchFamily="34" charset="0"/>
              </a:rPr>
              <a:t>Partner Services can assist individuals who are newly diagnosed with HIV notify their sexual and drug injection partners of their potential exposure to HIV and provide their partners with access to HIV testing and other services, such as counseling.</a:t>
            </a:r>
          </a:p>
          <a:p>
            <a:pPr lvl="1" indent="-230188">
              <a:buFont typeface="Courier New" panose="02070309020205020404" pitchFamily="49" charset="0"/>
              <a:buChar char="o"/>
            </a:pPr>
            <a:r>
              <a:rPr lang="en-US" dirty="0">
                <a:latin typeface="Arial" panose="020B0604020202020204" pitchFamily="34" charset="0"/>
                <a:cs typeface="Arial" panose="020B0604020202020204" pitchFamily="34" charset="0"/>
              </a:rPr>
              <a:t>If a partner is found to have HIV, Partner Services can link them to treatment and care to help them live healthy lives and reduce the risk of transmitting HIV.</a:t>
            </a:r>
          </a:p>
          <a:p>
            <a:pPr lvl="1" indent="-230188">
              <a:buFont typeface="Courier New" panose="02070309020205020404" pitchFamily="49" charset="0"/>
              <a:buChar char="o"/>
            </a:pPr>
            <a:r>
              <a:rPr lang="en-US" dirty="0">
                <a:latin typeface="Arial" panose="020B0604020202020204" pitchFamily="34" charset="0"/>
                <a:cs typeface="Arial" panose="020B0604020202020204" pitchFamily="34" charset="0"/>
              </a:rPr>
              <a:t>If a partner has a negative HIV test, Partner Services can link them to prevention services, such as pre-exposure prophylaxis (PrEP).</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a:spcBef>
                <a:spcPct val="20000"/>
              </a:spcBef>
              <a:defRPr/>
            </a:pPr>
            <a:r>
              <a:rPr lang="en-US" altLang="en-US" b="1" dirty="0">
                <a:latin typeface="Arial" panose="020B0604020202020204" pitchFamily="34" charset="0"/>
                <a:ea typeface="ＭＳ Ｐゴシック" pitchFamily="34" charset="-128"/>
                <a:cs typeface="Arial" panose="020B0604020202020204" pitchFamily="34" charset="0"/>
              </a:rPr>
              <a:t>Reference:</a:t>
            </a:r>
          </a:p>
          <a:p>
            <a:pPr>
              <a:spcBef>
                <a:spcPct val="20000"/>
              </a:spcBef>
              <a:defRPr/>
            </a:pPr>
            <a:r>
              <a:rPr lang="en-US" altLang="en-US" sz="1200" dirty="0">
                <a:ea typeface="ヒラギノ角ゴ Pro W3"/>
              </a:rPr>
              <a:t>The White House. National HIV/AIDS strategy for the United States 2022–2025. p. 34. Published 2021. Accessed February 2, 2022. </a:t>
            </a:r>
            <a:r>
              <a:rPr lang="en-US" altLang="en-US" sz="1200" dirty="0">
                <a:ea typeface="ヒラギノ角ゴ Pro W3"/>
                <a:hlinkClick r:id="rId3"/>
              </a:rPr>
              <a:t>https://www.whitehouse.gov/wp-content/uploads/2021/11/National-HIV-AIDS-Strategy.pdf</a:t>
            </a:r>
            <a:r>
              <a:rPr lang="en-US" altLang="en-US" sz="1200" dirty="0">
                <a:ea typeface="ヒラギノ角ゴ Pro W3"/>
              </a:rPr>
              <a:t> </a:t>
            </a:r>
            <a:endParaRPr lang="en-US" altLang="en-US" sz="1200" baseline="30000" dirty="0">
              <a:ea typeface="ヒラギノ角ゴ Pro W3"/>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9537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763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i="1" dirty="0">
                <a:latin typeface="Arial" panose="020B0604020202020204" pitchFamily="34" charset="0"/>
                <a:ea typeface="ＭＳ Ｐゴシック" pitchFamily="34" charset="-128"/>
                <a:cs typeface="Arial" panose="020B0604020202020204" pitchFamily="34" charset="0"/>
              </a:rPr>
              <a:t>[***This slide is intended for use as a discussion prompt with the audience. The Speaker may pose the question to the audience to encourage audience engagement, or the Speaker may simply present the information. The answer to the question appears in the Speaker’s Notes on the next slide.***]</a:t>
            </a:r>
          </a:p>
          <a:p>
            <a:pPr marL="121336" indent="-121336">
              <a:spcAft>
                <a:spcPts val="206"/>
              </a:spcAft>
              <a:defRPr/>
            </a:pPr>
            <a:endParaRPr lang="en-US" altLang="en-US" b="1" dirty="0">
              <a:latin typeface="Arial" panose="020B0604020202020204" pitchFamily="34" charset="0"/>
              <a:ea typeface="ＭＳ Ｐゴシック" pitchFamily="34" charset="-128"/>
              <a:cs typeface="Arial" panose="020B0604020202020204" pitchFamily="34" charset="0"/>
            </a:endParaRPr>
          </a:p>
          <a:p>
            <a:pPr marL="121336" indent="-121336">
              <a:spcAft>
                <a:spcPts val="206"/>
              </a:spcAft>
              <a:defRPr/>
            </a:pPr>
            <a:r>
              <a:rPr lang="en-US" altLang="en-US" b="1" dirty="0">
                <a:latin typeface="Arial" panose="020B0604020202020204" pitchFamily="34" charset="0"/>
                <a:ea typeface="ＭＳ Ｐゴシック" pitchFamily="34" charset="-128"/>
                <a:cs typeface="Arial" panose="020B0604020202020204" pitchFamily="34" charset="0"/>
              </a:rPr>
              <a:t>Speaker’s Notes:</a:t>
            </a:r>
          </a:p>
          <a:p>
            <a:pPr>
              <a:spcAft>
                <a:spcPts val="206"/>
              </a:spcAft>
              <a:defRPr/>
            </a:pPr>
            <a:r>
              <a:rPr lang="en-US" altLang="en-US" b="0" dirty="0">
                <a:latin typeface="Arial" panose="020B0604020202020204" pitchFamily="34" charset="0"/>
                <a:ea typeface="ＭＳ Ｐゴシック" pitchFamily="34" charset="-128"/>
                <a:cs typeface="Arial" panose="020B0604020202020204" pitchFamily="34" charset="0"/>
              </a:rPr>
              <a:t>Which of the following types of patients are candidates for Partner Services?</a:t>
            </a:r>
          </a:p>
          <a:p>
            <a:pPr marL="228600" indent="-228600">
              <a:spcAft>
                <a:spcPts val="206"/>
              </a:spcAft>
              <a:buFont typeface="+mj-lt"/>
              <a:buAutoNum type="alphaUcPeriod"/>
              <a:defRPr/>
            </a:pPr>
            <a:r>
              <a:rPr lang="en-US" altLang="en-US" b="0" dirty="0">
                <a:latin typeface="Arial" panose="020B0604020202020204" pitchFamily="34" charset="0"/>
                <a:ea typeface="ＭＳ Ｐゴシック" pitchFamily="34" charset="-128"/>
                <a:cs typeface="Arial" panose="020B0604020202020204" pitchFamily="34" charset="0"/>
              </a:rPr>
              <a:t>Patients with newly diagnosed HIV.</a:t>
            </a:r>
          </a:p>
          <a:p>
            <a:pPr marL="228600" indent="-228600">
              <a:spcAft>
                <a:spcPts val="206"/>
              </a:spcAft>
              <a:buFont typeface="+mj-lt"/>
              <a:buAutoNum type="alphaUcPeriod"/>
              <a:defRPr/>
            </a:pPr>
            <a:r>
              <a:rPr lang="en-US" altLang="en-US" b="0" dirty="0">
                <a:latin typeface="Arial" panose="020B0604020202020204" pitchFamily="34" charset="0"/>
                <a:ea typeface="ＭＳ Ｐゴシック" pitchFamily="34" charset="-128"/>
                <a:cs typeface="Arial" panose="020B0604020202020204" pitchFamily="34" charset="0"/>
              </a:rPr>
              <a:t>Patients with HIV who indicate ongoing high-risk behaviors.</a:t>
            </a:r>
          </a:p>
          <a:p>
            <a:pPr marL="228600" indent="-228600">
              <a:spcAft>
                <a:spcPts val="206"/>
              </a:spcAft>
              <a:buFont typeface="+mj-lt"/>
              <a:buAutoNum type="alphaUcPeriod"/>
              <a:defRPr/>
            </a:pPr>
            <a:r>
              <a:rPr lang="en-US" altLang="en-US" b="0" dirty="0">
                <a:latin typeface="Arial" panose="020B0604020202020204" pitchFamily="34" charset="0"/>
                <a:ea typeface="ＭＳ Ｐゴシック" pitchFamily="34" charset="-128"/>
                <a:cs typeface="Arial" panose="020B0604020202020204" pitchFamily="34" charset="0"/>
              </a:rPr>
              <a:t>Patients with diagnosed syphilis, gonorrhea, or chlamydia.</a:t>
            </a:r>
          </a:p>
          <a:p>
            <a:pPr marL="228600" indent="-228600">
              <a:spcAft>
                <a:spcPts val="206"/>
              </a:spcAft>
              <a:buFont typeface="+mj-lt"/>
              <a:buAutoNum type="alphaUcPeriod"/>
              <a:defRPr/>
            </a:pPr>
            <a:r>
              <a:rPr lang="en-US" altLang="en-US" b="0" dirty="0">
                <a:latin typeface="Arial" panose="020B0604020202020204" pitchFamily="34" charset="0"/>
                <a:ea typeface="ＭＳ Ｐゴシック" pitchFamily="34" charset="-128"/>
                <a:cs typeface="Arial" panose="020B0604020202020204" pitchFamily="34" charset="0"/>
              </a:rPr>
              <a:t>New patients referred to your practice with an </a:t>
            </a:r>
            <a:r>
              <a:rPr lang="en-US" altLang="en-US" b="0" dirty="0" err="1">
                <a:latin typeface="Arial" panose="020B0604020202020204" pitchFamily="34" charset="0"/>
                <a:ea typeface="ＭＳ Ｐゴシック" pitchFamily="34" charset="-128"/>
                <a:cs typeface="Arial" panose="020B0604020202020204" pitchFamily="34" charset="0"/>
              </a:rPr>
              <a:t>STI</a:t>
            </a:r>
            <a:r>
              <a:rPr lang="en-US" altLang="en-US" b="0" dirty="0">
                <a:latin typeface="Arial" panose="020B0604020202020204" pitchFamily="34" charset="0"/>
                <a:ea typeface="ＭＳ Ｐゴシック" pitchFamily="34" charset="-128"/>
                <a:cs typeface="Arial" panose="020B0604020202020204" pitchFamily="34" charset="0"/>
              </a:rPr>
              <a:t>.</a:t>
            </a:r>
          </a:p>
          <a:p>
            <a:pPr marL="228600" indent="-228600">
              <a:spcAft>
                <a:spcPts val="206"/>
              </a:spcAft>
              <a:buFont typeface="+mj-lt"/>
              <a:buAutoNum type="alphaUcPeriod"/>
              <a:defRPr/>
            </a:pPr>
            <a:r>
              <a:rPr lang="en-US" altLang="en-US" b="0" dirty="0">
                <a:latin typeface="Arial" panose="020B0604020202020204" pitchFamily="34" charset="0"/>
                <a:ea typeface="ＭＳ Ｐゴシック" pitchFamily="34" charset="-128"/>
                <a:cs typeface="Arial" panose="020B0604020202020204" pitchFamily="34" charset="0"/>
              </a:rPr>
              <a:t>New patients referred to your practice with HIV.</a:t>
            </a:r>
            <a:endParaRPr lang="en-US" altLang="en-US" b="1" dirty="0">
              <a:latin typeface="Arial" panose="020B0604020202020204" pitchFamily="34" charset="0"/>
              <a:ea typeface="ＭＳ Ｐゴシック" pitchFamily="34" charset="-128"/>
              <a:cs typeface="Arial" panose="020B0604020202020204" pitchFamily="34" charset="0"/>
            </a:endParaRPr>
          </a:p>
          <a:p>
            <a:pPr marL="588646" lvl="1" indent="-116418">
              <a:spcBef>
                <a:spcPct val="20000"/>
              </a:spcBef>
              <a:buFont typeface="Wingdings" pitchFamily="2" charset="2"/>
              <a:buChar char="§"/>
              <a:defRPr/>
            </a:pP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Wingdings" pitchFamily="2" charset="2"/>
              <a:buNone/>
              <a:defRPr/>
            </a:pPr>
            <a:r>
              <a:rPr lang="en-US" altLang="en-US" b="1" dirty="0">
                <a:latin typeface="Arial" panose="020B0604020202020204" pitchFamily="34" charset="0"/>
                <a:ea typeface="ＭＳ Ｐゴシック" pitchFamily="34" charset="-128"/>
                <a:cs typeface="Arial" panose="020B0604020202020204" pitchFamily="34" charset="0"/>
              </a:rPr>
              <a:t>Reference: </a:t>
            </a:r>
          </a:p>
          <a:p>
            <a:pPr marL="14288" lvl="1" fontAlgn="base">
              <a:spcBef>
                <a:spcPct val="0"/>
              </a:spcBef>
              <a:spcAft>
                <a:spcPct val="0"/>
              </a:spcAft>
              <a:buNone/>
            </a:pPr>
            <a:r>
              <a:rPr lang="en-US" kern="1200" dirty="0">
                <a:latin typeface="Arial" panose="020B0604020202020204" pitchFamily="34" charset="0"/>
                <a:ea typeface="ＭＳ Ｐゴシック"/>
                <a:cs typeface="Arial" panose="020B0604020202020204" pitchFamily="34" charset="0"/>
              </a:rPr>
              <a:t>Centers for Disease Control and Prevention. Sexually transmitted diseases treatment guidelines, 2015. </a:t>
            </a:r>
            <a:r>
              <a:rPr lang="en-US" i="1" kern="1200" dirty="0">
                <a:latin typeface="Arial" panose="020B0604020202020204" pitchFamily="34" charset="0"/>
                <a:ea typeface="ＭＳ Ｐゴシック"/>
                <a:cs typeface="Arial" panose="020B0604020202020204" pitchFamily="34" charset="0"/>
              </a:rPr>
              <a:t>MMWR Morb Mortal Wkly Rep.</a:t>
            </a:r>
            <a:r>
              <a:rPr lang="en-US" kern="1200" dirty="0">
                <a:latin typeface="Arial" panose="020B0604020202020204" pitchFamily="34" charset="0"/>
                <a:ea typeface="ＭＳ Ｐゴシック"/>
                <a:cs typeface="Arial" panose="020B0604020202020204" pitchFamily="34" charset="0"/>
              </a:rPr>
              <a:t> 2015;64(3):1-137. </a:t>
            </a:r>
            <a:r>
              <a:rPr lang="en-US" dirty="0">
                <a:latin typeface="Arial" panose="020B0604020202020204" pitchFamily="34" charset="0"/>
                <a:cs typeface="Arial" panose="020B0604020202020204" pitchFamily="34" charset="0"/>
                <a:hlinkClick r:id="rId3"/>
              </a:rPr>
              <a:t>https://www.cdc.gov/mmwr/preview/mmwrhtml/rr6403a1.htm</a:t>
            </a:r>
            <a:r>
              <a:rPr lang="en-US" dirty="0">
                <a:latin typeface="Arial" panose="020B0604020202020204" pitchFamily="34" charset="0"/>
                <a:cs typeface="Arial" panose="020B0604020202020204" pitchFamily="34" charset="0"/>
              </a:rPr>
              <a:t> </a:t>
            </a:r>
            <a:endParaRPr lang="en-US" altLang="en-US"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61728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763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i="1" dirty="0">
                <a:latin typeface="Arial" panose="020B0604020202020204" pitchFamily="34" charset="0"/>
                <a:ea typeface="ＭＳ Ｐゴシック" pitchFamily="34" charset="-128"/>
                <a:cs typeface="Arial" panose="020B0604020202020204" pitchFamily="34" charset="0"/>
              </a:rPr>
              <a:t>[***This slide is intended for use as a discussion prompt with the audience. The Speaker may pose the question to the audience to encourage audience engagement, or the Speaker may simply present the information. The answer to the question appears in below in the Speaker’s Notes.***]</a:t>
            </a:r>
          </a:p>
          <a:p>
            <a:pPr marL="121336" indent="-121336">
              <a:spcAft>
                <a:spcPts val="206"/>
              </a:spcAft>
              <a:defRPr/>
            </a:pPr>
            <a:endParaRPr lang="en-US" altLang="en-US" b="1" dirty="0">
              <a:latin typeface="Arial" panose="020B0604020202020204" pitchFamily="34" charset="0"/>
              <a:ea typeface="ＭＳ Ｐゴシック" pitchFamily="34" charset="-128"/>
              <a:cs typeface="Arial" panose="020B0604020202020204" pitchFamily="34" charset="0"/>
            </a:endParaRPr>
          </a:p>
          <a:p>
            <a:pPr marL="121336" indent="-121336">
              <a:spcAft>
                <a:spcPts val="206"/>
              </a:spcAft>
              <a:defRPr/>
            </a:pPr>
            <a:r>
              <a:rPr lang="en-US" altLang="en-US" b="1" dirty="0">
                <a:latin typeface="Arial" panose="020B0604020202020204" pitchFamily="34" charset="0"/>
                <a:ea typeface="ＭＳ Ｐゴシック" pitchFamily="34" charset="-128"/>
                <a:cs typeface="Arial" panose="020B0604020202020204" pitchFamily="34" charset="0"/>
              </a:rPr>
              <a:t>Speaker’s Notes:</a:t>
            </a:r>
          </a:p>
          <a:p>
            <a:pPr marL="171450" indent="-171450">
              <a:spcAft>
                <a:spcPts val="206"/>
              </a:spcAft>
              <a:buFont typeface="Wingdings" panose="05000000000000000000" pitchFamily="2" charset="2"/>
              <a:buChar char="§"/>
              <a:defRPr/>
            </a:pPr>
            <a:r>
              <a:rPr lang="en-US" altLang="en-US" b="1" dirty="0">
                <a:latin typeface="Arial" panose="020B0604020202020204" pitchFamily="34" charset="0"/>
                <a:ea typeface="ＭＳ Ｐゴシック" pitchFamily="34" charset="-128"/>
                <a:cs typeface="Arial" panose="020B0604020202020204" pitchFamily="34" charset="0"/>
              </a:rPr>
              <a:t>If you chose “A”, you would be correct: All people with newly diagnosed or reported HIV should be offered HIV Partner Services at least once, at diagnosis or as soon as possible after diagnosis.</a:t>
            </a:r>
          </a:p>
          <a:p>
            <a:pPr marL="588646" lvl="1" indent="-116418">
              <a:spcBef>
                <a:spcPct val="20000"/>
              </a:spcBef>
              <a:buFont typeface="Wingdings" pitchFamily="2" charset="2"/>
              <a:buChar char="§"/>
              <a:defRPr/>
            </a:pP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Wingdings" pitchFamily="2" charset="2"/>
              <a:buNone/>
              <a:defRPr/>
            </a:pPr>
            <a:r>
              <a:rPr lang="en-US" altLang="en-US" b="1" dirty="0">
                <a:latin typeface="Arial" panose="020B0604020202020204" pitchFamily="34" charset="0"/>
                <a:ea typeface="ＭＳ Ｐゴシック" pitchFamily="34" charset="-128"/>
                <a:cs typeface="Arial" panose="020B0604020202020204" pitchFamily="34" charset="0"/>
              </a:rPr>
              <a:t>Reference: </a:t>
            </a:r>
          </a:p>
          <a:p>
            <a:pPr marL="14288" lvl="1" fontAlgn="base">
              <a:spcBef>
                <a:spcPct val="0"/>
              </a:spcBef>
              <a:spcAft>
                <a:spcPct val="0"/>
              </a:spcAft>
              <a:buNone/>
            </a:pPr>
            <a:r>
              <a:rPr lang="en-US" kern="1200" dirty="0">
                <a:latin typeface="Arial" panose="020B0604020202020204" pitchFamily="34" charset="0"/>
                <a:ea typeface="ＭＳ Ｐゴシック"/>
                <a:cs typeface="Arial" panose="020B0604020202020204" pitchFamily="34" charset="0"/>
              </a:rPr>
              <a:t>Centers for Disease Control and Prevention. Sexually transmitted diseases treatment guidelines, 2015. </a:t>
            </a:r>
            <a:r>
              <a:rPr lang="en-US" i="1" kern="1200" dirty="0">
                <a:latin typeface="Arial" panose="020B0604020202020204" pitchFamily="34" charset="0"/>
                <a:ea typeface="ＭＳ Ｐゴシック"/>
                <a:cs typeface="Arial" panose="020B0604020202020204" pitchFamily="34" charset="0"/>
              </a:rPr>
              <a:t>MMWR Morb Mortal Wkly Rep.</a:t>
            </a:r>
            <a:r>
              <a:rPr lang="en-US" kern="1200" dirty="0">
                <a:latin typeface="Arial" panose="020B0604020202020204" pitchFamily="34" charset="0"/>
                <a:ea typeface="ＭＳ Ｐゴシック"/>
                <a:cs typeface="Arial" panose="020B0604020202020204" pitchFamily="34" charset="0"/>
              </a:rPr>
              <a:t> 2015;64(3):1-137. </a:t>
            </a:r>
            <a:r>
              <a:rPr lang="en-US" kern="1200" dirty="0">
                <a:latin typeface="Arial" panose="020B0604020202020204" pitchFamily="34" charset="0"/>
                <a:ea typeface="ＭＳ Ｐゴシック"/>
                <a:cs typeface="Arial" panose="020B0604020202020204" pitchFamily="34" charset="0"/>
                <a:hlinkClick r:id="rId3"/>
              </a:rPr>
              <a:t>https://www.cdc.gov/mmwr/preview/mmwrhtml/rr6403a1.htm</a:t>
            </a:r>
            <a:r>
              <a:rPr lang="en-US" kern="1200" dirty="0">
                <a:latin typeface="Arial" panose="020B0604020202020204" pitchFamily="34" charset="0"/>
                <a:ea typeface="ＭＳ Ｐゴシック"/>
                <a:cs typeface="Arial" panose="020B0604020202020204" pitchFamily="34" charset="0"/>
              </a:rPr>
              <a:t> </a:t>
            </a:r>
            <a:endParaRPr lang="en-US" altLang="en-US"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310035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F5D004-69AD-054A-8E36-0B01235D5922}"/>
              </a:ext>
            </a:extLst>
          </p:cNvPr>
          <p:cNvSpPr/>
          <p:nvPr userDrawn="1"/>
        </p:nvSpPr>
        <p:spPr bwMode="auto">
          <a:xfrm>
            <a:off x="2329937" y="10246"/>
            <a:ext cx="3143251" cy="6665973"/>
          </a:xfrm>
          <a:prstGeom prst="rect">
            <a:avLst/>
          </a:prstGeom>
          <a:gradFill>
            <a:gsLst>
              <a:gs pos="0">
                <a:schemeClr val="bg1"/>
              </a:gs>
              <a:gs pos="98000">
                <a:schemeClr val="bg1">
                  <a:alpha val="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708A4A68-4777-A34A-9383-AEAE3841C762}"/>
              </a:ext>
            </a:extLst>
          </p:cNvPr>
          <p:cNvSpPr/>
          <p:nvPr userDrawn="1"/>
        </p:nvSpPr>
        <p:spPr bwMode="auto">
          <a:xfrm>
            <a:off x="499496" y="10244"/>
            <a:ext cx="4944604" cy="6665975"/>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130050" name="Rectangle 2"/>
          <p:cNvSpPr>
            <a:spLocks noGrp="1" noChangeArrowheads="1"/>
          </p:cNvSpPr>
          <p:nvPr>
            <p:ph type="ctrTitle"/>
          </p:nvPr>
        </p:nvSpPr>
        <p:spPr>
          <a:xfrm>
            <a:off x="885213" y="1157420"/>
            <a:ext cx="4143987" cy="2737132"/>
          </a:xfrm>
          <a:noFill/>
        </p:spPr>
        <p:txBody>
          <a:bodyPr anchor="t"/>
          <a:lstStyle>
            <a:lvl1pPr algn="l">
              <a:defRPr lang="en-US" sz="2800" b="0" kern="0" dirty="0">
                <a:solidFill>
                  <a:schemeClr val="tx1"/>
                </a:solidFill>
                <a:latin typeface="+mj-lt"/>
                <a:ea typeface="+mj-ea"/>
                <a:cs typeface="Calibri" panose="020F0502020204030204" pitchFamily="34" charset="0"/>
              </a:defRPr>
            </a:lvl1pPr>
          </a:lstStyle>
          <a:p>
            <a:r>
              <a:rPr lang="en-US" dirty="0"/>
              <a:t>Click to edit Master title style</a:t>
            </a:r>
          </a:p>
        </p:txBody>
      </p:sp>
      <p:sp>
        <p:nvSpPr>
          <p:cNvPr id="130051" name="Rectangle 3"/>
          <p:cNvSpPr>
            <a:spLocks noGrp="1" noChangeArrowheads="1"/>
          </p:cNvSpPr>
          <p:nvPr>
            <p:ph type="subTitle" idx="1"/>
          </p:nvPr>
        </p:nvSpPr>
        <p:spPr>
          <a:xfrm>
            <a:off x="885213" y="3950885"/>
            <a:ext cx="4143987" cy="687118"/>
          </a:xfrm>
        </p:spPr>
        <p:txBody>
          <a:bodyPr/>
          <a:lstStyle>
            <a:lvl1pPr marL="0" indent="0" algn="l">
              <a:buFont typeface="Wingdings" pitchFamily="1" charset="2"/>
              <a:buNone/>
              <a:defRPr lang="en-US" sz="2000" kern="1200" dirty="0">
                <a:solidFill>
                  <a:srgbClr val="0161AA"/>
                </a:solidFill>
                <a:latin typeface="+mj-lt"/>
                <a:ea typeface="ヒラギノ角ゴ Pro W3" pitchFamily="1" charset="-128"/>
                <a:cs typeface="Calibri" panose="020F0502020204030204" pitchFamily="34" charset="0"/>
              </a:defRPr>
            </a:lvl1pPr>
          </a:lstStyle>
          <a:p>
            <a:r>
              <a:rPr lang="en-US" dirty="0"/>
              <a:t>Click to edit Master subtitle style</a:t>
            </a:r>
          </a:p>
        </p:txBody>
      </p:sp>
      <p:sp>
        <p:nvSpPr>
          <p:cNvPr id="17" name="Rectangle 16">
            <a:extLst>
              <a:ext uri="{FF2B5EF4-FFF2-40B4-BE49-F238E27FC236}">
                <a16:creationId xmlns:a16="http://schemas.microsoft.com/office/drawing/2014/main" id="{114593F9-97DF-6D4F-8648-B2F80835E9A7}"/>
              </a:ext>
            </a:extLst>
          </p:cNvPr>
          <p:cNvSpPr/>
          <p:nvPr userDrawn="1"/>
        </p:nvSpPr>
        <p:spPr bwMode="auto">
          <a:xfrm>
            <a:off x="0" y="6665976"/>
            <a:ext cx="7549662" cy="192024"/>
          </a:xfrm>
          <a:prstGeom prst="rect">
            <a:avLst/>
          </a:prstGeom>
          <a:solidFill>
            <a:srgbClr val="0078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18" name="Rectangle 17">
            <a:extLst>
              <a:ext uri="{FF2B5EF4-FFF2-40B4-BE49-F238E27FC236}">
                <a16:creationId xmlns:a16="http://schemas.microsoft.com/office/drawing/2014/main" id="{A7C39087-F471-BE4B-A860-8970B5D5EC7A}"/>
              </a:ext>
            </a:extLst>
          </p:cNvPr>
          <p:cNvSpPr/>
          <p:nvPr userDrawn="1"/>
        </p:nvSpPr>
        <p:spPr bwMode="auto">
          <a:xfrm>
            <a:off x="7549662" y="6665973"/>
            <a:ext cx="914400" cy="192024"/>
          </a:xfrm>
          <a:prstGeom prst="rect">
            <a:avLst/>
          </a:prstGeom>
          <a:solidFill>
            <a:srgbClr val="9A4F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19" name="Rectangle 18">
            <a:extLst>
              <a:ext uri="{FF2B5EF4-FFF2-40B4-BE49-F238E27FC236}">
                <a16:creationId xmlns:a16="http://schemas.microsoft.com/office/drawing/2014/main" id="{F806D54C-CAA8-8041-BD6B-2934B257BF4D}"/>
              </a:ext>
            </a:extLst>
          </p:cNvPr>
          <p:cNvSpPr/>
          <p:nvPr userDrawn="1"/>
        </p:nvSpPr>
        <p:spPr bwMode="auto">
          <a:xfrm>
            <a:off x="8464062" y="6665976"/>
            <a:ext cx="914400" cy="192024"/>
          </a:xfrm>
          <a:prstGeom prst="rect">
            <a:avLst/>
          </a:prstGeom>
          <a:solidFill>
            <a:srgbClr val="BE322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0" name="Rectangle 19">
            <a:extLst>
              <a:ext uri="{FF2B5EF4-FFF2-40B4-BE49-F238E27FC236}">
                <a16:creationId xmlns:a16="http://schemas.microsoft.com/office/drawing/2014/main" id="{E0896D87-5082-DE4E-BF20-169F1D7AF6CA}"/>
              </a:ext>
            </a:extLst>
          </p:cNvPr>
          <p:cNvSpPr/>
          <p:nvPr userDrawn="1"/>
        </p:nvSpPr>
        <p:spPr bwMode="auto">
          <a:xfrm>
            <a:off x="9378461" y="6665976"/>
            <a:ext cx="949569" cy="192024"/>
          </a:xfrm>
          <a:prstGeom prst="rect">
            <a:avLst/>
          </a:prstGeom>
          <a:solidFill>
            <a:srgbClr val="84B1D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1" name="Rectangle 20">
            <a:extLst>
              <a:ext uri="{FF2B5EF4-FFF2-40B4-BE49-F238E27FC236}">
                <a16:creationId xmlns:a16="http://schemas.microsoft.com/office/drawing/2014/main" id="{04155392-7AF7-964D-9B4B-7798B60B0E47}"/>
              </a:ext>
            </a:extLst>
          </p:cNvPr>
          <p:cNvSpPr/>
          <p:nvPr userDrawn="1"/>
        </p:nvSpPr>
        <p:spPr bwMode="auto">
          <a:xfrm>
            <a:off x="11289323" y="6665976"/>
            <a:ext cx="914400" cy="192024"/>
          </a:xfrm>
          <a:prstGeom prst="rect">
            <a:avLst/>
          </a:prstGeom>
          <a:solidFill>
            <a:srgbClr val="135F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4" name="Rectangle 23">
            <a:extLst>
              <a:ext uri="{FF2B5EF4-FFF2-40B4-BE49-F238E27FC236}">
                <a16:creationId xmlns:a16="http://schemas.microsoft.com/office/drawing/2014/main" id="{35C3DE95-1A5F-CB48-8F3A-0115653A29EA}"/>
              </a:ext>
            </a:extLst>
          </p:cNvPr>
          <p:cNvSpPr/>
          <p:nvPr userDrawn="1"/>
        </p:nvSpPr>
        <p:spPr bwMode="auto">
          <a:xfrm>
            <a:off x="10328029" y="6665976"/>
            <a:ext cx="960120" cy="192024"/>
          </a:xfrm>
          <a:prstGeom prst="rect">
            <a:avLst/>
          </a:prstGeom>
          <a:solidFill>
            <a:srgbClr val="F69F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pic>
        <p:nvPicPr>
          <p:cNvPr id="13" name="Picture 12" descr="Three logos: CDC, Let's Stop HIV Together, and Ending the HIV Epidemic.">
            <a:extLst>
              <a:ext uri="{FF2B5EF4-FFF2-40B4-BE49-F238E27FC236}">
                <a16:creationId xmlns:a16="http://schemas.microsoft.com/office/drawing/2014/main" id="{7DC50E40-9E96-4EA7-B843-2909528EDA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45494" y="5569957"/>
            <a:ext cx="3114681" cy="800639"/>
          </a:xfrm>
          <a:prstGeom prst="rect">
            <a:avLst/>
          </a:prstGeom>
        </p:spPr>
      </p:pic>
    </p:spTree>
    <p:extLst>
      <p:ext uri="{BB962C8B-B14F-4D97-AF65-F5344CB8AC3E}">
        <p14:creationId xmlns:p14="http://schemas.microsoft.com/office/powerpoint/2010/main" val="346212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Single line title and 1 column layout ">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11455400" y="6248434"/>
            <a:ext cx="609600" cy="304801"/>
          </a:xfrm>
        </p:spPr>
        <p:txBody>
          <a:bodyPr/>
          <a:lstStyle/>
          <a:p>
            <a:pPr eaLnBrk="0" fontAlgn="base" hangingPunct="0">
              <a:spcBef>
                <a:spcPct val="0"/>
              </a:spcBef>
              <a:spcAft>
                <a:spcPct val="0"/>
              </a:spcAft>
            </a:pPr>
            <a:fld id="{D4325D4D-289E-48C1-B277-2BEB492A7D19}" type="slidenum">
              <a:rPr lang="en-US" smtClean="0">
                <a:solidFill>
                  <a:srgbClr val="E7E6E6">
                    <a:lumMod val="50000"/>
                  </a:srgbClr>
                </a:solidFill>
                <a:ea typeface="ヒラギノ角ゴ Pro W3" pitchFamily="1" charset="-128"/>
              </a:rPr>
              <a:pPr eaLnBrk="0" fontAlgn="base" hangingPunct="0">
                <a:spcBef>
                  <a:spcPct val="0"/>
                </a:spcBef>
                <a:spcAft>
                  <a:spcPct val="0"/>
                </a:spcAft>
              </a:pPr>
              <a:t>‹#›</a:t>
            </a:fld>
            <a:endParaRPr lang="en-US" dirty="0">
              <a:solidFill>
                <a:srgbClr val="E7E6E6">
                  <a:lumMod val="50000"/>
                </a:srgbClr>
              </a:solidFill>
              <a:ea typeface="ヒラギノ角ゴ Pro W3" pitchFamily="1" charset="-128"/>
            </a:endParaRPr>
          </a:p>
        </p:txBody>
      </p:sp>
    </p:spTree>
    <p:extLst>
      <p:ext uri="{BB962C8B-B14F-4D97-AF65-F5344CB8AC3E}">
        <p14:creationId xmlns:p14="http://schemas.microsoft.com/office/powerpoint/2010/main" val="121169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ngle line title and 2column layout ">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609600" y="1143006"/>
            <a:ext cx="5380892" cy="4983163"/>
          </a:xfrm>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11455400" y="6248434"/>
            <a:ext cx="609600" cy="304801"/>
          </a:xfrm>
        </p:spPr>
        <p:txBody>
          <a:bodyPr/>
          <a:lstStyle/>
          <a:p>
            <a:pPr eaLnBrk="0" fontAlgn="base" hangingPunct="0">
              <a:spcBef>
                <a:spcPct val="0"/>
              </a:spcBef>
              <a:spcAft>
                <a:spcPct val="0"/>
              </a:spcAft>
            </a:pPr>
            <a:fld id="{D4325D4D-289E-48C1-B277-2BEB492A7D19}" type="slidenum">
              <a:rPr lang="en-US" smtClean="0">
                <a:solidFill>
                  <a:srgbClr val="E7E6E6">
                    <a:lumMod val="50000"/>
                  </a:srgbClr>
                </a:solidFill>
                <a:ea typeface="ヒラギノ角ゴ Pro W3" pitchFamily="1" charset="-128"/>
              </a:rPr>
              <a:pPr eaLnBrk="0" fontAlgn="base" hangingPunct="0">
                <a:spcBef>
                  <a:spcPct val="0"/>
                </a:spcBef>
                <a:spcAft>
                  <a:spcPct val="0"/>
                </a:spcAft>
              </a:pPr>
              <a:t>‹#›</a:t>
            </a:fld>
            <a:endParaRPr lang="en-US" dirty="0">
              <a:solidFill>
                <a:srgbClr val="E7E6E6">
                  <a:lumMod val="50000"/>
                </a:srgbClr>
              </a:solidFill>
              <a:ea typeface="ヒラギノ角ゴ Pro W3" pitchFamily="1" charset="-128"/>
            </a:endParaRPr>
          </a:p>
        </p:txBody>
      </p:sp>
      <p:sp>
        <p:nvSpPr>
          <p:cNvPr id="6" name="Content Placeholder 5">
            <a:extLst>
              <a:ext uri="{FF2B5EF4-FFF2-40B4-BE49-F238E27FC236}">
                <a16:creationId xmlns:a16="http://schemas.microsoft.com/office/drawing/2014/main" id="{BD0D5316-17B7-2049-9256-A90315F3F641}"/>
              </a:ext>
            </a:extLst>
          </p:cNvPr>
          <p:cNvSpPr>
            <a:spLocks noGrp="1"/>
          </p:cNvSpPr>
          <p:nvPr>
            <p:ph sz="quarter" idx="11"/>
          </p:nvPr>
        </p:nvSpPr>
        <p:spPr>
          <a:xfrm>
            <a:off x="6095999" y="1143006"/>
            <a:ext cx="5486401" cy="498316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1731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single lin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marL="0">
              <a:defRPr/>
            </a:lvl1pPr>
          </a:lstStyle>
          <a:p>
            <a:r>
              <a:rPr lang="en-US" dirty="0"/>
              <a:t>Click to edit Master title style</a:t>
            </a:r>
          </a:p>
        </p:txBody>
      </p:sp>
      <p:sp>
        <p:nvSpPr>
          <p:cNvPr id="4" name="Slide Number Placeholder 3"/>
          <p:cNvSpPr>
            <a:spLocks noGrp="1"/>
          </p:cNvSpPr>
          <p:nvPr>
            <p:ph type="sldNum" sz="quarter" idx="10"/>
          </p:nvPr>
        </p:nvSpPr>
        <p:spPr>
          <a:xfrm>
            <a:off x="11455400" y="6248434"/>
            <a:ext cx="609600" cy="304801"/>
          </a:xfrm>
        </p:spPr>
        <p:txBody>
          <a:bodyPr/>
          <a:lstStyle/>
          <a:p>
            <a:pPr eaLnBrk="0" fontAlgn="base" hangingPunct="0">
              <a:spcBef>
                <a:spcPct val="0"/>
              </a:spcBef>
              <a:spcAft>
                <a:spcPct val="0"/>
              </a:spcAft>
            </a:pPr>
            <a:fld id="{D4325D4D-289E-48C1-B277-2BEB492A7D19}" type="slidenum">
              <a:rPr lang="en-US" smtClean="0">
                <a:solidFill>
                  <a:srgbClr val="E7E6E6">
                    <a:lumMod val="50000"/>
                  </a:srgbClr>
                </a:solidFill>
                <a:ea typeface="ヒラギノ角ゴ Pro W3" pitchFamily="1" charset="-128"/>
              </a:rPr>
              <a:pPr eaLnBrk="0" fontAlgn="base" hangingPunct="0">
                <a:spcBef>
                  <a:spcPct val="0"/>
                </a:spcBef>
                <a:spcAft>
                  <a:spcPct val="0"/>
                </a:spcAft>
              </a:pPr>
              <a:t>‹#›</a:t>
            </a:fld>
            <a:endParaRPr lang="en-US" dirty="0">
              <a:solidFill>
                <a:srgbClr val="E7E6E6">
                  <a:lumMod val="50000"/>
                </a:srgbClr>
              </a:solidFill>
              <a:ea typeface="ヒラギノ角ゴ Pro W3" pitchFamily="1" charset="-128"/>
            </a:endParaRPr>
          </a:p>
        </p:txBody>
      </p:sp>
    </p:spTree>
    <p:extLst>
      <p:ext uri="{BB962C8B-B14F-4D97-AF65-F5344CB8AC3E}">
        <p14:creationId xmlns:p14="http://schemas.microsoft.com/office/powerpoint/2010/main" val="389782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and single column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2709" y="420328"/>
            <a:ext cx="11050971" cy="1004026"/>
          </a:xfrm>
          <a:noFill/>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pPr>
            <a:fld id="{D4325D4D-289E-48C1-B277-2BEB492A7D19}" type="slidenum">
              <a:rPr lang="en-US" smtClean="0">
                <a:solidFill>
                  <a:srgbClr val="E7E6E6">
                    <a:lumMod val="50000"/>
                  </a:srgbClr>
                </a:solidFill>
                <a:ea typeface="ヒラギノ角ゴ Pro W3" pitchFamily="1" charset="-128"/>
              </a:rPr>
              <a:pPr eaLnBrk="0" fontAlgn="base" hangingPunct="0">
                <a:spcBef>
                  <a:spcPct val="0"/>
                </a:spcBef>
                <a:spcAft>
                  <a:spcPct val="0"/>
                </a:spcAft>
              </a:pPr>
              <a:t>‹#›</a:t>
            </a:fld>
            <a:endParaRPr lang="en-US" dirty="0">
              <a:solidFill>
                <a:srgbClr val="E7E6E6">
                  <a:lumMod val="50000"/>
                </a:srgbClr>
              </a:solidFill>
              <a:ea typeface="ヒラギノ角ゴ Pro W3" pitchFamily="1" charset="-128"/>
            </a:endParaRPr>
          </a:p>
        </p:txBody>
      </p:sp>
      <p:sp>
        <p:nvSpPr>
          <p:cNvPr id="5" name="Text Placeholder 4">
            <a:extLst>
              <a:ext uri="{FF2B5EF4-FFF2-40B4-BE49-F238E27FC236}">
                <a16:creationId xmlns:a16="http://schemas.microsoft.com/office/drawing/2014/main" id="{41D72E5A-1CFF-6D41-A55A-4ACCCE4793B5}"/>
              </a:ext>
            </a:extLst>
          </p:cNvPr>
          <p:cNvSpPr>
            <a:spLocks noGrp="1"/>
          </p:cNvSpPr>
          <p:nvPr>
            <p:ph type="body" sz="quarter" idx="11"/>
          </p:nvPr>
        </p:nvSpPr>
        <p:spPr>
          <a:xfrm>
            <a:off x="612709" y="1500808"/>
            <a:ext cx="11050971" cy="468885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5417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Line Title and two column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9439" y="430267"/>
            <a:ext cx="10982961" cy="1004026"/>
          </a:xfrm>
          <a:noFill/>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pPr>
            <a:fld id="{D4325D4D-289E-48C1-B277-2BEB492A7D19}" type="slidenum">
              <a:rPr lang="en-US" smtClean="0">
                <a:solidFill>
                  <a:srgbClr val="E7E6E6">
                    <a:lumMod val="50000"/>
                  </a:srgbClr>
                </a:solidFill>
                <a:ea typeface="ヒラギノ角ゴ Pro W3" pitchFamily="1" charset="-128"/>
              </a:rPr>
              <a:pPr eaLnBrk="0" fontAlgn="base" hangingPunct="0">
                <a:spcBef>
                  <a:spcPct val="0"/>
                </a:spcBef>
                <a:spcAft>
                  <a:spcPct val="0"/>
                </a:spcAft>
              </a:pPr>
              <a:t>‹#›</a:t>
            </a:fld>
            <a:endParaRPr lang="en-US" dirty="0">
              <a:solidFill>
                <a:srgbClr val="E7E6E6">
                  <a:lumMod val="50000"/>
                </a:srgbClr>
              </a:solidFill>
              <a:ea typeface="ヒラギノ角ゴ Pro W3" pitchFamily="1" charset="-128"/>
            </a:endParaRPr>
          </a:p>
        </p:txBody>
      </p:sp>
      <p:sp>
        <p:nvSpPr>
          <p:cNvPr id="5" name="Text Placeholder 4">
            <a:extLst>
              <a:ext uri="{FF2B5EF4-FFF2-40B4-BE49-F238E27FC236}">
                <a16:creationId xmlns:a16="http://schemas.microsoft.com/office/drawing/2014/main" id="{41D72E5A-1CFF-6D41-A55A-4ACCCE4793B5}"/>
              </a:ext>
            </a:extLst>
          </p:cNvPr>
          <p:cNvSpPr>
            <a:spLocks noGrp="1"/>
          </p:cNvSpPr>
          <p:nvPr>
            <p:ph type="body" sz="quarter" idx="11"/>
          </p:nvPr>
        </p:nvSpPr>
        <p:spPr>
          <a:xfrm>
            <a:off x="599439" y="1484794"/>
            <a:ext cx="5379330" cy="4876678"/>
          </a:xfrm>
        </p:spPr>
        <p:txBody>
          <a:bodyPr/>
          <a:lstStyle/>
          <a:p>
            <a:pPr lvl="0"/>
            <a:r>
              <a:rPr lang="en-US" dirty="0"/>
              <a:t>Click to edit Master text styles</a:t>
            </a:r>
          </a:p>
          <a:p>
            <a:pPr lvl="1"/>
            <a:r>
              <a:rPr lang="en-US" dirty="0"/>
              <a:t>Second level</a:t>
            </a:r>
          </a:p>
          <a:p>
            <a:pPr lvl="2"/>
            <a:r>
              <a:rPr lang="en-US" dirty="0"/>
              <a:t>Third level</a:t>
            </a:r>
          </a:p>
        </p:txBody>
      </p:sp>
      <p:sp>
        <p:nvSpPr>
          <p:cNvPr id="6" name="Content Placeholder 5">
            <a:extLst>
              <a:ext uri="{FF2B5EF4-FFF2-40B4-BE49-F238E27FC236}">
                <a16:creationId xmlns:a16="http://schemas.microsoft.com/office/drawing/2014/main" id="{6F6566AA-8828-4944-A17D-51C4C666B3C7}"/>
              </a:ext>
            </a:extLst>
          </p:cNvPr>
          <p:cNvSpPr>
            <a:spLocks noGrp="1"/>
          </p:cNvSpPr>
          <p:nvPr>
            <p:ph sz="quarter" idx="12"/>
          </p:nvPr>
        </p:nvSpPr>
        <p:spPr>
          <a:xfrm>
            <a:off x="6096000" y="1484671"/>
            <a:ext cx="5496561" cy="48768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2961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2649" y="430267"/>
            <a:ext cx="10959752" cy="1004026"/>
          </a:xfrm>
          <a:noFill/>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pPr>
            <a:fld id="{D4325D4D-289E-48C1-B277-2BEB492A7D19}" type="slidenum">
              <a:rPr lang="en-US" smtClean="0">
                <a:solidFill>
                  <a:srgbClr val="E7E6E6">
                    <a:lumMod val="50000"/>
                  </a:srgbClr>
                </a:solidFill>
                <a:ea typeface="ヒラギノ角ゴ Pro W3" pitchFamily="1" charset="-128"/>
              </a:rPr>
              <a:pPr eaLnBrk="0" fontAlgn="base" hangingPunct="0">
                <a:spcBef>
                  <a:spcPct val="0"/>
                </a:spcBef>
                <a:spcAft>
                  <a:spcPct val="0"/>
                </a:spcAft>
              </a:pPr>
              <a:t>‹#›</a:t>
            </a:fld>
            <a:endParaRPr lang="en-US" dirty="0">
              <a:solidFill>
                <a:srgbClr val="E7E6E6">
                  <a:lumMod val="50000"/>
                </a:srgbClr>
              </a:solidFill>
              <a:ea typeface="ヒラギノ角ゴ Pro W3" pitchFamily="1" charset="-128"/>
            </a:endParaRPr>
          </a:p>
        </p:txBody>
      </p:sp>
    </p:spTree>
    <p:extLst>
      <p:ext uri="{BB962C8B-B14F-4D97-AF65-F5344CB8AC3E}">
        <p14:creationId xmlns:p14="http://schemas.microsoft.com/office/powerpoint/2010/main" val="158663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Backgroumd_Two-Line Title Only">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32589" y="440206"/>
            <a:ext cx="10949812" cy="1004026"/>
          </a:xfrm>
          <a:noFill/>
        </p:spPr>
        <p:txBody>
          <a:bodyPr lIns="182880" tIns="91440" rIns="182880" bIns="91440"/>
          <a:lstStyle>
            <a:lvl1pPr marL="0">
              <a:lnSpc>
                <a:spcPts val="3300"/>
              </a:lnSpc>
              <a:defRPr baseline="0">
                <a:solidFill>
                  <a:schemeClr val="bg1"/>
                </a:solidFill>
              </a:defRPr>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lvl1pPr>
              <a:defRPr>
                <a:solidFill>
                  <a:schemeClr val="bg1">
                    <a:lumMod val="85000"/>
                  </a:schemeClr>
                </a:solidFill>
              </a:defRPr>
            </a:lvl1pPr>
          </a:lstStyle>
          <a:p>
            <a:pPr eaLnBrk="0" fontAlgn="base" hangingPunct="0">
              <a:spcBef>
                <a:spcPct val="0"/>
              </a:spcBef>
              <a:spcAft>
                <a:spcPct val="0"/>
              </a:spcAft>
            </a:pPr>
            <a:fld id="{D4325D4D-289E-48C1-B277-2BEB492A7D19}" type="slidenum">
              <a:rPr lang="en-US" smtClean="0">
                <a:ea typeface="ヒラギノ角ゴ Pro W3" pitchFamily="1" charset="-128"/>
              </a:rPr>
              <a:pPr eaLnBrk="0" fontAlgn="base" hangingPunct="0">
                <a:spcBef>
                  <a:spcPct val="0"/>
                </a:spcBef>
                <a:spcAft>
                  <a:spcPct val="0"/>
                </a:spcAft>
              </a:pPr>
              <a:t>‹#›</a:t>
            </a:fld>
            <a:endParaRPr lang="en-US" dirty="0">
              <a:ea typeface="ヒラギノ角ゴ Pro W3" pitchFamily="1" charset="-128"/>
            </a:endParaRPr>
          </a:p>
        </p:txBody>
      </p:sp>
    </p:spTree>
    <p:extLst>
      <p:ext uri="{BB962C8B-B14F-4D97-AF65-F5344CB8AC3E}">
        <p14:creationId xmlns:p14="http://schemas.microsoft.com/office/powerpoint/2010/main" val="226928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AAA260-370A-444E-87DC-25CBD829C2E5}"/>
              </a:ext>
            </a:extLst>
          </p:cNvPr>
          <p:cNvPicPr>
            <a:picLocks noChangeAspect="1"/>
          </p:cNvPicPr>
          <p:nvPr userDrawn="1"/>
        </p:nvPicPr>
        <p:blipFill rotWithShape="1">
          <a:blip r:embed="rId2"/>
          <a:srcRect l="5217"/>
          <a:stretch/>
        </p:blipFill>
        <p:spPr>
          <a:xfrm>
            <a:off x="0" y="0"/>
            <a:ext cx="4991100" cy="5198806"/>
          </a:xfrm>
          <a:prstGeom prst="rect">
            <a:avLst/>
          </a:prstGeom>
        </p:spPr>
      </p:pic>
      <p:sp>
        <p:nvSpPr>
          <p:cNvPr id="4" name="Rectangle 3"/>
          <p:cNvSpPr/>
          <p:nvPr userDrawn="1"/>
        </p:nvSpPr>
        <p:spPr>
          <a:xfrm>
            <a:off x="225085" y="191728"/>
            <a:ext cx="11766024" cy="64745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2" name="Slide Number Placeholder 1"/>
          <p:cNvSpPr>
            <a:spLocks noGrp="1"/>
          </p:cNvSpPr>
          <p:nvPr>
            <p:ph type="sldNum" sz="quarter" idx="10"/>
          </p:nvPr>
        </p:nvSpPr>
        <p:spPr/>
        <p:txBody>
          <a:bodyPr/>
          <a:lstStyle>
            <a:lvl1pPr>
              <a:defRPr>
                <a:solidFill>
                  <a:schemeClr val="bg1"/>
                </a:solidFill>
              </a:defRPr>
            </a:lvl1pPr>
          </a:lstStyle>
          <a:p>
            <a:pPr eaLnBrk="0" fontAlgn="base" hangingPunct="0">
              <a:spcBef>
                <a:spcPct val="0"/>
              </a:spcBef>
              <a:spcAft>
                <a:spcPct val="0"/>
              </a:spcAft>
            </a:pPr>
            <a:fld id="{D4325D4D-289E-48C1-B277-2BEB492A7D19}" type="slidenum">
              <a:rPr lang="en-US" smtClean="0">
                <a:ea typeface="ヒラギノ角ゴ Pro W3" pitchFamily="1" charset="-128"/>
              </a:rPr>
              <a:pPr eaLnBrk="0" fontAlgn="base" hangingPunct="0">
                <a:spcBef>
                  <a:spcPct val="0"/>
                </a:spcBef>
                <a:spcAft>
                  <a:spcPct val="0"/>
                </a:spcAft>
              </a:pPr>
              <a:t>‹#›</a:t>
            </a:fld>
            <a:endParaRPr lang="en-US" dirty="0">
              <a:ea typeface="ヒラギノ角ゴ Pro W3" pitchFamily="1" charset="-128"/>
            </a:endParaRPr>
          </a:p>
        </p:txBody>
      </p:sp>
      <p:sp>
        <p:nvSpPr>
          <p:cNvPr id="5" name="Rectangle 2"/>
          <p:cNvSpPr>
            <a:spLocks noGrp="1" noChangeArrowheads="1"/>
          </p:cNvSpPr>
          <p:nvPr>
            <p:ph type="ctrTitle" hasCustomPrompt="1"/>
          </p:nvPr>
        </p:nvSpPr>
        <p:spPr>
          <a:xfrm>
            <a:off x="2792274" y="2590800"/>
            <a:ext cx="8332169" cy="1676399"/>
          </a:xfrm>
          <a:noFill/>
          <a:ln>
            <a:noFill/>
          </a:ln>
        </p:spPr>
        <p:txBody>
          <a:bodyPr/>
          <a:lstStyle>
            <a:lvl1pPr algn="l">
              <a:defRPr sz="3600" b="0">
                <a:solidFill>
                  <a:schemeClr val="accent1"/>
                </a:solidFill>
                <a:latin typeface="+mj-lt"/>
                <a:cs typeface="Calibri" panose="020F0502020204030204" pitchFamily="34" charset="0"/>
              </a:defRPr>
            </a:lvl1pPr>
          </a:lstStyle>
          <a:p>
            <a:r>
              <a:rPr lang="en-US" dirty="0"/>
              <a:t>Click to edit title style</a:t>
            </a:r>
          </a:p>
        </p:txBody>
      </p:sp>
      <p:pic>
        <p:nvPicPr>
          <p:cNvPr id="6" name="Picture 5">
            <a:extLst>
              <a:ext uri="{FF2B5EF4-FFF2-40B4-BE49-F238E27FC236}">
                <a16:creationId xmlns:a16="http://schemas.microsoft.com/office/drawing/2014/main" id="{C1953315-8701-5E46-B363-6A5AF6FEDC24}"/>
              </a:ext>
            </a:extLst>
          </p:cNvPr>
          <p:cNvPicPr>
            <a:picLocks noChangeAspect="1"/>
          </p:cNvPicPr>
          <p:nvPr userDrawn="1"/>
        </p:nvPicPr>
        <p:blipFill rotWithShape="1">
          <a:blip r:embed="rId3"/>
          <a:srcRect r="9144"/>
          <a:stretch/>
        </p:blipFill>
        <p:spPr>
          <a:xfrm>
            <a:off x="6810066" y="3362632"/>
            <a:ext cx="5411430" cy="3510116"/>
          </a:xfrm>
          <a:prstGeom prst="rect">
            <a:avLst/>
          </a:prstGeom>
        </p:spPr>
      </p:pic>
    </p:spTree>
    <p:extLst>
      <p:ext uri="{BB962C8B-B14F-4D97-AF65-F5344CB8AC3E}">
        <p14:creationId xmlns:p14="http://schemas.microsoft.com/office/powerpoint/2010/main" val="64441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25507"/>
            <a:ext cx="10972800" cy="612648"/>
          </a:xfrm>
          <a:prstGeom prst="rect">
            <a:avLst/>
          </a:prstGeom>
          <a:solidFill>
            <a:schemeClr val="bg1"/>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09600" y="1143006"/>
            <a:ext cx="10972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Slide Number Placeholder 10"/>
          <p:cNvSpPr>
            <a:spLocks noGrp="1"/>
          </p:cNvSpPr>
          <p:nvPr>
            <p:ph type="sldNum" sz="quarter" idx="4"/>
          </p:nvPr>
        </p:nvSpPr>
        <p:spPr>
          <a:xfrm>
            <a:off x="11464413" y="6361471"/>
            <a:ext cx="609600" cy="304801"/>
          </a:xfrm>
          <a:prstGeom prst="rect">
            <a:avLst/>
          </a:prstGeom>
          <a:noFill/>
        </p:spPr>
        <p:txBody>
          <a:bodyPr vert="horz" lIns="91440" tIns="45720" rIns="91440" bIns="45720" rtlCol="0" anchor="ctr"/>
          <a:lstStyle>
            <a:lvl1pPr algn="ctr">
              <a:defRPr sz="1200">
                <a:solidFill>
                  <a:schemeClr val="bg2">
                    <a:lumMod val="50000"/>
                  </a:schemeClr>
                </a:solidFill>
              </a:defRPr>
            </a:lvl1pPr>
          </a:lstStyle>
          <a:p>
            <a:fld id="{D4325D4D-289E-48C1-B277-2BEB492A7D19}" type="slidenum">
              <a:rPr lang="en-US" smtClean="0"/>
              <a:pPr/>
              <a:t>‹#›</a:t>
            </a:fld>
            <a:endParaRPr lang="en-US" dirty="0"/>
          </a:p>
        </p:txBody>
      </p:sp>
      <p:sp>
        <p:nvSpPr>
          <p:cNvPr id="12" name="Rectangle 11">
            <a:extLst>
              <a:ext uri="{FF2B5EF4-FFF2-40B4-BE49-F238E27FC236}">
                <a16:creationId xmlns:a16="http://schemas.microsoft.com/office/drawing/2014/main" id="{483F12D8-4A1A-0947-B8E8-EC35D15594B5}"/>
              </a:ext>
            </a:extLst>
          </p:cNvPr>
          <p:cNvSpPr/>
          <p:nvPr userDrawn="1"/>
        </p:nvSpPr>
        <p:spPr bwMode="auto">
          <a:xfrm>
            <a:off x="0" y="6665976"/>
            <a:ext cx="7549662" cy="192024"/>
          </a:xfrm>
          <a:prstGeom prst="rect">
            <a:avLst/>
          </a:prstGeom>
          <a:solidFill>
            <a:srgbClr val="0078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18" name="Rectangle 17">
            <a:extLst>
              <a:ext uri="{FF2B5EF4-FFF2-40B4-BE49-F238E27FC236}">
                <a16:creationId xmlns:a16="http://schemas.microsoft.com/office/drawing/2014/main" id="{AFC1AE7F-07C0-E042-B5EE-FBB4159ABD73}"/>
              </a:ext>
            </a:extLst>
          </p:cNvPr>
          <p:cNvSpPr/>
          <p:nvPr userDrawn="1"/>
        </p:nvSpPr>
        <p:spPr bwMode="auto">
          <a:xfrm>
            <a:off x="7549662" y="6665973"/>
            <a:ext cx="914400" cy="192024"/>
          </a:xfrm>
          <a:prstGeom prst="rect">
            <a:avLst/>
          </a:prstGeom>
          <a:solidFill>
            <a:srgbClr val="9A4F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19" name="Rectangle 18">
            <a:extLst>
              <a:ext uri="{FF2B5EF4-FFF2-40B4-BE49-F238E27FC236}">
                <a16:creationId xmlns:a16="http://schemas.microsoft.com/office/drawing/2014/main" id="{8F60A00E-D11C-D34F-8C40-EF38707E8AA2}"/>
              </a:ext>
            </a:extLst>
          </p:cNvPr>
          <p:cNvSpPr/>
          <p:nvPr userDrawn="1"/>
        </p:nvSpPr>
        <p:spPr bwMode="auto">
          <a:xfrm>
            <a:off x="8464062" y="6665976"/>
            <a:ext cx="914400" cy="192024"/>
          </a:xfrm>
          <a:prstGeom prst="rect">
            <a:avLst/>
          </a:prstGeom>
          <a:solidFill>
            <a:srgbClr val="BE322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0" name="Rectangle 19">
            <a:extLst>
              <a:ext uri="{FF2B5EF4-FFF2-40B4-BE49-F238E27FC236}">
                <a16:creationId xmlns:a16="http://schemas.microsoft.com/office/drawing/2014/main" id="{8C38EA8D-AE87-8C41-9B41-C93B540145EE}"/>
              </a:ext>
            </a:extLst>
          </p:cNvPr>
          <p:cNvSpPr/>
          <p:nvPr userDrawn="1"/>
        </p:nvSpPr>
        <p:spPr bwMode="auto">
          <a:xfrm>
            <a:off x="9378461" y="6665976"/>
            <a:ext cx="949569" cy="192024"/>
          </a:xfrm>
          <a:prstGeom prst="rect">
            <a:avLst/>
          </a:prstGeom>
          <a:solidFill>
            <a:srgbClr val="84B1D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1" name="Rectangle 20">
            <a:extLst>
              <a:ext uri="{FF2B5EF4-FFF2-40B4-BE49-F238E27FC236}">
                <a16:creationId xmlns:a16="http://schemas.microsoft.com/office/drawing/2014/main" id="{F1F18D9B-0CB9-594D-A6C6-DAC0D925375A}"/>
              </a:ext>
            </a:extLst>
          </p:cNvPr>
          <p:cNvSpPr/>
          <p:nvPr userDrawn="1"/>
        </p:nvSpPr>
        <p:spPr bwMode="auto">
          <a:xfrm>
            <a:off x="11289323" y="6665976"/>
            <a:ext cx="914400" cy="192024"/>
          </a:xfrm>
          <a:prstGeom prst="rect">
            <a:avLst/>
          </a:prstGeom>
          <a:solidFill>
            <a:srgbClr val="135F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2" name="Rectangle 21">
            <a:extLst>
              <a:ext uri="{FF2B5EF4-FFF2-40B4-BE49-F238E27FC236}">
                <a16:creationId xmlns:a16="http://schemas.microsoft.com/office/drawing/2014/main" id="{04C4F3CB-CD64-EB4B-BCDF-E4D37A23EAAB}"/>
              </a:ext>
            </a:extLst>
          </p:cNvPr>
          <p:cNvSpPr/>
          <p:nvPr userDrawn="1"/>
        </p:nvSpPr>
        <p:spPr bwMode="auto">
          <a:xfrm>
            <a:off x="10328029" y="6665976"/>
            <a:ext cx="960120" cy="192024"/>
          </a:xfrm>
          <a:prstGeom prst="rect">
            <a:avLst/>
          </a:prstGeom>
          <a:solidFill>
            <a:srgbClr val="F69F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880796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6" r:id="rId4"/>
    <p:sldLayoutId id="2147483667" r:id="rId5"/>
    <p:sldLayoutId id="2147483669" r:id="rId6"/>
    <p:sldLayoutId id="2147483663" r:id="rId7"/>
    <p:sldLayoutId id="2147483670" r:id="rId8"/>
    <p:sldLayoutId id="2147483665" r:id="rId9"/>
  </p:sldLayoutIdLst>
  <p:hf hdr="0" ftr="0" dt="0"/>
  <p:txStyles>
    <p:titleStyle>
      <a:lvl1pPr marL="0" algn="l" rtl="0" eaLnBrk="1" fontAlgn="base" hangingPunct="1">
        <a:spcBef>
          <a:spcPct val="0"/>
        </a:spcBef>
        <a:spcAft>
          <a:spcPct val="0"/>
        </a:spcAft>
        <a:defRPr sz="2800" b="0" i="0" u="none">
          <a:solidFill>
            <a:srgbClr val="0161AA"/>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mmwr/preview/mmwrhtml/rr6403a1.ht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c.gov/stophivtogether/library/topics/treatment/brochures/cdc-hiv-lsht-treatment-brochure-partner-services-provider.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dc.gov/stophivtogether/library/topics/treatment/brochures/cdc-hiv-lsht-treatment-brochure-partner-services-provider.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dc.gov/stophivtogether/library/topics/treatment/brochures/cdc-hiv-lsht-treatment-brochure-partner-services-provider.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tacks.cdc.gov/view/cdc/44064"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stophivtogether/library/topics/treatment/brochures/cdc-hiv-lsht-treatment-brochure-partner-services-provider.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cdc.gov/hiv/pdf/library/reports/cdc-hiv-partner-services-annual-report-2018.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stophivtogether/library/topics/treatment/brochures/cdc-hiv-lsht-treatment-brochure-partner-services-provider.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whitehouse.gov/wp-content/uploads/2021/11/National-HIV-AIDS-Strategy.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mmwr/preview/mmwrhtml/rr6403a1.ht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mmwr/preview/mmwrhtml/rr6403a1.ht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E820-F96F-475E-ACA3-0C10CC0D3C6D}"/>
              </a:ext>
            </a:extLst>
          </p:cNvPr>
          <p:cNvSpPr>
            <a:spLocks noGrp="1"/>
          </p:cNvSpPr>
          <p:nvPr>
            <p:ph type="ctrTitle"/>
          </p:nvPr>
        </p:nvSpPr>
        <p:spPr/>
        <p:txBody>
          <a:bodyPr>
            <a:normAutofit/>
          </a:bodyPr>
          <a:lstStyle/>
          <a:p>
            <a:r>
              <a:rPr lang="en-US" dirty="0"/>
              <a:t>Leveraging Partner Services to Help Reduce HIV Transmission </a:t>
            </a:r>
          </a:p>
        </p:txBody>
      </p:sp>
      <p:sp>
        <p:nvSpPr>
          <p:cNvPr id="3" name="Subtitle 2">
            <a:extLst>
              <a:ext uri="{FF2B5EF4-FFF2-40B4-BE49-F238E27FC236}">
                <a16:creationId xmlns:a16="http://schemas.microsoft.com/office/drawing/2014/main" id="{C33C409C-CA90-4648-914E-444523FE87C8}"/>
              </a:ext>
            </a:extLst>
          </p:cNvPr>
          <p:cNvSpPr>
            <a:spLocks noGrp="1"/>
          </p:cNvSpPr>
          <p:nvPr>
            <p:ph type="subTitle" idx="1"/>
          </p:nvPr>
        </p:nvSpPr>
        <p:spPr/>
        <p:txBody>
          <a:bodyPr/>
          <a:lstStyle/>
          <a:p>
            <a:r>
              <a:rPr lang="en-US" dirty="0"/>
              <a:t>A Guide for Health Care Providers</a:t>
            </a:r>
          </a:p>
          <a:p>
            <a:r>
              <a:rPr lang="en-US" dirty="0"/>
              <a:t>2022</a:t>
            </a:r>
          </a:p>
        </p:txBody>
      </p:sp>
      <p:pic>
        <p:nvPicPr>
          <p:cNvPr id="4" name="Picture 3" descr="A female social worker is seated in an armchair across from a female patient in a similar chair. The social worker is holding a clipboard. Both people are wearing protective face masks.">
            <a:extLst>
              <a:ext uri="{FF2B5EF4-FFF2-40B4-BE49-F238E27FC236}">
                <a16:creationId xmlns:a16="http://schemas.microsoft.com/office/drawing/2014/main" id="{90B771BB-5C52-40F7-90B9-26B9013B44D0}"/>
              </a:ext>
            </a:extLst>
          </p:cNvPr>
          <p:cNvPicPr>
            <a:picLocks noChangeAspect="1"/>
          </p:cNvPicPr>
          <p:nvPr/>
        </p:nvPicPr>
        <p:blipFill rotWithShape="1">
          <a:blip r:embed="rId3">
            <a:extLst>
              <a:ext uri="{28A0092B-C50C-407E-A947-70E740481C1C}">
                <a14:useLocalDpi xmlns:a14="http://schemas.microsoft.com/office/drawing/2010/main" val="0"/>
              </a:ext>
            </a:extLst>
          </a:blip>
          <a:srcRect l="24516" r="7218"/>
          <a:stretch/>
        </p:blipFill>
        <p:spPr>
          <a:xfrm>
            <a:off x="5318760" y="0"/>
            <a:ext cx="6873240" cy="6705600"/>
          </a:xfrm>
          <a:prstGeom prst="rect">
            <a:avLst/>
          </a:prstGeom>
        </p:spPr>
      </p:pic>
    </p:spTree>
    <p:extLst>
      <p:ext uri="{BB962C8B-B14F-4D97-AF65-F5344CB8AC3E}">
        <p14:creationId xmlns:p14="http://schemas.microsoft.com/office/powerpoint/2010/main" val="84591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Correct Answer is A… and B, C, D, and 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0"/>
          </p:nvPr>
        </p:nvSpPr>
        <p:spPr/>
        <p:txBody>
          <a:bodyPr/>
          <a:lstStyle/>
          <a:p>
            <a:fld id="{9A52914E-A349-43A9-9208-AF495CD49512}" type="slidenum">
              <a:rPr lang="en-US" altLang="en-US"/>
              <a:pPr/>
              <a:t>10</a:t>
            </a:fld>
            <a:endParaRPr lang="en-US" altLang="en-US" dirty="0"/>
          </a:p>
        </p:txBody>
      </p:sp>
      <p:sp>
        <p:nvSpPr>
          <p:cNvPr id="3" name="Rectangle 2"/>
          <p:cNvSpPr/>
          <p:nvPr/>
        </p:nvSpPr>
        <p:spPr>
          <a:xfrm>
            <a:off x="2738408" y="1247775"/>
            <a:ext cx="7173871" cy="400110"/>
          </a:xfrm>
          <a:prstGeom prst="rect">
            <a:avLst/>
          </a:prstGeom>
        </p:spPr>
        <p:txBody>
          <a:bodyPr wrap="square">
            <a:spAutoFit/>
          </a:bodyPr>
          <a:lstStyle/>
          <a:p>
            <a:pPr eaLnBrk="0" fontAlgn="base" hangingPunct="0">
              <a:spcBef>
                <a:spcPct val="0"/>
              </a:spcBef>
              <a:spcAft>
                <a:spcPct val="0"/>
              </a:spcAft>
            </a:pPr>
            <a:r>
              <a:rPr lang="en-US" altLang="en-US" sz="2000" b="1" dirty="0">
                <a:solidFill>
                  <a:srgbClr val="0161AA"/>
                </a:solidFill>
                <a:latin typeface="Arial" charset="0"/>
                <a:ea typeface="ヒラギノ角ゴ Pro W3" pitchFamily="1" charset="-128"/>
                <a:cs typeface="Arial"/>
              </a:rPr>
              <a:t>Which patients are candidates for Partner Services?</a:t>
            </a:r>
            <a:endParaRPr lang="en-US" sz="2000" b="1" dirty="0">
              <a:solidFill>
                <a:srgbClr val="0161AA"/>
              </a:solidFill>
              <a:latin typeface="Arial" charset="0"/>
              <a:ea typeface="ヒラギノ角ゴ Pro W3" pitchFamily="1" charset="-128"/>
              <a:cs typeface="Arial"/>
            </a:endParaRPr>
          </a:p>
        </p:txBody>
      </p:sp>
      <p:sp>
        <p:nvSpPr>
          <p:cNvPr id="7" name="Rectangle 6"/>
          <p:cNvSpPr/>
          <p:nvPr/>
        </p:nvSpPr>
        <p:spPr bwMode="auto">
          <a:xfrm>
            <a:off x="1600200" y="2277654"/>
            <a:ext cx="1752600" cy="3208751"/>
          </a:xfrm>
          <a:prstGeom prst="rect">
            <a:avLst/>
          </a:prstGeom>
          <a:solidFill>
            <a:srgbClr val="F6E2E4">
              <a:alpha val="51765"/>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Patients with newly diagnosed HIV</a:t>
            </a:r>
          </a:p>
        </p:txBody>
      </p:sp>
      <p:sp>
        <p:nvSpPr>
          <p:cNvPr id="8" name="Oval 7"/>
          <p:cNvSpPr/>
          <p:nvPr/>
        </p:nvSpPr>
        <p:spPr bwMode="auto">
          <a:xfrm>
            <a:off x="1957196" y="1914938"/>
            <a:ext cx="1066800" cy="1066800"/>
          </a:xfrm>
          <a:prstGeom prst="ellipse">
            <a:avLst/>
          </a:prstGeom>
          <a:solidFill>
            <a:srgbClr val="BE322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A</a:t>
            </a:r>
          </a:p>
        </p:txBody>
      </p:sp>
      <p:sp>
        <p:nvSpPr>
          <p:cNvPr id="10" name="Rectangle 9"/>
          <p:cNvSpPr/>
          <p:nvPr/>
        </p:nvSpPr>
        <p:spPr bwMode="auto">
          <a:xfrm>
            <a:off x="3410671" y="2277654"/>
            <a:ext cx="1752600" cy="3208751"/>
          </a:xfrm>
          <a:prstGeom prst="rect">
            <a:avLst/>
          </a:prstGeom>
          <a:solidFill>
            <a:srgbClr val="F6E2E4">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Patients with HIV who indicate ongoing</a:t>
            </a:r>
          </a:p>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high-risk behaviors</a:t>
            </a:r>
          </a:p>
        </p:txBody>
      </p:sp>
      <p:sp>
        <p:nvSpPr>
          <p:cNvPr id="14" name="Oval 13"/>
          <p:cNvSpPr/>
          <p:nvPr/>
        </p:nvSpPr>
        <p:spPr bwMode="auto">
          <a:xfrm>
            <a:off x="3779715" y="1914938"/>
            <a:ext cx="1066800" cy="1066800"/>
          </a:xfrm>
          <a:prstGeom prst="ellipse">
            <a:avLst/>
          </a:prstGeom>
          <a:solidFill>
            <a:srgbClr val="BE322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B</a:t>
            </a:r>
          </a:p>
        </p:txBody>
      </p:sp>
      <p:sp>
        <p:nvSpPr>
          <p:cNvPr id="11" name="Rectangle 10"/>
          <p:cNvSpPr/>
          <p:nvPr/>
        </p:nvSpPr>
        <p:spPr bwMode="auto">
          <a:xfrm>
            <a:off x="5212675" y="2277654"/>
            <a:ext cx="1752600" cy="3208751"/>
          </a:xfrm>
          <a:prstGeom prst="rect">
            <a:avLst/>
          </a:prstGeom>
          <a:solidFill>
            <a:srgbClr val="F6E2E4">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Patients with  diagnosed syphilis, gonorrhea, or chlamydia</a:t>
            </a:r>
          </a:p>
        </p:txBody>
      </p:sp>
      <p:sp>
        <p:nvSpPr>
          <p:cNvPr id="15" name="Oval 14"/>
          <p:cNvSpPr/>
          <p:nvPr/>
        </p:nvSpPr>
        <p:spPr bwMode="auto">
          <a:xfrm>
            <a:off x="5541085" y="1914938"/>
            <a:ext cx="1066800" cy="1066800"/>
          </a:xfrm>
          <a:prstGeom prst="ellipse">
            <a:avLst/>
          </a:prstGeom>
          <a:solidFill>
            <a:srgbClr val="BE322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C</a:t>
            </a:r>
          </a:p>
        </p:txBody>
      </p:sp>
      <p:sp>
        <p:nvSpPr>
          <p:cNvPr id="12" name="Rectangle 11"/>
          <p:cNvSpPr/>
          <p:nvPr/>
        </p:nvSpPr>
        <p:spPr bwMode="auto">
          <a:xfrm>
            <a:off x="7023147" y="2277654"/>
            <a:ext cx="1752600" cy="3208751"/>
          </a:xfrm>
          <a:prstGeom prst="rect">
            <a:avLst/>
          </a:prstGeom>
          <a:solidFill>
            <a:srgbClr val="F6E2E4">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New patients referred to your practice with an </a:t>
            </a:r>
            <a:r>
              <a:rPr lang="en-US" kern="0" dirty="0" err="1">
                <a:solidFill>
                  <a:prstClr val="black"/>
                </a:solidFill>
                <a:latin typeface="Arial" charset="0"/>
                <a:ea typeface="ヒラギノ角ゴ Pro W3" pitchFamily="1" charset="-128"/>
                <a:cs typeface="Arial"/>
              </a:rPr>
              <a:t>STI</a:t>
            </a:r>
            <a:endParaRPr lang="en-US" kern="0" dirty="0">
              <a:solidFill>
                <a:prstClr val="black"/>
              </a:solidFill>
              <a:latin typeface="Arial" charset="0"/>
              <a:ea typeface="ヒラギノ角ゴ Pro W3" pitchFamily="1" charset="-128"/>
              <a:cs typeface="Arial"/>
            </a:endParaRPr>
          </a:p>
        </p:txBody>
      </p:sp>
      <p:sp>
        <p:nvSpPr>
          <p:cNvPr id="16" name="Oval 15"/>
          <p:cNvSpPr/>
          <p:nvPr/>
        </p:nvSpPr>
        <p:spPr bwMode="auto">
          <a:xfrm>
            <a:off x="7363604" y="1914938"/>
            <a:ext cx="1066800" cy="1066800"/>
          </a:xfrm>
          <a:prstGeom prst="ellipse">
            <a:avLst/>
          </a:prstGeom>
          <a:solidFill>
            <a:srgbClr val="BE322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D</a:t>
            </a:r>
          </a:p>
        </p:txBody>
      </p:sp>
      <p:sp>
        <p:nvSpPr>
          <p:cNvPr id="13" name="Rectangle 12"/>
          <p:cNvSpPr/>
          <p:nvPr/>
        </p:nvSpPr>
        <p:spPr bwMode="auto">
          <a:xfrm>
            <a:off x="8766371" y="2277654"/>
            <a:ext cx="1752600" cy="3208751"/>
          </a:xfrm>
          <a:prstGeom prst="rect">
            <a:avLst/>
          </a:prstGeom>
          <a:solidFill>
            <a:srgbClr val="F6E2E4">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New patients referred to your practice with HIV</a:t>
            </a:r>
          </a:p>
        </p:txBody>
      </p:sp>
      <p:sp>
        <p:nvSpPr>
          <p:cNvPr id="17" name="Oval 16"/>
          <p:cNvSpPr/>
          <p:nvPr/>
        </p:nvSpPr>
        <p:spPr bwMode="auto">
          <a:xfrm>
            <a:off x="9113959" y="1914938"/>
            <a:ext cx="1066800" cy="1066800"/>
          </a:xfrm>
          <a:prstGeom prst="ellipse">
            <a:avLst/>
          </a:prstGeom>
          <a:solidFill>
            <a:srgbClr val="BE322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E</a:t>
            </a:r>
          </a:p>
        </p:txBody>
      </p:sp>
      <p:sp>
        <p:nvSpPr>
          <p:cNvPr id="18" name="Rectangle 17">
            <a:extLst>
              <a:ext uri="{FF2B5EF4-FFF2-40B4-BE49-F238E27FC236}">
                <a16:creationId xmlns:a16="http://schemas.microsoft.com/office/drawing/2014/main" id="{3598E0E0-D40E-4673-9A39-752797D886A9}"/>
              </a:ext>
              <a:ext uri="{C183D7F6-B498-43B3-948B-1728B52AA6E4}">
                <adec:decorative xmlns:adec="http://schemas.microsoft.com/office/drawing/2017/decorative" val="1"/>
              </a:ext>
            </a:extLst>
          </p:cNvPr>
          <p:cNvSpPr/>
          <p:nvPr/>
        </p:nvSpPr>
        <p:spPr bwMode="auto">
          <a:xfrm>
            <a:off x="1606779" y="2277654"/>
            <a:ext cx="1752599" cy="3208751"/>
          </a:xfrm>
          <a:prstGeom prst="rect">
            <a:avLst/>
          </a:prstGeom>
          <a:noFill/>
          <a:ln w="57150" cap="flat" cmpd="sng" algn="ctr">
            <a:solidFill>
              <a:srgbClr val="BE32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9" name="Rectangle 18">
            <a:extLst>
              <a:ext uri="{FF2B5EF4-FFF2-40B4-BE49-F238E27FC236}">
                <a16:creationId xmlns:a16="http://schemas.microsoft.com/office/drawing/2014/main" id="{1D691C67-BC64-47BE-9DCA-D450F98FF93D}"/>
              </a:ext>
              <a:ext uri="{C183D7F6-B498-43B3-948B-1728B52AA6E4}">
                <adec:decorative xmlns:adec="http://schemas.microsoft.com/office/drawing/2017/decorative" val="1"/>
              </a:ext>
            </a:extLst>
          </p:cNvPr>
          <p:cNvSpPr/>
          <p:nvPr/>
        </p:nvSpPr>
        <p:spPr bwMode="auto">
          <a:xfrm>
            <a:off x="3404093" y="2277654"/>
            <a:ext cx="1752599" cy="3208751"/>
          </a:xfrm>
          <a:prstGeom prst="rect">
            <a:avLst/>
          </a:prstGeom>
          <a:noFill/>
          <a:ln w="57150" cap="flat" cmpd="sng" algn="ctr">
            <a:solidFill>
              <a:srgbClr val="BE32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 name="Rectangle 19">
            <a:extLst>
              <a:ext uri="{FF2B5EF4-FFF2-40B4-BE49-F238E27FC236}">
                <a16:creationId xmlns:a16="http://schemas.microsoft.com/office/drawing/2014/main" id="{C4B746A7-9F9F-410A-BD67-A0FC1CCB2A46}"/>
              </a:ext>
              <a:ext uri="{C183D7F6-B498-43B3-948B-1728B52AA6E4}">
                <adec:decorative xmlns:adec="http://schemas.microsoft.com/office/drawing/2017/decorative" val="1"/>
              </a:ext>
            </a:extLst>
          </p:cNvPr>
          <p:cNvSpPr/>
          <p:nvPr/>
        </p:nvSpPr>
        <p:spPr bwMode="auto">
          <a:xfrm>
            <a:off x="5204209" y="2277654"/>
            <a:ext cx="1752599" cy="3208751"/>
          </a:xfrm>
          <a:prstGeom prst="rect">
            <a:avLst/>
          </a:prstGeom>
          <a:noFill/>
          <a:ln w="57150" cap="flat" cmpd="sng" algn="ctr">
            <a:solidFill>
              <a:srgbClr val="BE32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1" name="Rectangle 20">
            <a:extLst>
              <a:ext uri="{FF2B5EF4-FFF2-40B4-BE49-F238E27FC236}">
                <a16:creationId xmlns:a16="http://schemas.microsoft.com/office/drawing/2014/main" id="{94DD9924-95EF-4C90-8B7D-DD6675AF2B79}"/>
              </a:ext>
              <a:ext uri="{C183D7F6-B498-43B3-948B-1728B52AA6E4}">
                <adec:decorative xmlns:adec="http://schemas.microsoft.com/office/drawing/2017/decorative" val="1"/>
              </a:ext>
            </a:extLst>
          </p:cNvPr>
          <p:cNvSpPr/>
          <p:nvPr/>
        </p:nvSpPr>
        <p:spPr bwMode="auto">
          <a:xfrm>
            <a:off x="6992278" y="2277654"/>
            <a:ext cx="1752599" cy="3208751"/>
          </a:xfrm>
          <a:prstGeom prst="rect">
            <a:avLst/>
          </a:prstGeom>
          <a:noFill/>
          <a:ln w="57150" cap="flat" cmpd="sng" algn="ctr">
            <a:solidFill>
              <a:srgbClr val="BE32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2" name="Rectangle 21">
            <a:extLst>
              <a:ext uri="{FF2B5EF4-FFF2-40B4-BE49-F238E27FC236}">
                <a16:creationId xmlns:a16="http://schemas.microsoft.com/office/drawing/2014/main" id="{960D26DC-E1AE-4FC7-93BD-24A2347E3725}"/>
              </a:ext>
              <a:ext uri="{C183D7F6-B498-43B3-948B-1728B52AA6E4}">
                <adec:decorative xmlns:adec="http://schemas.microsoft.com/office/drawing/2017/decorative" val="1"/>
              </a:ext>
            </a:extLst>
          </p:cNvPr>
          <p:cNvSpPr/>
          <p:nvPr/>
        </p:nvSpPr>
        <p:spPr bwMode="auto">
          <a:xfrm>
            <a:off x="8776532" y="2277654"/>
            <a:ext cx="1752599" cy="3208751"/>
          </a:xfrm>
          <a:prstGeom prst="rect">
            <a:avLst/>
          </a:prstGeom>
          <a:noFill/>
          <a:ln w="57150" cap="flat" cmpd="sng" algn="ctr">
            <a:solidFill>
              <a:srgbClr val="BE32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9" name="Text Box 7"/>
          <p:cNvSpPr txBox="1">
            <a:spLocks noChangeArrowheads="1"/>
          </p:cNvSpPr>
          <p:nvPr/>
        </p:nvSpPr>
        <p:spPr bwMode="auto">
          <a:xfrm>
            <a:off x="457198" y="6276236"/>
            <a:ext cx="116078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marL="24161750" indent="-24161750" eaLnBrk="0" hangingPunct="0">
              <a:spcBef>
                <a:spcPct val="20000"/>
              </a:spcBef>
              <a:buFont typeface="Arial" pitchFamily="34" charset="0"/>
              <a:buChar char="•"/>
              <a:defRPr sz="2200">
                <a:solidFill>
                  <a:schemeClr val="tx1"/>
                </a:solidFill>
                <a:latin typeface="Arial" pitchFamily="34" charset="0"/>
                <a:ea typeface="ＭＳ Ｐゴシック" pitchFamily="34" charset="-128"/>
              </a:defRPr>
            </a:lvl1pPr>
            <a:lvl2pPr marL="114300" eaLnBrk="0" hangingPunct="0">
              <a:spcBef>
                <a:spcPct val="20000"/>
              </a:spcBef>
              <a:buFont typeface="Wingdings" pitchFamily="2" charset="2"/>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9pPr>
          </a:lstStyle>
          <a:p>
            <a:pPr marL="13970" lvl="1" fontAlgn="base">
              <a:spcBef>
                <a:spcPct val="0"/>
              </a:spcBef>
              <a:spcAft>
                <a:spcPct val="0"/>
              </a:spcAft>
              <a:buNone/>
            </a:pPr>
            <a:r>
              <a:rPr lang="en-US" sz="800" dirty="0">
                <a:ea typeface="ＭＳ Ｐゴシック"/>
              </a:rPr>
              <a:t>Centers for Disease Control and Prevention. Sexually transmitted diseases treatment guidelines, 2015. </a:t>
            </a:r>
            <a:r>
              <a:rPr lang="en-US" sz="800" i="1" dirty="0">
                <a:ea typeface="ＭＳ Ｐゴシック"/>
              </a:rPr>
              <a:t>MMWR Morb Mortal Wkly Rep.</a:t>
            </a:r>
            <a:r>
              <a:rPr lang="en-US" sz="800" dirty="0">
                <a:ea typeface="ＭＳ Ｐゴシック"/>
              </a:rPr>
              <a:t> 2015;64(3):1-137. Accessed March 27, 2020. </a:t>
            </a:r>
            <a:r>
              <a:rPr lang="en-US" sz="800" dirty="0">
                <a:ea typeface="ＭＳ Ｐゴシック"/>
                <a:hlinkClick r:id="rId3"/>
              </a:rPr>
              <a:t>https://www.cdc.gov/mmwr/preview/mmwrhtml/rr6403a1.htm</a:t>
            </a:r>
            <a:r>
              <a:rPr lang="en-US" sz="800" dirty="0">
                <a:ea typeface="ＭＳ Ｐゴシック"/>
              </a:rPr>
              <a:t> </a:t>
            </a:r>
            <a:endParaRPr lang="en-US" altLang="en-US" sz="800" dirty="0">
              <a:solidFill>
                <a:schemeClr val="accent1"/>
              </a:solidFill>
              <a:cs typeface="Arial"/>
            </a:endParaRPr>
          </a:p>
        </p:txBody>
      </p:sp>
    </p:spTree>
    <p:extLst>
      <p:ext uri="{BB962C8B-B14F-4D97-AF65-F5344CB8AC3E}">
        <p14:creationId xmlns:p14="http://schemas.microsoft.com/office/powerpoint/2010/main" val="296597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p:cNvSpPr>
          <p:nvPr>
            <p:ph type="title"/>
          </p:nvPr>
        </p:nvSpPr>
        <p:spPr/>
        <p:txBody>
          <a:bodyPr/>
          <a:lstStyle/>
          <a:p>
            <a:r>
              <a:rPr lang="en-US" dirty="0"/>
              <a:t>Discussion Question 2</a:t>
            </a:r>
          </a:p>
        </p:txBody>
      </p:sp>
      <p:sp>
        <p:nvSpPr>
          <p:cNvPr id="7" name="Content Placeholder 2">
            <a:extLst>
              <a:ext uri="{C183D7F6-B498-43B3-948B-1728B52AA6E4}">
                <adec:decorative xmlns:adec="http://schemas.microsoft.com/office/drawing/2017/decorative" val="1"/>
              </a:ext>
            </a:extLst>
          </p:cNvPr>
          <p:cNvSpPr txBox="1">
            <a:spLocks/>
          </p:cNvSpPr>
          <p:nvPr/>
        </p:nvSpPr>
        <p:spPr>
          <a:xfrm>
            <a:off x="1676400" y="1219200"/>
            <a:ext cx="8991600" cy="685800"/>
          </a:xfrm>
          <a:prstGeom prst="rect">
            <a:avLst/>
          </a:prstGeom>
        </p:spPr>
        <p:txBody>
          <a:bodyPr/>
          <a:lst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Clr>
                <a:srgbClr val="44546A"/>
              </a:buClr>
              <a:buNone/>
            </a:pPr>
            <a:endParaRPr lang="en-US" kern="0" baseline="30000" dirty="0">
              <a:solidFill>
                <a:prstClr val="black"/>
              </a:solidFill>
              <a:latin typeface="Arial"/>
              <a:cs typeface="Arial"/>
            </a:endParaRPr>
          </a:p>
        </p:txBody>
      </p:sp>
      <p:sp>
        <p:nvSpPr>
          <p:cNvPr id="2" name="Rectangle 1" descr="What is the primary role of Partner Services?&#10;"/>
          <p:cNvSpPr/>
          <p:nvPr/>
        </p:nvSpPr>
        <p:spPr>
          <a:xfrm>
            <a:off x="3213354" y="1254827"/>
            <a:ext cx="7168896" cy="400110"/>
          </a:xfrm>
          <a:prstGeom prst="rect">
            <a:avLst/>
          </a:prstGeom>
        </p:spPr>
        <p:txBody>
          <a:bodyPr wrap="square">
            <a:spAutoFit/>
          </a:bodyPr>
          <a:lstStyle/>
          <a:p>
            <a:pPr eaLnBrk="0" fontAlgn="base" hangingPunct="0">
              <a:spcBef>
                <a:spcPct val="0"/>
              </a:spcBef>
              <a:spcAft>
                <a:spcPct val="0"/>
              </a:spcAft>
            </a:pPr>
            <a:r>
              <a:rPr lang="en-US" sz="2000" b="1" dirty="0">
                <a:solidFill>
                  <a:srgbClr val="005895"/>
                </a:solidFill>
                <a:latin typeface="Arial" charset="0"/>
                <a:ea typeface="ヒラギノ角ゴ Pro W3" pitchFamily="1" charset="-128"/>
                <a:cs typeface="Arial"/>
              </a:rPr>
              <a:t>What is the primary role of Partner Services?</a:t>
            </a:r>
          </a:p>
        </p:txBody>
      </p:sp>
      <p:sp>
        <p:nvSpPr>
          <p:cNvPr id="8" name="Rectangle 7"/>
          <p:cNvSpPr/>
          <p:nvPr/>
        </p:nvSpPr>
        <p:spPr bwMode="auto">
          <a:xfrm>
            <a:off x="1676400" y="2380423"/>
            <a:ext cx="2129558" cy="3725909"/>
          </a:xfrm>
          <a:prstGeom prst="rect">
            <a:avLst/>
          </a:prstGeom>
          <a:solidFill>
            <a:srgbClr val="84B1D9">
              <a:alpha val="50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To provide confidential partner notification to people with HIV or other </a:t>
            </a:r>
            <a:r>
              <a:rPr lang="en-US" kern="0" dirty="0" err="1">
                <a:solidFill>
                  <a:prstClr val="black"/>
                </a:solidFill>
                <a:latin typeface="Arial" charset="0"/>
                <a:ea typeface="ヒラギノ角ゴ Pro W3" pitchFamily="1" charset="-128"/>
                <a:cs typeface="Arial"/>
              </a:rPr>
              <a:t>STIs</a:t>
            </a:r>
            <a:r>
              <a:rPr lang="en-US" kern="0" dirty="0">
                <a:solidFill>
                  <a:prstClr val="black"/>
                </a:solidFill>
                <a:latin typeface="Arial" charset="0"/>
                <a:ea typeface="ヒラギノ角ゴ Pro W3" pitchFamily="1" charset="-128"/>
                <a:cs typeface="Arial"/>
              </a:rPr>
              <a:t> and their sexual and drug injection partners</a:t>
            </a:r>
          </a:p>
        </p:txBody>
      </p:sp>
      <p:sp>
        <p:nvSpPr>
          <p:cNvPr id="12" name="Oval 11"/>
          <p:cNvSpPr/>
          <p:nvPr/>
        </p:nvSpPr>
        <p:spPr bwMode="auto">
          <a:xfrm>
            <a:off x="2207779" y="2017713"/>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A</a:t>
            </a:r>
          </a:p>
        </p:txBody>
      </p:sp>
      <p:sp>
        <p:nvSpPr>
          <p:cNvPr id="9" name="Rectangle 8"/>
          <p:cNvSpPr/>
          <p:nvPr/>
        </p:nvSpPr>
        <p:spPr bwMode="auto">
          <a:xfrm>
            <a:off x="3956326" y="2380424"/>
            <a:ext cx="2059431" cy="3725908"/>
          </a:xfrm>
          <a:prstGeom prst="rect">
            <a:avLst/>
          </a:prstGeom>
          <a:solidFill>
            <a:srgbClr val="84B1D9">
              <a:alpha val="50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To identify patients with  diagnosed </a:t>
            </a:r>
            <a:r>
              <a:rPr lang="en-US" kern="0" dirty="0" err="1">
                <a:solidFill>
                  <a:prstClr val="black"/>
                </a:solidFill>
                <a:latin typeface="Arial" charset="0"/>
                <a:ea typeface="ヒラギノ角ゴ Pro W3" pitchFamily="1" charset="-128"/>
                <a:cs typeface="Arial"/>
              </a:rPr>
              <a:t>STIs</a:t>
            </a:r>
            <a:r>
              <a:rPr lang="en-US" kern="0" dirty="0">
                <a:solidFill>
                  <a:prstClr val="black"/>
                </a:solidFill>
                <a:latin typeface="Arial" charset="0"/>
                <a:ea typeface="ヒラギノ角ゴ Pro W3" pitchFamily="1" charset="-128"/>
                <a:cs typeface="Arial"/>
              </a:rPr>
              <a:t>, such as syphilis, gonorrhea, or chlamydia</a:t>
            </a:r>
          </a:p>
        </p:txBody>
      </p:sp>
      <p:sp>
        <p:nvSpPr>
          <p:cNvPr id="13" name="Oval 12"/>
          <p:cNvSpPr/>
          <p:nvPr/>
        </p:nvSpPr>
        <p:spPr bwMode="auto">
          <a:xfrm>
            <a:off x="4452619" y="2017713"/>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B</a:t>
            </a:r>
          </a:p>
        </p:txBody>
      </p:sp>
      <p:sp>
        <p:nvSpPr>
          <p:cNvPr id="10" name="Rectangle 9"/>
          <p:cNvSpPr/>
          <p:nvPr/>
        </p:nvSpPr>
        <p:spPr bwMode="auto">
          <a:xfrm>
            <a:off x="6166126" y="2380424"/>
            <a:ext cx="2059431" cy="3725908"/>
          </a:xfrm>
          <a:prstGeom prst="rect">
            <a:avLst/>
          </a:prstGeom>
          <a:solidFill>
            <a:srgbClr val="84B1D9">
              <a:alpha val="50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To provide local and state health departments with surveillance information to track down people spreading </a:t>
            </a:r>
            <a:r>
              <a:rPr lang="en-US" kern="0" dirty="0" err="1">
                <a:solidFill>
                  <a:prstClr val="black"/>
                </a:solidFill>
                <a:latin typeface="Arial" charset="0"/>
                <a:ea typeface="ヒラギノ角ゴ Pro W3" pitchFamily="1" charset="-128"/>
                <a:cs typeface="Arial"/>
              </a:rPr>
              <a:t>STIs</a:t>
            </a:r>
            <a:endParaRPr lang="en-US" kern="0" dirty="0">
              <a:solidFill>
                <a:prstClr val="black"/>
              </a:solidFill>
              <a:latin typeface="Arial" charset="0"/>
              <a:ea typeface="ヒラギノ角ゴ Pro W3" pitchFamily="1" charset="-128"/>
              <a:cs typeface="Arial"/>
            </a:endParaRPr>
          </a:p>
        </p:txBody>
      </p:sp>
      <p:sp>
        <p:nvSpPr>
          <p:cNvPr id="15" name="Oval 14"/>
          <p:cNvSpPr/>
          <p:nvPr/>
        </p:nvSpPr>
        <p:spPr bwMode="auto">
          <a:xfrm>
            <a:off x="6660897" y="2017713"/>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C</a:t>
            </a:r>
          </a:p>
        </p:txBody>
      </p:sp>
      <p:sp>
        <p:nvSpPr>
          <p:cNvPr id="11" name="Rectangle 10"/>
          <p:cNvSpPr/>
          <p:nvPr/>
        </p:nvSpPr>
        <p:spPr bwMode="auto">
          <a:xfrm>
            <a:off x="8382022" y="2380424"/>
            <a:ext cx="2207778" cy="3725898"/>
          </a:xfrm>
          <a:prstGeom prst="rect">
            <a:avLst/>
          </a:prstGeom>
          <a:solidFill>
            <a:srgbClr val="84B1D9">
              <a:alpha val="50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To teach vulnerable patients with HIV how to practice safer sex</a:t>
            </a:r>
          </a:p>
        </p:txBody>
      </p:sp>
      <p:sp>
        <p:nvSpPr>
          <p:cNvPr id="14" name="Oval 13"/>
          <p:cNvSpPr/>
          <p:nvPr/>
        </p:nvSpPr>
        <p:spPr bwMode="auto">
          <a:xfrm>
            <a:off x="8940100" y="2017713"/>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D</a:t>
            </a:r>
          </a:p>
        </p:txBody>
      </p:sp>
      <p:sp>
        <p:nvSpPr>
          <p:cNvPr id="3" name="Slide Number Placeholder 2">
            <a:extLst>
              <a:ext uri="{FF2B5EF4-FFF2-40B4-BE49-F238E27FC236}">
                <a16:creationId xmlns:a16="http://schemas.microsoft.com/office/drawing/2014/main" id="{1E0CC16E-D632-A245-87A9-CCFA07B1B44B}"/>
              </a:ext>
              <a:ext uri="{C183D7F6-B498-43B3-948B-1728B52AA6E4}">
                <adec:decorative xmlns:adec="http://schemas.microsoft.com/office/drawing/2017/decorative" val="1"/>
              </a:ext>
            </a:extLst>
          </p:cNvPr>
          <p:cNvSpPr>
            <a:spLocks noGrp="1"/>
          </p:cNvSpPr>
          <p:nvPr>
            <p:ph type="sldNum" sz="quarter" idx="10"/>
          </p:nvPr>
        </p:nvSpPr>
        <p:spPr/>
        <p:txBody>
          <a:bodyPr/>
          <a:lstStyle/>
          <a:p>
            <a:pPr eaLnBrk="0" fontAlgn="base" hangingPunct="0">
              <a:spcBef>
                <a:spcPct val="0"/>
              </a:spcBef>
              <a:spcAft>
                <a:spcPct val="0"/>
              </a:spcAft>
            </a:pPr>
            <a:fld id="{D4325D4D-289E-48C1-B277-2BEB492A7D19}" type="slidenum">
              <a:rPr lang="en-US" smtClean="0">
                <a:solidFill>
                  <a:srgbClr val="E7E6E6">
                    <a:lumMod val="50000"/>
                  </a:srgbClr>
                </a:solidFill>
                <a:ea typeface="ヒラギノ角ゴ Pro W3" pitchFamily="1" charset="-128"/>
              </a:rPr>
              <a:pPr eaLnBrk="0" fontAlgn="base" hangingPunct="0">
                <a:spcBef>
                  <a:spcPct val="0"/>
                </a:spcBef>
                <a:spcAft>
                  <a:spcPct val="0"/>
                </a:spcAft>
              </a:pPr>
              <a:t>11</a:t>
            </a:fld>
            <a:endParaRPr lang="en-US" dirty="0">
              <a:solidFill>
                <a:srgbClr val="E7E6E6">
                  <a:lumMod val="50000"/>
                </a:srgbClr>
              </a:solidFill>
              <a:ea typeface="ヒラギノ角ゴ Pro W3" pitchFamily="1" charset="-128"/>
            </a:endParaRPr>
          </a:p>
        </p:txBody>
      </p:sp>
    </p:spTree>
    <p:extLst>
      <p:ext uri="{BB962C8B-B14F-4D97-AF65-F5344CB8AC3E}">
        <p14:creationId xmlns:p14="http://schemas.microsoft.com/office/powerpoint/2010/main" val="204081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p:cNvSpPr>
          <p:nvPr>
            <p:ph type="title"/>
          </p:nvPr>
        </p:nvSpPr>
        <p:spPr/>
        <p:txBody>
          <a:bodyPr/>
          <a:lstStyle/>
          <a:p>
            <a:r>
              <a:rPr lang="en-US" dirty="0"/>
              <a:t>The Correct Answer is A </a:t>
            </a:r>
            <a:r>
              <a:rPr lang="en-US" dirty="0">
                <a:solidFill>
                  <a:schemeClr val="bg1"/>
                </a:solidFill>
              </a:rPr>
              <a:t>(2)</a:t>
            </a:r>
          </a:p>
        </p:txBody>
      </p:sp>
      <p:sp>
        <p:nvSpPr>
          <p:cNvPr id="7" name="Content Placeholder 2">
            <a:extLst>
              <a:ext uri="{C183D7F6-B498-43B3-948B-1728B52AA6E4}">
                <adec:decorative xmlns:adec="http://schemas.microsoft.com/office/drawing/2017/decorative" val="1"/>
              </a:ext>
            </a:extLst>
          </p:cNvPr>
          <p:cNvSpPr txBox="1">
            <a:spLocks/>
          </p:cNvSpPr>
          <p:nvPr/>
        </p:nvSpPr>
        <p:spPr>
          <a:xfrm>
            <a:off x="1676400" y="1219200"/>
            <a:ext cx="8991600" cy="685800"/>
          </a:xfrm>
          <a:prstGeom prst="rect">
            <a:avLst/>
          </a:prstGeom>
        </p:spPr>
        <p:txBody>
          <a:bodyPr/>
          <a:lst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Clr>
                <a:srgbClr val="44546A"/>
              </a:buClr>
              <a:buNone/>
            </a:pPr>
            <a:endParaRPr lang="en-US" kern="0" baseline="30000" dirty="0">
              <a:solidFill>
                <a:prstClr val="black"/>
              </a:solidFill>
              <a:latin typeface="Arial"/>
              <a:cs typeface="Arial"/>
            </a:endParaRPr>
          </a:p>
        </p:txBody>
      </p:sp>
      <p:sp>
        <p:nvSpPr>
          <p:cNvPr id="2" name="Rectangle 1" descr="What is the primary role of Partner Services?"/>
          <p:cNvSpPr/>
          <p:nvPr/>
        </p:nvSpPr>
        <p:spPr>
          <a:xfrm>
            <a:off x="3213354" y="1254827"/>
            <a:ext cx="7168896" cy="400110"/>
          </a:xfrm>
          <a:prstGeom prst="rect">
            <a:avLst/>
          </a:prstGeom>
        </p:spPr>
        <p:txBody>
          <a:bodyPr wrap="square">
            <a:spAutoFit/>
          </a:bodyPr>
          <a:lstStyle/>
          <a:p>
            <a:pPr eaLnBrk="0" fontAlgn="base" hangingPunct="0">
              <a:spcBef>
                <a:spcPct val="0"/>
              </a:spcBef>
              <a:spcAft>
                <a:spcPct val="0"/>
              </a:spcAft>
            </a:pPr>
            <a:r>
              <a:rPr lang="en-US" sz="2000" b="1" dirty="0">
                <a:solidFill>
                  <a:srgbClr val="005895"/>
                </a:solidFill>
                <a:latin typeface="Arial" charset="0"/>
                <a:ea typeface="ヒラギノ角ゴ Pro W3" pitchFamily="1" charset="-128"/>
                <a:cs typeface="Arial"/>
              </a:rPr>
              <a:t>What is the primary role of Partner Services?</a:t>
            </a:r>
          </a:p>
        </p:txBody>
      </p:sp>
      <p:sp>
        <p:nvSpPr>
          <p:cNvPr id="3" name="Slide Number Placeholder 2">
            <a:extLst>
              <a:ext uri="{FF2B5EF4-FFF2-40B4-BE49-F238E27FC236}">
                <a16:creationId xmlns:a16="http://schemas.microsoft.com/office/drawing/2014/main" id="{1E0CC16E-D632-A245-87A9-CCFA07B1B44B}"/>
              </a:ext>
              <a:ext uri="{C183D7F6-B498-43B3-948B-1728B52AA6E4}">
                <adec:decorative xmlns:adec="http://schemas.microsoft.com/office/drawing/2017/decorative" val="1"/>
              </a:ext>
            </a:extLst>
          </p:cNvPr>
          <p:cNvSpPr>
            <a:spLocks noGrp="1"/>
          </p:cNvSpPr>
          <p:nvPr>
            <p:ph type="sldNum" sz="quarter" idx="10"/>
          </p:nvPr>
        </p:nvSpPr>
        <p:spPr/>
        <p:txBody>
          <a:bodyPr/>
          <a:lstStyle/>
          <a:p>
            <a:pPr eaLnBrk="0" fontAlgn="base" hangingPunct="0">
              <a:spcBef>
                <a:spcPct val="0"/>
              </a:spcBef>
              <a:spcAft>
                <a:spcPct val="0"/>
              </a:spcAft>
            </a:pPr>
            <a:fld id="{D4325D4D-289E-48C1-B277-2BEB492A7D19}" type="slidenum">
              <a:rPr lang="en-US" smtClean="0">
                <a:solidFill>
                  <a:srgbClr val="E7E6E6">
                    <a:lumMod val="50000"/>
                  </a:srgbClr>
                </a:solidFill>
                <a:ea typeface="ヒラギノ角ゴ Pro W3" pitchFamily="1" charset="-128"/>
              </a:rPr>
              <a:pPr eaLnBrk="0" fontAlgn="base" hangingPunct="0">
                <a:spcBef>
                  <a:spcPct val="0"/>
                </a:spcBef>
                <a:spcAft>
                  <a:spcPct val="0"/>
                </a:spcAft>
              </a:pPr>
              <a:t>12</a:t>
            </a:fld>
            <a:endParaRPr lang="en-US" dirty="0">
              <a:solidFill>
                <a:srgbClr val="E7E6E6">
                  <a:lumMod val="50000"/>
                </a:srgbClr>
              </a:solidFill>
              <a:ea typeface="ヒラギノ角ゴ Pro W3" pitchFamily="1" charset="-128"/>
            </a:endParaRPr>
          </a:p>
        </p:txBody>
      </p:sp>
      <p:sp>
        <p:nvSpPr>
          <p:cNvPr id="24" name="Rectangle 23">
            <a:extLst>
              <a:ext uri="{FF2B5EF4-FFF2-40B4-BE49-F238E27FC236}">
                <a16:creationId xmlns:a16="http://schemas.microsoft.com/office/drawing/2014/main" id="{B9AEF7F3-4BDF-4885-978B-616565055D5A}"/>
              </a:ext>
            </a:extLst>
          </p:cNvPr>
          <p:cNvSpPr/>
          <p:nvPr/>
        </p:nvSpPr>
        <p:spPr bwMode="auto">
          <a:xfrm>
            <a:off x="1676400" y="2380423"/>
            <a:ext cx="2129558" cy="3725909"/>
          </a:xfrm>
          <a:prstGeom prst="rect">
            <a:avLst/>
          </a:prstGeom>
          <a:solidFill>
            <a:srgbClr val="F6E2E4">
              <a:alpha val="50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To provide confidential partner notification to people with HIV or other </a:t>
            </a:r>
            <a:r>
              <a:rPr lang="en-US" kern="0" dirty="0" err="1">
                <a:solidFill>
                  <a:prstClr val="black"/>
                </a:solidFill>
                <a:latin typeface="Arial" charset="0"/>
                <a:ea typeface="ヒラギノ角ゴ Pro W3" pitchFamily="1" charset="-128"/>
                <a:cs typeface="Arial"/>
              </a:rPr>
              <a:t>STIs</a:t>
            </a:r>
            <a:r>
              <a:rPr lang="en-US" kern="0" dirty="0">
                <a:solidFill>
                  <a:prstClr val="black"/>
                </a:solidFill>
                <a:latin typeface="Arial" charset="0"/>
                <a:ea typeface="ヒラギノ角ゴ Pro W3" pitchFamily="1" charset="-128"/>
                <a:cs typeface="Arial"/>
              </a:rPr>
              <a:t> and their sexual and drug injection partners</a:t>
            </a:r>
          </a:p>
        </p:txBody>
      </p:sp>
      <p:sp>
        <p:nvSpPr>
          <p:cNvPr id="28" name="Oval 27">
            <a:extLst>
              <a:ext uri="{FF2B5EF4-FFF2-40B4-BE49-F238E27FC236}">
                <a16:creationId xmlns:a16="http://schemas.microsoft.com/office/drawing/2014/main" id="{28C12512-8EA9-4783-A822-4F454183FADF}"/>
              </a:ext>
            </a:extLst>
          </p:cNvPr>
          <p:cNvSpPr/>
          <p:nvPr/>
        </p:nvSpPr>
        <p:spPr bwMode="auto">
          <a:xfrm>
            <a:off x="2207779" y="2017713"/>
            <a:ext cx="1066800" cy="1066800"/>
          </a:xfrm>
          <a:prstGeom prst="ellipse">
            <a:avLst/>
          </a:prstGeom>
          <a:solidFill>
            <a:srgbClr val="BE322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A</a:t>
            </a:r>
          </a:p>
        </p:txBody>
      </p:sp>
      <p:sp>
        <p:nvSpPr>
          <p:cNvPr id="25" name="Rectangle 24">
            <a:extLst>
              <a:ext uri="{FF2B5EF4-FFF2-40B4-BE49-F238E27FC236}">
                <a16:creationId xmlns:a16="http://schemas.microsoft.com/office/drawing/2014/main" id="{6E084BE1-8FA1-4867-96F4-BDD2F32F5432}"/>
              </a:ext>
              <a:ext uri="{C183D7F6-B498-43B3-948B-1728B52AA6E4}">
                <adec:decorative xmlns:adec="http://schemas.microsoft.com/office/drawing/2017/decorative" val="1"/>
              </a:ext>
            </a:extLst>
          </p:cNvPr>
          <p:cNvSpPr/>
          <p:nvPr/>
        </p:nvSpPr>
        <p:spPr bwMode="auto">
          <a:xfrm>
            <a:off x="3956326" y="2380424"/>
            <a:ext cx="2059431" cy="3725908"/>
          </a:xfrm>
          <a:prstGeom prst="rect">
            <a:avLst/>
          </a:prstGeom>
          <a:solidFill>
            <a:srgbClr val="84B1D9">
              <a:alpha val="50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To identify patients with  diagnosed </a:t>
            </a:r>
            <a:r>
              <a:rPr lang="en-US" kern="0" dirty="0" err="1">
                <a:solidFill>
                  <a:prstClr val="black"/>
                </a:solidFill>
                <a:latin typeface="Arial" charset="0"/>
                <a:ea typeface="ヒラギノ角ゴ Pro W3" pitchFamily="1" charset="-128"/>
                <a:cs typeface="Arial"/>
              </a:rPr>
              <a:t>STIs</a:t>
            </a:r>
            <a:r>
              <a:rPr lang="en-US" kern="0" dirty="0">
                <a:solidFill>
                  <a:prstClr val="black"/>
                </a:solidFill>
                <a:latin typeface="Arial" charset="0"/>
                <a:ea typeface="ヒラギノ角ゴ Pro W3" pitchFamily="1" charset="-128"/>
                <a:cs typeface="Arial"/>
              </a:rPr>
              <a:t>, such as syphilis, gonorrhea, or chlamydia</a:t>
            </a:r>
          </a:p>
        </p:txBody>
      </p:sp>
      <p:sp>
        <p:nvSpPr>
          <p:cNvPr id="26" name="Rectangle 25">
            <a:extLst>
              <a:ext uri="{FF2B5EF4-FFF2-40B4-BE49-F238E27FC236}">
                <a16:creationId xmlns:a16="http://schemas.microsoft.com/office/drawing/2014/main" id="{D7AE07AE-2457-426E-B739-C7122676A595}"/>
              </a:ext>
              <a:ext uri="{C183D7F6-B498-43B3-948B-1728B52AA6E4}">
                <adec:decorative xmlns:adec="http://schemas.microsoft.com/office/drawing/2017/decorative" val="1"/>
              </a:ext>
            </a:extLst>
          </p:cNvPr>
          <p:cNvSpPr/>
          <p:nvPr/>
        </p:nvSpPr>
        <p:spPr bwMode="auto">
          <a:xfrm>
            <a:off x="6166126" y="2380424"/>
            <a:ext cx="2059431" cy="3725908"/>
          </a:xfrm>
          <a:prstGeom prst="rect">
            <a:avLst/>
          </a:prstGeom>
          <a:solidFill>
            <a:srgbClr val="84B1D9">
              <a:alpha val="50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To provide local and state health departments with surveillance information to track down people spreading </a:t>
            </a:r>
            <a:r>
              <a:rPr lang="en-US" kern="0" dirty="0" err="1">
                <a:solidFill>
                  <a:prstClr val="black"/>
                </a:solidFill>
                <a:latin typeface="Arial" charset="0"/>
                <a:ea typeface="ヒラギノ角ゴ Pro W3" pitchFamily="1" charset="-128"/>
                <a:cs typeface="Arial"/>
              </a:rPr>
              <a:t>STIs</a:t>
            </a:r>
            <a:endParaRPr lang="en-US" kern="0" dirty="0">
              <a:solidFill>
                <a:prstClr val="black"/>
              </a:solidFill>
              <a:latin typeface="Arial" charset="0"/>
              <a:ea typeface="ヒラギノ角ゴ Pro W3" pitchFamily="1" charset="-128"/>
              <a:cs typeface="Arial"/>
            </a:endParaRPr>
          </a:p>
        </p:txBody>
      </p:sp>
      <p:sp>
        <p:nvSpPr>
          <p:cNvPr id="27" name="Rectangle 26">
            <a:extLst>
              <a:ext uri="{FF2B5EF4-FFF2-40B4-BE49-F238E27FC236}">
                <a16:creationId xmlns:a16="http://schemas.microsoft.com/office/drawing/2014/main" id="{D573240B-E856-4FDF-B33D-CA2FF35F59C3}"/>
              </a:ext>
              <a:ext uri="{C183D7F6-B498-43B3-948B-1728B52AA6E4}">
                <adec:decorative xmlns:adec="http://schemas.microsoft.com/office/drawing/2017/decorative" val="1"/>
              </a:ext>
            </a:extLst>
          </p:cNvPr>
          <p:cNvSpPr/>
          <p:nvPr/>
        </p:nvSpPr>
        <p:spPr bwMode="auto">
          <a:xfrm>
            <a:off x="8382022" y="2380424"/>
            <a:ext cx="2207778" cy="3725898"/>
          </a:xfrm>
          <a:prstGeom prst="rect">
            <a:avLst/>
          </a:prstGeom>
          <a:solidFill>
            <a:srgbClr val="84B1D9">
              <a:alpha val="50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To teach vulnerable patients with HIV how to practice safer sex</a:t>
            </a:r>
          </a:p>
        </p:txBody>
      </p:sp>
      <p:sp>
        <p:nvSpPr>
          <p:cNvPr id="29" name="Oval 28">
            <a:extLst>
              <a:ext uri="{FF2B5EF4-FFF2-40B4-BE49-F238E27FC236}">
                <a16:creationId xmlns:a16="http://schemas.microsoft.com/office/drawing/2014/main" id="{7658CAE2-0696-4866-9703-BFD5BB27E8AC}"/>
              </a:ext>
              <a:ext uri="{C183D7F6-B498-43B3-948B-1728B52AA6E4}">
                <adec:decorative xmlns:adec="http://schemas.microsoft.com/office/drawing/2017/decorative" val="1"/>
              </a:ext>
            </a:extLst>
          </p:cNvPr>
          <p:cNvSpPr/>
          <p:nvPr/>
        </p:nvSpPr>
        <p:spPr bwMode="auto">
          <a:xfrm>
            <a:off x="4452619" y="2017713"/>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B</a:t>
            </a:r>
          </a:p>
        </p:txBody>
      </p:sp>
      <p:sp>
        <p:nvSpPr>
          <p:cNvPr id="30" name="Oval 29">
            <a:extLst>
              <a:ext uri="{FF2B5EF4-FFF2-40B4-BE49-F238E27FC236}">
                <a16:creationId xmlns:a16="http://schemas.microsoft.com/office/drawing/2014/main" id="{492B04AD-C9EB-415C-85A6-ADF1E3455376}"/>
              </a:ext>
              <a:ext uri="{C183D7F6-B498-43B3-948B-1728B52AA6E4}">
                <adec:decorative xmlns:adec="http://schemas.microsoft.com/office/drawing/2017/decorative" val="1"/>
              </a:ext>
            </a:extLst>
          </p:cNvPr>
          <p:cNvSpPr/>
          <p:nvPr/>
        </p:nvSpPr>
        <p:spPr bwMode="auto">
          <a:xfrm>
            <a:off x="8940100" y="2017713"/>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D</a:t>
            </a:r>
          </a:p>
        </p:txBody>
      </p:sp>
      <p:sp>
        <p:nvSpPr>
          <p:cNvPr id="31" name="Oval 30">
            <a:extLst>
              <a:ext uri="{FF2B5EF4-FFF2-40B4-BE49-F238E27FC236}">
                <a16:creationId xmlns:a16="http://schemas.microsoft.com/office/drawing/2014/main" id="{6004CE13-8B62-4463-806C-321B2859E036}"/>
              </a:ext>
              <a:ext uri="{C183D7F6-B498-43B3-948B-1728B52AA6E4}">
                <adec:decorative xmlns:adec="http://schemas.microsoft.com/office/drawing/2017/decorative" val="1"/>
              </a:ext>
            </a:extLst>
          </p:cNvPr>
          <p:cNvSpPr/>
          <p:nvPr/>
        </p:nvSpPr>
        <p:spPr bwMode="auto">
          <a:xfrm>
            <a:off x="6660897" y="2017713"/>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C</a:t>
            </a:r>
          </a:p>
        </p:txBody>
      </p:sp>
      <p:sp>
        <p:nvSpPr>
          <p:cNvPr id="14" name="Rectangle 13">
            <a:extLst>
              <a:ext uri="{FF2B5EF4-FFF2-40B4-BE49-F238E27FC236}">
                <a16:creationId xmlns:a16="http://schemas.microsoft.com/office/drawing/2014/main" id="{9BCD9562-1637-412F-BA93-B1CFA8FF853E}"/>
              </a:ext>
              <a:ext uri="{C183D7F6-B498-43B3-948B-1728B52AA6E4}">
                <adec:decorative xmlns:adec="http://schemas.microsoft.com/office/drawing/2017/decorative" val="1"/>
              </a:ext>
            </a:extLst>
          </p:cNvPr>
          <p:cNvSpPr/>
          <p:nvPr/>
        </p:nvSpPr>
        <p:spPr bwMode="auto">
          <a:xfrm>
            <a:off x="1705867" y="2380423"/>
            <a:ext cx="2100045" cy="3725899"/>
          </a:xfrm>
          <a:prstGeom prst="rect">
            <a:avLst/>
          </a:prstGeom>
          <a:noFill/>
          <a:ln w="57150" cap="flat" cmpd="sng" algn="ctr">
            <a:solidFill>
              <a:srgbClr val="BE32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9844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lvl="0"/>
            <a:r>
              <a:rPr lang="en-US" dirty="0"/>
              <a:t>The provider’s role in</a:t>
            </a:r>
            <a:br>
              <a:rPr lang="en-US" dirty="0"/>
            </a:br>
            <a:r>
              <a:rPr lang="en-US" dirty="0"/>
              <a:t>initiating Partner Services</a:t>
            </a:r>
          </a:p>
        </p:txBody>
      </p:sp>
    </p:spTree>
    <p:extLst>
      <p:ext uri="{BB962C8B-B14F-4D97-AF65-F5344CB8AC3E}">
        <p14:creationId xmlns:p14="http://schemas.microsoft.com/office/powerpoint/2010/main" val="82118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Provider’s Role in Initiating Partner Services </a:t>
            </a:r>
            <a:r>
              <a:rPr lang="en-US" dirty="0">
                <a:solidFill>
                  <a:schemeClr val="bg1"/>
                </a:solidFill>
              </a:rPr>
              <a:t>(2)</a:t>
            </a:r>
          </a:p>
        </p:txBody>
      </p:sp>
      <p:sp>
        <p:nvSpPr>
          <p:cNvPr id="9" name="Content Placeholder 8">
            <a:extLst>
              <a:ext uri="{FF2B5EF4-FFF2-40B4-BE49-F238E27FC236}">
                <a16:creationId xmlns:a16="http://schemas.microsoft.com/office/drawing/2014/main" id="{3552C600-E909-2345-9377-5CA6A2DED78F}"/>
              </a:ext>
            </a:extLst>
          </p:cNvPr>
          <p:cNvSpPr>
            <a:spLocks noGrp="1"/>
          </p:cNvSpPr>
          <p:nvPr>
            <p:ph idx="1"/>
          </p:nvPr>
        </p:nvSpPr>
        <p:spPr>
          <a:xfrm>
            <a:off x="771181" y="1216152"/>
            <a:ext cx="5982160" cy="4983163"/>
          </a:xfrm>
        </p:spPr>
        <p:txBody>
          <a:bodyPr/>
          <a:lstStyle/>
          <a:p>
            <a:pPr marL="0" indent="0">
              <a:buNone/>
            </a:pPr>
            <a:r>
              <a:rPr lang="en-US" b="1" dirty="0"/>
              <a:t>For Patients </a:t>
            </a:r>
            <a:r>
              <a:rPr lang="en-US" b="1" i="1" dirty="0"/>
              <a:t>Being Tested </a:t>
            </a:r>
            <a:r>
              <a:rPr lang="en-US" b="1" dirty="0"/>
              <a:t>for HIV or </a:t>
            </a:r>
            <a:r>
              <a:rPr lang="en-US" b="1" dirty="0" err="1"/>
              <a:t>STIs</a:t>
            </a:r>
            <a:r>
              <a:rPr lang="en-US" b="1" dirty="0"/>
              <a:t> </a:t>
            </a:r>
          </a:p>
          <a:p>
            <a:r>
              <a:rPr lang="en-US" sz="1600" dirty="0"/>
              <a:t>Talk with your patients about Partner Services and let them know that if they test positive for a reportable disease, they may be contacted by someone from the health department</a:t>
            </a:r>
          </a:p>
          <a:p>
            <a:r>
              <a:rPr lang="en-US" sz="1600" dirty="0"/>
              <a:t>Discuss how Partner Services can help your patients and their sexual or drug injection partners through early access to testing, treatment, and other services</a:t>
            </a:r>
          </a:p>
          <a:p>
            <a:r>
              <a:rPr lang="en-US" sz="1600" dirty="0"/>
              <a:t>Emphasize the importance of participating in the Partner Services process to help stop the transmission of HIV and </a:t>
            </a:r>
            <a:r>
              <a:rPr lang="en-US" sz="1600" dirty="0" err="1"/>
              <a:t>STIs</a:t>
            </a:r>
            <a:endParaRPr lang="en-US" sz="1600" dirty="0"/>
          </a:p>
          <a:p>
            <a:r>
              <a:rPr lang="en-US" sz="1600" dirty="0"/>
              <a:t>Conduct brief discussions with your patients on how they can protect themselves and their partners from HIV and </a:t>
            </a:r>
            <a:r>
              <a:rPr lang="en-US" sz="1600" dirty="0" err="1"/>
              <a:t>STIs</a:t>
            </a:r>
            <a:endParaRPr lang="en-US" sz="1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E71DD0-B793-42B3-8922-9FCC60DDD0AA}" type="slidenum">
              <a:rPr lang="en-US" smtClean="0"/>
              <a:pPr/>
              <a:t>14</a:t>
            </a:fld>
            <a:endParaRPr lang="en-US" dirty="0"/>
          </a:p>
        </p:txBody>
      </p:sp>
      <p:pic>
        <p:nvPicPr>
          <p:cNvPr id="8" name="Picture 7" descr="The cover of an informational CDC brochure for health care providers titled, “Partner Services for HIV and STDs.”">
            <a:extLst>
              <a:ext uri="{FF2B5EF4-FFF2-40B4-BE49-F238E27FC236}">
                <a16:creationId xmlns:a16="http://schemas.microsoft.com/office/drawing/2014/main" id="{0404BDFB-E37C-4944-A503-E1430D3DEC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56335" y="1381833"/>
            <a:ext cx="3537328" cy="457771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6" name="Text Box 7">
            <a:extLst>
              <a:ext uri="{FF2B5EF4-FFF2-40B4-BE49-F238E27FC236}">
                <a16:creationId xmlns:a16="http://schemas.microsoft.com/office/drawing/2014/main" id="{BAC487B3-CCD0-4732-A733-C0D38EB21184}"/>
              </a:ext>
            </a:extLst>
          </p:cNvPr>
          <p:cNvSpPr txBox="1">
            <a:spLocks noChangeArrowheads="1"/>
          </p:cNvSpPr>
          <p:nvPr/>
        </p:nvSpPr>
        <p:spPr bwMode="auto">
          <a:xfrm>
            <a:off x="467957" y="6322402"/>
            <a:ext cx="108905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marL="24161750" indent="-24161750" eaLnBrk="0" hangingPunct="0">
              <a:spcBef>
                <a:spcPct val="20000"/>
              </a:spcBef>
              <a:buFont typeface="Arial" pitchFamily="34" charset="0"/>
              <a:buChar char="•"/>
              <a:defRPr sz="2200">
                <a:solidFill>
                  <a:schemeClr val="tx1"/>
                </a:solidFill>
                <a:latin typeface="Arial" pitchFamily="34" charset="0"/>
                <a:ea typeface="ＭＳ Ｐゴシック" pitchFamily="34" charset="-128"/>
              </a:defRPr>
            </a:lvl1pPr>
            <a:lvl2pPr marL="114300" eaLnBrk="0" hangingPunct="0">
              <a:spcBef>
                <a:spcPct val="20000"/>
              </a:spcBef>
              <a:buFont typeface="Wingdings" pitchFamily="2" charset="2"/>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9pPr>
          </a:lstStyle>
          <a:p>
            <a:pPr lvl="1" fontAlgn="base">
              <a:spcBef>
                <a:spcPct val="20000"/>
              </a:spcBef>
              <a:spcAft>
                <a:spcPct val="0"/>
              </a:spcAft>
              <a:buNone/>
              <a:defRPr/>
            </a:pPr>
            <a:r>
              <a:rPr lang="en-US" altLang="en-US" sz="800" dirty="0">
                <a:ea typeface="ヒラギノ角ゴ Pro W3"/>
              </a:rPr>
              <a:t>Centers for Disease Control and Prevention. Partner Services for HIV and STDs: a guide for health care providers. Accessed August 16, 2021. </a:t>
            </a:r>
            <a:r>
              <a:rPr lang="en-US" altLang="en-US" sz="800" dirty="0">
                <a:ea typeface="ヒラギノ角ゴ Pro W3"/>
                <a:hlinkClick r:id="rId4"/>
              </a:rPr>
              <a:t>https://www.cdc.gov/stophivtogether/library/topics/treatment/brochures/cdc-hiv-lsht-treatment-brochure-partner-services-provider.pdf</a:t>
            </a:r>
            <a:r>
              <a:rPr lang="en-US" altLang="en-US" sz="800" dirty="0">
                <a:ea typeface="ヒラギノ角ゴ Pro W3"/>
              </a:rPr>
              <a:t> </a:t>
            </a:r>
            <a:endParaRPr lang="en-US" altLang="en-US" sz="800" baseline="30000" dirty="0">
              <a:ea typeface="ヒラギノ角ゴ Pro W3"/>
            </a:endParaRPr>
          </a:p>
          <a:p>
            <a:pPr marL="14288" lvl="1" fontAlgn="base">
              <a:spcBef>
                <a:spcPct val="0"/>
              </a:spcBef>
              <a:spcAft>
                <a:spcPct val="0"/>
              </a:spcAft>
              <a:buNone/>
            </a:pPr>
            <a:endParaRPr lang="en-US" altLang="en-US" sz="800" dirty="0">
              <a:cs typeface="Arial"/>
            </a:endParaRPr>
          </a:p>
        </p:txBody>
      </p:sp>
    </p:spTree>
    <p:extLst>
      <p:ext uri="{BB962C8B-B14F-4D97-AF65-F5344CB8AC3E}">
        <p14:creationId xmlns:p14="http://schemas.microsoft.com/office/powerpoint/2010/main" val="34598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Provider’s Role in Initiating </a:t>
            </a:r>
            <a:r>
              <a:rPr lang="en-US"/>
              <a:t>Partner Services (</a:t>
            </a:r>
            <a:r>
              <a:rPr lang="en-US" dirty="0"/>
              <a:t>cont’d 1)</a:t>
            </a:r>
            <a:r>
              <a:rPr lang="en-US" dirty="0">
                <a:solidFill>
                  <a:schemeClr val="bg1"/>
                </a:solidFill>
              </a:rPr>
              <a:t>(3)</a:t>
            </a:r>
          </a:p>
        </p:txBody>
      </p:sp>
      <p:sp>
        <p:nvSpPr>
          <p:cNvPr id="9" name="Content Placeholder 8">
            <a:extLst>
              <a:ext uri="{FF2B5EF4-FFF2-40B4-BE49-F238E27FC236}">
                <a16:creationId xmlns:a16="http://schemas.microsoft.com/office/drawing/2014/main" id="{0230EE74-EF40-C847-AA57-9AB9584EEBD6}"/>
              </a:ext>
            </a:extLst>
          </p:cNvPr>
          <p:cNvSpPr>
            <a:spLocks noGrp="1"/>
          </p:cNvSpPr>
          <p:nvPr>
            <p:ph idx="1"/>
          </p:nvPr>
        </p:nvSpPr>
        <p:spPr>
          <a:xfrm>
            <a:off x="749147" y="1211855"/>
            <a:ext cx="6499952" cy="4914314"/>
          </a:xfrm>
        </p:spPr>
        <p:txBody>
          <a:bodyPr/>
          <a:lstStyle/>
          <a:p>
            <a:pPr marL="0" indent="0">
              <a:buNone/>
            </a:pPr>
            <a:r>
              <a:rPr lang="en-US" b="1" dirty="0"/>
              <a:t>For People </a:t>
            </a:r>
            <a:r>
              <a:rPr lang="en-US" b="1" i="1" dirty="0"/>
              <a:t>Newly</a:t>
            </a:r>
            <a:r>
              <a:rPr lang="en-US" b="1" dirty="0"/>
              <a:t> Diagnosed With HIV </a:t>
            </a:r>
          </a:p>
          <a:p>
            <a:pPr>
              <a:spcAft>
                <a:spcPts val="600"/>
              </a:spcAft>
            </a:pPr>
            <a:r>
              <a:rPr lang="en-US" sz="1600" dirty="0"/>
              <a:t>Partner Services can provide linkages to treatment and care, </a:t>
            </a:r>
            <a:br>
              <a:rPr lang="en-US" sz="1600" dirty="0"/>
            </a:br>
            <a:r>
              <a:rPr lang="en-US" sz="1600" dirty="0"/>
              <a:t>risk-reduction counseling, and other services</a:t>
            </a:r>
          </a:p>
          <a:p>
            <a:pPr marL="685800" lvl="1">
              <a:spcAft>
                <a:spcPts val="600"/>
              </a:spcAft>
            </a:pPr>
            <a:r>
              <a:rPr lang="en-US" sz="1400" dirty="0"/>
              <a:t>These linkages can supplement any arrangements you make to help your patients access these services.</a:t>
            </a:r>
          </a:p>
          <a:p>
            <a:pPr>
              <a:spcBef>
                <a:spcPts val="600"/>
              </a:spcBef>
            </a:pPr>
            <a:r>
              <a:rPr lang="en-US" sz="1600" dirty="0"/>
              <a:t>Share that Partner Services can provide their sexual and drug injection partners who test positive with the same linkages to treatment and care. For partners who test negative, Partner Services can provide information on various HIV-prevention methods, including:</a:t>
            </a:r>
          </a:p>
          <a:p>
            <a:pPr marL="744538" lvl="1">
              <a:spcBef>
                <a:spcPts val="600"/>
              </a:spcBef>
            </a:pPr>
            <a:r>
              <a:rPr lang="en-US" sz="1400" dirty="0"/>
              <a:t>pre-exposure prophylaxis (PrEP)</a:t>
            </a:r>
          </a:p>
          <a:p>
            <a:pPr marL="744538" lvl="1">
              <a:spcBef>
                <a:spcPts val="600"/>
              </a:spcBef>
            </a:pPr>
            <a:r>
              <a:rPr lang="en-US" sz="1400" dirty="0"/>
              <a:t>condoms</a:t>
            </a:r>
          </a:p>
          <a:p>
            <a:pPr marL="744538" lvl="1">
              <a:spcBef>
                <a:spcPts val="600"/>
              </a:spcBef>
            </a:pPr>
            <a:r>
              <a:rPr lang="en-US" sz="1400" dirty="0"/>
              <a:t>other sexual and drug-use options associated with lower risk of</a:t>
            </a:r>
            <a:br>
              <a:rPr lang="en-US" sz="1400" dirty="0"/>
            </a:br>
            <a:r>
              <a:rPr lang="en-US" sz="1400" dirty="0"/>
              <a:t>HIV transmission</a:t>
            </a:r>
            <a:endParaRPr lang="en-US" sz="1400" dirty="0">
              <a:highlight>
                <a:srgbClr val="FFFF00"/>
              </a:highlight>
            </a:endParaRPr>
          </a:p>
          <a:p>
            <a:r>
              <a:rPr lang="en-US" sz="1600" dirty="0"/>
              <a:t>Partner Services can also provide access to other services that can equip patients to access treatment and protect their sexual and drug injection partners from HIV</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E71DD0-B793-42B3-8922-9FCC60DDD0AA}" type="slidenum">
              <a:rPr lang="en-US" smtClean="0"/>
              <a:pPr/>
              <a:t>15</a:t>
            </a:fld>
            <a:endParaRPr lang="en-US" dirty="0"/>
          </a:p>
        </p:txBody>
      </p:sp>
      <p:pic>
        <p:nvPicPr>
          <p:cNvPr id="3" name="Picture 2" descr="The cover of an informational CDC brochure for patients titled, “How Do You Let Your Partners Know They May Have Been Exposed to HIV?”">
            <a:extLst>
              <a:ext uri="{FF2B5EF4-FFF2-40B4-BE49-F238E27FC236}">
                <a16:creationId xmlns:a16="http://schemas.microsoft.com/office/drawing/2014/main" id="{5B56EFDC-1093-46EC-96F1-E88A5BCC95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26007" y="1211856"/>
            <a:ext cx="3244978" cy="458114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6" name="Text Box 7">
            <a:extLst>
              <a:ext uri="{FF2B5EF4-FFF2-40B4-BE49-F238E27FC236}">
                <a16:creationId xmlns:a16="http://schemas.microsoft.com/office/drawing/2014/main" id="{4E3DA001-1FBF-40E2-9A7D-296AC399B392}"/>
              </a:ext>
            </a:extLst>
          </p:cNvPr>
          <p:cNvSpPr txBox="1">
            <a:spLocks noChangeArrowheads="1"/>
          </p:cNvSpPr>
          <p:nvPr/>
        </p:nvSpPr>
        <p:spPr bwMode="auto">
          <a:xfrm>
            <a:off x="467957" y="6322402"/>
            <a:ext cx="108905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marL="24161750" indent="-24161750" eaLnBrk="0" hangingPunct="0">
              <a:spcBef>
                <a:spcPct val="20000"/>
              </a:spcBef>
              <a:buFont typeface="Arial" pitchFamily="34" charset="0"/>
              <a:buChar char="•"/>
              <a:defRPr sz="2200">
                <a:solidFill>
                  <a:schemeClr val="tx1"/>
                </a:solidFill>
                <a:latin typeface="Arial" pitchFamily="34" charset="0"/>
                <a:ea typeface="ＭＳ Ｐゴシック" pitchFamily="34" charset="-128"/>
              </a:defRPr>
            </a:lvl1pPr>
            <a:lvl2pPr marL="114300" eaLnBrk="0" hangingPunct="0">
              <a:spcBef>
                <a:spcPct val="20000"/>
              </a:spcBef>
              <a:buFont typeface="Wingdings" pitchFamily="2" charset="2"/>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9pPr>
          </a:lstStyle>
          <a:p>
            <a:pPr lvl="1" fontAlgn="base">
              <a:spcBef>
                <a:spcPct val="20000"/>
              </a:spcBef>
              <a:spcAft>
                <a:spcPct val="0"/>
              </a:spcAft>
              <a:buNone/>
              <a:defRPr/>
            </a:pPr>
            <a:r>
              <a:rPr lang="en-US" altLang="en-US" sz="800" dirty="0">
                <a:ea typeface="ヒラギノ角ゴ Pro W3"/>
              </a:rPr>
              <a:t>Centers for Disease Control and Prevention. Partner Services for HIV and STDs: a guide for health care providers. Accessed August 16, 2021. </a:t>
            </a:r>
            <a:r>
              <a:rPr lang="en-US" altLang="en-US" sz="800" dirty="0">
                <a:ea typeface="ヒラギノ角ゴ Pro W3"/>
                <a:hlinkClick r:id="rId4"/>
              </a:rPr>
              <a:t>https://www.cdc.gov/stophivtogether/library/topics/treatment/brochures/cdc-hiv-lsht-treatment-brochure-partner-services-provider.pdf</a:t>
            </a:r>
            <a:r>
              <a:rPr lang="en-US" altLang="en-US" sz="800" dirty="0">
                <a:ea typeface="ヒラギノ角ゴ Pro W3"/>
              </a:rPr>
              <a:t> </a:t>
            </a:r>
            <a:endParaRPr lang="en-US" altLang="en-US" sz="800" baseline="30000" dirty="0">
              <a:ea typeface="ヒラギノ角ゴ Pro W3"/>
            </a:endParaRPr>
          </a:p>
          <a:p>
            <a:pPr marL="14288" lvl="1" fontAlgn="base">
              <a:spcBef>
                <a:spcPct val="0"/>
              </a:spcBef>
              <a:spcAft>
                <a:spcPct val="0"/>
              </a:spcAft>
              <a:buNone/>
            </a:pPr>
            <a:endParaRPr lang="en-US" altLang="en-US" sz="800" dirty="0">
              <a:cs typeface="Arial"/>
            </a:endParaRPr>
          </a:p>
        </p:txBody>
      </p:sp>
    </p:spTree>
    <p:extLst>
      <p:ext uri="{BB962C8B-B14F-4D97-AF65-F5344CB8AC3E}">
        <p14:creationId xmlns:p14="http://schemas.microsoft.com/office/powerpoint/2010/main" val="57204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Provider’s Role in Initiating Partner Services (cont’d 2)</a:t>
            </a:r>
            <a:r>
              <a:rPr lang="en-US" dirty="0">
                <a:solidFill>
                  <a:schemeClr val="bg1"/>
                </a:solidFill>
              </a:rPr>
              <a:t>(4)</a:t>
            </a:r>
          </a:p>
        </p:txBody>
      </p:sp>
      <p:sp>
        <p:nvSpPr>
          <p:cNvPr id="9" name="Content Placeholder 8">
            <a:extLst>
              <a:ext uri="{FF2B5EF4-FFF2-40B4-BE49-F238E27FC236}">
                <a16:creationId xmlns:a16="http://schemas.microsoft.com/office/drawing/2014/main" id="{0230EE74-EF40-C847-AA57-9AB9584EEBD6}"/>
              </a:ext>
            </a:extLst>
          </p:cNvPr>
          <p:cNvSpPr>
            <a:spLocks noGrp="1"/>
          </p:cNvSpPr>
          <p:nvPr>
            <p:ph idx="1"/>
          </p:nvPr>
        </p:nvSpPr>
        <p:spPr>
          <a:xfrm>
            <a:off x="749147" y="1211855"/>
            <a:ext cx="6499952" cy="4914314"/>
          </a:xfrm>
        </p:spPr>
        <p:txBody>
          <a:bodyPr/>
          <a:lstStyle/>
          <a:p>
            <a:pPr marL="0" indent="0">
              <a:buNone/>
            </a:pPr>
            <a:r>
              <a:rPr lang="en-US" b="1" dirty="0"/>
              <a:t>For Patients </a:t>
            </a:r>
            <a:r>
              <a:rPr lang="en-US" b="1" i="1" dirty="0"/>
              <a:t>With HIV </a:t>
            </a:r>
          </a:p>
          <a:p>
            <a:pPr>
              <a:spcAft>
                <a:spcPts val="600"/>
              </a:spcAft>
            </a:pPr>
            <a:r>
              <a:rPr lang="en-US" sz="1600" dirty="0"/>
              <a:t>If your patient with HIV presents with an </a:t>
            </a:r>
            <a:r>
              <a:rPr lang="en-US" sz="1600" dirty="0" err="1"/>
              <a:t>STI</a:t>
            </a:r>
            <a:r>
              <a:rPr lang="en-US" sz="1600" dirty="0"/>
              <a:t>, make them aware that they may be contacted by someone from the health department</a:t>
            </a:r>
          </a:p>
          <a:p>
            <a:pPr>
              <a:spcBef>
                <a:spcPts val="600"/>
              </a:spcBef>
            </a:pPr>
            <a:r>
              <a:rPr lang="en-US" sz="1600" dirty="0"/>
              <a:t>If your patient with HIV informs you of behavior that places them at increased risk for transmitting HIV (e.g., sex without condoms when not virally suppressed or needle sharing during injection drug use), discuss: </a:t>
            </a:r>
          </a:p>
          <a:p>
            <a:pPr marL="690563" lvl="1">
              <a:spcBef>
                <a:spcPts val="600"/>
              </a:spcBef>
            </a:pPr>
            <a:r>
              <a:rPr lang="en-US" sz="1400" dirty="0"/>
              <a:t>the importance of taking HIV medicine, or antiretroviral therapy, to </a:t>
            </a:r>
            <a:br>
              <a:rPr lang="en-US" sz="1400" dirty="0"/>
            </a:br>
            <a:r>
              <a:rPr lang="en-US" sz="1400" dirty="0"/>
              <a:t>treat HIV</a:t>
            </a:r>
          </a:p>
          <a:p>
            <a:pPr marL="690563" lvl="1">
              <a:spcBef>
                <a:spcPts val="600"/>
              </a:spcBef>
            </a:pPr>
            <a:r>
              <a:rPr lang="en-US" sz="1400" dirty="0"/>
              <a:t>additional steps they can take to protect others from getting HIV, such as sexual or drug-use options associated with lower risk of HIV transmission</a:t>
            </a:r>
          </a:p>
          <a:p>
            <a:pPr>
              <a:spcAft>
                <a:spcPts val="600"/>
              </a:spcAft>
            </a:pPr>
            <a:r>
              <a:rPr lang="en-US" sz="1600" dirty="0"/>
              <a:t>Refer any of your patients with HIV who present with an </a:t>
            </a:r>
            <a:r>
              <a:rPr lang="en-US" sz="1600" dirty="0" err="1"/>
              <a:t>STI</a:t>
            </a:r>
            <a:r>
              <a:rPr lang="en-US" sz="1600" dirty="0"/>
              <a:t> or need help notifying partners potentially at risk to Partner Services</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E71DD0-B793-42B3-8922-9FCC60DDD0AA}" type="slidenum">
              <a:rPr lang="en-US" smtClean="0"/>
              <a:pPr/>
              <a:t>16</a:t>
            </a:fld>
            <a:endParaRPr lang="en-US" dirty="0"/>
          </a:p>
        </p:txBody>
      </p:sp>
      <p:pic>
        <p:nvPicPr>
          <p:cNvPr id="3" name="Picture 2" descr="The cover of an informational CDC brochure for providers titled, “Starting the Conversation: HIV Treatment as Prevention”.">
            <a:extLst>
              <a:ext uri="{FF2B5EF4-FFF2-40B4-BE49-F238E27FC236}">
                <a16:creationId xmlns:a16="http://schemas.microsoft.com/office/drawing/2014/main" id="{5B56EFDC-1093-46EC-96F1-E88A5BCC95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26007" y="1402735"/>
            <a:ext cx="3539975" cy="458114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6" name="Text Box 7">
            <a:extLst>
              <a:ext uri="{FF2B5EF4-FFF2-40B4-BE49-F238E27FC236}">
                <a16:creationId xmlns:a16="http://schemas.microsoft.com/office/drawing/2014/main" id="{4E3DA001-1FBF-40E2-9A7D-296AC399B392}"/>
              </a:ext>
            </a:extLst>
          </p:cNvPr>
          <p:cNvSpPr txBox="1">
            <a:spLocks noChangeArrowheads="1"/>
          </p:cNvSpPr>
          <p:nvPr/>
        </p:nvSpPr>
        <p:spPr bwMode="auto">
          <a:xfrm>
            <a:off x="467957" y="6322402"/>
            <a:ext cx="1089050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marL="24161750" indent="-24161750" eaLnBrk="0" hangingPunct="0">
              <a:spcBef>
                <a:spcPct val="20000"/>
              </a:spcBef>
              <a:buFont typeface="Arial" pitchFamily="34" charset="0"/>
              <a:buChar char="•"/>
              <a:defRPr sz="2200">
                <a:solidFill>
                  <a:schemeClr val="tx1"/>
                </a:solidFill>
                <a:latin typeface="Arial" pitchFamily="34" charset="0"/>
                <a:ea typeface="ＭＳ Ｐゴシック" pitchFamily="34" charset="-128"/>
              </a:defRPr>
            </a:lvl1pPr>
            <a:lvl2pPr marL="114300" eaLnBrk="0" hangingPunct="0">
              <a:spcBef>
                <a:spcPct val="20000"/>
              </a:spcBef>
              <a:buFont typeface="Wingdings" pitchFamily="2" charset="2"/>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9pPr>
          </a:lstStyle>
          <a:p>
            <a:pPr lvl="1" fontAlgn="base">
              <a:spcBef>
                <a:spcPct val="20000"/>
              </a:spcBef>
              <a:spcAft>
                <a:spcPct val="0"/>
              </a:spcAft>
              <a:buNone/>
              <a:defRPr/>
            </a:pPr>
            <a:r>
              <a:rPr lang="en-US" altLang="en-US" sz="800" dirty="0">
                <a:ea typeface="ヒラギノ角ゴ Pro W3"/>
              </a:rPr>
              <a:t>Centers for Disease Control and Prevention. Partner Services for HIV and STDs: a guide for health care providers. Accessed August 16, 2021. </a:t>
            </a:r>
            <a:r>
              <a:rPr lang="en-US" altLang="en-US" sz="800" dirty="0">
                <a:ea typeface="ヒラギノ角ゴ Pro W3"/>
                <a:hlinkClick r:id="rId4"/>
              </a:rPr>
              <a:t>https://www.cdc.gov/stophivtogether/library/topics/treatment/brochures/cdc-hiv-lsht-treatment-brochure-partner-services-provider.pdf</a:t>
            </a:r>
            <a:r>
              <a:rPr lang="en-US" altLang="en-US" sz="800" dirty="0">
                <a:ea typeface="ヒラギノ角ゴ Pro W3"/>
              </a:rPr>
              <a:t> </a:t>
            </a:r>
            <a:endParaRPr lang="en-US" altLang="en-US" sz="800" baseline="30000" dirty="0">
              <a:ea typeface="ヒラギノ角ゴ Pro W3"/>
            </a:endParaRPr>
          </a:p>
        </p:txBody>
      </p:sp>
    </p:spTree>
    <p:extLst>
      <p:ext uri="{BB962C8B-B14F-4D97-AF65-F5344CB8AC3E}">
        <p14:creationId xmlns:p14="http://schemas.microsoft.com/office/powerpoint/2010/main" val="261612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D685-8A36-4F91-BF38-8D307D372F13}"/>
              </a:ext>
            </a:extLst>
          </p:cNvPr>
          <p:cNvSpPr>
            <a:spLocks noGrp="1"/>
          </p:cNvSpPr>
          <p:nvPr>
            <p:ph type="title"/>
          </p:nvPr>
        </p:nvSpPr>
        <p:spPr/>
        <p:txBody>
          <a:bodyPr/>
          <a:lstStyle/>
          <a:p>
            <a:r>
              <a:rPr lang="en-US" b="1" dirty="0"/>
              <a:t>Beyond Partner Notification: </a:t>
            </a:r>
            <a:r>
              <a:rPr lang="en-US" dirty="0"/>
              <a:t>Referrals to Support Services</a:t>
            </a:r>
          </a:p>
        </p:txBody>
      </p:sp>
      <p:sp>
        <p:nvSpPr>
          <p:cNvPr id="10" name="Content Placeholder 2">
            <a:extLst>
              <a:ext uri="{FF2B5EF4-FFF2-40B4-BE49-F238E27FC236}">
                <a16:creationId xmlns:a16="http://schemas.microsoft.com/office/drawing/2014/main" id="{5AA93E92-6859-403E-AE02-F5F68F9954EF}"/>
              </a:ext>
            </a:extLst>
          </p:cNvPr>
          <p:cNvSpPr>
            <a:spLocks noGrp="1"/>
          </p:cNvSpPr>
          <p:nvPr>
            <p:ph idx="1"/>
          </p:nvPr>
        </p:nvSpPr>
        <p:spPr>
          <a:xfrm>
            <a:off x="609600" y="1143007"/>
            <a:ext cx="10972800" cy="1626224"/>
          </a:xfrm>
        </p:spPr>
        <p:txBody>
          <a:bodyPr/>
          <a:lstStyle/>
          <a:p>
            <a:pPr>
              <a:lnSpc>
                <a:spcPts val="2800"/>
              </a:lnSpc>
            </a:pPr>
            <a:endParaRPr lang="en-US" dirty="0"/>
          </a:p>
          <a:p>
            <a:pPr marL="0" indent="0">
              <a:lnSpc>
                <a:spcPts val="2800"/>
              </a:lnSpc>
              <a:buNone/>
            </a:pPr>
            <a:r>
              <a:rPr lang="en-US" dirty="0"/>
              <a:t>In addition to partner notification, your patients with HIV may have unique medical needs and psychosocial or structural barriers that impact their antiretroviral therapy adherence and, thus, their ability to stay in care</a:t>
            </a:r>
          </a:p>
        </p:txBody>
      </p:sp>
      <p:sp>
        <p:nvSpPr>
          <p:cNvPr id="4" name="Slide Number Placeholder 3">
            <a:extLst>
              <a:ext uri="{FF2B5EF4-FFF2-40B4-BE49-F238E27FC236}">
                <a16:creationId xmlns:a16="http://schemas.microsoft.com/office/drawing/2014/main" id="{349FF884-B6A5-4930-B985-D0CA62E8AA00}"/>
              </a:ext>
              <a:ext uri="{C183D7F6-B498-43B3-948B-1728B52AA6E4}">
                <adec:decorative xmlns:adec="http://schemas.microsoft.com/office/drawing/2017/decorative" val="1"/>
              </a:ext>
            </a:extLst>
          </p:cNvPr>
          <p:cNvSpPr>
            <a:spLocks noGrp="1"/>
          </p:cNvSpPr>
          <p:nvPr>
            <p:ph type="sldNum" sz="quarter" idx="10"/>
          </p:nvPr>
        </p:nvSpPr>
        <p:spPr/>
        <p:txBody>
          <a:bodyPr/>
          <a:lstStyle/>
          <a:p>
            <a:pPr lvl="0"/>
            <a:fld id="{D4325D4D-289E-48C1-B277-2BEB492A7D19}" type="slidenum">
              <a:rPr lang="en-US" noProof="0" smtClean="0"/>
              <a:pPr lvl="0"/>
              <a:t>17</a:t>
            </a:fld>
            <a:endParaRPr lang="en-US" noProof="0" dirty="0"/>
          </a:p>
        </p:txBody>
      </p:sp>
      <p:pic>
        <p:nvPicPr>
          <p:cNvPr id="12" name="Picture 11">
            <a:extLst>
              <a:ext uri="{FF2B5EF4-FFF2-40B4-BE49-F238E27FC236}">
                <a16:creationId xmlns:a16="http://schemas.microsoft.com/office/drawing/2014/main" id="{CF6EFF08-6ED9-2A47-9C63-27895C190608}"/>
              </a:ext>
              <a:ext uri="{C183D7F6-B498-43B3-948B-1728B52AA6E4}">
                <adec:decorative xmlns:adec="http://schemas.microsoft.com/office/drawing/2017/decorative" val="1"/>
              </a:ext>
            </a:extLst>
          </p:cNvPr>
          <p:cNvPicPr>
            <a:picLocks noChangeAspect="1"/>
          </p:cNvPicPr>
          <p:nvPr/>
        </p:nvPicPr>
        <p:blipFill rotWithShape="1">
          <a:blip r:embed="rId3"/>
          <a:srcRect t="67909" b="28689"/>
          <a:stretch/>
        </p:blipFill>
        <p:spPr>
          <a:xfrm>
            <a:off x="-1" y="3242415"/>
            <a:ext cx="12192000" cy="764690"/>
          </a:xfrm>
          <a:prstGeom prst="rect">
            <a:avLst/>
          </a:prstGeom>
        </p:spPr>
      </p:pic>
      <p:sp>
        <p:nvSpPr>
          <p:cNvPr id="13" name="Content Placeholder 2">
            <a:extLst>
              <a:ext uri="{FF2B5EF4-FFF2-40B4-BE49-F238E27FC236}">
                <a16:creationId xmlns:a16="http://schemas.microsoft.com/office/drawing/2014/main" id="{64CA7D1E-D92E-D845-99E6-4BEC6DA0B159}"/>
              </a:ext>
            </a:extLst>
          </p:cNvPr>
          <p:cNvSpPr txBox="1">
            <a:spLocks/>
          </p:cNvSpPr>
          <p:nvPr/>
        </p:nvSpPr>
        <p:spPr bwMode="auto">
          <a:xfrm>
            <a:off x="609600" y="3905181"/>
            <a:ext cx="10845800" cy="2081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0988" indent="-280988" algn="l" rtl="0" eaLnBrk="1" fontAlgn="base" hangingPunct="1">
              <a:spcBef>
                <a:spcPts val="12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a:lnSpc>
                <a:spcPts val="2800"/>
              </a:lnSpc>
            </a:pPr>
            <a:endParaRPr lang="en-US" kern="0" dirty="0"/>
          </a:p>
          <a:p>
            <a:pPr marL="0" indent="0">
              <a:lnSpc>
                <a:spcPts val="2800"/>
              </a:lnSpc>
              <a:buNone/>
            </a:pPr>
            <a:r>
              <a:rPr lang="en-US" kern="0" dirty="0"/>
              <a:t>HIV care providers can engage in brief conversations to uncover whether patients require referrals to and/or information about mental health, substance use, and other support resources (e.g., psychologists, addiction specialists, support groups, adherence counselors, case managers)</a:t>
            </a:r>
          </a:p>
          <a:p>
            <a:pPr marL="0" indent="0">
              <a:lnSpc>
                <a:spcPts val="2800"/>
              </a:lnSpc>
              <a:buNone/>
            </a:pPr>
            <a:endParaRPr lang="en-US" kern="0" dirty="0"/>
          </a:p>
        </p:txBody>
      </p:sp>
    </p:spTree>
    <p:extLst>
      <p:ext uri="{BB962C8B-B14F-4D97-AF65-F5344CB8AC3E}">
        <p14:creationId xmlns:p14="http://schemas.microsoft.com/office/powerpoint/2010/main" val="182762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Referrals to Support Services for People in HIV Care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0"/>
          </p:nvPr>
        </p:nvSpPr>
        <p:spPr/>
        <p:txBody>
          <a:bodyPr/>
          <a:lstStyle/>
          <a:p>
            <a:pPr lvl="0"/>
            <a:fld id="{66568D3C-05CE-44E7-AD3A-A530D7A127F6}" type="slidenum">
              <a:rPr lang="en-US" altLang="en-US" noProof="0"/>
              <a:pPr lvl="0"/>
              <a:t>18</a:t>
            </a:fld>
            <a:endParaRPr lang="en-US" altLang="en-US" noProof="0" dirty="0"/>
          </a:p>
        </p:txBody>
      </p:sp>
      <p:sp>
        <p:nvSpPr>
          <p:cNvPr id="12" name="Content Placeholder 2">
            <a:extLst>
              <a:ext uri="{FF2B5EF4-FFF2-40B4-BE49-F238E27FC236}">
                <a16:creationId xmlns:a16="http://schemas.microsoft.com/office/drawing/2014/main" id="{F44332B5-DCA8-8148-AF42-6C8DF0D7E280}"/>
              </a:ext>
            </a:extLst>
          </p:cNvPr>
          <p:cNvSpPr txBox="1">
            <a:spLocks/>
          </p:cNvSpPr>
          <p:nvPr/>
        </p:nvSpPr>
        <p:spPr>
          <a:xfrm>
            <a:off x="1046161" y="1089922"/>
            <a:ext cx="10099677" cy="543226"/>
          </a:xfrm>
          <a:prstGeom prst="rect">
            <a:avLst/>
          </a:prstGeom>
        </p:spPr>
        <p:txBody>
          <a:bodyPr/>
          <a:lstStyle>
            <a:lvl1pPr marL="280988" indent="-280988" algn="l" rtl="0" eaLnBrk="1" fontAlgn="base" hangingPunct="1">
              <a:spcBef>
                <a:spcPct val="200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None/>
            </a:pPr>
            <a:r>
              <a:rPr lang="en-US" altLang="en-US" b="1" kern="0" dirty="0"/>
              <a:t>Referrals to support services are an essential part of HIV care and transmission prevention:</a:t>
            </a:r>
          </a:p>
        </p:txBody>
      </p:sp>
      <p:sp>
        <p:nvSpPr>
          <p:cNvPr id="15" name="Content Placeholder 6">
            <a:extLst>
              <a:ext uri="{FF2B5EF4-FFF2-40B4-BE49-F238E27FC236}">
                <a16:creationId xmlns:a16="http://schemas.microsoft.com/office/drawing/2014/main" id="{4C4AD1D6-0597-7147-9A50-D9E0C44BC6C8}"/>
              </a:ext>
            </a:extLst>
          </p:cNvPr>
          <p:cNvSpPr txBox="1">
            <a:spLocks/>
          </p:cNvSpPr>
          <p:nvPr/>
        </p:nvSpPr>
        <p:spPr bwMode="auto">
          <a:xfrm>
            <a:off x="1007121" y="1926186"/>
            <a:ext cx="3200400" cy="3718378"/>
          </a:xfrm>
          <a:prstGeom prst="rect">
            <a:avLst/>
          </a:prstGeom>
          <a:solidFill>
            <a:srgbClr val="9A4F9D"/>
          </a:solidFill>
          <a:ln w="9525">
            <a:noFill/>
            <a:miter lim="800000"/>
            <a:headEnd/>
            <a:tailEnd/>
          </a:ln>
        </p:spPr>
        <p:txBody>
          <a:bodyPr vert="horz" wrap="square" lIns="182880" tIns="182880" rIns="182880" bIns="274320" numCol="1" anchor="t" anchorCtr="0" compatLnSpc="1">
            <a:prstTxWarp prst="textNoShape">
              <a:avLst/>
            </a:prstTxWarp>
          </a:bodyPr>
          <a:lstStyle>
            <a:lvl1pPr marL="280988" indent="-280988" algn="l" rtl="0" eaLnBrk="1" fontAlgn="base" hangingPunct="1">
              <a:spcBef>
                <a:spcPts val="12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None/>
            </a:pPr>
            <a:r>
              <a:rPr lang="en-US" altLang="en-US" sz="1800" dirty="0">
                <a:solidFill>
                  <a:schemeClr val="bg1"/>
                </a:solidFill>
              </a:rPr>
              <a:t>Support services can help patients with HIV </a:t>
            </a:r>
            <a:r>
              <a:rPr lang="en-US" altLang="en-US" sz="1800" b="1" dirty="0">
                <a:solidFill>
                  <a:schemeClr val="bg1"/>
                </a:solidFill>
              </a:rPr>
              <a:t>overcome personal, social, and structural challenges </a:t>
            </a:r>
            <a:r>
              <a:rPr lang="en-US" altLang="en-US" sz="1800" dirty="0">
                <a:solidFill>
                  <a:schemeClr val="bg1"/>
                </a:solidFill>
              </a:rPr>
              <a:t>(e.g., poverty, mental illness, substance use, unstable housing) that make it difficult to access and stay in HIV treatment and care</a:t>
            </a:r>
            <a:endParaRPr lang="en-US" altLang="en-US" sz="1800" baseline="30000" dirty="0">
              <a:solidFill>
                <a:schemeClr val="bg1"/>
              </a:solidFill>
            </a:endParaRPr>
          </a:p>
        </p:txBody>
      </p:sp>
      <p:sp>
        <p:nvSpPr>
          <p:cNvPr id="14" name="Content Placeholder 6">
            <a:extLst>
              <a:ext uri="{FF2B5EF4-FFF2-40B4-BE49-F238E27FC236}">
                <a16:creationId xmlns:a16="http://schemas.microsoft.com/office/drawing/2014/main" id="{80D19D2B-913B-5A41-A16F-F1B518378662}"/>
              </a:ext>
            </a:extLst>
          </p:cNvPr>
          <p:cNvSpPr txBox="1">
            <a:spLocks/>
          </p:cNvSpPr>
          <p:nvPr/>
        </p:nvSpPr>
        <p:spPr bwMode="auto">
          <a:xfrm>
            <a:off x="4456759" y="1949441"/>
            <a:ext cx="3200400" cy="3695123"/>
          </a:xfrm>
          <a:prstGeom prst="rect">
            <a:avLst/>
          </a:prstGeom>
          <a:solidFill>
            <a:srgbClr val="00788A"/>
          </a:solidFill>
          <a:ln w="9525">
            <a:noFill/>
            <a:miter lim="800000"/>
            <a:headEnd/>
            <a:tailEnd/>
          </a:ln>
        </p:spPr>
        <p:txBody>
          <a:bodyPr vert="horz" wrap="square" lIns="182880" tIns="182880" rIns="182880" bIns="274320" numCol="1" anchor="t" anchorCtr="0" compatLnSpc="1">
            <a:prstTxWarp prst="textNoShape">
              <a:avLst/>
            </a:prstTxWarp>
          </a:bodyPr>
          <a:lstStyle>
            <a:lvl1pPr marL="280988" indent="-280988" algn="l" rtl="0" eaLnBrk="1" fontAlgn="base" hangingPunct="1">
              <a:spcBef>
                <a:spcPts val="12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None/>
            </a:pPr>
            <a:r>
              <a:rPr lang="en-US" altLang="en-US" sz="1800" dirty="0">
                <a:solidFill>
                  <a:schemeClr val="bg1"/>
                </a:solidFill>
              </a:rPr>
              <a:t>Support services can facilitate </a:t>
            </a:r>
            <a:r>
              <a:rPr lang="en-US" altLang="en-US" sz="1800" b="1" dirty="0">
                <a:solidFill>
                  <a:schemeClr val="bg1"/>
                </a:solidFill>
              </a:rPr>
              <a:t>earlier access to treatment</a:t>
            </a:r>
            <a:r>
              <a:rPr lang="en-US" altLang="en-US" sz="1800" dirty="0">
                <a:solidFill>
                  <a:schemeClr val="bg1"/>
                </a:solidFill>
              </a:rPr>
              <a:t>, increase </a:t>
            </a:r>
            <a:r>
              <a:rPr lang="en-US" altLang="en-US" sz="1800" b="1" dirty="0">
                <a:solidFill>
                  <a:schemeClr val="bg1"/>
                </a:solidFill>
              </a:rPr>
              <a:t>retention in care </a:t>
            </a:r>
            <a:r>
              <a:rPr lang="en-US" altLang="en-US" sz="1800" dirty="0">
                <a:solidFill>
                  <a:schemeClr val="bg1"/>
                </a:solidFill>
              </a:rPr>
              <a:t>and adherence to treatment, and support people with HIV to use </a:t>
            </a:r>
            <a:r>
              <a:rPr lang="en-US" altLang="en-US" sz="1800" b="1" dirty="0">
                <a:solidFill>
                  <a:schemeClr val="bg1"/>
                </a:solidFill>
              </a:rPr>
              <a:t>other services to prevent HIV transmission</a:t>
            </a:r>
            <a:r>
              <a:rPr lang="en-US" altLang="en-US" sz="1800" dirty="0">
                <a:solidFill>
                  <a:schemeClr val="bg1"/>
                </a:solidFill>
              </a:rPr>
              <a:t>, such as </a:t>
            </a:r>
            <a:br>
              <a:rPr lang="en-US" altLang="en-US" sz="1800" dirty="0">
                <a:solidFill>
                  <a:schemeClr val="bg1"/>
                </a:solidFill>
              </a:rPr>
            </a:br>
            <a:r>
              <a:rPr lang="en-US" altLang="en-US" sz="1800" dirty="0">
                <a:solidFill>
                  <a:schemeClr val="bg1"/>
                </a:solidFill>
              </a:rPr>
              <a:t>risk-reduction interventions and reproductive health services</a:t>
            </a:r>
            <a:endParaRPr lang="en-US" altLang="en-US" sz="1800" baseline="30000" dirty="0">
              <a:solidFill>
                <a:schemeClr val="bg1"/>
              </a:solidFill>
            </a:endParaRPr>
          </a:p>
        </p:txBody>
      </p:sp>
      <p:sp>
        <p:nvSpPr>
          <p:cNvPr id="13" name="Content Placeholder 6">
            <a:extLst>
              <a:ext uri="{FF2B5EF4-FFF2-40B4-BE49-F238E27FC236}">
                <a16:creationId xmlns:a16="http://schemas.microsoft.com/office/drawing/2014/main" id="{FC99933E-86CC-284D-8482-38DE832DC532}"/>
              </a:ext>
            </a:extLst>
          </p:cNvPr>
          <p:cNvSpPr txBox="1">
            <a:spLocks/>
          </p:cNvSpPr>
          <p:nvPr/>
        </p:nvSpPr>
        <p:spPr bwMode="auto">
          <a:xfrm>
            <a:off x="7906397" y="1973494"/>
            <a:ext cx="3200400" cy="3695123"/>
          </a:xfrm>
          <a:prstGeom prst="rect">
            <a:avLst/>
          </a:prstGeom>
          <a:solidFill>
            <a:schemeClr val="accent1"/>
          </a:solidFill>
          <a:ln w="9525">
            <a:noFill/>
            <a:miter lim="800000"/>
            <a:headEnd/>
            <a:tailEnd/>
          </a:ln>
        </p:spPr>
        <p:txBody>
          <a:bodyPr vert="horz" wrap="square" lIns="182880" tIns="182880" rIns="182880" bIns="274320" numCol="1" anchor="t" anchorCtr="0" compatLnSpc="1">
            <a:prstTxWarp prst="textNoShape">
              <a:avLst/>
            </a:prstTxWarp>
          </a:bodyPr>
          <a:lstStyle>
            <a:lvl1pPr marL="280988" indent="-280988" algn="l" rtl="0" eaLnBrk="1" fontAlgn="base" hangingPunct="1">
              <a:spcBef>
                <a:spcPts val="12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None/>
            </a:pPr>
            <a:r>
              <a:rPr lang="en-US" altLang="en-US" sz="1800" dirty="0">
                <a:solidFill>
                  <a:schemeClr val="bg1"/>
                </a:solidFill>
              </a:rPr>
              <a:t>Whereas some providers may have the resources and expertise to offer such support services onsite, others can </a:t>
            </a:r>
            <a:r>
              <a:rPr lang="en-US" altLang="en-US" sz="1800" b="1" dirty="0">
                <a:solidFill>
                  <a:schemeClr val="bg1"/>
                </a:solidFill>
              </a:rPr>
              <a:t>make referrals to ensure their patients can access the services they need</a:t>
            </a:r>
            <a:endParaRPr lang="en-US" altLang="en-US" baseline="30000" dirty="0">
              <a:solidFill>
                <a:schemeClr val="bg1"/>
              </a:solidFill>
            </a:endParaRPr>
          </a:p>
        </p:txBody>
      </p:sp>
      <p:sp>
        <p:nvSpPr>
          <p:cNvPr id="9" name="Text Box 7">
            <a:extLst>
              <a:ext uri="{FF2B5EF4-FFF2-40B4-BE49-F238E27FC236}">
                <a16:creationId xmlns:a16="http://schemas.microsoft.com/office/drawing/2014/main" id="{CC215618-0BE1-48ED-A365-FDE2BF459451}"/>
              </a:ext>
            </a:extLst>
          </p:cNvPr>
          <p:cNvSpPr txBox="1">
            <a:spLocks noChangeArrowheads="1"/>
          </p:cNvSpPr>
          <p:nvPr/>
        </p:nvSpPr>
        <p:spPr bwMode="auto">
          <a:xfrm>
            <a:off x="457200" y="6201660"/>
            <a:ext cx="108905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marL="24161750" indent="-24161750" eaLnBrk="0" hangingPunct="0">
              <a:spcBef>
                <a:spcPct val="20000"/>
              </a:spcBef>
              <a:buFont typeface="Arial" pitchFamily="34" charset="0"/>
              <a:buChar char="•"/>
              <a:defRPr sz="2200">
                <a:solidFill>
                  <a:schemeClr val="tx1"/>
                </a:solidFill>
                <a:latin typeface="Arial" pitchFamily="34" charset="0"/>
                <a:ea typeface="ＭＳ Ｐゴシック" pitchFamily="34" charset="-128"/>
              </a:defRPr>
            </a:lvl1pPr>
            <a:lvl2pPr marL="114300" eaLnBrk="0" hangingPunct="0">
              <a:spcBef>
                <a:spcPct val="20000"/>
              </a:spcBef>
              <a:buFont typeface="Wingdings" pitchFamily="2" charset="2"/>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9pPr>
          </a:lstStyle>
          <a:p>
            <a:pPr marL="13970" lvl="1" fontAlgn="base">
              <a:spcBef>
                <a:spcPct val="0"/>
              </a:spcBef>
              <a:spcAft>
                <a:spcPct val="0"/>
              </a:spcAft>
              <a:buNone/>
            </a:pPr>
            <a:r>
              <a:rPr lang="en-US" sz="800" dirty="0">
                <a:latin typeface="+mj-lt"/>
                <a:ea typeface="ＭＳ Ｐゴシック"/>
              </a:rPr>
              <a:t>Centers for Disease Control and Prevention, Health Resources and Services Administration, National Institutes of Health, American Academy of HIV Medicine, Association of Nurses in AIDS Care, International Association of Providers of AIDS Care, National Minority AIDS Council, and Urban Coalition for HIV/AIDS Prevention Services. Recommendations for HIV prevention with adults and adolescents with HIV in the United States. Accessed August 16, 2021. </a:t>
            </a:r>
            <a:r>
              <a:rPr lang="en-US" sz="800" dirty="0">
                <a:latin typeface="+mj-lt"/>
                <a:ea typeface="ＭＳ Ｐゴシック"/>
                <a:hlinkClick r:id="rId3"/>
              </a:rPr>
              <a:t>https://stacks.cdc.gov/view/cdc/44064</a:t>
            </a:r>
            <a:r>
              <a:rPr lang="en-US" sz="800" dirty="0">
                <a:latin typeface="+mj-lt"/>
                <a:ea typeface="ＭＳ Ｐゴシック"/>
              </a:rPr>
              <a:t> </a:t>
            </a:r>
            <a:endParaRPr lang="en-US" altLang="en-US" sz="800" dirty="0">
              <a:latin typeface="+mj-lt"/>
              <a:cs typeface="Arial"/>
            </a:endParaRPr>
          </a:p>
        </p:txBody>
      </p:sp>
    </p:spTree>
    <p:extLst>
      <p:ext uri="{BB962C8B-B14F-4D97-AF65-F5344CB8AC3E}">
        <p14:creationId xmlns:p14="http://schemas.microsoft.com/office/powerpoint/2010/main" val="367907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1DA04F-F0B4-8941-BECC-AE3EB448A4BA}"/>
              </a:ext>
              <a:ext uri="{C183D7F6-B498-43B3-948B-1728B52AA6E4}">
                <adec:decorative xmlns:adec="http://schemas.microsoft.com/office/drawing/2017/decorative" val="1"/>
              </a:ext>
            </a:extLst>
          </p:cNvPr>
          <p:cNvSpPr/>
          <p:nvPr/>
        </p:nvSpPr>
        <p:spPr bwMode="auto">
          <a:xfrm>
            <a:off x="794503" y="1514222"/>
            <a:ext cx="10602993" cy="4745098"/>
          </a:xfrm>
          <a:prstGeom prst="rect">
            <a:avLst/>
          </a:prstGeom>
          <a:noFill/>
          <a:ln w="9525" cap="flat" cmpd="sng" algn="ctr">
            <a:solidFill>
              <a:srgbClr val="0058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 name="Title 1"/>
          <p:cNvSpPr>
            <a:spLocks noGrp="1"/>
          </p:cNvSpPr>
          <p:nvPr>
            <p:ph type="title"/>
          </p:nvPr>
        </p:nvSpPr>
        <p:spPr/>
        <p:txBody>
          <a:bodyPr/>
          <a:lstStyle/>
          <a:p>
            <a:r>
              <a:rPr lang="en-US" altLang="en-US" dirty="0"/>
              <a:t>Examples of Support Services</a:t>
            </a:r>
          </a:p>
        </p:txBody>
      </p:sp>
      <p:pic>
        <p:nvPicPr>
          <p:cNvPr id="4" name="Picture 3" descr="A female social worker sits across a table from a male client. Both are wearing protective face masks.">
            <a:extLst>
              <a:ext uri="{FF2B5EF4-FFF2-40B4-BE49-F238E27FC236}">
                <a16:creationId xmlns:a16="http://schemas.microsoft.com/office/drawing/2014/main" id="{0CF3DBED-C882-4FAB-9805-AC86524631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61" t="-573" r="6460" b="13390"/>
          <a:stretch/>
        </p:blipFill>
        <p:spPr>
          <a:xfrm>
            <a:off x="213758" y="2210219"/>
            <a:ext cx="4597312" cy="3311808"/>
          </a:xfrm>
          <a:prstGeom prst="rect">
            <a:avLst/>
          </a:prstGeom>
        </p:spPr>
      </p:pic>
      <p:sp>
        <p:nvSpPr>
          <p:cNvPr id="88067" name="Content Placeholder 2"/>
          <p:cNvSpPr>
            <a:spLocks noGrp="1"/>
          </p:cNvSpPr>
          <p:nvPr>
            <p:ph idx="1"/>
          </p:nvPr>
        </p:nvSpPr>
        <p:spPr>
          <a:xfrm>
            <a:off x="5303520" y="1685395"/>
            <a:ext cx="6888480" cy="4983163"/>
          </a:xfrm>
        </p:spPr>
        <p:txBody>
          <a:bodyPr/>
          <a:lstStyle/>
          <a:p>
            <a:r>
              <a:rPr lang="en-US" altLang="en-US" dirty="0"/>
              <a:t>Partner Services</a:t>
            </a:r>
          </a:p>
          <a:p>
            <a:r>
              <a:rPr lang="en-US" altLang="en-US" dirty="0"/>
              <a:t>Mental health services</a:t>
            </a:r>
          </a:p>
          <a:p>
            <a:r>
              <a:rPr lang="en-US" altLang="en-US" dirty="0"/>
              <a:t>Substance use treatment</a:t>
            </a:r>
          </a:p>
          <a:p>
            <a:r>
              <a:rPr lang="en-US" altLang="en-US" dirty="0"/>
              <a:t>Psychosocial support </a:t>
            </a:r>
            <a:r>
              <a:rPr lang="en-US" altLang="en-US" dirty="0">
                <a:latin typeface="Arial Narrow" panose="020B0604020202020204" pitchFamily="34" charset="0"/>
                <a:cs typeface="Arial Narrow" panose="020B0604020202020204" pitchFamily="34" charset="0"/>
              </a:rPr>
              <a:t>(e.g., support groups, counseling)</a:t>
            </a:r>
          </a:p>
          <a:p>
            <a:r>
              <a:rPr lang="en-US" altLang="en-US" dirty="0"/>
              <a:t>Housing/housing assistance</a:t>
            </a:r>
          </a:p>
          <a:p>
            <a:r>
              <a:rPr lang="en-US" altLang="en-US" dirty="0"/>
              <a:t>Transportation</a:t>
            </a:r>
          </a:p>
          <a:p>
            <a:r>
              <a:rPr lang="en-US" altLang="en-US" dirty="0"/>
              <a:t>Case management</a:t>
            </a:r>
          </a:p>
          <a:p>
            <a:r>
              <a:rPr lang="en-US" altLang="en-US" dirty="0"/>
              <a:t>Nutritional counseling</a:t>
            </a:r>
          </a:p>
          <a:p>
            <a:r>
              <a:rPr lang="en-US" altLang="en-US" dirty="0"/>
              <a:t>Food bank/home-delivered meals</a:t>
            </a:r>
          </a:p>
          <a:p>
            <a:r>
              <a:rPr lang="en-US" altLang="en-US" dirty="0"/>
              <a:t>Oral health</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0"/>
          </p:nvPr>
        </p:nvSpPr>
        <p:spPr/>
        <p:txBody>
          <a:bodyPr/>
          <a:lstStyle/>
          <a:p>
            <a:fld id="{4AE812F1-708E-46C1-9ABF-ADCCF448447E}" type="slidenum">
              <a:rPr lang="en-US" altLang="en-US"/>
              <a:pPr/>
              <a:t>19</a:t>
            </a:fld>
            <a:endParaRPr lang="en-US" altLang="en-US" dirty="0"/>
          </a:p>
        </p:txBody>
      </p:sp>
    </p:spTree>
    <p:extLst>
      <p:ext uri="{BB962C8B-B14F-4D97-AF65-F5344CB8AC3E}">
        <p14:creationId xmlns:p14="http://schemas.microsoft.com/office/powerpoint/2010/main" val="8721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F769C3-7007-AB42-A1F5-D0F1BACA09E2}"/>
              </a:ext>
              <a:ext uri="{C183D7F6-B498-43B3-948B-1728B52AA6E4}">
                <adec:decorative xmlns:adec="http://schemas.microsoft.com/office/drawing/2017/decorative" val="1"/>
              </a:ext>
            </a:extLst>
          </p:cNvPr>
          <p:cNvSpPr/>
          <p:nvPr/>
        </p:nvSpPr>
        <p:spPr bwMode="auto">
          <a:xfrm>
            <a:off x="852407" y="1503336"/>
            <a:ext cx="10602993" cy="4745098"/>
          </a:xfrm>
          <a:prstGeom prst="rect">
            <a:avLst/>
          </a:prstGeom>
          <a:noFill/>
          <a:ln w="9525" cap="flat" cmpd="sng" algn="ctr">
            <a:solidFill>
              <a:srgbClr val="0058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3" name="Title 2"/>
          <p:cNvSpPr>
            <a:spLocks noGrp="1"/>
          </p:cNvSpPr>
          <p:nvPr>
            <p:ph type="title"/>
          </p:nvPr>
        </p:nvSpPr>
        <p:spPr/>
        <p:txBody>
          <a:bodyPr/>
          <a:lstStyle/>
          <a:p>
            <a:r>
              <a:rPr lang="en-US" dirty="0"/>
              <a:t>Overview</a:t>
            </a:r>
          </a:p>
        </p:txBody>
      </p:sp>
      <p:pic>
        <p:nvPicPr>
          <p:cNvPr id="10" name="Picture 9" descr="Two men are seated and holding hands, facing a female counselor during a group therapy session. The counselor is holding a notepad and wearing a protective face mask.">
            <a:extLst>
              <a:ext uri="{FF2B5EF4-FFF2-40B4-BE49-F238E27FC236}">
                <a16:creationId xmlns:a16="http://schemas.microsoft.com/office/drawing/2014/main" id="{C92A135C-6D00-45F8-9664-3FD936B6A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045" t="19549" r="14294" b="8523"/>
          <a:stretch/>
        </p:blipFill>
        <p:spPr>
          <a:xfrm>
            <a:off x="304799" y="2000410"/>
            <a:ext cx="4794446" cy="3934225"/>
          </a:xfrm>
          <a:prstGeom prst="rect">
            <a:avLst/>
          </a:prstGeom>
        </p:spPr>
      </p:pic>
      <p:sp>
        <p:nvSpPr>
          <p:cNvPr id="4" name="Content Placeholder 3">
            <a:extLst>
              <a:ext uri="{FF2B5EF4-FFF2-40B4-BE49-F238E27FC236}">
                <a16:creationId xmlns:a16="http://schemas.microsoft.com/office/drawing/2014/main" id="{D7D24B07-20AB-6548-A6F0-9FA0417D255B}"/>
              </a:ext>
            </a:extLst>
          </p:cNvPr>
          <p:cNvSpPr>
            <a:spLocks noGrp="1"/>
          </p:cNvSpPr>
          <p:nvPr>
            <p:ph idx="1"/>
          </p:nvPr>
        </p:nvSpPr>
        <p:spPr>
          <a:xfrm>
            <a:off x="5530096" y="2986797"/>
            <a:ext cx="5494453" cy="3261637"/>
          </a:xfrm>
        </p:spPr>
        <p:txBody>
          <a:bodyPr/>
          <a:lstStyle/>
          <a:p>
            <a:r>
              <a:rPr lang="en-US" dirty="0"/>
              <a:t>What Is Partner Services?</a:t>
            </a:r>
          </a:p>
          <a:p>
            <a:r>
              <a:rPr lang="en-US" dirty="0"/>
              <a:t>The provider’s role in initiating </a:t>
            </a:r>
            <a:br>
              <a:rPr lang="en-US" dirty="0"/>
            </a:br>
            <a:r>
              <a:rPr lang="en-US" dirty="0"/>
              <a:t>Partner Services</a:t>
            </a:r>
          </a:p>
          <a:p>
            <a:r>
              <a:rPr lang="en-US" dirty="0"/>
              <a:t>Review </a:t>
            </a:r>
          </a:p>
          <a:p>
            <a:pPr marL="0" indent="0">
              <a:buNone/>
            </a:pPr>
            <a:endParaRPr lang="en-US"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0"/>
          </p:nvPr>
        </p:nvSpPr>
        <p:spPr>
          <a:xfrm>
            <a:off x="11299283" y="6270736"/>
            <a:ext cx="609600" cy="304801"/>
          </a:xfrm>
        </p:spPr>
        <p:txBody>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70DBFA-5C2D-440A-9F06-F3CF70527AC6}" type="slidenum">
              <a:rPr lang="en-US" sz="1200" smtClean="0"/>
              <a:pPr/>
              <a:t>2</a:t>
            </a:fld>
            <a:endParaRPr lang="en-US" sz="1200" dirty="0"/>
          </a:p>
        </p:txBody>
      </p:sp>
      <p:sp>
        <p:nvSpPr>
          <p:cNvPr id="5" name="Rectangle 4">
            <a:extLst>
              <a:ext uri="{FF2B5EF4-FFF2-40B4-BE49-F238E27FC236}">
                <a16:creationId xmlns:a16="http://schemas.microsoft.com/office/drawing/2014/main" id="{194A343B-96C5-A74C-8E04-4EB8DDE724AC}"/>
              </a:ext>
              <a:ext uri="{C183D7F6-B498-43B3-948B-1728B52AA6E4}">
                <adec:decorative xmlns:adec="http://schemas.microsoft.com/office/drawing/2017/decorative" val="1"/>
              </a:ext>
            </a:extLst>
          </p:cNvPr>
          <p:cNvSpPr/>
          <p:nvPr/>
        </p:nvSpPr>
        <p:spPr bwMode="auto">
          <a:xfrm flipH="1">
            <a:off x="269823" y="1993692"/>
            <a:ext cx="2173574" cy="3942413"/>
          </a:xfrm>
          <a:prstGeom prst="rect">
            <a:avLst/>
          </a:prstGeom>
          <a:gradFill flip="none" rotWithShape="1">
            <a:gsLst>
              <a:gs pos="1000">
                <a:schemeClr val="bg1">
                  <a:alpha val="97059"/>
                </a:schemeClr>
              </a:gs>
              <a:gs pos="44000">
                <a:schemeClr val="bg1">
                  <a:alpha val="79492"/>
                </a:schemeClr>
              </a:gs>
              <a:gs pos="100000">
                <a:schemeClr val="bg1">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7">
            <a:extLst>
              <a:ext uri="{FF2B5EF4-FFF2-40B4-BE49-F238E27FC236}">
                <a16:creationId xmlns:a16="http://schemas.microsoft.com/office/drawing/2014/main" id="{840917EE-E9FA-594B-ACCE-38CF558EE051}"/>
              </a:ext>
              <a:ext uri="{C183D7F6-B498-43B3-948B-1728B52AA6E4}">
                <adec:decorative xmlns:adec="http://schemas.microsoft.com/office/drawing/2017/decorative" val="1"/>
              </a:ext>
            </a:extLst>
          </p:cNvPr>
          <p:cNvSpPr/>
          <p:nvPr/>
        </p:nvSpPr>
        <p:spPr bwMode="auto">
          <a:xfrm>
            <a:off x="3384029" y="1993692"/>
            <a:ext cx="2173574" cy="3942413"/>
          </a:xfrm>
          <a:prstGeom prst="rect">
            <a:avLst/>
          </a:prstGeom>
          <a:gradFill flip="none" rotWithShape="1">
            <a:gsLst>
              <a:gs pos="1000">
                <a:schemeClr val="bg1">
                  <a:alpha val="97059"/>
                </a:schemeClr>
              </a:gs>
              <a:gs pos="44000">
                <a:schemeClr val="bg1">
                  <a:alpha val="79492"/>
                </a:schemeClr>
              </a:gs>
              <a:gs pos="100000">
                <a:schemeClr val="bg1">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64748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141014" y="2590800"/>
            <a:ext cx="8332169" cy="1676399"/>
          </a:xfrm>
        </p:spPr>
        <p:txBody>
          <a:bodyPr>
            <a:noAutofit/>
          </a:bodyPr>
          <a:lstStyle/>
          <a:p>
            <a:pPr lvl="0"/>
            <a:r>
              <a:rPr lang="en-US" sz="4800" dirty="0"/>
              <a:t>Review</a:t>
            </a:r>
          </a:p>
        </p:txBody>
      </p:sp>
    </p:spTree>
    <p:extLst>
      <p:ext uri="{BB962C8B-B14F-4D97-AF65-F5344CB8AC3E}">
        <p14:creationId xmlns:p14="http://schemas.microsoft.com/office/powerpoint/2010/main" val="34134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69049"/>
            <a:ext cx="10515600" cy="1325563"/>
          </a:xfrm>
        </p:spPr>
        <p:txBody>
          <a:bodyPr/>
          <a:lstStyle/>
          <a:p>
            <a:pPr>
              <a:defRPr/>
            </a:pPr>
            <a:r>
              <a:rPr lang="en-US" altLang="en-US" dirty="0"/>
              <a:t>Summary</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0"/>
          </p:nvPr>
        </p:nvSpPr>
        <p:spPr/>
        <p:txBody>
          <a:bodyPr/>
          <a:lstStyle/>
          <a:p>
            <a:pPr eaLnBrk="0" fontAlgn="base" hangingPunct="0">
              <a:spcBef>
                <a:spcPct val="0"/>
              </a:spcBef>
              <a:spcAft>
                <a:spcPct val="0"/>
              </a:spcAft>
              <a:defRPr/>
            </a:pPr>
            <a:fld id="{4AE812F1-708E-46C1-9ABF-ADCCF448447E}" type="slidenum">
              <a:rPr lang="en-US" altLang="en-US">
                <a:solidFill>
                  <a:srgbClr val="E7E6E6">
                    <a:lumMod val="50000"/>
                  </a:srgbClr>
                </a:solidFill>
                <a:latin typeface="Arial" charset="0"/>
                <a:ea typeface="ヒラギノ角ゴ Pro W3" pitchFamily="1" charset="-128"/>
                <a:cs typeface="Arial"/>
              </a:rPr>
              <a:pPr eaLnBrk="0" fontAlgn="base" hangingPunct="0">
                <a:spcBef>
                  <a:spcPct val="0"/>
                </a:spcBef>
                <a:spcAft>
                  <a:spcPct val="0"/>
                </a:spcAft>
                <a:defRPr/>
              </a:pPr>
              <a:t>21</a:t>
            </a:fld>
            <a:endParaRPr lang="en-US" altLang="en-US" dirty="0">
              <a:solidFill>
                <a:srgbClr val="E7E6E6">
                  <a:lumMod val="50000"/>
                </a:srgbClr>
              </a:solidFill>
              <a:latin typeface="Arial" charset="0"/>
              <a:ea typeface="ヒラギノ角ゴ Pro W3" pitchFamily="1" charset="-128"/>
              <a:cs typeface="Arial"/>
            </a:endParaRPr>
          </a:p>
        </p:txBody>
      </p:sp>
      <p:grpSp>
        <p:nvGrpSpPr>
          <p:cNvPr id="3" name="Group 2" descr="An icon of a health care provider and two people.">
            <a:extLst>
              <a:ext uri="{FF2B5EF4-FFF2-40B4-BE49-F238E27FC236}">
                <a16:creationId xmlns:a16="http://schemas.microsoft.com/office/drawing/2014/main" id="{05672DC9-2DA1-4AE3-A23E-39D8AB0200E7}"/>
              </a:ext>
            </a:extLst>
          </p:cNvPr>
          <p:cNvGrpSpPr/>
          <p:nvPr/>
        </p:nvGrpSpPr>
        <p:grpSpPr>
          <a:xfrm>
            <a:off x="765048" y="1429884"/>
            <a:ext cx="1487308" cy="687029"/>
            <a:chOff x="765048" y="1429884"/>
            <a:chExt cx="1487308" cy="687029"/>
          </a:xfrm>
        </p:grpSpPr>
        <p:pic>
          <p:nvPicPr>
            <p:cNvPr id="26" name="Picture 25">
              <a:extLst>
                <a:ext uri="{FF2B5EF4-FFF2-40B4-BE49-F238E27FC236}">
                  <a16:creationId xmlns:a16="http://schemas.microsoft.com/office/drawing/2014/main" id="{47EFD644-227B-2C44-9AC6-D4169B329844}"/>
                </a:ext>
              </a:extLst>
            </p:cNvPr>
            <p:cNvPicPr>
              <a:picLocks noChangeAspect="1"/>
            </p:cNvPicPr>
            <p:nvPr/>
          </p:nvPicPr>
          <p:blipFill>
            <a:blip r:embed="rId3"/>
            <a:stretch>
              <a:fillRect/>
            </a:stretch>
          </p:blipFill>
          <p:spPr>
            <a:xfrm>
              <a:off x="765048" y="1429884"/>
              <a:ext cx="1116422" cy="687029"/>
            </a:xfrm>
            <a:prstGeom prst="rect">
              <a:avLst/>
            </a:prstGeom>
          </p:spPr>
        </p:pic>
        <p:pic>
          <p:nvPicPr>
            <p:cNvPr id="28" name="Picture 27">
              <a:extLst>
                <a:ext uri="{FF2B5EF4-FFF2-40B4-BE49-F238E27FC236}">
                  <a16:creationId xmlns:a16="http://schemas.microsoft.com/office/drawing/2014/main" id="{B0F429E0-B6EE-7340-B46E-FFF4697EA5A7}"/>
                </a:ext>
              </a:extLst>
            </p:cNvPr>
            <p:cNvPicPr>
              <a:picLocks noChangeAspect="1"/>
            </p:cNvPicPr>
            <p:nvPr/>
          </p:nvPicPr>
          <p:blipFill rotWithShape="1">
            <a:blip r:embed="rId3"/>
            <a:srcRect l="50000"/>
            <a:stretch/>
          </p:blipFill>
          <p:spPr>
            <a:xfrm>
              <a:off x="1694145" y="1429884"/>
              <a:ext cx="558211" cy="687029"/>
            </a:xfrm>
            <a:prstGeom prst="rect">
              <a:avLst/>
            </a:prstGeom>
          </p:spPr>
        </p:pic>
      </p:grpSp>
      <p:sp>
        <p:nvSpPr>
          <p:cNvPr id="5" name="Content Placeholder 6">
            <a:extLst>
              <a:ext uri="{FF2B5EF4-FFF2-40B4-BE49-F238E27FC236}">
                <a16:creationId xmlns:a16="http://schemas.microsoft.com/office/drawing/2014/main" id="{E7A0985E-F356-1749-9F66-E885E2A641B7}"/>
              </a:ext>
            </a:extLst>
          </p:cNvPr>
          <p:cNvSpPr txBox="1">
            <a:spLocks/>
          </p:cNvSpPr>
          <p:nvPr/>
        </p:nvSpPr>
        <p:spPr bwMode="auto">
          <a:xfrm>
            <a:off x="838987" y="2334333"/>
            <a:ext cx="5891752" cy="1398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0988" indent="-280988" algn="l" rtl="0" eaLnBrk="1" fontAlgn="base" hangingPunct="1">
              <a:spcBef>
                <a:spcPts val="12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None/>
            </a:pPr>
            <a:r>
              <a:rPr lang="en-US" kern="0" dirty="0"/>
              <a:t>Partner Services contributes to the HIV Prevention and Care Continuum in several ways, helping patients and their partners access HIV testing, treatment and care, and prevention services</a:t>
            </a:r>
          </a:p>
          <a:p>
            <a:pPr marL="0" indent="0">
              <a:buNone/>
            </a:pPr>
            <a:endParaRPr lang="en-US" kern="0" dirty="0"/>
          </a:p>
        </p:txBody>
      </p:sp>
      <p:sp>
        <p:nvSpPr>
          <p:cNvPr id="9" name="Content Placeholder 6">
            <a:extLst>
              <a:ext uri="{FF2B5EF4-FFF2-40B4-BE49-F238E27FC236}">
                <a16:creationId xmlns:a16="http://schemas.microsoft.com/office/drawing/2014/main" id="{ABE9D141-2E9F-3747-88B0-59AC5FF0519B}"/>
              </a:ext>
            </a:extLst>
          </p:cNvPr>
          <p:cNvSpPr txBox="1">
            <a:spLocks/>
          </p:cNvSpPr>
          <p:nvPr/>
        </p:nvSpPr>
        <p:spPr bwMode="auto">
          <a:xfrm>
            <a:off x="609600" y="4014438"/>
            <a:ext cx="6315307" cy="2482241"/>
          </a:xfrm>
          <a:prstGeom prst="rect">
            <a:avLst/>
          </a:prstGeom>
          <a:solidFill>
            <a:srgbClr val="00788A"/>
          </a:solidFill>
          <a:ln w="9525">
            <a:noFill/>
            <a:miter lim="800000"/>
            <a:headEnd/>
            <a:tailEnd/>
          </a:ln>
        </p:spPr>
        <p:txBody>
          <a:bodyPr vert="horz" wrap="square" lIns="274320" tIns="274320" rIns="274320" bIns="182880" numCol="1" anchor="t" anchorCtr="0" compatLnSpc="1">
            <a:prstTxWarp prst="textNoShape">
              <a:avLst/>
            </a:prstTxWarp>
          </a:bodyPr>
          <a:lstStyle>
            <a:lvl1pPr marL="280988" indent="-280988" algn="l" rtl="0" eaLnBrk="1" fontAlgn="base" hangingPunct="1">
              <a:spcBef>
                <a:spcPts val="12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None/>
            </a:pPr>
            <a:r>
              <a:rPr lang="en-US" dirty="0">
                <a:solidFill>
                  <a:schemeClr val="bg1"/>
                </a:solidFill>
              </a:rPr>
              <a:t>In addition to partner notification, people with HIV may benefit from support services, such as substance use treatment, transportation assistance, and mental health services, to help them stay in care and achieve an undetectable viral load</a:t>
            </a:r>
          </a:p>
        </p:txBody>
      </p:sp>
      <p:sp>
        <p:nvSpPr>
          <p:cNvPr id="7" name="TextBox 6">
            <a:extLst>
              <a:ext uri="{FF2B5EF4-FFF2-40B4-BE49-F238E27FC236}">
                <a16:creationId xmlns:a16="http://schemas.microsoft.com/office/drawing/2014/main" id="{56A52695-E63D-4C41-9C5F-58A001948F36}"/>
              </a:ext>
            </a:extLst>
          </p:cNvPr>
          <p:cNvSpPr txBox="1"/>
          <p:nvPr/>
        </p:nvSpPr>
        <p:spPr>
          <a:xfrm>
            <a:off x="7229090" y="2152186"/>
            <a:ext cx="4641486" cy="4344494"/>
          </a:xfrm>
          <a:prstGeom prst="rect">
            <a:avLst/>
          </a:prstGeom>
          <a:solidFill>
            <a:schemeClr val="accent1"/>
          </a:solidFill>
        </p:spPr>
        <p:txBody>
          <a:bodyPr wrap="square" lIns="274320" tIns="274320" rIns="274320" bIns="274320" rtlCol="0" anchor="ctr">
            <a:noAutofit/>
          </a:bodyPr>
          <a:lstStyle/>
          <a:p>
            <a:pPr>
              <a:lnSpc>
                <a:spcPts val="2800"/>
              </a:lnSpc>
            </a:pPr>
            <a:r>
              <a:rPr lang="en-US" sz="2000" b="1" dirty="0">
                <a:solidFill>
                  <a:schemeClr val="bg1"/>
                </a:solidFill>
                <a:latin typeface="Arial" panose="020B0604020202020204" pitchFamily="34" charset="0"/>
                <a:cs typeface="Arial" panose="020B0604020202020204" pitchFamily="34" charset="0"/>
              </a:rPr>
              <a:t>Providers have an important role </a:t>
            </a:r>
            <a:r>
              <a:rPr lang="en-US" sz="2000" dirty="0">
                <a:solidFill>
                  <a:schemeClr val="bg1"/>
                </a:solidFill>
                <a:latin typeface="Arial" panose="020B0604020202020204" pitchFamily="34" charset="0"/>
                <a:cs typeface="Arial" panose="020B0604020202020204" pitchFamily="34" charset="0"/>
              </a:rPr>
              <a:t>to play in initiating the conversation about Partner Services with their patients and helping their patients access Partner Services, whether they are being tested for HIV or </a:t>
            </a:r>
            <a:r>
              <a:rPr lang="en-US" sz="2000" dirty="0" err="1">
                <a:solidFill>
                  <a:schemeClr val="bg1"/>
                </a:solidFill>
                <a:latin typeface="Arial" panose="020B0604020202020204" pitchFamily="34" charset="0"/>
                <a:cs typeface="Arial" panose="020B0604020202020204" pitchFamily="34" charset="0"/>
              </a:rPr>
              <a:t>STIs</a:t>
            </a:r>
            <a:r>
              <a:rPr lang="en-US" sz="2000" dirty="0">
                <a:solidFill>
                  <a:schemeClr val="bg1"/>
                </a:solidFill>
                <a:latin typeface="Arial" panose="020B0604020202020204" pitchFamily="34" charset="0"/>
                <a:cs typeface="Arial" panose="020B0604020202020204" pitchFamily="34" charset="0"/>
              </a:rPr>
              <a:t> or are newly diagnosed with HIV</a:t>
            </a:r>
          </a:p>
        </p:txBody>
      </p:sp>
      <p:sp>
        <p:nvSpPr>
          <p:cNvPr id="19" name="Rectangle 18">
            <a:extLst>
              <a:ext uri="{FF2B5EF4-FFF2-40B4-BE49-F238E27FC236}">
                <a16:creationId xmlns:a16="http://schemas.microsoft.com/office/drawing/2014/main" id="{D601272D-C477-D643-8D7E-BA483FEDD2DD}"/>
              </a:ext>
              <a:ext uri="{C183D7F6-B498-43B3-948B-1728B52AA6E4}">
                <adec:decorative xmlns:adec="http://schemas.microsoft.com/office/drawing/2017/decorative" val="1"/>
              </a:ext>
            </a:extLst>
          </p:cNvPr>
          <p:cNvSpPr/>
          <p:nvPr/>
        </p:nvSpPr>
        <p:spPr bwMode="auto">
          <a:xfrm>
            <a:off x="609600" y="2152185"/>
            <a:ext cx="6315307" cy="170728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7132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Learning Objectives</a:t>
            </a:r>
          </a:p>
        </p:txBody>
      </p:sp>
      <p:sp>
        <p:nvSpPr>
          <p:cNvPr id="10" name="Content Placeholder 2">
            <a:extLst>
              <a:ext uri="{FF2B5EF4-FFF2-40B4-BE49-F238E27FC236}">
                <a16:creationId xmlns:a16="http://schemas.microsoft.com/office/drawing/2014/main" id="{2D8ADF1A-BB05-6445-94F2-8F7EC1DA8CB3}"/>
              </a:ext>
            </a:extLst>
          </p:cNvPr>
          <p:cNvSpPr txBox="1">
            <a:spLocks/>
          </p:cNvSpPr>
          <p:nvPr/>
        </p:nvSpPr>
        <p:spPr>
          <a:xfrm>
            <a:off x="795755" y="1769310"/>
            <a:ext cx="3443284" cy="3508830"/>
          </a:xfrm>
          <a:prstGeom prst="rect">
            <a:avLst/>
          </a:prstGeom>
          <a:solidFill>
            <a:schemeClr val="bg1">
              <a:alpha val="13000"/>
            </a:schemeClr>
          </a:solidFill>
        </p:spPr>
        <p:txBody>
          <a:bodyPr lIns="274320" rIns="274320" anchor="ctr"/>
          <a:lst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lnSpc>
                <a:spcPts val="3600"/>
              </a:lnSpc>
              <a:spcBef>
                <a:spcPts val="0"/>
              </a:spcBef>
              <a:spcAft>
                <a:spcPts val="1200"/>
              </a:spcAft>
              <a:buNone/>
            </a:pPr>
            <a:r>
              <a:rPr lang="en-US" sz="2400" b="1" kern="0" dirty="0">
                <a:solidFill>
                  <a:schemeClr val="bg1"/>
                </a:solidFill>
                <a:latin typeface="Arial" panose="020B0604020202020204" pitchFamily="34" charset="0"/>
                <a:cs typeface="Arial" panose="020B0604020202020204" pitchFamily="34" charset="0"/>
              </a:rPr>
              <a:t>Upon completion of this presentation, health care providers will be able to: </a:t>
            </a:r>
            <a:endParaRPr lang="en-US" sz="2400" b="1" kern="0" dirty="0">
              <a:solidFill>
                <a:schemeClr val="bg1"/>
              </a:solidFill>
              <a:latin typeface="Helvetica" pitchFamily="2" charset="0"/>
              <a:cs typeface="Calibri" panose="020F0502020204030204" pitchFamily="34" charset="0"/>
            </a:endParaRPr>
          </a:p>
          <a:p>
            <a:pPr marL="0" indent="0">
              <a:buFont typeface="Wingdings" pitchFamily="2" charset="2"/>
              <a:buNone/>
            </a:pPr>
            <a:endParaRPr lang="en-US" kern="0" baseline="30000" dirty="0">
              <a:latin typeface="Helvetica" pitchFamily="2" charset="0"/>
              <a:ea typeface="+mn-lt"/>
              <a:cs typeface="+mn-lt"/>
            </a:endParaRPr>
          </a:p>
        </p:txBody>
      </p:sp>
      <p:sp>
        <p:nvSpPr>
          <p:cNvPr id="8" name="TextBox 7">
            <a:extLst>
              <a:ext uri="{FF2B5EF4-FFF2-40B4-BE49-F238E27FC236}">
                <a16:creationId xmlns:a16="http://schemas.microsoft.com/office/drawing/2014/main" id="{9145EE4E-10A4-C144-9535-73FD86270EDF}"/>
              </a:ext>
            </a:extLst>
          </p:cNvPr>
          <p:cNvSpPr txBox="1"/>
          <p:nvPr/>
        </p:nvSpPr>
        <p:spPr>
          <a:xfrm>
            <a:off x="4495800" y="1769309"/>
            <a:ext cx="3200400" cy="1629248"/>
          </a:xfrm>
          <a:prstGeom prst="rect">
            <a:avLst/>
          </a:prstGeom>
          <a:solidFill>
            <a:srgbClr val="84B1D9">
              <a:alpha val="33000"/>
            </a:srgbClr>
          </a:solidFill>
          <a:ln w="38100" cmpd="sng">
            <a:noFill/>
          </a:ln>
          <a:effectLst/>
        </p:spPr>
        <p:txBody>
          <a:bodyPr wrap="square" lIns="182880" rIns="182880" rtlCol="0" anchor="ctr">
            <a:noAutofit/>
          </a:bodyPr>
          <a:lstStyle/>
          <a:p>
            <a:pPr algn="ctr" eaLnBrk="0" fontAlgn="base" hangingPunct="0">
              <a:lnSpc>
                <a:spcPts val="2600"/>
              </a:lnSpc>
              <a:spcBef>
                <a:spcPct val="0"/>
              </a:spcBef>
              <a:spcAft>
                <a:spcPct val="0"/>
              </a:spcAft>
            </a:pPr>
            <a:r>
              <a:rPr lang="en-US" sz="2000" dirty="0">
                <a:solidFill>
                  <a:schemeClr val="bg1"/>
                </a:solidFill>
                <a:latin typeface="Arial" panose="020B0604020202020204" pitchFamily="34" charset="0"/>
                <a:ea typeface="ヒラギノ角ゴ Pro W3"/>
                <a:cs typeface="Arial" panose="020B0604020202020204" pitchFamily="34" charset="0"/>
              </a:rPr>
              <a:t>Explain how Partner Services can help reduce HIV transmission</a:t>
            </a:r>
          </a:p>
        </p:txBody>
      </p:sp>
      <p:sp>
        <p:nvSpPr>
          <p:cNvPr id="14" name="TextBox 13">
            <a:extLst>
              <a:ext uri="{FF2B5EF4-FFF2-40B4-BE49-F238E27FC236}">
                <a16:creationId xmlns:a16="http://schemas.microsoft.com/office/drawing/2014/main" id="{27250807-CFD4-F346-A5A8-5358F953DFDB}"/>
              </a:ext>
            </a:extLst>
          </p:cNvPr>
          <p:cNvSpPr txBox="1"/>
          <p:nvPr/>
        </p:nvSpPr>
        <p:spPr>
          <a:xfrm>
            <a:off x="7952959" y="1769309"/>
            <a:ext cx="3200400" cy="1629248"/>
          </a:xfrm>
          <a:prstGeom prst="rect">
            <a:avLst/>
          </a:prstGeom>
          <a:solidFill>
            <a:srgbClr val="84B1D9">
              <a:alpha val="33000"/>
            </a:srgbClr>
          </a:solidFill>
          <a:ln w="38100" cmpd="sng">
            <a:noFill/>
          </a:ln>
          <a:effectLst/>
        </p:spPr>
        <p:txBody>
          <a:bodyPr wrap="square" lIns="182880" rIns="182880" rtlCol="0" anchor="ctr">
            <a:noAutofit/>
          </a:bodyPr>
          <a:lstStyle/>
          <a:p>
            <a:pPr algn="ctr" eaLnBrk="0" fontAlgn="base" hangingPunct="0">
              <a:lnSpc>
                <a:spcPts val="2600"/>
              </a:lnSpc>
              <a:spcBef>
                <a:spcPct val="0"/>
              </a:spcBef>
              <a:spcAft>
                <a:spcPct val="0"/>
              </a:spcAft>
            </a:pPr>
            <a:r>
              <a:rPr lang="en-US" sz="2000" dirty="0">
                <a:solidFill>
                  <a:schemeClr val="bg1"/>
                </a:solidFill>
                <a:latin typeface="Arial" panose="020B0604020202020204" pitchFamily="34" charset="0"/>
                <a:ea typeface="ヒラギノ角ゴ Pro W3"/>
                <a:cs typeface="Arial" panose="020B0604020202020204" pitchFamily="34" charset="0"/>
              </a:rPr>
              <a:t>Have brief conversations with their patients about Partner Services</a:t>
            </a:r>
          </a:p>
        </p:txBody>
      </p:sp>
      <p:sp>
        <p:nvSpPr>
          <p:cNvPr id="11" name="TextBox 10">
            <a:extLst>
              <a:ext uri="{FF2B5EF4-FFF2-40B4-BE49-F238E27FC236}">
                <a16:creationId xmlns:a16="http://schemas.microsoft.com/office/drawing/2014/main" id="{154B2A4F-C596-5D40-8399-29CA72CAFC67}"/>
              </a:ext>
            </a:extLst>
          </p:cNvPr>
          <p:cNvSpPr txBox="1"/>
          <p:nvPr/>
        </p:nvSpPr>
        <p:spPr>
          <a:xfrm>
            <a:off x="4495799" y="3648891"/>
            <a:ext cx="3200400" cy="1629248"/>
          </a:xfrm>
          <a:prstGeom prst="rect">
            <a:avLst/>
          </a:prstGeom>
          <a:solidFill>
            <a:srgbClr val="84B1D9">
              <a:alpha val="33000"/>
            </a:srgbClr>
          </a:solidFill>
          <a:ln w="38100" cmpd="sng">
            <a:noFill/>
          </a:ln>
          <a:effectLst/>
        </p:spPr>
        <p:txBody>
          <a:bodyPr wrap="square" lIns="182880" rIns="182880" rtlCol="0" anchor="ctr">
            <a:noAutofit/>
          </a:bodyPr>
          <a:lstStyle/>
          <a:p>
            <a:pPr algn="ctr" eaLnBrk="0" fontAlgn="base" hangingPunct="0">
              <a:lnSpc>
                <a:spcPts val="2600"/>
              </a:lnSpc>
              <a:spcBef>
                <a:spcPct val="0"/>
              </a:spcBef>
              <a:spcAft>
                <a:spcPct val="0"/>
              </a:spcAft>
            </a:pPr>
            <a:r>
              <a:rPr lang="en-US" sz="2000" dirty="0">
                <a:solidFill>
                  <a:schemeClr val="bg1"/>
                </a:solidFill>
                <a:latin typeface="Arial" panose="020B0604020202020204" pitchFamily="34" charset="0"/>
                <a:ea typeface="ヒラギノ角ゴ Pro W3"/>
                <a:cs typeface="Arial" panose="020B0604020202020204" pitchFamily="34" charset="0"/>
              </a:rPr>
              <a:t>Play an active role in linking their patients to Partner Services</a:t>
            </a:r>
          </a:p>
        </p:txBody>
      </p:sp>
      <p:sp>
        <p:nvSpPr>
          <p:cNvPr id="15" name="TextBox 14">
            <a:extLst>
              <a:ext uri="{FF2B5EF4-FFF2-40B4-BE49-F238E27FC236}">
                <a16:creationId xmlns:a16="http://schemas.microsoft.com/office/drawing/2014/main" id="{06FB6591-7C7E-A54F-BCC7-14911F06D3B5}"/>
              </a:ext>
            </a:extLst>
          </p:cNvPr>
          <p:cNvSpPr txBox="1"/>
          <p:nvPr/>
        </p:nvSpPr>
        <p:spPr>
          <a:xfrm>
            <a:off x="7952958" y="3648891"/>
            <a:ext cx="3200400" cy="1629248"/>
          </a:xfrm>
          <a:prstGeom prst="rect">
            <a:avLst/>
          </a:prstGeom>
          <a:solidFill>
            <a:srgbClr val="84B1D9">
              <a:alpha val="33000"/>
            </a:srgbClr>
          </a:solidFill>
          <a:ln w="38100" cmpd="sng">
            <a:noFill/>
          </a:ln>
          <a:effectLst/>
        </p:spPr>
        <p:txBody>
          <a:bodyPr wrap="square" lIns="182880" rIns="182880" rtlCol="0" anchor="ctr">
            <a:noAutofit/>
          </a:bodyPr>
          <a:lstStyle/>
          <a:p>
            <a:pPr algn="ctr" eaLnBrk="0" fontAlgn="base" hangingPunct="0">
              <a:lnSpc>
                <a:spcPts val="2600"/>
              </a:lnSpc>
              <a:spcBef>
                <a:spcPct val="0"/>
              </a:spcBef>
              <a:spcAft>
                <a:spcPct val="0"/>
              </a:spcAft>
            </a:pPr>
            <a:r>
              <a:rPr lang="en-US" sz="2000" dirty="0">
                <a:solidFill>
                  <a:schemeClr val="bg1"/>
                </a:solidFill>
                <a:latin typeface="Arial" panose="020B0604020202020204" pitchFamily="34" charset="0"/>
                <a:ea typeface="ヒラギノ角ゴ Pro W3"/>
                <a:cs typeface="Arial" panose="020B0604020202020204" pitchFamily="34" charset="0"/>
              </a:rPr>
              <a:t>Understand how support services can improve their patients’ adherence to HIV treatment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a:xfrm>
            <a:off x="11454071" y="6246405"/>
            <a:ext cx="609600" cy="304801"/>
          </a:xfrm>
        </p:spPr>
        <p:txBody>
          <a:bodyPr/>
          <a:lstStyle/>
          <a:p>
            <a:fld id="{BFA822B1-948F-F64A-A5D5-3948B8E83032}" type="slidenum">
              <a:rPr lang="en-US" smtClean="0"/>
              <a:pPr/>
              <a:t>3</a:t>
            </a:fld>
            <a:endParaRPr lang="en-US" dirty="0"/>
          </a:p>
        </p:txBody>
      </p:sp>
    </p:spTree>
    <p:extLst>
      <p:ext uri="{BB962C8B-B14F-4D97-AF65-F5344CB8AC3E}">
        <p14:creationId xmlns:p14="http://schemas.microsoft.com/office/powerpoint/2010/main" val="137138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pPr lvl="0"/>
            <a:r>
              <a:rPr lang="en-US" sz="4800" dirty="0"/>
              <a:t>What is Partner Services?</a:t>
            </a:r>
          </a:p>
        </p:txBody>
      </p:sp>
    </p:spTree>
    <p:extLst>
      <p:ext uri="{BB962C8B-B14F-4D97-AF65-F5344CB8AC3E}">
        <p14:creationId xmlns:p14="http://schemas.microsoft.com/office/powerpoint/2010/main" val="183004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Partner Services? </a:t>
            </a:r>
          </a:p>
        </p:txBody>
      </p:sp>
      <p:sp>
        <p:nvSpPr>
          <p:cNvPr id="15" name="TextBox 14">
            <a:extLst>
              <a:ext uri="{FF2B5EF4-FFF2-40B4-BE49-F238E27FC236}">
                <a16:creationId xmlns:a16="http://schemas.microsoft.com/office/drawing/2014/main" id="{2AAC304E-361C-4F29-9629-57F267FA8B65}"/>
              </a:ext>
              <a:ext uri="{C183D7F6-B498-43B3-948B-1728B52AA6E4}">
                <adec:decorative xmlns:adec="http://schemas.microsoft.com/office/drawing/2017/decorative" val="0"/>
              </a:ext>
            </a:extLst>
          </p:cNvPr>
          <p:cNvSpPr txBox="1"/>
          <p:nvPr/>
        </p:nvSpPr>
        <p:spPr>
          <a:xfrm>
            <a:off x="700100" y="1452873"/>
            <a:ext cx="6191765" cy="584775"/>
          </a:xfrm>
          <a:prstGeom prst="rect">
            <a:avLst/>
          </a:prstGeom>
          <a:noFill/>
        </p:spPr>
        <p:txBody>
          <a:bodyPr wrap="square" rtlCol="0">
            <a:spAutoFit/>
          </a:bodyPr>
          <a:lstStyle/>
          <a:p>
            <a:pPr eaLnBrk="0" fontAlgn="base" hangingPunct="0">
              <a:spcBef>
                <a:spcPct val="0"/>
              </a:spcBef>
              <a:spcAft>
                <a:spcPct val="0"/>
              </a:spcAft>
            </a:pPr>
            <a:r>
              <a:rPr lang="en-US" sz="1600" dirty="0">
                <a:latin typeface="Arial" charset="0"/>
                <a:ea typeface="ヒラギノ角ゴ Pro W3" pitchFamily="1" charset="-128"/>
                <a:cs typeface="Arial"/>
              </a:rPr>
              <a:t>A function of local and state health departments, Partner Services has </a:t>
            </a:r>
            <a:r>
              <a:rPr lang="en-US" sz="1600" b="1" dirty="0">
                <a:latin typeface="Arial" charset="0"/>
                <a:ea typeface="ヒラギノ角ゴ Pro W3" pitchFamily="1" charset="-128"/>
                <a:cs typeface="Arial"/>
              </a:rPr>
              <a:t>three goals</a:t>
            </a:r>
            <a:r>
              <a:rPr lang="en-US" sz="1600" b="1" baseline="30000" dirty="0">
                <a:latin typeface="Arial" charset="0"/>
                <a:ea typeface="ヒラギノ角ゴ Pro W3" pitchFamily="1" charset="-128"/>
                <a:cs typeface="Arial"/>
              </a:rPr>
              <a:t>1</a:t>
            </a:r>
            <a:r>
              <a:rPr lang="en-US" sz="1600" dirty="0">
                <a:latin typeface="Arial" charset="0"/>
                <a:ea typeface="ヒラギノ角ゴ Pro W3" pitchFamily="1" charset="-128"/>
                <a:cs typeface="Arial"/>
              </a:rPr>
              <a:t>:</a:t>
            </a:r>
          </a:p>
        </p:txBody>
      </p:sp>
      <p:sp>
        <p:nvSpPr>
          <p:cNvPr id="20" name="TextBox 19">
            <a:extLst>
              <a:ext uri="{FF2B5EF4-FFF2-40B4-BE49-F238E27FC236}">
                <a16:creationId xmlns:a16="http://schemas.microsoft.com/office/drawing/2014/main" id="{039EC936-A525-4754-A068-01E67A887335}"/>
              </a:ext>
            </a:extLst>
          </p:cNvPr>
          <p:cNvSpPr txBox="1"/>
          <p:nvPr/>
        </p:nvSpPr>
        <p:spPr>
          <a:xfrm>
            <a:off x="1224239" y="2245422"/>
            <a:ext cx="5667626" cy="3457357"/>
          </a:xfrm>
          <a:prstGeom prst="rect">
            <a:avLst/>
          </a:prstGeom>
          <a:noFill/>
        </p:spPr>
        <p:txBody>
          <a:bodyPr wrap="square" rtlCol="0">
            <a:spAutoFit/>
          </a:bodyPr>
          <a:lstStyle/>
          <a:p>
            <a:pPr marL="285750" lvl="1" indent="-285750" eaLnBrk="0" fontAlgn="base" hangingPunct="0">
              <a:spcBef>
                <a:spcPct val="0"/>
              </a:spcBef>
              <a:spcAft>
                <a:spcPct val="0"/>
              </a:spcAft>
              <a:buFont typeface="Wingdings" panose="05000000000000000000" pitchFamily="2" charset="2"/>
              <a:buChar char="§"/>
            </a:pPr>
            <a:r>
              <a:rPr lang="en-US" sz="1600" dirty="0">
                <a:latin typeface="Arial" charset="0"/>
                <a:ea typeface="ヒラギノ角ゴ Pro W3" pitchFamily="1" charset="-128"/>
                <a:cs typeface="Arial"/>
              </a:rPr>
              <a:t>To </a:t>
            </a:r>
            <a:r>
              <a:rPr lang="en-US" sz="1600" b="1" dirty="0">
                <a:latin typeface="Arial" charset="0"/>
                <a:ea typeface="ヒラギノ角ゴ Pro W3" pitchFamily="1" charset="-128"/>
                <a:cs typeface="Arial"/>
              </a:rPr>
              <a:t>provide services to people diagnosed with HIV or other sexually transmitted infections (</a:t>
            </a:r>
            <a:r>
              <a:rPr lang="en-US" sz="1600" b="1" dirty="0" err="1">
                <a:latin typeface="Arial" charset="0"/>
                <a:ea typeface="ヒラギノ角ゴ Pro W3" pitchFamily="1" charset="-128"/>
                <a:cs typeface="Arial"/>
              </a:rPr>
              <a:t>STIs</a:t>
            </a:r>
            <a:r>
              <a:rPr lang="en-US" sz="1600" b="1" dirty="0">
                <a:latin typeface="Arial" charset="0"/>
                <a:ea typeface="ヒラギノ角ゴ Pro W3" pitchFamily="1" charset="-128"/>
                <a:cs typeface="Arial"/>
              </a:rPr>
              <a:t>)</a:t>
            </a:r>
            <a:r>
              <a:rPr lang="en-US" sz="1600" dirty="0">
                <a:latin typeface="Arial" charset="0"/>
                <a:ea typeface="ヒラギノ角ゴ Pro W3" pitchFamily="1" charset="-128"/>
                <a:cs typeface="Arial"/>
              </a:rPr>
              <a:t>, including risk-reduction counseling and referrals for medical care and other services (e.g., psychosocial support and prevention interventions)</a:t>
            </a:r>
          </a:p>
          <a:p>
            <a:pPr marL="285750" lvl="1" indent="-285750" eaLnBrk="0" fontAlgn="base" hangingPunct="0">
              <a:spcBef>
                <a:spcPct val="0"/>
              </a:spcBef>
              <a:spcAft>
                <a:spcPct val="0"/>
              </a:spcAft>
              <a:buFont typeface="Wingdings" panose="05000000000000000000" pitchFamily="2" charset="2"/>
              <a:buChar char="§"/>
            </a:pPr>
            <a:endParaRPr lang="en-US" sz="1600" baseline="30000" dirty="0">
              <a:latin typeface="Arial" charset="0"/>
              <a:ea typeface="ヒラギノ角ゴ Pro W3" pitchFamily="1" charset="-128"/>
              <a:cs typeface="Arial"/>
            </a:endParaRPr>
          </a:p>
          <a:p>
            <a:pPr marL="285750" lvl="1" indent="-285750" eaLnBrk="0" fontAlgn="base" hangingPunct="0">
              <a:spcBef>
                <a:spcPct val="0"/>
              </a:spcBef>
              <a:spcAft>
                <a:spcPct val="0"/>
              </a:spcAft>
              <a:buFont typeface="Wingdings" panose="05000000000000000000" pitchFamily="2" charset="2"/>
              <a:buChar char="§"/>
            </a:pPr>
            <a:r>
              <a:rPr lang="en-US" sz="1600" dirty="0">
                <a:latin typeface="Arial" charset="0"/>
                <a:ea typeface="ヒラギノ角ゴ Pro W3" pitchFamily="1" charset="-128"/>
                <a:cs typeface="Arial"/>
              </a:rPr>
              <a:t>To ensure that sexual and drug injection</a:t>
            </a:r>
            <a:r>
              <a:rPr lang="en-US" sz="1600" b="1" dirty="0">
                <a:latin typeface="Arial" charset="0"/>
                <a:ea typeface="ヒラギノ角ゴ Pro W3" pitchFamily="1" charset="-128"/>
                <a:cs typeface="Arial"/>
              </a:rPr>
              <a:t> partners of people diagnosed with HIV or other </a:t>
            </a:r>
            <a:r>
              <a:rPr lang="en-US" sz="1600" b="1" dirty="0" err="1">
                <a:latin typeface="Arial" charset="0"/>
                <a:ea typeface="ヒラギノ角ゴ Pro W3" pitchFamily="1" charset="-128"/>
                <a:cs typeface="Arial"/>
              </a:rPr>
              <a:t>STIs</a:t>
            </a:r>
            <a:r>
              <a:rPr lang="en-US" sz="1600" b="1" dirty="0">
                <a:latin typeface="Arial" charset="0"/>
                <a:ea typeface="ヒラギノ角ゴ Pro W3" pitchFamily="1" charset="-128"/>
                <a:cs typeface="Arial"/>
              </a:rPr>
              <a:t> are notified</a:t>
            </a:r>
            <a:r>
              <a:rPr lang="en-US" sz="1600" dirty="0">
                <a:latin typeface="Arial" charset="0"/>
                <a:ea typeface="ヒラギノ角ゴ Pro W3" pitchFamily="1" charset="-128"/>
                <a:cs typeface="Arial"/>
              </a:rPr>
              <a:t> of their potential exposure, provided with counseling and testing, treated or linked to medical care if needed, and provided with other appropriate referrals</a:t>
            </a:r>
          </a:p>
          <a:p>
            <a:pPr marL="285750" lvl="1" indent="-285750" eaLnBrk="0" fontAlgn="base" hangingPunct="0">
              <a:spcBef>
                <a:spcPct val="0"/>
              </a:spcBef>
              <a:spcAft>
                <a:spcPct val="0"/>
              </a:spcAft>
              <a:buFont typeface="Wingdings" panose="05000000000000000000" pitchFamily="2" charset="2"/>
              <a:buChar char="§"/>
            </a:pPr>
            <a:endParaRPr lang="en-US" sz="1600" dirty="0">
              <a:latin typeface="Arial" charset="0"/>
              <a:ea typeface="ヒラギノ角ゴ Pro W3" pitchFamily="1" charset="-128"/>
              <a:cs typeface="Arial"/>
            </a:endParaRPr>
          </a:p>
          <a:p>
            <a:pPr marL="285750" lvl="1" indent="-285750" eaLnBrk="0" fontAlgn="base" hangingPunct="0">
              <a:spcBef>
                <a:spcPct val="0"/>
              </a:spcBef>
              <a:spcAft>
                <a:spcPct val="0"/>
              </a:spcAft>
              <a:buFont typeface="Wingdings" panose="05000000000000000000" pitchFamily="2" charset="2"/>
              <a:buChar char="§"/>
            </a:pPr>
            <a:r>
              <a:rPr lang="en-US" sz="1600" dirty="0">
                <a:latin typeface="Arial" charset="0"/>
                <a:ea typeface="ヒラギノ角ゴ Pro W3" pitchFamily="1" charset="-128"/>
                <a:cs typeface="Arial"/>
              </a:rPr>
              <a:t>To </a:t>
            </a:r>
            <a:r>
              <a:rPr lang="en-US" sz="1600" b="1" dirty="0">
                <a:latin typeface="Arial" charset="0"/>
                <a:ea typeface="ヒラギノ角ゴ Pro W3" pitchFamily="1" charset="-128"/>
                <a:cs typeface="Arial"/>
              </a:rPr>
              <a:t>reduce future rates of transmission </a:t>
            </a:r>
            <a:r>
              <a:rPr lang="en-US" sz="1600" dirty="0">
                <a:latin typeface="Arial" charset="0"/>
                <a:ea typeface="ヒラギノ角ゴ Pro W3" pitchFamily="1" charset="-128"/>
                <a:cs typeface="Arial"/>
              </a:rPr>
              <a:t>by facilitating early diagnosis</a:t>
            </a:r>
          </a:p>
        </p:txBody>
      </p:sp>
      <p:sp>
        <p:nvSpPr>
          <p:cNvPr id="25" name="TextBox 24">
            <a:extLst>
              <a:ext uri="{FF2B5EF4-FFF2-40B4-BE49-F238E27FC236}">
                <a16:creationId xmlns:a16="http://schemas.microsoft.com/office/drawing/2014/main" id="{736A0051-0DA7-CC43-A855-F23728062D13}"/>
              </a:ext>
            </a:extLst>
          </p:cNvPr>
          <p:cNvSpPr txBox="1"/>
          <p:nvPr/>
        </p:nvSpPr>
        <p:spPr>
          <a:xfrm>
            <a:off x="7493455" y="966611"/>
            <a:ext cx="3063528" cy="2557623"/>
          </a:xfrm>
          <a:prstGeom prst="rect">
            <a:avLst/>
          </a:prstGeom>
          <a:solidFill>
            <a:schemeClr val="bg1"/>
          </a:solidFill>
          <a:ln w="38100" cmpd="sng">
            <a:noFill/>
          </a:ln>
          <a:effectLst/>
        </p:spPr>
        <p:txBody>
          <a:bodyPr wrap="square" rtlCol="0" anchor="t">
            <a:spAutoFit/>
          </a:bodyPr>
          <a:lstStyle/>
          <a:p>
            <a:pPr algn="ctr" eaLnBrk="0" fontAlgn="base" hangingPunct="0">
              <a:lnSpc>
                <a:spcPct val="90000"/>
              </a:lnSpc>
              <a:spcBef>
                <a:spcPct val="0"/>
              </a:spcBef>
              <a:spcAft>
                <a:spcPct val="0"/>
              </a:spcAft>
            </a:pPr>
            <a:r>
              <a:rPr lang="en-US" dirty="0">
                <a:latin typeface="Arial" panose="020B0604020202020204" pitchFamily="34" charset="0"/>
                <a:ea typeface="ヒラギノ角ゴ Pro W3"/>
                <a:cs typeface="Arial" panose="020B0604020202020204" pitchFamily="34" charset="0"/>
              </a:rPr>
              <a:t>In 2018, Partner Services programs notified </a:t>
            </a:r>
          </a:p>
          <a:p>
            <a:pPr algn="ctr" eaLnBrk="0" fontAlgn="base" hangingPunct="0">
              <a:lnSpc>
                <a:spcPct val="90000"/>
              </a:lnSpc>
              <a:spcBef>
                <a:spcPct val="0"/>
              </a:spcBef>
              <a:spcAft>
                <a:spcPct val="0"/>
              </a:spcAft>
            </a:pPr>
            <a:r>
              <a:rPr lang="en-US" sz="4400" b="1" dirty="0">
                <a:solidFill>
                  <a:srgbClr val="005895"/>
                </a:solidFill>
                <a:latin typeface="Helvetica" panose="020B0604020202020204" pitchFamily="34" charset="0"/>
                <a:ea typeface="ヒラギノ角ゴ Pro W3"/>
                <a:cs typeface="Helvetica" panose="020B0604020202020204" pitchFamily="34" charset="0"/>
              </a:rPr>
              <a:t>18,588</a:t>
            </a:r>
            <a:endParaRPr lang="en-US" sz="4400" dirty="0">
              <a:solidFill>
                <a:srgbClr val="005895"/>
              </a:solidFill>
              <a:latin typeface="Helvetica" panose="020B0604020202020204" pitchFamily="34" charset="0"/>
              <a:ea typeface="ヒラギノ角ゴ Pro W3"/>
              <a:cs typeface="Helvetica" panose="020B0604020202020204" pitchFamily="34" charset="0"/>
            </a:endParaRPr>
          </a:p>
          <a:p>
            <a:pPr algn="ctr" eaLnBrk="0" fontAlgn="base" hangingPunct="0">
              <a:lnSpc>
                <a:spcPct val="90000"/>
              </a:lnSpc>
              <a:spcBef>
                <a:spcPct val="0"/>
              </a:spcBef>
              <a:spcAft>
                <a:spcPct val="0"/>
              </a:spcAft>
            </a:pPr>
            <a:r>
              <a:rPr lang="en-US" dirty="0">
                <a:latin typeface="+mj-lt"/>
                <a:ea typeface="ヒラギノ角ゴ Pro W3"/>
                <a:cs typeface="Helvetica" panose="020B0604020202020204" pitchFamily="34" charset="0"/>
              </a:rPr>
              <a:t>partners of their potential HIV exposure, and tested</a:t>
            </a:r>
          </a:p>
          <a:p>
            <a:pPr algn="ctr" eaLnBrk="0" fontAlgn="base" hangingPunct="0">
              <a:lnSpc>
                <a:spcPct val="90000"/>
              </a:lnSpc>
              <a:spcBef>
                <a:spcPct val="0"/>
              </a:spcBef>
              <a:spcAft>
                <a:spcPct val="0"/>
              </a:spcAft>
            </a:pPr>
            <a:r>
              <a:rPr lang="en-US" sz="4400" b="1" dirty="0">
                <a:solidFill>
                  <a:srgbClr val="005895"/>
                </a:solidFill>
                <a:latin typeface="Helvetica" panose="020B0604020202020204" pitchFamily="34" charset="0"/>
                <a:ea typeface="ヒラギノ角ゴ Pro W3"/>
                <a:cs typeface="Helvetica" panose="020B0604020202020204" pitchFamily="34" charset="0"/>
              </a:rPr>
              <a:t>7,166</a:t>
            </a:r>
          </a:p>
          <a:p>
            <a:pPr algn="ctr" eaLnBrk="0" fontAlgn="base" hangingPunct="0">
              <a:lnSpc>
                <a:spcPct val="90000"/>
              </a:lnSpc>
              <a:spcBef>
                <a:spcPct val="0"/>
              </a:spcBef>
              <a:spcAft>
                <a:spcPct val="0"/>
              </a:spcAft>
            </a:pPr>
            <a:r>
              <a:rPr lang="en-US" dirty="0">
                <a:latin typeface="+mj-lt"/>
                <a:ea typeface="ヒラギノ角ゴ Pro W3"/>
                <a:cs typeface="Helvetica" panose="020B0604020202020204" pitchFamily="34" charset="0"/>
              </a:rPr>
              <a:t>for HIV</a:t>
            </a:r>
            <a:r>
              <a:rPr lang="en-US" baseline="30000" dirty="0">
                <a:latin typeface="+mj-lt"/>
                <a:ea typeface="ヒラギノ角ゴ Pro W3"/>
                <a:cs typeface="Helvetica" panose="020B0604020202020204" pitchFamily="34" charset="0"/>
              </a:rPr>
              <a:t>2</a:t>
            </a:r>
            <a:endParaRPr lang="en-US" dirty="0">
              <a:latin typeface="Arial" panose="020B0604020202020204" pitchFamily="34" charset="0"/>
              <a:ea typeface="ヒラギノ角ゴ Pro W3"/>
              <a:cs typeface="Arial" panose="020B0604020202020204" pitchFamily="34" charset="0"/>
            </a:endParaRPr>
          </a:p>
        </p:txBody>
      </p:sp>
      <p:sp>
        <p:nvSpPr>
          <p:cNvPr id="18" name="TextBox 17">
            <a:extLst>
              <a:ext uri="{FF2B5EF4-FFF2-40B4-BE49-F238E27FC236}">
                <a16:creationId xmlns:a16="http://schemas.microsoft.com/office/drawing/2014/main" id="{EF8E6945-EE07-404D-9B9D-2117C870DE6D}"/>
              </a:ext>
            </a:extLst>
          </p:cNvPr>
          <p:cNvSpPr txBox="1"/>
          <p:nvPr/>
        </p:nvSpPr>
        <p:spPr>
          <a:xfrm>
            <a:off x="7577431" y="3734252"/>
            <a:ext cx="3063528" cy="2174056"/>
          </a:xfrm>
          <a:prstGeom prst="rect">
            <a:avLst/>
          </a:prstGeom>
          <a:solidFill>
            <a:schemeClr val="accent1"/>
          </a:solidFill>
        </p:spPr>
        <p:txBody>
          <a:bodyPr wrap="square" lIns="182880" tIns="182880" rIns="182880" bIns="182880" rtlCol="0" anchor="ctr">
            <a:noAutofit/>
          </a:bodyPr>
          <a:lstStyle/>
          <a:p>
            <a:pPr algn="ctr" eaLnBrk="0" fontAlgn="base" hangingPunct="0">
              <a:lnSpc>
                <a:spcPct val="90000"/>
              </a:lnSpc>
              <a:spcBef>
                <a:spcPct val="0"/>
              </a:spcBef>
              <a:spcAft>
                <a:spcPct val="0"/>
              </a:spcAft>
            </a:pPr>
            <a:r>
              <a:rPr lang="en-US" sz="4400" b="1" dirty="0">
                <a:solidFill>
                  <a:schemeClr val="bg1"/>
                </a:solidFill>
                <a:latin typeface="Helvetica" panose="020B0604020202020204" pitchFamily="34" charset="0"/>
                <a:ea typeface="ヒラギノ角ゴ Pro W3"/>
                <a:cs typeface="Helvetica" panose="020B0604020202020204" pitchFamily="34" charset="0"/>
              </a:rPr>
              <a:t>16%</a:t>
            </a:r>
            <a:br>
              <a:rPr lang="en-US" dirty="0">
                <a:latin typeface="+mj-lt"/>
                <a:ea typeface="ヒラギノ角ゴ Pro W3" pitchFamily="1" charset="-128"/>
                <a:cs typeface="Arial"/>
              </a:rPr>
            </a:br>
            <a:r>
              <a:rPr lang="en-US" dirty="0">
                <a:solidFill>
                  <a:schemeClr val="bg1"/>
                </a:solidFill>
                <a:latin typeface="+mj-lt"/>
                <a:ea typeface="ヒラギノ角ゴ Pro W3"/>
                <a:cs typeface="Arial"/>
              </a:rPr>
              <a:t>of partners with a documented HIV test result were newly diagnosed with HIV</a:t>
            </a:r>
            <a:r>
              <a:rPr lang="en-US" baseline="30000" dirty="0">
                <a:solidFill>
                  <a:schemeClr val="bg1"/>
                </a:solidFill>
                <a:latin typeface="+mj-lt"/>
                <a:ea typeface="ヒラギノ角ゴ Pro W3"/>
                <a:cs typeface="Arial"/>
              </a:rPr>
              <a:t>2</a:t>
            </a:r>
            <a:endParaRPr lang="en-US" dirty="0">
              <a:solidFill>
                <a:schemeClr val="bg1"/>
              </a:solidFill>
              <a:latin typeface="+mj-lt"/>
              <a:ea typeface="ヒラギノ角ゴ Pro W3"/>
              <a:cs typeface="Arial"/>
            </a:endParaRPr>
          </a:p>
        </p:txBody>
      </p:sp>
      <p:sp>
        <p:nvSpPr>
          <p:cNvPr id="171013" name="Text Box 5"/>
          <p:cNvSpPr txBox="1">
            <a:spLocks noChangeArrowheads="1"/>
          </p:cNvSpPr>
          <p:nvPr/>
        </p:nvSpPr>
        <p:spPr bwMode="auto">
          <a:xfrm>
            <a:off x="457200" y="6118327"/>
            <a:ext cx="10890504" cy="48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marL="24161750" indent="-24161750" eaLnBrk="0" hangingPunct="0">
              <a:defRPr sz="2400">
                <a:solidFill>
                  <a:schemeClr val="tx1"/>
                </a:solidFill>
                <a:latin typeface="Arial" pitchFamily="34" charset="0"/>
                <a:cs typeface="Arial" pitchFamily="34" charset="0"/>
              </a:defRPr>
            </a:lvl1pPr>
            <a:lvl2pPr marL="1143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lvl="1" fontAlgn="base">
              <a:spcBef>
                <a:spcPct val="20000"/>
              </a:spcBef>
              <a:spcAft>
                <a:spcPct val="0"/>
              </a:spcAft>
              <a:defRPr/>
            </a:pPr>
            <a:r>
              <a:rPr lang="en-US" altLang="en-US" sz="800" baseline="30000" dirty="0">
                <a:ea typeface="ヒラギノ角ゴ Pro W3"/>
              </a:rPr>
              <a:t>1 </a:t>
            </a:r>
            <a:r>
              <a:rPr lang="en-US" altLang="en-US" sz="800" dirty="0">
                <a:ea typeface="ヒラギノ角ゴ Pro W3"/>
              </a:rPr>
              <a:t>Centers for Disease Control and Prevention. Partner Services for HIV and STDs: a guide for health care providers. Accessed August 16, 2021. </a:t>
            </a:r>
            <a:r>
              <a:rPr lang="en-US" altLang="en-US" sz="800" dirty="0">
                <a:ea typeface="ヒラギノ角ゴ Pro W3"/>
                <a:hlinkClick r:id="rId3"/>
              </a:rPr>
              <a:t>https://www.cdc.gov/stophivtogether/library/topics/treatment/brochures/cdc-hiv-lsht-treatment-brochure-partner-services-provider.pdf</a:t>
            </a:r>
            <a:r>
              <a:rPr lang="en-US" altLang="en-US" sz="800" dirty="0">
                <a:ea typeface="ヒラギノ角ゴ Pro W3"/>
              </a:rPr>
              <a:t> </a:t>
            </a:r>
            <a:endParaRPr lang="en-US" altLang="en-US" sz="800" baseline="30000" dirty="0">
              <a:ea typeface="ヒラギノ角ゴ Pro W3"/>
            </a:endParaRPr>
          </a:p>
          <a:p>
            <a:pPr lvl="1" fontAlgn="base">
              <a:spcBef>
                <a:spcPct val="20000"/>
              </a:spcBef>
              <a:spcAft>
                <a:spcPct val="0"/>
              </a:spcAft>
              <a:defRPr/>
            </a:pPr>
            <a:r>
              <a:rPr lang="en-US" sz="800" baseline="30000" dirty="0">
                <a:ea typeface="ヒラギノ角ゴ Pro W3"/>
              </a:rPr>
              <a:t>2 </a:t>
            </a:r>
            <a:r>
              <a:rPr lang="en-US" sz="800" dirty="0">
                <a:ea typeface="ヒラギノ角ゴ Pro W3"/>
              </a:rPr>
              <a:t>Centers for Disease Control and Prevention. Partner Services annual report 2018. Published October 2020. Accessed August 16, 2021. </a:t>
            </a:r>
            <a:r>
              <a:rPr lang="en-US" sz="800" dirty="0">
                <a:ea typeface="ヒラギノ角ゴ Pro W3"/>
                <a:hlinkClick r:id="rId4"/>
              </a:rPr>
              <a:t>https://www.cdc.gov/hiv/pdf/library/reports/cdc-hiv-partner-services-annual-report-2018.pdf</a:t>
            </a:r>
            <a:r>
              <a:rPr lang="en-US" sz="800" dirty="0">
                <a:ea typeface="ヒラギノ角ゴ Pro W3"/>
              </a:rPr>
              <a:t> </a:t>
            </a:r>
            <a:endParaRPr lang="en-US" sz="800"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0"/>
          </p:nvPr>
        </p:nvSpPr>
        <p:spPr>
          <a:xfrm>
            <a:off x="11464413" y="6238810"/>
            <a:ext cx="609600" cy="304801"/>
          </a:xfrm>
        </p:spPr>
        <p:txBody>
          <a:bodyPr/>
          <a:lstStyle/>
          <a:p>
            <a:fld id="{5F4F83AE-F8B2-4217-BB17-5C2C1B181A2D}" type="slidenum">
              <a:rPr lang="en-US" altLang="en-US"/>
              <a:pPr/>
              <a:t>5</a:t>
            </a:fld>
            <a:endParaRPr lang="en-US" altLang="en-US" dirty="0"/>
          </a:p>
        </p:txBody>
      </p:sp>
    </p:spTree>
    <p:extLst>
      <p:ext uri="{BB962C8B-B14F-4D97-AF65-F5344CB8AC3E}">
        <p14:creationId xmlns:p14="http://schemas.microsoft.com/office/powerpoint/2010/main" val="109470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p:cNvSpPr>
          <p:nvPr>
            <p:ph type="title"/>
          </p:nvPr>
        </p:nvSpPr>
        <p:spPr/>
        <p:txBody>
          <a:bodyPr/>
          <a:lstStyle/>
          <a:p>
            <a:r>
              <a:rPr lang="en-US" altLang="en-US" dirty="0"/>
              <a:t>How Does Partner Notification Work?</a:t>
            </a:r>
          </a:p>
        </p:txBody>
      </p:sp>
      <p:sp>
        <p:nvSpPr>
          <p:cNvPr id="4" name="Content Placeholder 3">
            <a:extLst>
              <a:ext uri="{FF2B5EF4-FFF2-40B4-BE49-F238E27FC236}">
                <a16:creationId xmlns:a16="http://schemas.microsoft.com/office/drawing/2014/main" id="{0A38CD72-B2CF-9146-AEFD-EADEBAD364D2}"/>
              </a:ext>
            </a:extLst>
          </p:cNvPr>
          <p:cNvSpPr>
            <a:spLocks noGrp="1"/>
          </p:cNvSpPr>
          <p:nvPr>
            <p:ph idx="1"/>
          </p:nvPr>
        </p:nvSpPr>
        <p:spPr>
          <a:xfrm>
            <a:off x="1046162" y="1064064"/>
            <a:ext cx="10099676" cy="914387"/>
          </a:xfrm>
        </p:spPr>
        <p:txBody>
          <a:bodyPr/>
          <a:lstStyle/>
          <a:p>
            <a:pPr marL="0" indent="0">
              <a:buNone/>
            </a:pPr>
            <a:r>
              <a:rPr lang="en-US" dirty="0"/>
              <a:t>Notifying sexual or drug injection partners that they may have been exposed to an infectious disease is formally known as partner notification. Health departments use one of three methods to do this: </a:t>
            </a:r>
          </a:p>
        </p:txBody>
      </p:sp>
      <p:sp>
        <p:nvSpPr>
          <p:cNvPr id="14" name="Content Placeholder 6">
            <a:extLst>
              <a:ext uri="{FF2B5EF4-FFF2-40B4-BE49-F238E27FC236}">
                <a16:creationId xmlns:a16="http://schemas.microsoft.com/office/drawing/2014/main" id="{3ED1E31E-B921-6E4E-B4BC-024981931CE8}"/>
              </a:ext>
            </a:extLst>
          </p:cNvPr>
          <p:cNvSpPr txBox="1">
            <a:spLocks/>
          </p:cNvSpPr>
          <p:nvPr/>
        </p:nvSpPr>
        <p:spPr bwMode="auto">
          <a:xfrm>
            <a:off x="746395" y="2147728"/>
            <a:ext cx="3346909" cy="4100706"/>
          </a:xfrm>
          <a:prstGeom prst="rect">
            <a:avLst/>
          </a:prstGeom>
          <a:solidFill>
            <a:srgbClr val="9A4F9D"/>
          </a:solidFill>
          <a:ln w="9525">
            <a:noFill/>
            <a:miter lim="800000"/>
            <a:headEnd/>
            <a:tailEnd/>
          </a:ln>
        </p:spPr>
        <p:txBody>
          <a:bodyPr vert="horz" wrap="square" lIns="182880" tIns="182880" rIns="182880" bIns="274320" numCol="1" anchor="t" anchorCtr="0" compatLnSpc="1">
            <a:prstTxWarp prst="textNoShape">
              <a:avLst/>
            </a:prstTxWarp>
          </a:bodyPr>
          <a:lstStyle>
            <a:lvl1pPr marL="280988" indent="-280988" algn="l" rtl="0" eaLnBrk="1" fontAlgn="base" hangingPunct="1">
              <a:spcBef>
                <a:spcPts val="12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spcBef>
                <a:spcPts val="0"/>
              </a:spcBef>
              <a:spcAft>
                <a:spcPts val="1200"/>
              </a:spcAft>
              <a:buNone/>
            </a:pPr>
            <a:r>
              <a:rPr lang="en-US" sz="1800" b="1" kern="0" dirty="0">
                <a:solidFill>
                  <a:schemeClr val="bg1"/>
                </a:solidFill>
              </a:rPr>
              <a:t>Health Department Tells Patient’s Partners (“Provider Referral”): </a:t>
            </a:r>
          </a:p>
          <a:p>
            <a:pPr marL="225425" indent="-225425">
              <a:spcBef>
                <a:spcPts val="0"/>
              </a:spcBef>
              <a:spcAft>
                <a:spcPts val="1200"/>
              </a:spcAft>
              <a:buClr>
                <a:schemeClr val="bg1"/>
              </a:buClr>
            </a:pPr>
            <a:r>
              <a:rPr lang="en-US" sz="1500" kern="0" dirty="0">
                <a:solidFill>
                  <a:schemeClr val="bg1"/>
                </a:solidFill>
              </a:rPr>
              <a:t>Your patient provides partner contact information to the health department</a:t>
            </a:r>
          </a:p>
          <a:p>
            <a:pPr marL="225425" indent="-225425">
              <a:spcBef>
                <a:spcPts val="0"/>
              </a:spcBef>
              <a:spcAft>
                <a:spcPts val="1200"/>
              </a:spcAft>
              <a:buClr>
                <a:schemeClr val="bg1"/>
              </a:buClr>
            </a:pPr>
            <a:r>
              <a:rPr lang="en-US" sz="1500" kern="0" dirty="0">
                <a:solidFill>
                  <a:schemeClr val="bg1"/>
                </a:solidFill>
              </a:rPr>
              <a:t>Partners are located by health department staff and made aware of their potential exposure</a:t>
            </a:r>
          </a:p>
          <a:p>
            <a:pPr marL="225425" indent="-225425">
              <a:spcBef>
                <a:spcPts val="0"/>
              </a:spcBef>
              <a:spcAft>
                <a:spcPts val="1200"/>
              </a:spcAft>
              <a:buClr>
                <a:schemeClr val="bg1"/>
              </a:buClr>
            </a:pPr>
            <a:r>
              <a:rPr lang="en-US" sz="1500" kern="0" dirty="0">
                <a:solidFill>
                  <a:schemeClr val="bg1"/>
                </a:solidFill>
              </a:rPr>
              <a:t>Partners are provided, or referred for, counseling, testing, treatment, and other services by the health department</a:t>
            </a:r>
          </a:p>
          <a:p>
            <a:pPr marL="0" indent="0">
              <a:spcBef>
                <a:spcPts val="0"/>
              </a:spcBef>
              <a:spcAft>
                <a:spcPts val="1200"/>
              </a:spcAft>
              <a:buNone/>
            </a:pPr>
            <a:endParaRPr lang="en-US" kern="0" dirty="0">
              <a:solidFill>
                <a:schemeClr val="bg1"/>
              </a:solidFill>
            </a:endParaRPr>
          </a:p>
          <a:p>
            <a:pPr marL="0" indent="0" algn="ctr">
              <a:spcBef>
                <a:spcPts val="0"/>
              </a:spcBef>
              <a:spcAft>
                <a:spcPts val="1200"/>
              </a:spcAft>
              <a:buNone/>
            </a:pPr>
            <a:endParaRPr lang="en-US" kern="0" dirty="0">
              <a:solidFill>
                <a:schemeClr val="bg1"/>
              </a:solidFill>
            </a:endParaRPr>
          </a:p>
          <a:p>
            <a:pPr marL="0" indent="0" algn="ctr">
              <a:spcBef>
                <a:spcPts val="0"/>
              </a:spcBef>
              <a:spcAft>
                <a:spcPts val="1200"/>
              </a:spcAft>
              <a:buNone/>
            </a:pPr>
            <a:endParaRPr lang="en-US" kern="0" dirty="0">
              <a:solidFill>
                <a:schemeClr val="bg1"/>
              </a:solidFill>
            </a:endParaRPr>
          </a:p>
        </p:txBody>
      </p:sp>
      <p:sp>
        <p:nvSpPr>
          <p:cNvPr id="12" name="Content Placeholder 6">
            <a:extLst>
              <a:ext uri="{FF2B5EF4-FFF2-40B4-BE49-F238E27FC236}">
                <a16:creationId xmlns:a16="http://schemas.microsoft.com/office/drawing/2014/main" id="{DB1F0E42-5F05-9A42-A48F-246D1CED47A1}"/>
              </a:ext>
            </a:extLst>
          </p:cNvPr>
          <p:cNvSpPr txBox="1">
            <a:spLocks/>
          </p:cNvSpPr>
          <p:nvPr/>
        </p:nvSpPr>
        <p:spPr bwMode="auto">
          <a:xfrm>
            <a:off x="4379178" y="2147728"/>
            <a:ext cx="3346704" cy="4105656"/>
          </a:xfrm>
          <a:prstGeom prst="rect">
            <a:avLst/>
          </a:prstGeom>
          <a:solidFill>
            <a:srgbClr val="00788A"/>
          </a:solidFill>
          <a:ln w="9525">
            <a:noFill/>
            <a:miter lim="800000"/>
            <a:headEnd/>
            <a:tailEnd/>
          </a:ln>
        </p:spPr>
        <p:txBody>
          <a:bodyPr vert="horz" wrap="square" lIns="182880" tIns="182880" rIns="182880" bIns="274320" numCol="1" anchor="t" anchorCtr="0" compatLnSpc="1">
            <a:prstTxWarp prst="textNoShape">
              <a:avLst/>
            </a:prstTxWarp>
          </a:bodyPr>
          <a:lstStyle>
            <a:lvl1pPr marL="280988" indent="-280988" algn="l" rtl="0" eaLnBrk="1" fontAlgn="base" hangingPunct="1">
              <a:spcBef>
                <a:spcPts val="12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spcBef>
                <a:spcPts val="0"/>
              </a:spcBef>
              <a:spcAft>
                <a:spcPts val="1200"/>
              </a:spcAft>
              <a:buNone/>
            </a:pPr>
            <a:r>
              <a:rPr lang="en-US" sz="1800" b="1" kern="0" dirty="0">
                <a:solidFill>
                  <a:schemeClr val="bg1"/>
                </a:solidFill>
              </a:rPr>
              <a:t>Patient Tells Partners (“Self-Referral”): </a:t>
            </a:r>
          </a:p>
          <a:p>
            <a:pPr marL="225425" indent="-225425">
              <a:spcBef>
                <a:spcPts val="0"/>
              </a:spcBef>
              <a:spcAft>
                <a:spcPts val="1200"/>
              </a:spcAft>
              <a:buClr>
                <a:schemeClr val="bg1"/>
              </a:buClr>
            </a:pPr>
            <a:r>
              <a:rPr lang="en-US" sz="1500" kern="0" dirty="0">
                <a:solidFill>
                  <a:schemeClr val="bg1"/>
                </a:solidFill>
              </a:rPr>
              <a:t>Your patient takes on the responsibility of letting sexual or drug injection partners know that they have possibly been exposed</a:t>
            </a:r>
          </a:p>
          <a:p>
            <a:pPr marL="225425" indent="-225425">
              <a:spcBef>
                <a:spcPts val="0"/>
              </a:spcBef>
              <a:spcAft>
                <a:spcPts val="1200"/>
              </a:spcAft>
              <a:buClr>
                <a:schemeClr val="bg1"/>
              </a:buClr>
            </a:pPr>
            <a:r>
              <a:rPr lang="en-US" sz="1500" kern="0" dirty="0">
                <a:solidFill>
                  <a:schemeClr val="bg1"/>
                </a:solidFill>
              </a:rPr>
              <a:t>Your patient provides partners with the information about local services, including counseling and testing</a:t>
            </a:r>
          </a:p>
          <a:p>
            <a:pPr marL="0" indent="0" algn="ctr">
              <a:spcBef>
                <a:spcPts val="0"/>
              </a:spcBef>
              <a:spcAft>
                <a:spcPts val="1200"/>
              </a:spcAft>
              <a:buNone/>
            </a:pPr>
            <a:endParaRPr lang="en-US" kern="0" dirty="0">
              <a:solidFill>
                <a:schemeClr val="bg1"/>
              </a:solidFill>
            </a:endParaRPr>
          </a:p>
          <a:p>
            <a:pPr marL="0" indent="0" algn="ctr">
              <a:spcBef>
                <a:spcPts val="0"/>
              </a:spcBef>
              <a:spcAft>
                <a:spcPts val="1200"/>
              </a:spcAft>
              <a:buNone/>
            </a:pPr>
            <a:endParaRPr lang="en-US" kern="0" dirty="0">
              <a:solidFill>
                <a:schemeClr val="bg1"/>
              </a:solidFill>
            </a:endParaRPr>
          </a:p>
        </p:txBody>
      </p:sp>
      <p:sp>
        <p:nvSpPr>
          <p:cNvPr id="10" name="Content Placeholder 6">
            <a:extLst>
              <a:ext uri="{FF2B5EF4-FFF2-40B4-BE49-F238E27FC236}">
                <a16:creationId xmlns:a16="http://schemas.microsoft.com/office/drawing/2014/main" id="{63C5D1C4-6148-BB49-A9BF-4F73BB3A085D}"/>
              </a:ext>
            </a:extLst>
          </p:cNvPr>
          <p:cNvSpPr txBox="1">
            <a:spLocks/>
          </p:cNvSpPr>
          <p:nvPr/>
        </p:nvSpPr>
        <p:spPr bwMode="auto">
          <a:xfrm>
            <a:off x="8011757" y="2147728"/>
            <a:ext cx="3346704" cy="4105656"/>
          </a:xfrm>
          <a:prstGeom prst="rect">
            <a:avLst/>
          </a:prstGeom>
          <a:solidFill>
            <a:schemeClr val="accent1"/>
          </a:solidFill>
          <a:ln w="9525">
            <a:noFill/>
            <a:miter lim="800000"/>
            <a:headEnd/>
            <a:tailEnd/>
          </a:ln>
        </p:spPr>
        <p:txBody>
          <a:bodyPr vert="horz" wrap="square" lIns="182880" tIns="182880" rIns="182880" bIns="274320" numCol="1" anchor="t" anchorCtr="0" compatLnSpc="1">
            <a:prstTxWarp prst="textNoShape">
              <a:avLst/>
            </a:prstTxWarp>
          </a:bodyPr>
          <a:lstStyle>
            <a:lvl1pPr marL="280988" indent="-280988" algn="l" rtl="0" eaLnBrk="1" fontAlgn="base" hangingPunct="1">
              <a:spcBef>
                <a:spcPts val="1200"/>
              </a:spcBef>
              <a:spcAft>
                <a:spcPct val="0"/>
              </a:spcAft>
              <a:buClr>
                <a:schemeClr val="tx2"/>
              </a:buClr>
              <a:buSzPct val="80000"/>
              <a:buFont typeface="Wingdings" pitchFamily="2" charset="2"/>
              <a:buChar char="§"/>
              <a:defRPr sz="2000" b="0" i="0">
                <a:solidFill>
                  <a:schemeClr val="tx1"/>
                </a:solidFill>
                <a:latin typeface="+mj-lt"/>
                <a:ea typeface="+mn-ea"/>
                <a:cs typeface="Calibri" panose="020F0502020204030204" pitchFamily="34" charset="0"/>
              </a:defRPr>
            </a:lvl1pPr>
            <a:lvl2pPr marL="457200" indent="-234950" algn="l" rtl="0" eaLnBrk="1" fontAlgn="base" hangingPunct="1">
              <a:spcBef>
                <a:spcPct val="20000"/>
              </a:spcBef>
              <a:spcAft>
                <a:spcPct val="0"/>
              </a:spcAft>
              <a:buClr>
                <a:schemeClr val="tx2"/>
              </a:buClr>
              <a:buSzPct val="80000"/>
              <a:buFont typeface="Arial" charset="0"/>
              <a:buChar char="–"/>
              <a:defRPr sz="1800" b="0" i="0" u="none">
                <a:solidFill>
                  <a:schemeClr val="tx1"/>
                </a:solidFill>
                <a:latin typeface="+mj-lt"/>
                <a:cs typeface="Calibri" panose="020F0502020204030204" pitchFamily="34" charset="0"/>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b="0" i="0">
                <a:solidFill>
                  <a:schemeClr val="tx1"/>
                </a:solidFill>
                <a:latin typeface="+mj-lt"/>
                <a:cs typeface="Calibri" panose="020F0502020204030204" pitchFamily="34" charset="0"/>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spcBef>
                <a:spcPts val="0"/>
              </a:spcBef>
              <a:spcAft>
                <a:spcPts val="1200"/>
              </a:spcAft>
              <a:buNone/>
            </a:pPr>
            <a:r>
              <a:rPr lang="en-US" sz="1800" b="1" kern="0" dirty="0">
                <a:solidFill>
                  <a:schemeClr val="bg1"/>
                </a:solidFill>
              </a:rPr>
              <a:t>Both the Patient and the Health Department Tell Partners (“Dual Referral”):</a:t>
            </a:r>
          </a:p>
          <a:p>
            <a:pPr marL="225425" indent="-225425">
              <a:spcBef>
                <a:spcPts val="0"/>
              </a:spcBef>
              <a:spcAft>
                <a:spcPts val="1200"/>
              </a:spcAft>
              <a:buClr>
                <a:schemeClr val="bg1"/>
              </a:buClr>
            </a:pPr>
            <a:r>
              <a:rPr lang="en-US" sz="1500" kern="0" dirty="0">
                <a:solidFill>
                  <a:schemeClr val="bg1"/>
                </a:solidFill>
              </a:rPr>
              <a:t>Your patient, with assistance from health department staff, lets partners know of their potential exposure</a:t>
            </a:r>
          </a:p>
          <a:p>
            <a:pPr marL="225425" indent="-225425">
              <a:spcBef>
                <a:spcPts val="0"/>
              </a:spcBef>
              <a:spcAft>
                <a:spcPts val="1200"/>
              </a:spcAft>
              <a:buClr>
                <a:schemeClr val="bg1"/>
              </a:buClr>
            </a:pPr>
            <a:r>
              <a:rPr lang="en-US" sz="1500" kern="0" dirty="0">
                <a:solidFill>
                  <a:schemeClr val="bg1"/>
                </a:solidFill>
              </a:rPr>
              <a:t>Health department staff are there to help your patient during the process and provide partners with information and access to counseling, testing, and other resources</a:t>
            </a:r>
          </a:p>
        </p:txBody>
      </p:sp>
      <p:sp>
        <p:nvSpPr>
          <p:cNvPr id="9" name="Text Box 7"/>
          <p:cNvSpPr txBox="1">
            <a:spLocks noChangeArrowheads="1"/>
          </p:cNvSpPr>
          <p:nvPr/>
        </p:nvSpPr>
        <p:spPr bwMode="auto">
          <a:xfrm>
            <a:off x="467957" y="6322402"/>
            <a:ext cx="108905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marL="24161750" indent="-24161750" eaLnBrk="0" hangingPunct="0">
              <a:spcBef>
                <a:spcPct val="20000"/>
              </a:spcBef>
              <a:buFont typeface="Arial" pitchFamily="34" charset="0"/>
              <a:buChar char="•"/>
              <a:defRPr sz="2200">
                <a:solidFill>
                  <a:schemeClr val="tx1"/>
                </a:solidFill>
                <a:latin typeface="Arial" pitchFamily="34" charset="0"/>
                <a:ea typeface="ＭＳ Ｐゴシック" pitchFamily="34" charset="-128"/>
              </a:defRPr>
            </a:lvl1pPr>
            <a:lvl2pPr marL="114300" eaLnBrk="0" hangingPunct="0">
              <a:spcBef>
                <a:spcPct val="20000"/>
              </a:spcBef>
              <a:buFont typeface="Wingdings" pitchFamily="2" charset="2"/>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9pPr>
          </a:lstStyle>
          <a:p>
            <a:pPr lvl="1" fontAlgn="base">
              <a:spcBef>
                <a:spcPct val="20000"/>
              </a:spcBef>
              <a:spcAft>
                <a:spcPct val="0"/>
              </a:spcAft>
              <a:buNone/>
              <a:defRPr/>
            </a:pPr>
            <a:r>
              <a:rPr lang="en-US" altLang="en-US" sz="800" dirty="0">
                <a:ea typeface="ヒラギノ角ゴ Pro W3"/>
              </a:rPr>
              <a:t>Centers for Disease Control and Prevention. Partner Services for HIV and STDs: a guide for health care providers. Accessed August 16, 2021. </a:t>
            </a:r>
            <a:r>
              <a:rPr lang="en-US" altLang="en-US" sz="800" dirty="0">
                <a:ea typeface="ヒラギノ角ゴ Pro W3"/>
                <a:hlinkClick r:id="rId3"/>
              </a:rPr>
              <a:t>https://www.cdc.gov/stophivtogether/library/topics/treatment/brochures/cdc-hiv-lsht-treatment-brochure-partner-services-provider.pdf</a:t>
            </a:r>
            <a:r>
              <a:rPr lang="en-US" altLang="en-US" sz="800" dirty="0">
                <a:ea typeface="ヒラギノ角ゴ Pro W3"/>
              </a:rPr>
              <a:t> </a:t>
            </a:r>
            <a:endParaRPr lang="en-US" altLang="en-US" sz="800" baseline="30000" dirty="0">
              <a:ea typeface="ヒラギノ角ゴ Pro W3"/>
            </a:endParaRPr>
          </a:p>
          <a:p>
            <a:pPr marL="14288" lvl="1" fontAlgn="base">
              <a:spcBef>
                <a:spcPct val="0"/>
              </a:spcBef>
              <a:spcAft>
                <a:spcPct val="0"/>
              </a:spcAft>
              <a:buNone/>
            </a:pPr>
            <a:endParaRPr lang="en-US" altLang="en-US" sz="800" dirty="0">
              <a:cs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0"/>
          </p:nvPr>
        </p:nvSpPr>
        <p:spPr/>
        <p:txBody>
          <a:bodyPr/>
          <a:lstStyle/>
          <a:p>
            <a:fld id="{41B5DE04-1584-446B-BFAD-5E2DB24B7F15}" type="slidenum">
              <a:rPr lang="en-US" altLang="en-US"/>
              <a:pPr/>
              <a:t>6</a:t>
            </a:fld>
            <a:endParaRPr lang="en-US" altLang="en-US" dirty="0"/>
          </a:p>
        </p:txBody>
      </p:sp>
    </p:spTree>
    <p:extLst>
      <p:ext uri="{BB962C8B-B14F-4D97-AF65-F5344CB8AC3E}">
        <p14:creationId xmlns:p14="http://schemas.microsoft.com/office/powerpoint/2010/main" val="315409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Status-Neutral HIV Prevention and Care Continuum</a:t>
            </a:r>
          </a:p>
        </p:txBody>
      </p:sp>
      <p:pic>
        <p:nvPicPr>
          <p:cNvPr id="17" name="Picture 16" descr="This is a diagram of CDC’s status-neutral HIV prevention and care continuum. People enter the continuum when they are tested for HIV. People whose HIV tests are positive enter primary care and are offered effective treatment and supportive services to achieve and maintain viral suppression. This is known as the treatment pathway, and in addition to helping people with HIV lead healthy lives, this pathway helps to prevent HIV transmission. People whose HIV tests are negative are offered power prevention tools like pre-exposure prophylaxis (PrEP), condoms, harm reduction (e.g., SSPs or syringe services programs), and supportive services to stay HIV negative. This is known as the prevention pathway and helps people protect themselves from getting HIV. Any people in the prevention pathway who are found to have HIV are linked to the treatment pathway. Providing culturally inclusive and responsive quality care and preventing and treating syndemic infections are fundamental to both pathways in the status-neutral approach. The status-neutral approach can be summarized as follows: Follow CDC guidelines to test people for HIV. Regardless of HIV status, quality care is the foundation of HIV prevention and effective treatment. Both pathways provide people with the tools they need to stay healthy and stop HIV. &#10;&#10;On this slide, arrows highlight the entry point—HIV testing—where people enter the continuum, as well as both the prevention and treatment pathways, indicating that Partner Services has roles to play throughout the continuum.&#10;">
            <a:extLst>
              <a:ext uri="{FF2B5EF4-FFF2-40B4-BE49-F238E27FC236}">
                <a16:creationId xmlns:a16="http://schemas.microsoft.com/office/drawing/2014/main" id="{1BD87996-0108-4FDD-995B-456EC1EF2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93" y="1553716"/>
            <a:ext cx="10972907" cy="4591441"/>
          </a:xfrm>
          <a:prstGeom prst="rect">
            <a:avLst/>
          </a:prstGeom>
        </p:spPr>
      </p:pic>
      <p:sp>
        <p:nvSpPr>
          <p:cNvPr id="8" name="Text Box 7">
            <a:extLst>
              <a:ext uri="{FF2B5EF4-FFF2-40B4-BE49-F238E27FC236}">
                <a16:creationId xmlns:a16="http://schemas.microsoft.com/office/drawing/2014/main" id="{354861F3-BD1D-496B-8507-E8E130457221}"/>
              </a:ext>
            </a:extLst>
          </p:cNvPr>
          <p:cNvSpPr txBox="1">
            <a:spLocks noChangeArrowheads="1"/>
          </p:cNvSpPr>
          <p:nvPr/>
        </p:nvSpPr>
        <p:spPr bwMode="auto">
          <a:xfrm>
            <a:off x="467957" y="6322402"/>
            <a:ext cx="1089050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marL="24161750" indent="-24161750" eaLnBrk="0" hangingPunct="0">
              <a:spcBef>
                <a:spcPct val="20000"/>
              </a:spcBef>
              <a:buFont typeface="Arial" pitchFamily="34" charset="0"/>
              <a:buChar char="•"/>
              <a:defRPr sz="2200">
                <a:solidFill>
                  <a:schemeClr val="tx1"/>
                </a:solidFill>
                <a:latin typeface="Arial" pitchFamily="34" charset="0"/>
                <a:ea typeface="ＭＳ Ｐゴシック" pitchFamily="34" charset="-128"/>
              </a:defRPr>
            </a:lvl1pPr>
            <a:lvl2pPr marL="114300" eaLnBrk="0" hangingPunct="0">
              <a:spcBef>
                <a:spcPct val="20000"/>
              </a:spcBef>
              <a:buFont typeface="Wingdings" pitchFamily="2" charset="2"/>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9pPr>
          </a:lstStyle>
          <a:p>
            <a:pPr lvl="1" fontAlgn="base">
              <a:spcBef>
                <a:spcPct val="20000"/>
              </a:spcBef>
              <a:spcAft>
                <a:spcPct val="0"/>
              </a:spcAft>
              <a:buNone/>
              <a:defRPr/>
            </a:pPr>
            <a:r>
              <a:rPr lang="en-US" altLang="en-US" sz="800" dirty="0">
                <a:ea typeface="ヒラギノ角ゴ Pro W3"/>
              </a:rPr>
              <a:t>The White House. National HIV/AIDS strategy for the United States 2022–2025. p. 34. Published 2021. Accessed February 2, 2022. </a:t>
            </a:r>
            <a:r>
              <a:rPr lang="en-US" altLang="en-US" sz="800" dirty="0">
                <a:ea typeface="ヒラギノ角ゴ Pro W3"/>
                <a:hlinkClick r:id="rId4"/>
              </a:rPr>
              <a:t>https://www.whitehouse.gov/wp-content/uploads/2021/11/National-HIV-AIDS-Strategy.pdf</a:t>
            </a:r>
            <a:r>
              <a:rPr lang="en-US" altLang="en-US" sz="800" dirty="0">
                <a:ea typeface="ヒラギノ角ゴ Pro W3"/>
              </a:rPr>
              <a:t> </a:t>
            </a:r>
            <a:endParaRPr lang="en-US" altLang="en-US" sz="800" baseline="30000" dirty="0">
              <a:ea typeface="ヒラギノ角ゴ Pro W3"/>
            </a:endParaRPr>
          </a:p>
          <a:p>
            <a:pPr marL="14288" lvl="1" fontAlgn="base">
              <a:spcBef>
                <a:spcPct val="0"/>
              </a:spcBef>
              <a:spcAft>
                <a:spcPct val="0"/>
              </a:spcAft>
              <a:buNone/>
            </a:pPr>
            <a:endParaRPr lang="en-US" altLang="en-US" sz="800" dirty="0">
              <a:cs typeface="Arial"/>
            </a:endParaRPr>
          </a:p>
        </p:txBody>
      </p:sp>
      <p:sp>
        <p:nvSpPr>
          <p:cNvPr id="21" name="Arrow: Down 1">
            <a:extLst>
              <a:ext uri="{FF2B5EF4-FFF2-40B4-BE49-F238E27FC236}">
                <a16:creationId xmlns:a16="http://schemas.microsoft.com/office/drawing/2014/main" id="{D4F16A47-7139-400A-98E0-5A67CD0EF506}"/>
              </a:ext>
              <a:ext uri="{C183D7F6-B498-43B3-948B-1728B52AA6E4}">
                <adec:decorative xmlns:adec="http://schemas.microsoft.com/office/drawing/2017/decorative" val="1"/>
              </a:ext>
            </a:extLst>
          </p:cNvPr>
          <p:cNvSpPr/>
          <p:nvPr/>
        </p:nvSpPr>
        <p:spPr>
          <a:xfrm>
            <a:off x="2511525" y="2479893"/>
            <a:ext cx="649225" cy="677323"/>
          </a:xfrm>
          <a:prstGeom prst="downArrow">
            <a:avLst/>
          </a:prstGeom>
          <a:solidFill>
            <a:srgbClr val="F6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Arrow: Down 1">
            <a:extLst>
              <a:ext uri="{FF2B5EF4-FFF2-40B4-BE49-F238E27FC236}">
                <a16:creationId xmlns:a16="http://schemas.microsoft.com/office/drawing/2014/main" id="{C48FA621-01AA-F646-9E05-92DF8F74EADC}"/>
              </a:ext>
              <a:ext uri="{C183D7F6-B498-43B3-948B-1728B52AA6E4}">
                <adec:decorative xmlns:adec="http://schemas.microsoft.com/office/drawing/2017/decorative" val="1"/>
              </a:ext>
            </a:extLst>
          </p:cNvPr>
          <p:cNvSpPr/>
          <p:nvPr/>
        </p:nvSpPr>
        <p:spPr>
          <a:xfrm>
            <a:off x="5961861" y="1001613"/>
            <a:ext cx="649225" cy="677323"/>
          </a:xfrm>
          <a:prstGeom prst="downArrow">
            <a:avLst/>
          </a:prstGeom>
          <a:solidFill>
            <a:srgbClr val="F6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Arrow: Down 1">
            <a:extLst>
              <a:ext uri="{FF2B5EF4-FFF2-40B4-BE49-F238E27FC236}">
                <a16:creationId xmlns:a16="http://schemas.microsoft.com/office/drawing/2014/main" id="{A350BB4F-3600-41D0-BD30-9728A7CD5190}"/>
              </a:ext>
              <a:ext uri="{C183D7F6-B498-43B3-948B-1728B52AA6E4}">
                <adec:decorative xmlns:adec="http://schemas.microsoft.com/office/drawing/2017/decorative" val="1"/>
              </a:ext>
            </a:extLst>
          </p:cNvPr>
          <p:cNvSpPr/>
          <p:nvPr/>
        </p:nvSpPr>
        <p:spPr>
          <a:xfrm>
            <a:off x="9355862" y="2479892"/>
            <a:ext cx="649225" cy="677323"/>
          </a:xfrm>
          <a:prstGeom prst="downArrow">
            <a:avLst/>
          </a:prstGeom>
          <a:solidFill>
            <a:srgbClr val="F6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Slide Number Placeholder 34">
            <a:extLst>
              <a:ext uri="{FF2B5EF4-FFF2-40B4-BE49-F238E27FC236}">
                <a16:creationId xmlns:a16="http://schemas.microsoft.com/office/drawing/2014/main" id="{863AC03C-3AB5-B143-9921-B8BC13131AE2}"/>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D4325D4D-289E-48C1-B277-2BEB492A7D19}" type="slidenum">
              <a:rPr kumimoji="0" lang="en-US" sz="1200" b="0" i="0" u="none" strike="noStrike" kern="1200" cap="none" spc="0" normalizeH="0" baseline="0" noProof="0" smtClean="0">
                <a:ln>
                  <a:noFill/>
                </a:ln>
                <a:solidFill>
                  <a:srgbClr val="E7E6E6">
                    <a:lumMod val="50000"/>
                  </a:srgbClr>
                </a:solidFill>
                <a:effectLst/>
                <a:uLnTx/>
                <a:uFillTx/>
                <a:latin typeface="Arial" panose="020B0604020202020204"/>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E7E6E6">
                  <a:lumMod val="50000"/>
                </a:srgbClr>
              </a:solidFill>
              <a:effectLst/>
              <a:uLnTx/>
              <a:uFillTx/>
              <a:latin typeface="Arial" panose="020B0604020202020204"/>
              <a:ea typeface="ヒラギノ角ゴ Pro W3" pitchFamily="1" charset="-128"/>
              <a:cs typeface="+mn-cs"/>
            </a:endParaRPr>
          </a:p>
        </p:txBody>
      </p:sp>
    </p:spTree>
    <p:extLst>
      <p:ext uri="{BB962C8B-B14F-4D97-AF65-F5344CB8AC3E}">
        <p14:creationId xmlns:p14="http://schemas.microsoft.com/office/powerpoint/2010/main" val="126027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Discussion Question</a:t>
            </a:r>
          </a:p>
        </p:txBody>
      </p:sp>
      <p:sp>
        <p:nvSpPr>
          <p:cNvPr id="3" name="Rectangle 2"/>
          <p:cNvSpPr/>
          <p:nvPr/>
        </p:nvSpPr>
        <p:spPr>
          <a:xfrm>
            <a:off x="2738408" y="1247775"/>
            <a:ext cx="7173871" cy="400110"/>
          </a:xfrm>
          <a:prstGeom prst="rect">
            <a:avLst/>
          </a:prstGeom>
        </p:spPr>
        <p:txBody>
          <a:bodyPr wrap="square">
            <a:spAutoFit/>
          </a:bodyPr>
          <a:lstStyle/>
          <a:p>
            <a:pPr eaLnBrk="0" fontAlgn="base" hangingPunct="0">
              <a:spcBef>
                <a:spcPct val="0"/>
              </a:spcBef>
              <a:spcAft>
                <a:spcPct val="0"/>
              </a:spcAft>
            </a:pPr>
            <a:r>
              <a:rPr lang="en-US" altLang="en-US" sz="2000" b="1" dirty="0">
                <a:solidFill>
                  <a:srgbClr val="0161AA"/>
                </a:solidFill>
                <a:latin typeface="Arial" charset="0"/>
                <a:ea typeface="ヒラギノ角ゴ Pro W3" pitchFamily="1" charset="-128"/>
                <a:cs typeface="Arial"/>
              </a:rPr>
              <a:t>Which patients are candidates for Partner Services?</a:t>
            </a:r>
            <a:endParaRPr lang="en-US" sz="2000" b="1" dirty="0">
              <a:solidFill>
                <a:srgbClr val="0161AA"/>
              </a:solidFill>
              <a:latin typeface="Arial" charset="0"/>
              <a:ea typeface="ヒラギノ角ゴ Pro W3" pitchFamily="1" charset="-128"/>
              <a:cs typeface="Arial"/>
            </a:endParaRPr>
          </a:p>
        </p:txBody>
      </p:sp>
      <p:sp>
        <p:nvSpPr>
          <p:cNvPr id="7" name="Rectangle 6"/>
          <p:cNvSpPr/>
          <p:nvPr/>
        </p:nvSpPr>
        <p:spPr bwMode="auto">
          <a:xfrm>
            <a:off x="1600200" y="2277654"/>
            <a:ext cx="1752600" cy="3208751"/>
          </a:xfrm>
          <a:prstGeom prst="rect">
            <a:avLst/>
          </a:prstGeom>
          <a:solidFill>
            <a:srgbClr val="84B1D9">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Patients with newly diagnosed HIV</a:t>
            </a:r>
          </a:p>
        </p:txBody>
      </p:sp>
      <p:sp>
        <p:nvSpPr>
          <p:cNvPr id="8" name="Oval 7"/>
          <p:cNvSpPr/>
          <p:nvPr/>
        </p:nvSpPr>
        <p:spPr bwMode="auto">
          <a:xfrm>
            <a:off x="1957196" y="1914938"/>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A</a:t>
            </a:r>
          </a:p>
        </p:txBody>
      </p:sp>
      <p:sp>
        <p:nvSpPr>
          <p:cNvPr id="10" name="Rectangle 9"/>
          <p:cNvSpPr/>
          <p:nvPr/>
        </p:nvSpPr>
        <p:spPr bwMode="auto">
          <a:xfrm>
            <a:off x="3410671" y="2277654"/>
            <a:ext cx="1752600" cy="3208751"/>
          </a:xfrm>
          <a:prstGeom prst="rect">
            <a:avLst/>
          </a:prstGeom>
          <a:solidFill>
            <a:srgbClr val="84B1D9">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Patients with HIV who indicate ongoing</a:t>
            </a:r>
          </a:p>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high-risk behaviors</a:t>
            </a:r>
          </a:p>
        </p:txBody>
      </p:sp>
      <p:sp>
        <p:nvSpPr>
          <p:cNvPr id="14" name="Oval 13"/>
          <p:cNvSpPr/>
          <p:nvPr/>
        </p:nvSpPr>
        <p:spPr bwMode="auto">
          <a:xfrm>
            <a:off x="3779715" y="1914938"/>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B</a:t>
            </a:r>
          </a:p>
        </p:txBody>
      </p:sp>
      <p:sp>
        <p:nvSpPr>
          <p:cNvPr id="11" name="Rectangle 10"/>
          <p:cNvSpPr/>
          <p:nvPr/>
        </p:nvSpPr>
        <p:spPr bwMode="auto">
          <a:xfrm>
            <a:off x="5212675" y="2277654"/>
            <a:ext cx="1752600" cy="3208751"/>
          </a:xfrm>
          <a:prstGeom prst="rect">
            <a:avLst/>
          </a:prstGeom>
          <a:solidFill>
            <a:srgbClr val="84B1D9">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Patients with  diagnosed syphilis, gonorrhea, or chlamydia</a:t>
            </a:r>
          </a:p>
        </p:txBody>
      </p:sp>
      <p:sp>
        <p:nvSpPr>
          <p:cNvPr id="15" name="Oval 14"/>
          <p:cNvSpPr/>
          <p:nvPr/>
        </p:nvSpPr>
        <p:spPr bwMode="auto">
          <a:xfrm>
            <a:off x="5541085" y="1914938"/>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C</a:t>
            </a:r>
          </a:p>
        </p:txBody>
      </p:sp>
      <p:sp>
        <p:nvSpPr>
          <p:cNvPr id="12" name="Rectangle 11"/>
          <p:cNvSpPr/>
          <p:nvPr/>
        </p:nvSpPr>
        <p:spPr bwMode="auto">
          <a:xfrm>
            <a:off x="7023147" y="2277654"/>
            <a:ext cx="1752600" cy="3208751"/>
          </a:xfrm>
          <a:prstGeom prst="rect">
            <a:avLst/>
          </a:prstGeom>
          <a:solidFill>
            <a:srgbClr val="84B1D9">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New patients referred to your practice with an </a:t>
            </a:r>
            <a:r>
              <a:rPr lang="en-US" kern="0" dirty="0" err="1">
                <a:solidFill>
                  <a:prstClr val="black"/>
                </a:solidFill>
                <a:latin typeface="Arial" charset="0"/>
                <a:ea typeface="ヒラギノ角ゴ Pro W3" pitchFamily="1" charset="-128"/>
                <a:cs typeface="Arial"/>
              </a:rPr>
              <a:t>STI</a:t>
            </a:r>
            <a:endParaRPr lang="en-US" kern="0" dirty="0">
              <a:solidFill>
                <a:prstClr val="black"/>
              </a:solidFill>
              <a:latin typeface="Arial" charset="0"/>
              <a:ea typeface="ヒラギノ角ゴ Pro W3" pitchFamily="1" charset="-128"/>
              <a:cs typeface="Arial"/>
            </a:endParaRPr>
          </a:p>
        </p:txBody>
      </p:sp>
      <p:sp>
        <p:nvSpPr>
          <p:cNvPr id="16" name="Oval 15"/>
          <p:cNvSpPr/>
          <p:nvPr/>
        </p:nvSpPr>
        <p:spPr bwMode="auto">
          <a:xfrm>
            <a:off x="7363604" y="1914938"/>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D</a:t>
            </a:r>
          </a:p>
        </p:txBody>
      </p:sp>
      <p:sp>
        <p:nvSpPr>
          <p:cNvPr id="19" name="Rectangle 18">
            <a:extLst>
              <a:ext uri="{FF2B5EF4-FFF2-40B4-BE49-F238E27FC236}">
                <a16:creationId xmlns:a16="http://schemas.microsoft.com/office/drawing/2014/main" id="{33194C6A-8BA6-4970-B2A2-B58142F34B95}"/>
              </a:ext>
            </a:extLst>
          </p:cNvPr>
          <p:cNvSpPr/>
          <p:nvPr/>
        </p:nvSpPr>
        <p:spPr bwMode="auto">
          <a:xfrm>
            <a:off x="8827040" y="2277654"/>
            <a:ext cx="1752600" cy="3208751"/>
          </a:xfrm>
          <a:prstGeom prst="rect">
            <a:avLst/>
          </a:prstGeom>
          <a:solidFill>
            <a:srgbClr val="84B1D9">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New patients referred to your practice with HIV</a:t>
            </a:r>
          </a:p>
        </p:txBody>
      </p:sp>
      <p:sp>
        <p:nvSpPr>
          <p:cNvPr id="17" name="Oval 16"/>
          <p:cNvSpPr/>
          <p:nvPr/>
        </p:nvSpPr>
        <p:spPr bwMode="auto">
          <a:xfrm>
            <a:off x="9116204" y="1914938"/>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E</a:t>
            </a:r>
          </a:p>
        </p:txBody>
      </p:sp>
      <p:sp>
        <p:nvSpPr>
          <p:cNvPr id="9" name="Text Box 7"/>
          <p:cNvSpPr txBox="1">
            <a:spLocks noChangeArrowheads="1"/>
          </p:cNvSpPr>
          <p:nvPr/>
        </p:nvSpPr>
        <p:spPr bwMode="auto">
          <a:xfrm>
            <a:off x="457198" y="6276236"/>
            <a:ext cx="1112520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marL="24161750" indent="-24161750" eaLnBrk="0" hangingPunct="0">
              <a:spcBef>
                <a:spcPct val="20000"/>
              </a:spcBef>
              <a:buFont typeface="Arial" pitchFamily="34" charset="0"/>
              <a:buChar char="•"/>
              <a:defRPr sz="2200">
                <a:solidFill>
                  <a:schemeClr val="tx1"/>
                </a:solidFill>
                <a:latin typeface="Arial" pitchFamily="34" charset="0"/>
                <a:ea typeface="ＭＳ Ｐゴシック" pitchFamily="34" charset="-128"/>
              </a:defRPr>
            </a:lvl1pPr>
            <a:lvl2pPr marL="114300" eaLnBrk="0" hangingPunct="0">
              <a:spcBef>
                <a:spcPct val="20000"/>
              </a:spcBef>
              <a:buFont typeface="Wingdings" pitchFamily="2" charset="2"/>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9pPr>
          </a:lstStyle>
          <a:p>
            <a:pPr marL="13970" lvl="1" fontAlgn="base">
              <a:spcBef>
                <a:spcPct val="0"/>
              </a:spcBef>
              <a:spcAft>
                <a:spcPct val="0"/>
              </a:spcAft>
              <a:buNone/>
            </a:pPr>
            <a:r>
              <a:rPr lang="en-US" sz="800" dirty="0">
                <a:ea typeface="ＭＳ Ｐゴシック"/>
              </a:rPr>
              <a:t>Centers for Disease Control and Prevention. Sexually transmitted diseases treatment guidelines, 2015. </a:t>
            </a:r>
            <a:r>
              <a:rPr lang="en-US" sz="800" i="1" dirty="0">
                <a:ea typeface="ＭＳ Ｐゴシック"/>
              </a:rPr>
              <a:t>MMWR Morb Mortal Wkly Rep.</a:t>
            </a:r>
            <a:r>
              <a:rPr lang="en-US" sz="800" dirty="0">
                <a:ea typeface="ＭＳ Ｐゴシック"/>
              </a:rPr>
              <a:t> 2015;64(3):1-137. Accessed March 27, 2020. </a:t>
            </a:r>
            <a:r>
              <a:rPr lang="en-US" sz="800" dirty="0">
                <a:ea typeface="ＭＳ Ｐゴシック"/>
                <a:hlinkClick r:id="rId3"/>
              </a:rPr>
              <a:t>https://www.cdc.gov/mmwr/preview/mmwrhtml/rr6403a1.htm</a:t>
            </a:r>
            <a:r>
              <a:rPr lang="en-US" sz="800" dirty="0">
                <a:solidFill>
                  <a:schemeClr val="accent1"/>
                </a:solidFill>
                <a:ea typeface="ＭＳ Ｐゴシック"/>
              </a:rPr>
              <a:t> </a:t>
            </a:r>
            <a:endParaRPr lang="en-US" altLang="en-US" sz="800" dirty="0">
              <a:solidFill>
                <a:schemeClr val="accent1"/>
              </a:solidFill>
              <a:cs typeface="Arial"/>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0"/>
          </p:nvPr>
        </p:nvSpPr>
        <p:spPr/>
        <p:txBody>
          <a:bodyPr/>
          <a:lstStyle/>
          <a:p>
            <a:fld id="{9A52914E-A349-43A9-9208-AF495CD49512}" type="slidenum">
              <a:rPr lang="en-US" altLang="en-US"/>
              <a:pPr/>
              <a:t>8</a:t>
            </a:fld>
            <a:endParaRPr lang="en-US" altLang="en-US" dirty="0"/>
          </a:p>
        </p:txBody>
      </p:sp>
    </p:spTree>
    <p:extLst>
      <p:ext uri="{BB962C8B-B14F-4D97-AF65-F5344CB8AC3E}">
        <p14:creationId xmlns:p14="http://schemas.microsoft.com/office/powerpoint/2010/main" val="18489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Correct Answer is A</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0"/>
          </p:nvPr>
        </p:nvSpPr>
        <p:spPr/>
        <p:txBody>
          <a:bodyPr/>
          <a:lstStyle/>
          <a:p>
            <a:fld id="{9A52914E-A349-43A9-9208-AF495CD49512}" type="slidenum">
              <a:rPr lang="en-US" altLang="en-US"/>
              <a:pPr/>
              <a:t>9</a:t>
            </a:fld>
            <a:endParaRPr lang="en-US" altLang="en-US" dirty="0"/>
          </a:p>
        </p:txBody>
      </p:sp>
      <p:sp>
        <p:nvSpPr>
          <p:cNvPr id="3" name="Rectangle 2"/>
          <p:cNvSpPr/>
          <p:nvPr/>
        </p:nvSpPr>
        <p:spPr>
          <a:xfrm>
            <a:off x="2738408" y="1247775"/>
            <a:ext cx="7173871" cy="400110"/>
          </a:xfrm>
          <a:prstGeom prst="rect">
            <a:avLst/>
          </a:prstGeom>
        </p:spPr>
        <p:txBody>
          <a:bodyPr wrap="square">
            <a:spAutoFit/>
          </a:bodyPr>
          <a:lstStyle/>
          <a:p>
            <a:pPr eaLnBrk="0" fontAlgn="base" hangingPunct="0">
              <a:spcBef>
                <a:spcPct val="0"/>
              </a:spcBef>
              <a:spcAft>
                <a:spcPct val="0"/>
              </a:spcAft>
            </a:pPr>
            <a:r>
              <a:rPr lang="en-US" altLang="en-US" sz="2000" b="1" dirty="0">
                <a:solidFill>
                  <a:srgbClr val="0161AA"/>
                </a:solidFill>
                <a:latin typeface="Arial" charset="0"/>
                <a:ea typeface="ヒラギノ角ゴ Pro W3" pitchFamily="1" charset="-128"/>
                <a:cs typeface="Arial"/>
              </a:rPr>
              <a:t>Which patients are candidates for Partner Services?</a:t>
            </a:r>
            <a:endParaRPr lang="en-US" sz="2000" b="1" dirty="0">
              <a:solidFill>
                <a:srgbClr val="0161AA"/>
              </a:solidFill>
              <a:latin typeface="Arial" charset="0"/>
              <a:ea typeface="ヒラギノ角ゴ Pro W3" pitchFamily="1" charset="-128"/>
              <a:cs typeface="Arial"/>
            </a:endParaRPr>
          </a:p>
        </p:txBody>
      </p:sp>
      <p:sp>
        <p:nvSpPr>
          <p:cNvPr id="7" name="Rectangle 6"/>
          <p:cNvSpPr/>
          <p:nvPr/>
        </p:nvSpPr>
        <p:spPr bwMode="auto">
          <a:xfrm>
            <a:off x="1600200" y="2277654"/>
            <a:ext cx="1752600" cy="3208751"/>
          </a:xfrm>
          <a:prstGeom prst="rect">
            <a:avLst/>
          </a:prstGeom>
          <a:solidFill>
            <a:srgbClr val="F6E2E4">
              <a:alpha val="51765"/>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Patients with newly diagnosed HIV</a:t>
            </a:r>
          </a:p>
        </p:txBody>
      </p:sp>
      <p:sp>
        <p:nvSpPr>
          <p:cNvPr id="8" name="Oval 7"/>
          <p:cNvSpPr/>
          <p:nvPr/>
        </p:nvSpPr>
        <p:spPr bwMode="auto">
          <a:xfrm>
            <a:off x="1957196" y="1914938"/>
            <a:ext cx="1066800" cy="1066800"/>
          </a:xfrm>
          <a:prstGeom prst="ellipse">
            <a:avLst/>
          </a:prstGeom>
          <a:solidFill>
            <a:srgbClr val="BE322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A</a:t>
            </a:r>
          </a:p>
        </p:txBody>
      </p:sp>
      <p:sp>
        <p:nvSpPr>
          <p:cNvPr id="9" name="Text Box 7"/>
          <p:cNvSpPr txBox="1">
            <a:spLocks noChangeArrowheads="1"/>
          </p:cNvSpPr>
          <p:nvPr/>
        </p:nvSpPr>
        <p:spPr bwMode="auto">
          <a:xfrm>
            <a:off x="457198" y="6276236"/>
            <a:ext cx="1160780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marL="24161750" indent="-24161750" eaLnBrk="0" hangingPunct="0">
              <a:spcBef>
                <a:spcPct val="20000"/>
              </a:spcBef>
              <a:buFont typeface="Arial" pitchFamily="34" charset="0"/>
              <a:buChar char="•"/>
              <a:defRPr sz="2200">
                <a:solidFill>
                  <a:schemeClr val="tx1"/>
                </a:solidFill>
                <a:latin typeface="Arial" pitchFamily="34" charset="0"/>
                <a:ea typeface="ＭＳ Ｐゴシック" pitchFamily="34" charset="-128"/>
              </a:defRPr>
            </a:lvl1pPr>
            <a:lvl2pPr marL="114300" eaLnBrk="0" hangingPunct="0">
              <a:spcBef>
                <a:spcPct val="20000"/>
              </a:spcBef>
              <a:buFont typeface="Wingdings" pitchFamily="2" charset="2"/>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ea typeface="ＭＳ Ｐゴシック" pitchFamily="34" charset="-128"/>
              </a:defRPr>
            </a:lvl9pPr>
          </a:lstStyle>
          <a:p>
            <a:pPr marL="13970" lvl="1" fontAlgn="base">
              <a:spcBef>
                <a:spcPct val="0"/>
              </a:spcBef>
              <a:spcAft>
                <a:spcPct val="0"/>
              </a:spcAft>
              <a:buNone/>
            </a:pPr>
            <a:r>
              <a:rPr lang="en-US" sz="800" dirty="0">
                <a:ea typeface="ＭＳ Ｐゴシック"/>
              </a:rPr>
              <a:t>Centers for Disease Control and Prevention. Sexually transmitted diseases treatment guidelines, 2015. </a:t>
            </a:r>
            <a:r>
              <a:rPr lang="en-US" sz="800" i="1" dirty="0">
                <a:ea typeface="ＭＳ Ｐゴシック"/>
              </a:rPr>
              <a:t>MMWR Morb Mortal Wkly Rep.</a:t>
            </a:r>
            <a:r>
              <a:rPr lang="en-US" sz="800" dirty="0">
                <a:ea typeface="ＭＳ Ｐゴシック"/>
              </a:rPr>
              <a:t> 2015;64(3):1-137. Accessed March 27, 2020. </a:t>
            </a:r>
            <a:r>
              <a:rPr lang="en-US" sz="800" dirty="0">
                <a:ea typeface="ＭＳ Ｐゴシック"/>
                <a:hlinkClick r:id="rId3"/>
              </a:rPr>
              <a:t>https://www.cdc.gov/mmwr/preview/mmwrhtml/rr6403a1.htm</a:t>
            </a:r>
            <a:r>
              <a:rPr lang="en-US" sz="800" dirty="0">
                <a:ea typeface="ＭＳ Ｐゴシック"/>
              </a:rPr>
              <a:t> </a:t>
            </a:r>
            <a:endParaRPr lang="en-US" altLang="en-US" sz="800" dirty="0">
              <a:solidFill>
                <a:schemeClr val="accent1"/>
              </a:solidFill>
              <a:cs typeface="Arial"/>
            </a:endParaRPr>
          </a:p>
        </p:txBody>
      </p:sp>
      <p:sp>
        <p:nvSpPr>
          <p:cNvPr id="10" name="Rectangle 9">
            <a:extLst>
              <a:ext uri="{C183D7F6-B498-43B3-948B-1728B52AA6E4}">
                <adec:decorative xmlns:adec="http://schemas.microsoft.com/office/drawing/2017/decorative" val="1"/>
              </a:ext>
            </a:extLst>
          </p:cNvPr>
          <p:cNvSpPr/>
          <p:nvPr/>
        </p:nvSpPr>
        <p:spPr bwMode="auto">
          <a:xfrm>
            <a:off x="3410671" y="2277654"/>
            <a:ext cx="1752600" cy="3208751"/>
          </a:xfrm>
          <a:prstGeom prst="rect">
            <a:avLst/>
          </a:prstGeom>
          <a:solidFill>
            <a:srgbClr val="84B1D9">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Patients with HIV who indicate ongoing</a:t>
            </a:r>
          </a:p>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high-risk behaviors</a:t>
            </a:r>
          </a:p>
        </p:txBody>
      </p:sp>
      <p:sp>
        <p:nvSpPr>
          <p:cNvPr id="11" name="Rectangle 10">
            <a:extLst>
              <a:ext uri="{C183D7F6-B498-43B3-948B-1728B52AA6E4}">
                <adec:decorative xmlns:adec="http://schemas.microsoft.com/office/drawing/2017/decorative" val="1"/>
              </a:ext>
            </a:extLst>
          </p:cNvPr>
          <p:cNvSpPr/>
          <p:nvPr/>
        </p:nvSpPr>
        <p:spPr bwMode="auto">
          <a:xfrm>
            <a:off x="5212675" y="2277654"/>
            <a:ext cx="1752600" cy="3208751"/>
          </a:xfrm>
          <a:prstGeom prst="rect">
            <a:avLst/>
          </a:prstGeom>
          <a:solidFill>
            <a:srgbClr val="84B1D9">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Patients with  diagnosed syphilis, gonorrhea, or chlamydia</a:t>
            </a:r>
          </a:p>
        </p:txBody>
      </p:sp>
      <p:sp>
        <p:nvSpPr>
          <p:cNvPr id="12" name="Rectangle 11">
            <a:extLst>
              <a:ext uri="{C183D7F6-B498-43B3-948B-1728B52AA6E4}">
                <adec:decorative xmlns:adec="http://schemas.microsoft.com/office/drawing/2017/decorative" val="1"/>
              </a:ext>
            </a:extLst>
          </p:cNvPr>
          <p:cNvSpPr/>
          <p:nvPr/>
        </p:nvSpPr>
        <p:spPr bwMode="auto">
          <a:xfrm>
            <a:off x="7023147" y="2277654"/>
            <a:ext cx="1752600" cy="3208751"/>
          </a:xfrm>
          <a:prstGeom prst="rect">
            <a:avLst/>
          </a:prstGeom>
          <a:solidFill>
            <a:srgbClr val="84B1D9">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New patients referred to your practice with an </a:t>
            </a:r>
            <a:r>
              <a:rPr lang="en-US" kern="0" dirty="0" err="1">
                <a:solidFill>
                  <a:prstClr val="black"/>
                </a:solidFill>
                <a:latin typeface="Arial" charset="0"/>
                <a:ea typeface="ヒラギノ角ゴ Pro W3" pitchFamily="1" charset="-128"/>
                <a:cs typeface="Arial"/>
              </a:rPr>
              <a:t>STI</a:t>
            </a:r>
            <a:endParaRPr lang="en-US" kern="0" dirty="0">
              <a:solidFill>
                <a:prstClr val="black"/>
              </a:solidFill>
              <a:latin typeface="Arial" charset="0"/>
              <a:ea typeface="ヒラギノ角ゴ Pro W3" pitchFamily="1" charset="-128"/>
              <a:cs typeface="Arial"/>
            </a:endParaRPr>
          </a:p>
        </p:txBody>
      </p:sp>
      <p:sp>
        <p:nvSpPr>
          <p:cNvPr id="13" name="Rectangle 12">
            <a:extLst>
              <a:ext uri="{C183D7F6-B498-43B3-948B-1728B52AA6E4}">
                <adec:decorative xmlns:adec="http://schemas.microsoft.com/office/drawing/2017/decorative" val="1"/>
              </a:ext>
            </a:extLst>
          </p:cNvPr>
          <p:cNvSpPr/>
          <p:nvPr/>
        </p:nvSpPr>
        <p:spPr bwMode="auto">
          <a:xfrm>
            <a:off x="8827040" y="2277654"/>
            <a:ext cx="1752600" cy="3208751"/>
          </a:xfrm>
          <a:prstGeom prst="rect">
            <a:avLst/>
          </a:prstGeom>
          <a:solidFill>
            <a:srgbClr val="84B1D9">
              <a:alpha val="52000"/>
            </a:srgbClr>
          </a:solidFill>
          <a:ln w="9525" cap="flat" cmpd="sng" algn="ctr">
            <a:noFill/>
            <a:prstDash val="solid"/>
            <a:round/>
            <a:headEnd type="none" w="med" len="med"/>
            <a:tailEnd type="none" w="med" len="med"/>
          </a:ln>
          <a:effectLst/>
        </p:spPr>
        <p:txBody>
          <a:bodyPr vert="horz" wrap="square" lIns="182880" tIns="914400" rIns="182880" bIns="91440" numCol="1" rtlCol="0" anchor="t" anchorCtr="0" compatLnSpc="1">
            <a:prstTxWarp prst="textNoShape">
              <a:avLst/>
            </a:prstTxWarp>
          </a:bodyPr>
          <a:lstStyle/>
          <a:p>
            <a:pPr eaLnBrk="0" fontAlgn="base" hangingPunct="0">
              <a:spcBef>
                <a:spcPct val="0"/>
              </a:spcBef>
              <a:spcAft>
                <a:spcPct val="0"/>
              </a:spcAft>
            </a:pPr>
            <a:r>
              <a:rPr lang="en-US" kern="0" dirty="0">
                <a:solidFill>
                  <a:prstClr val="black"/>
                </a:solidFill>
                <a:latin typeface="Arial" charset="0"/>
                <a:ea typeface="ヒラギノ角ゴ Pro W3" pitchFamily="1" charset="-128"/>
                <a:cs typeface="Arial"/>
              </a:rPr>
              <a:t>New patients referred to your practice with HIV</a:t>
            </a:r>
          </a:p>
        </p:txBody>
      </p:sp>
      <p:sp>
        <p:nvSpPr>
          <p:cNvPr id="14" name="Oval 13">
            <a:extLst>
              <a:ext uri="{C183D7F6-B498-43B3-948B-1728B52AA6E4}">
                <adec:decorative xmlns:adec="http://schemas.microsoft.com/office/drawing/2017/decorative" val="1"/>
              </a:ext>
            </a:extLst>
          </p:cNvPr>
          <p:cNvSpPr/>
          <p:nvPr/>
        </p:nvSpPr>
        <p:spPr bwMode="auto">
          <a:xfrm>
            <a:off x="3779715" y="1914938"/>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B</a:t>
            </a:r>
          </a:p>
        </p:txBody>
      </p:sp>
      <p:sp>
        <p:nvSpPr>
          <p:cNvPr id="15" name="Oval 14">
            <a:extLst>
              <a:ext uri="{C183D7F6-B498-43B3-948B-1728B52AA6E4}">
                <adec:decorative xmlns:adec="http://schemas.microsoft.com/office/drawing/2017/decorative" val="1"/>
              </a:ext>
            </a:extLst>
          </p:cNvPr>
          <p:cNvSpPr/>
          <p:nvPr/>
        </p:nvSpPr>
        <p:spPr bwMode="auto">
          <a:xfrm>
            <a:off x="5541085" y="1914938"/>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C</a:t>
            </a:r>
          </a:p>
        </p:txBody>
      </p:sp>
      <p:sp>
        <p:nvSpPr>
          <p:cNvPr id="16" name="Oval 15">
            <a:extLst>
              <a:ext uri="{C183D7F6-B498-43B3-948B-1728B52AA6E4}">
                <adec:decorative xmlns:adec="http://schemas.microsoft.com/office/drawing/2017/decorative" val="1"/>
              </a:ext>
            </a:extLst>
          </p:cNvPr>
          <p:cNvSpPr/>
          <p:nvPr/>
        </p:nvSpPr>
        <p:spPr bwMode="auto">
          <a:xfrm>
            <a:off x="7363604" y="1914938"/>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D</a:t>
            </a:r>
          </a:p>
        </p:txBody>
      </p:sp>
      <p:sp>
        <p:nvSpPr>
          <p:cNvPr id="17" name="Oval 16">
            <a:extLst>
              <a:ext uri="{C183D7F6-B498-43B3-948B-1728B52AA6E4}">
                <adec:decorative xmlns:adec="http://schemas.microsoft.com/office/drawing/2017/decorative" val="1"/>
              </a:ext>
            </a:extLst>
          </p:cNvPr>
          <p:cNvSpPr/>
          <p:nvPr/>
        </p:nvSpPr>
        <p:spPr bwMode="auto">
          <a:xfrm>
            <a:off x="9116204" y="1914938"/>
            <a:ext cx="1066800" cy="1066800"/>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ln w="50800">
                  <a:noFill/>
                </a:ln>
                <a:solidFill>
                  <a:schemeClr val="bg1"/>
                </a:solidFill>
                <a:latin typeface="Arial" charset="0"/>
                <a:ea typeface="ヒラギノ角ゴ Pro W3" pitchFamily="1" charset="-128"/>
                <a:cs typeface="Arial"/>
              </a:rPr>
              <a:t>E</a:t>
            </a:r>
          </a:p>
        </p:txBody>
      </p:sp>
      <p:sp>
        <p:nvSpPr>
          <p:cNvPr id="18" name="Rectangle 17">
            <a:extLst>
              <a:ext uri="{FF2B5EF4-FFF2-40B4-BE49-F238E27FC236}">
                <a16:creationId xmlns:a16="http://schemas.microsoft.com/office/drawing/2014/main" id="{393E733D-92AD-4ECB-B538-526B8EE5C23A}"/>
              </a:ext>
              <a:ext uri="{C183D7F6-B498-43B3-948B-1728B52AA6E4}">
                <adec:decorative xmlns:adec="http://schemas.microsoft.com/office/drawing/2017/decorative" val="1"/>
              </a:ext>
            </a:extLst>
          </p:cNvPr>
          <p:cNvSpPr/>
          <p:nvPr/>
        </p:nvSpPr>
        <p:spPr bwMode="auto">
          <a:xfrm>
            <a:off x="1596619" y="2277654"/>
            <a:ext cx="1752599" cy="3208751"/>
          </a:xfrm>
          <a:prstGeom prst="rect">
            <a:avLst/>
          </a:prstGeom>
          <a:noFill/>
          <a:ln w="57150" cap="flat" cmpd="sng" algn="ctr">
            <a:solidFill>
              <a:srgbClr val="BE32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56934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DC_PIC">
  <a:themeElements>
    <a:clrScheme name="Custom 1">
      <a:dk1>
        <a:srgbClr val="000000"/>
      </a:dk1>
      <a:lt1>
        <a:srgbClr val="FFFFFF"/>
      </a:lt1>
      <a:dk2>
        <a:srgbClr val="44546A"/>
      </a:dk2>
      <a:lt2>
        <a:srgbClr val="E7E6E6"/>
      </a:lt2>
      <a:accent1>
        <a:srgbClr val="0161AA"/>
      </a:accent1>
      <a:accent2>
        <a:srgbClr val="D2242A"/>
      </a:accent2>
      <a:accent3>
        <a:srgbClr val="D16F77"/>
      </a:accent3>
      <a:accent4>
        <a:srgbClr val="707070"/>
      </a:accent4>
      <a:accent5>
        <a:srgbClr val="9CB6D3"/>
      </a:accent5>
      <a:accent6>
        <a:srgbClr val="518890"/>
      </a:accent6>
      <a:hlink>
        <a:srgbClr val="165B9C"/>
      </a:hlink>
      <a:folHlink>
        <a:srgbClr val="BA94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Corporate_Template(2)" id="{94CF4F71-62C5-A142-A667-C8083AFEB5D7}" vid="{28A7E8C7-462B-6444-B374-9AE6A3F182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0D7D7AF9B42A43AEE54A5FD80B27E6" ma:contentTypeVersion="13" ma:contentTypeDescription="Create a new document." ma:contentTypeScope="" ma:versionID="c00124408358a0cc5416eb8b1834ea53">
  <xsd:schema xmlns:xsd="http://www.w3.org/2001/XMLSchema" xmlns:xs="http://www.w3.org/2001/XMLSchema" xmlns:p="http://schemas.microsoft.com/office/2006/metadata/properties" xmlns:ns1="http://schemas.microsoft.com/sharepoint/v3" xmlns:ns2="0dcbd924-8c91-49b0-94f8-5fc02e396c06" xmlns:ns3="75d52bf7-d703-474f-b962-0c7320302ad7" targetNamespace="http://schemas.microsoft.com/office/2006/metadata/properties" ma:root="true" ma:fieldsID="143b94ddda9ca4f523014d829c93a213" ns1:_="" ns2:_="" ns3:_="">
    <xsd:import namespace="http://schemas.microsoft.com/sharepoint/v3"/>
    <xsd:import namespace="0dcbd924-8c91-49b0-94f8-5fc02e396c06"/>
    <xsd:import namespace="75d52bf7-d703-474f-b962-0c7320302a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bd924-8c91-49b0-94f8-5fc02e396c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d52bf7-d703-474f-b962-0c7320302a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0AE4A73-8512-4FE1-9DE1-C20F05A2D4AB}">
  <ds:schemaRefs>
    <ds:schemaRef ds:uri="http://schemas.microsoft.com/sharepoint/v3/contenttype/forms"/>
  </ds:schemaRefs>
</ds:datastoreItem>
</file>

<file path=customXml/itemProps2.xml><?xml version="1.0" encoding="utf-8"?>
<ds:datastoreItem xmlns:ds="http://schemas.openxmlformats.org/officeDocument/2006/customXml" ds:itemID="{F75DADB0-EEC1-47E2-83A9-ECE48DE0C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cbd924-8c91-49b0-94f8-5fc02e396c06"/>
    <ds:schemaRef ds:uri="75d52bf7-d703-474f-b962-0c7320302a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9A2DFA-80CB-4D67-9EA3-3B7B9293E18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5d52bf7-d703-474f-b962-0c7320302ad7"/>
    <ds:schemaRef ds:uri="http://purl.org/dc/terms/"/>
    <ds:schemaRef ds:uri="0dcbd924-8c91-49b0-94f8-5fc02e396c06"/>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10424</TotalTime>
  <Words>4687</Words>
  <Application>Microsoft Office PowerPoint</Application>
  <PresentationFormat>Widescreen</PresentationFormat>
  <Paragraphs>324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1_CDC_PIC</vt:lpstr>
      <vt:lpstr>Leveraging Partner Services to Help Reduce HIV Transmission </vt:lpstr>
      <vt:lpstr>Overview</vt:lpstr>
      <vt:lpstr>Learning Objectives</vt:lpstr>
      <vt:lpstr>What is Partner Services?</vt:lpstr>
      <vt:lpstr>What Is Partner Services? </vt:lpstr>
      <vt:lpstr>How Does Partner Notification Work?</vt:lpstr>
      <vt:lpstr>Status-Neutral HIV Prevention and Care Continuum</vt:lpstr>
      <vt:lpstr>Discussion Question</vt:lpstr>
      <vt:lpstr>The Correct Answer is A</vt:lpstr>
      <vt:lpstr>The Correct Answer is A… and B, C, D, and E!</vt:lpstr>
      <vt:lpstr>Discussion Question 2</vt:lpstr>
      <vt:lpstr>The Correct Answer is A (2)</vt:lpstr>
      <vt:lpstr>The provider’s role in initiating Partner Services</vt:lpstr>
      <vt:lpstr>The Provider’s Role in Initiating Partner Services (2)</vt:lpstr>
      <vt:lpstr>The Provider’s Role in Initiating Partner Services (cont’d 1)(3)</vt:lpstr>
      <vt:lpstr>The Provider’s Role in Initiating Partner Services (cont’d 2)(4)</vt:lpstr>
      <vt:lpstr>Beyond Partner Notification: Referrals to Support Services</vt:lpstr>
      <vt:lpstr>Referrals to Support Services for People in HIV Care</vt:lpstr>
      <vt:lpstr>Examples of Support Services</vt:lpstr>
      <vt:lpstr>Review</vt:lpstr>
      <vt:lpstr>Summary</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Partner Services to Help Reduce HIV Transmission—A Guide for Health Care Providers 2022</dc:title>
  <dc:subject>This slide deck provides information about Partner Services, how to start the conversation about Partner Services and other support services with patients, and the role of the health care provider’s role in initiating Partner Services.</dc:subject>
  <dc:creator>CDC National Center for HIV/AIDS, Viral Hepatitis, STD, and TB Prevention</dc:creator>
  <cp:keywords>HIV;Partner Services;partner notification;sexually transmitted disease;STD;support services;HIV prevention and care continuum</cp:keywords>
  <cp:lastModifiedBy>Morrow (she/her), Amy</cp:lastModifiedBy>
  <cp:revision>490</cp:revision>
  <cp:lastPrinted>2020-05-14T16:58:08Z</cp:lastPrinted>
  <dcterms:created xsi:type="dcterms:W3CDTF">2018-05-24T13:51:33Z</dcterms:created>
  <dcterms:modified xsi:type="dcterms:W3CDTF">2022-04-19T16:34:30Z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0x010100750D7D7AF9B42A43AEE54A5FD80B27E6</vt:lpwstr>
  </property>
  <property fmtid="{D5CDD505-2E9C-101B-9397-08002B2CF9AE}" pid="4" name="MSIP_Label_7b94a7b8-f06c-4dfe-bdcc-9b548fd58c31_Enabled">
    <vt:lpwstr>true</vt:lpwstr>
  </property>
  <property fmtid="{D5CDD505-2E9C-101B-9397-08002B2CF9AE}" pid="5" name="MSIP_Label_7b94a7b8-f06c-4dfe-bdcc-9b548fd58c31_SetDate">
    <vt:lpwstr>2022-04-19T16:34:29Z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036e0e1c-12d4-4b63-a8ac-cbcd1b7f44de</vt:lpwstr>
  </property>
  <property fmtid="{D5CDD505-2E9C-101B-9397-08002B2CF9AE}" pid="10" name="MSIP_Label_7b94a7b8-f06c-4dfe-bdcc-9b548fd58c31_ContentBits">
    <vt:lpwstr>0</vt:lpwstr>
  </property>
</Properties>
</file>