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96" r:id="rId4"/>
  </p:sldMasterIdLst>
  <p:notesMasterIdLst>
    <p:notesMasterId r:id="rId29"/>
  </p:notesMasterIdLst>
  <p:handoutMasterIdLst>
    <p:handoutMasterId r:id="rId30"/>
  </p:handoutMasterIdLst>
  <p:sldIdLst>
    <p:sldId id="388" r:id="rId5"/>
    <p:sldId id="384" r:id="rId6"/>
    <p:sldId id="335" r:id="rId7"/>
    <p:sldId id="396" r:id="rId8"/>
    <p:sldId id="400" r:id="rId9"/>
    <p:sldId id="397" r:id="rId10"/>
    <p:sldId id="398" r:id="rId11"/>
    <p:sldId id="399" r:id="rId12"/>
    <p:sldId id="401" r:id="rId13"/>
    <p:sldId id="402" r:id="rId14"/>
    <p:sldId id="403" r:id="rId15"/>
    <p:sldId id="404" r:id="rId16"/>
    <p:sldId id="405" r:id="rId17"/>
    <p:sldId id="407" r:id="rId18"/>
    <p:sldId id="406" r:id="rId19"/>
    <p:sldId id="408" r:id="rId20"/>
    <p:sldId id="409" r:id="rId21"/>
    <p:sldId id="410" r:id="rId22"/>
    <p:sldId id="412" r:id="rId23"/>
    <p:sldId id="411" r:id="rId24"/>
    <p:sldId id="413" r:id="rId25"/>
    <p:sldId id="414" r:id="rId26"/>
    <p:sldId id="415" r:id="rId27"/>
    <p:sldId id="3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3A5948-CF55-8B0E-E025-6CC0AA2F5B80}" name="Patel, Deesha (CDC/NCHHSTP/DHP)" initials="DP" userId="S::vnm2@cdc.gov::840e2912-8697-4d08-a9bc-23f2d55c9991" providerId="AD"/>
  <p188:author id="{E482C34E-64D1-EDC5-A897-A9988C54C780}" name="Clark, Kevin L. (CDC/OD/OC)" initials="KC" userId="S::uvw7@cdc.gov::e3ff4289-52be-4665-a78d-b1cdb6a838b3" providerId="AD"/>
  <p188:author id="{C1D19268-A486-DAC1-569C-EC8B806F30D8}" name="Chung, Justine (CDC/OD/OC) (CTR)" initials="JC" userId="S::itu6@cdc.gov::9e71a0a9-74a2-478d-a04e-bbb50f73bea1" providerId="AD"/>
  <p188:author id="{A4D08588-8D58-8551-8944-FB83881B38E7}" name="Evans, Kimberly N. (CDC/NCHHSTP/DHP)" initials="E(" userId="S::xli5@cdc.gov::f4a49aee-9d3f-4026-a53e-4c3d07bf571f" providerId="AD"/>
  <p188:author id="{9C4FEAA9-BE5E-C4C9-A5A8-D7DBA90F0D9D}" name="Blake, Arin (CDC/NCHHSTP/DHP)" initials="AB" userId="S::qrz1@cdc.gov::d1e7dc70-5756-4cf1-97eb-39c5facf567c" providerId="AD"/>
  <p188:author id="{C2A11BDB-AF90-383F-F281-1D712208B6B0}" name="Ostroff, Alyssa (CDC/OD/OC)" initials="AO" userId="S::qpq7@cdc.gov::bfa4756e-811a-4663-85b8-b83cdadad87f" providerId="AD"/>
  <p188:author id="{2BFE5AEC-E4DA-85D7-CA09-07EF2D24AC30}" name="Mullis, Jessica (CDC/OD/OC) (CTR)" initials="JM" userId="S::lrz4@cdc.gov::80374a94-4613-4ae7-bfbf-3ae4c17f95f4" providerId="AD"/>
  <p188:author id="{CE9C20EE-0B72-D031-DB64-F7725F0421F5}" name="Johnston, Marie (CDC/NCHHSTP/DHP)" initials="MJ" userId="S::oee8@cdc.gov::d3246840-34a5-4d6a-b035-65b8e64ba3ca" providerId="AD"/>
  <p188:author id="{41BE6FFA-48A8-C9DD-5361-C92227D07C0B}" name="Rossow, Stephanie (CDC/OD/OC) (CTR)" initials="R(" userId="S::onn1@cdc.gov::467326d5-9b15-48bd-8dfd-584b269b46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Yossy Made Yulian" initials="YMY" lastIdx="1" clrIdx="0">
    <p:extLst>
      <p:ext uri="{19B8F6BF-5375-455C-9EA6-DF929625EA0E}">
        <p15:presenceInfo xmlns:p15="http://schemas.microsoft.com/office/powerpoint/2012/main" userId="238af46a17e978c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91919"/>
    <a:srgbClr val="ECF5FF"/>
    <a:srgbClr val="FB7E38"/>
    <a:srgbClr val="032659"/>
    <a:srgbClr val="DB5E2E"/>
    <a:srgbClr val="00B1CE"/>
    <a:srgbClr val="B8D4ED"/>
    <a:srgbClr val="EAF8F9"/>
    <a:srgbClr val="F4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94EDE-95E1-4D18-31A9-5289D46ED6E7}" v="5" dt="2026-08-11T14:19:36.107"/>
    <p1510:client id="{3409A135-41B5-4022-B401-88D912CD2326}" v="3" dt="2026-08-11T16:30:43.257"/>
  </p1510:revLst>
</p1510:revInfo>
</file>

<file path=ppt/tableStyles.xml><?xml version="1.0" encoding="utf-8"?>
<a:tblStyleLst xmlns:a="http://schemas.openxmlformats.org/drawingml/2006/main" def="{5C22544A-7EE6-4342-B048-85BDC9FD1C3A}">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30" autoAdjust="0"/>
    <p:restoredTop sz="81339" autoAdjust="0"/>
  </p:normalViewPr>
  <p:slideViewPr>
    <p:cSldViewPr snapToGrid="0">
      <p:cViewPr varScale="1">
        <p:scale>
          <a:sx n="43" d="100"/>
          <a:sy n="43" d="100"/>
        </p:scale>
        <p:origin x="1344" y="260"/>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514D5A-9363-6E2E-32AA-FD97BB98EA7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410523D-7F9D-EDEC-D5F4-60E4A0998E3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911DC50-8808-413B-A9CF-E331A6C34273}" type="datetimeFigureOut">
              <a:rPr lang="en-US" smtClean="0"/>
              <a:t>8/11/2026</a:t>
            </a:fld>
            <a:endParaRPr lang="en-US"/>
          </a:p>
        </p:txBody>
      </p:sp>
      <p:sp>
        <p:nvSpPr>
          <p:cNvPr id="4" name="Footer Placeholder 3">
            <a:extLst>
              <a:ext uri="{FF2B5EF4-FFF2-40B4-BE49-F238E27FC236}">
                <a16:creationId xmlns:a16="http://schemas.microsoft.com/office/drawing/2014/main" id="{C27E7945-413F-7462-8299-C2262B0F1C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1C7DE42-AAED-A67B-1119-494BE45BE65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74F9555-BB4D-40D3-95C3-AF0E39CA1545}" type="slidenum">
              <a:rPr lang="en-US" smtClean="0"/>
              <a:t>‹#›</a:t>
            </a:fld>
            <a:endParaRPr lang="en-US"/>
          </a:p>
        </p:txBody>
      </p:sp>
    </p:spTree>
    <p:extLst>
      <p:ext uri="{BB962C8B-B14F-4D97-AF65-F5344CB8AC3E}">
        <p14:creationId xmlns:p14="http://schemas.microsoft.com/office/powerpoint/2010/main" val="779734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16299A-91E8-4A02-B01A-B9F957B409FE}"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283A64-D913-4757-A09B-C7A253B77D4F}" type="slidenum">
              <a:rPr lang="en-US" smtClean="0"/>
              <a:t>‹#›</a:t>
            </a:fld>
            <a:endParaRPr lang="en-US"/>
          </a:p>
        </p:txBody>
      </p:sp>
    </p:spTree>
    <p:extLst>
      <p:ext uri="{BB962C8B-B14F-4D97-AF65-F5344CB8AC3E}">
        <p14:creationId xmlns:p14="http://schemas.microsoft.com/office/powerpoint/2010/main" val="2993797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effectLst/>
                <a:latin typeface="Roboto" panose="02000000000000000000" pitchFamily="2" charset="0"/>
                <a:ea typeface="Roboto" panose="02000000000000000000" pitchFamily="2" charset="0"/>
                <a:cs typeface="Roboto" panose="02000000000000000000" pitchFamily="2" charset="0"/>
              </a:rPr>
              <a:t>These slides were prepared by the Translation &amp; Evaluation Branch in the Division of HIV Prevention, National Center for HIV, Viral Hepatitis, STD, and TB Prevention (NCHHSTP), Centers for Disease Control and Prevention (CDC). These slides present data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on CDC-funded HIV testing and prevention activities reported through the National HIV Prevention Program Monitoring and Evaluation (NHM&amp;E) data reporting system, EvaluationWeb</a:t>
            </a:r>
            <a:r>
              <a:rPr lang="en-US" sz="1200" kern="1200" baseline="30000" dirty="0">
                <a:solidFill>
                  <a:schemeClr val="tx1"/>
                </a:solidFill>
                <a:effectLst/>
                <a:latin typeface="Roboto" panose="02000000000000000000" pitchFamily="2" charset="0"/>
                <a:ea typeface="Roboto" panose="02000000000000000000" pitchFamily="2" charset="0"/>
                <a:cs typeface="Roboto" panose="02000000000000000000" pitchFamily="2" charset="0"/>
              </a:rPr>
              <a:t>®</a:t>
            </a:r>
            <a:r>
              <a:rPr lang="en-US" sz="1200" kern="1200" baseline="0" dirty="0">
                <a:solidFill>
                  <a:schemeClr val="tx1"/>
                </a:solidFill>
                <a:effectLst/>
                <a:latin typeface="Roboto" panose="02000000000000000000" pitchFamily="2" charset="0"/>
                <a:ea typeface="Roboto" panose="02000000000000000000" pitchFamily="2" charset="0"/>
                <a:cs typeface="Roboto" panose="02000000000000000000" pitchFamily="2" charset="0"/>
              </a:rPr>
              <a:t>,</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  from January 1, 2024 to December 31, 2024.</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presented in these slides include HIV test-level data from 59 state and local health departments and 133 community-based organizations (CBOs) directly funded by the CDC through 6 notices of funding opportunities (PS18-1802, PS20-2010, PS21-2102, PS22-2203, PS23-0073, and PS24-0047) and reported to CDC through EvaluationWeb as of March 17, 2025.</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a:lnSpc>
                <a:spcPct val="100000"/>
              </a:lnSpc>
              <a:spcBef>
                <a:spcPts val="0"/>
              </a:spcBef>
              <a:spcAft>
                <a:spcPts val="800"/>
              </a:spcAft>
            </a:pPr>
            <a:r>
              <a:rPr lang="en-US" sz="1200" b="0" i="1" kern="100" baseline="0" dirty="0">
                <a:effectLst/>
                <a:latin typeface="Roboto" panose="02000000000000000000" pitchFamily="2" charset="0"/>
                <a:ea typeface="Roboto" panose="02000000000000000000" pitchFamily="2" charset="0"/>
                <a:cs typeface="Roboto" panose="02000000000000000000" pitchFamily="2" charset="0"/>
              </a:rPr>
              <a:t>Note</a:t>
            </a:r>
            <a:r>
              <a:rPr lang="en-US" sz="1200" b="0" kern="100" baseline="0" dirty="0">
                <a:effectLst/>
                <a:latin typeface="Roboto" panose="02000000000000000000" pitchFamily="2" charset="0"/>
                <a:ea typeface="Roboto" panose="02000000000000000000" pitchFamily="2" charset="0"/>
                <a:cs typeface="Roboto" panose="02000000000000000000" pitchFamily="2" charset="0"/>
              </a:rPr>
              <a:t>.</a:t>
            </a:r>
            <a:r>
              <a:rPr lang="en-US" sz="1200" b="1" kern="100" baseline="0" dirty="0">
                <a:effectLst/>
                <a:latin typeface="Roboto" panose="02000000000000000000" pitchFamily="2" charset="0"/>
                <a:ea typeface="Roboto" panose="02000000000000000000" pitchFamily="2" charset="0"/>
                <a:cs typeface="Roboto" panose="02000000000000000000" pitchFamily="2" charset="0"/>
              </a:rPr>
              <a:t> </a:t>
            </a:r>
            <a:r>
              <a:rPr lang="en-US" sz="1200" kern="100" baseline="0" dirty="0">
                <a:effectLst/>
                <a:latin typeface="Roboto" panose="02000000000000000000" pitchFamily="2" charset="0"/>
                <a:ea typeface="Roboto" panose="02000000000000000000" pitchFamily="2" charset="0"/>
                <a:cs typeface="Roboto" panose="02000000000000000000" pitchFamily="2" charset="0"/>
              </a:rPr>
              <a:t>This slide set is in the public domain. You may reproduce these slides without permission; however, citation as to source is appreciated.</a:t>
            </a:r>
          </a:p>
          <a:p>
            <a:pPr marL="0" marR="0">
              <a:lnSpc>
                <a:spcPct val="100000"/>
              </a:lnSpc>
              <a:spcBef>
                <a:spcPts val="0"/>
              </a:spcBef>
              <a:spcAft>
                <a:spcPts val="800"/>
              </a:spcAft>
            </a:pPr>
            <a:r>
              <a:rPr lang="en-US" sz="1200" kern="100" baseline="0" dirty="0">
                <a:effectLst/>
                <a:latin typeface="Roboto" panose="02000000000000000000" pitchFamily="2" charset="0"/>
                <a:ea typeface="Roboto" panose="02000000000000000000" pitchFamily="2" charset="0"/>
                <a:cs typeface="Roboto" panose="02000000000000000000" pitchFamily="2" charset="0"/>
              </a:rPr>
              <a:t>Centers for Disease Control and Prevention. </a:t>
            </a:r>
            <a:r>
              <a:rPr lang="en-US" sz="1200" i="1" kern="100" baseline="0" dirty="0">
                <a:effectLst/>
                <a:highlight>
                  <a:srgbClr val="FFFF00"/>
                </a:highlight>
                <a:latin typeface="Roboto" panose="02000000000000000000" pitchFamily="2" charset="0"/>
                <a:ea typeface="Roboto" panose="02000000000000000000" pitchFamily="2" charset="0"/>
                <a:cs typeface="Roboto" panose="02000000000000000000" pitchFamily="2" charset="0"/>
              </a:rPr>
              <a:t>2024 Annual HIV Testing Report: CDC-Funded HIV Testing in the United States, Puerto Rico, and US Virgin Islands, 2024</a:t>
            </a:r>
            <a:r>
              <a:rPr lang="en-US" sz="1200" i="0" kern="100" baseline="0" dirty="0">
                <a:effectLst/>
                <a:highlight>
                  <a:srgbClr val="FFFF00"/>
                </a:highlight>
                <a:latin typeface="Roboto" panose="02000000000000000000" pitchFamily="2" charset="0"/>
                <a:ea typeface="Roboto" panose="02000000000000000000" pitchFamily="2" charset="0"/>
                <a:cs typeface="Roboto" panose="02000000000000000000" pitchFamily="2" charset="0"/>
              </a:rPr>
              <a:t>. Atlanta: U.S. Department of Health and Human Services; 2026. </a:t>
            </a:r>
          </a:p>
          <a:p>
            <a:pPr marL="0" marR="0">
              <a:lnSpc>
                <a:spcPct val="100000"/>
              </a:lnSpc>
              <a:spcBef>
                <a:spcPts val="0"/>
              </a:spcBef>
              <a:spcAft>
                <a:spcPts val="800"/>
              </a:spcAft>
            </a:pPr>
            <a:endParaRPr lang="en-US" sz="1200" baseline="0" dirty="0">
              <a:effectLst/>
              <a:highlight>
                <a:srgbClr val="FFFF00"/>
              </a:highlight>
              <a:latin typeface="Roboto" panose="02000000000000000000" pitchFamily="2" charset="0"/>
              <a:ea typeface="Roboto" panose="02000000000000000000" pitchFamily="2" charset="0"/>
              <a:cs typeface="Roboto" panose="02000000000000000000" pitchFamily="2" charset="0"/>
            </a:endParaRPr>
          </a:p>
          <a:p>
            <a:pPr>
              <a:lnSpc>
                <a:spcPct val="100000"/>
              </a:lnSpc>
            </a:pPr>
            <a:r>
              <a:rPr lang="en-US" sz="1200" baseline="0" dirty="0">
                <a:effectLst/>
                <a:latin typeface="Roboto" panose="02000000000000000000" pitchFamily="2" charset="0"/>
                <a:ea typeface="Roboto" panose="02000000000000000000" pitchFamily="2" charset="0"/>
                <a:cs typeface="Roboto" panose="02000000000000000000" pitchFamily="2" charset="0"/>
              </a:rPr>
              <a:t>You are also free to adapt and revise these slides; however, you must remove the CDC name and logo if changes are made.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a:t>
            </a:fld>
            <a:endParaRPr lang="en-US"/>
          </a:p>
        </p:txBody>
      </p:sp>
    </p:spTree>
    <p:extLst>
      <p:ext uri="{BB962C8B-B14F-4D97-AF65-F5344CB8AC3E}">
        <p14:creationId xmlns:p14="http://schemas.microsoft.com/office/powerpoint/2010/main" val="25905691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B128D-7162-AC35-ACEB-79857AA8E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CE7981-0902-D5B9-5230-A04F3A392A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2E2AC3-E984-2B03-B84C-639C73597A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F6D6886E-3BE2-FA96-DC9F-6787F6C8D87B}"/>
              </a:ext>
            </a:extLst>
          </p:cNvPr>
          <p:cNvSpPr>
            <a:spLocks noGrp="1"/>
          </p:cNvSpPr>
          <p:nvPr>
            <p:ph type="sldNum" sz="quarter" idx="5"/>
          </p:nvPr>
        </p:nvSpPr>
        <p:spPr/>
        <p:txBody>
          <a:bodyPr/>
          <a:lstStyle/>
          <a:p>
            <a:fld id="{7D283A64-D913-4757-A09B-C7A253B77D4F}" type="slidenum">
              <a:rPr lang="en-US" smtClean="0"/>
              <a:t>10</a:t>
            </a:fld>
            <a:endParaRPr lang="en-US"/>
          </a:p>
        </p:txBody>
      </p:sp>
    </p:spTree>
    <p:extLst>
      <p:ext uri="{BB962C8B-B14F-4D97-AF65-F5344CB8AC3E}">
        <p14:creationId xmlns:p14="http://schemas.microsoft.com/office/powerpoint/2010/main" val="400836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a:ea typeface="Roboto"/>
                <a:cs typeface="Roboto"/>
              </a:rPr>
              <a:t>Of the 2,045,422 CDC-funded HIV tests conducted in 2024, 18,985 (0.9%) persons were identified with diagnosed HIV (including persons with unconfirmed preliminary positive rapid tests and persons with confirmed positive tests). Among persons with diagnosed HIV, 6,642 persons were identified with newly diagnosed HIV (0.3% positivity) and 10,503 persons were identified with previously diagnosed HIV (0.5% positivity).</a:t>
            </a:r>
            <a:endParaRPr lang="en-US" dirty="0">
              <a:latin typeface="Roboto"/>
              <a:ea typeface="Roboto"/>
              <a:cs typeface="Roboto"/>
            </a:endParaRP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Tables 1-2 and Appendix Table 1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i="1" kern="100" dirty="0">
                <a:effectLst/>
                <a:latin typeface="Roboto" panose="02000000000000000000" pitchFamily="2" charset="0"/>
                <a:ea typeface="Roboto" panose="02000000000000000000" pitchFamily="2" charset="0"/>
                <a:cs typeface="Roboto" panose="02000000000000000000" pitchFamily="2" charset="0"/>
              </a:rPr>
              <a:t> </a:t>
            </a:r>
          </a:p>
          <a:p>
            <a:pPr>
              <a:lnSpc>
                <a:spcPct val="150000"/>
              </a:lnSpc>
            </a:pPr>
            <a:endParaRPr lang="en-US" sz="1200" cap="none" dirty="0">
              <a:solidFill>
                <a:srgbClr val="032659"/>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a:ea typeface="Roboto"/>
                <a:cs typeface="Roboto"/>
              </a:rPr>
              <a:t>Data Source: 2024 National HIV Prevention Program Monitoring &amp; Evaluation data, reported through </a:t>
            </a:r>
            <a:r>
              <a:rPr lang="en-US" sz="1200" kern="1200" dirty="0" err="1">
                <a:solidFill>
                  <a:schemeClr val="tx1"/>
                </a:solidFill>
                <a:effectLst/>
                <a:latin typeface="Roboto"/>
                <a:ea typeface="Roboto"/>
                <a:cs typeface="Roboto"/>
              </a:rPr>
              <a:t>EvaluationWeb</a:t>
            </a:r>
            <a:r>
              <a:rPr lang="en-US" sz="1200" kern="1200" dirty="0">
                <a:solidFill>
                  <a:schemeClr val="tx1"/>
                </a:solidFill>
                <a:effectLst/>
                <a:latin typeface="Roboto"/>
                <a:ea typeface="Roboto"/>
                <a:cs typeface="Roboto"/>
              </a:rPr>
              <a:t>® as of March 17,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11</a:t>
            </a:fld>
            <a:endParaRPr lang="en-US"/>
          </a:p>
        </p:txBody>
      </p:sp>
    </p:spTree>
    <p:extLst>
      <p:ext uri="{BB962C8B-B14F-4D97-AF65-F5344CB8AC3E}">
        <p14:creationId xmlns:p14="http://schemas.microsoft.com/office/powerpoint/2010/main" val="34107865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Roboto" panose="02000000000000000000" pitchFamily="2" charset="0"/>
                <a:ea typeface="Roboto" panose="02000000000000000000" pitchFamily="2" charset="0"/>
                <a:cs typeface="Roboto" panose="02000000000000000000" pitchFamily="2" charset="0"/>
              </a:rPr>
              <a:t>Newly diagnosed HIV positivity,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1 and Appendix Table 3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endParaRPr lang="en-US" sz="1200" kern="1200" dirty="0">
              <a:solidFill>
                <a:schemeClr val="tx1"/>
              </a:solidFill>
              <a:effectLst/>
              <a:latin typeface="Roboto"/>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12</a:t>
            </a:fld>
            <a:endParaRPr lang="en-US"/>
          </a:p>
        </p:txBody>
      </p:sp>
    </p:spTree>
    <p:extLst>
      <p:ext uri="{BB962C8B-B14F-4D97-AF65-F5344CB8AC3E}">
        <p14:creationId xmlns:p14="http://schemas.microsoft.com/office/powerpoint/2010/main" val="746611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Percentages of previously diagnosed HIV positivity,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2 and Appendix Table 5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data sources, data collection and reporting practices,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endParaRPr lang="en-US" sz="1200" kern="1200" dirty="0">
              <a:solidFill>
                <a:schemeClr val="tx1"/>
              </a:solidFill>
              <a:effectLst/>
              <a:latin typeface="Roboto"/>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13</a:t>
            </a:fld>
            <a:endParaRPr lang="en-US"/>
          </a:p>
        </p:txBody>
      </p:sp>
    </p:spTree>
    <p:extLst>
      <p:ext uri="{BB962C8B-B14F-4D97-AF65-F5344CB8AC3E}">
        <p14:creationId xmlns:p14="http://schemas.microsoft.com/office/powerpoint/2010/main" val="2224144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357E-6FBA-3606-9DDE-5E0047FDC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129732-2995-83EC-0660-DB9B6FEE8D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AE077-4795-8BD9-B3DF-D935F1FFDB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28A7863-0D22-06A9-2262-21F62F0FAF41}"/>
              </a:ext>
            </a:extLst>
          </p:cNvPr>
          <p:cNvSpPr>
            <a:spLocks noGrp="1"/>
          </p:cNvSpPr>
          <p:nvPr>
            <p:ph type="sldNum" sz="quarter" idx="5"/>
          </p:nvPr>
        </p:nvSpPr>
        <p:spPr/>
        <p:txBody>
          <a:bodyPr/>
          <a:lstStyle/>
          <a:p>
            <a:fld id="{7D283A64-D913-4757-A09B-C7A253B77D4F}" type="slidenum">
              <a:rPr lang="en-US" smtClean="0"/>
              <a:t>14</a:t>
            </a:fld>
            <a:endParaRPr lang="en-US"/>
          </a:p>
        </p:txBody>
      </p:sp>
    </p:spTree>
    <p:extLst>
      <p:ext uri="{BB962C8B-B14F-4D97-AF65-F5344CB8AC3E}">
        <p14:creationId xmlns:p14="http://schemas.microsoft.com/office/powerpoint/2010/main" val="9516803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Of the 6,642 persons with newly diagnosed HIV for whom linkage to care data were available (N=5,915), 4,701 (79.5%) were linked to HIV medical care within 30 days after diagnosis.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Roboto" panose="02000000000000000000" pitchFamily="2" charset="0"/>
                <a:ea typeface="Roboto" panose="02000000000000000000" pitchFamily="2" charset="0"/>
                <a:cs typeface="Roboto" panose="02000000000000000000" pitchFamily="2" charset="0"/>
              </a:rPr>
              <a:t>Percentages of persons with </a:t>
            </a:r>
            <a:r>
              <a:rPr lang="en-US" sz="1200" dirty="0">
                <a:latin typeface="Roboto" panose="02000000000000000000" pitchFamily="2" charset="0"/>
                <a:ea typeface="Roboto" panose="02000000000000000000" pitchFamily="2" charset="0"/>
                <a:cs typeface="Roboto" panose="02000000000000000000" pitchFamily="2" charset="0"/>
              </a:rPr>
              <a:t>newly diagnosed HIV who were linked to HIV medical care within 30 days after diagnosis</a:t>
            </a:r>
            <a:r>
              <a:rPr lang="en-US" dirty="0">
                <a:latin typeface="Roboto" panose="02000000000000000000" pitchFamily="2" charset="0"/>
                <a:ea typeface="Roboto" panose="02000000000000000000" pitchFamily="2" charset="0"/>
                <a:cs typeface="Roboto" panose="02000000000000000000" pitchFamily="2" charset="0"/>
              </a:rPr>
              <a:t>,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 </a:t>
            </a:r>
          </a:p>
          <a:p>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b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br>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1 and Appendix Table 3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1.</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endParaRPr lang="en-US" dirty="0">
              <a:latin typeface="Roboto"/>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15</a:t>
            </a:fld>
            <a:endParaRPr lang="en-US"/>
          </a:p>
        </p:txBody>
      </p:sp>
    </p:spTree>
    <p:extLst>
      <p:ext uri="{BB962C8B-B14F-4D97-AF65-F5344CB8AC3E}">
        <p14:creationId xmlns:p14="http://schemas.microsoft.com/office/powerpoint/2010/main" val="18878476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Of the 3,424 persons with previously diagnosed HIV and not in HIV care for whom linkage to care data were available (N=3,203), 2,204 (68.8%) were linked to HIV medical care within 30 days after the current positive HIV test. </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Roboto" panose="02000000000000000000" pitchFamily="2" charset="0"/>
                <a:ea typeface="Roboto" panose="02000000000000000000" pitchFamily="2" charset="0"/>
                <a:cs typeface="Roboto" panose="02000000000000000000" pitchFamily="2" charset="0"/>
              </a:rPr>
              <a:t>Percentages of persons with </a:t>
            </a:r>
            <a:r>
              <a:rPr lang="en-US" sz="1200" dirty="0">
                <a:latin typeface="Roboto" panose="02000000000000000000" pitchFamily="2" charset="0"/>
                <a:ea typeface="Roboto" panose="02000000000000000000" pitchFamily="2" charset="0"/>
                <a:cs typeface="Roboto" panose="02000000000000000000" pitchFamily="2" charset="0"/>
              </a:rPr>
              <a:t>previously diagnosed HIV who were linked to HIV medical care within 30 days after diagnosis</a:t>
            </a:r>
            <a:r>
              <a:rPr lang="en-US" dirty="0">
                <a:latin typeface="Roboto" panose="02000000000000000000" pitchFamily="2" charset="0"/>
                <a:ea typeface="Roboto" panose="02000000000000000000" pitchFamily="2" charset="0"/>
                <a:cs typeface="Roboto" panose="02000000000000000000" pitchFamily="2" charset="0"/>
              </a:rPr>
              <a:t>,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2 and Appendix Table 5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16</a:t>
            </a:fld>
            <a:endParaRPr lang="en-US"/>
          </a:p>
        </p:txBody>
      </p:sp>
    </p:spTree>
    <p:extLst>
      <p:ext uri="{BB962C8B-B14F-4D97-AF65-F5344CB8AC3E}">
        <p14:creationId xmlns:p14="http://schemas.microsoft.com/office/powerpoint/2010/main" val="13240599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Among 6,642 persons with newly diagnosed HIV for whom data were available (N=4,199), 3,008 (71.6%) were interviewed for partner services. </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Roboto" panose="02000000000000000000" pitchFamily="2" charset="0"/>
                <a:ea typeface="Roboto" panose="02000000000000000000" pitchFamily="2" charset="0"/>
                <a:cs typeface="Roboto" panose="02000000000000000000" pitchFamily="2" charset="0"/>
              </a:rPr>
              <a:t>Percentages of persons with </a:t>
            </a:r>
            <a:r>
              <a:rPr lang="en-US" sz="1200" dirty="0">
                <a:latin typeface="Roboto" panose="02000000000000000000" pitchFamily="2" charset="0"/>
                <a:ea typeface="Roboto" panose="02000000000000000000" pitchFamily="2" charset="0"/>
                <a:cs typeface="Roboto" panose="02000000000000000000" pitchFamily="2" charset="0"/>
              </a:rPr>
              <a:t>newly diagnosed HIV who were interviewed by partner services</a:t>
            </a:r>
            <a:r>
              <a:rPr lang="en-US" dirty="0">
                <a:latin typeface="Roboto" panose="02000000000000000000" pitchFamily="2" charset="0"/>
                <a:ea typeface="Roboto" panose="02000000000000000000" pitchFamily="2" charset="0"/>
                <a:cs typeface="Roboto" panose="02000000000000000000" pitchFamily="2" charset="0"/>
              </a:rPr>
              <a:t>,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5 and Appendix Table 4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5.</a:t>
            </a:r>
          </a:p>
          <a:p>
            <a:endParaRPr lang="en-US" dirty="0">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endParaRPr lang="en-US" sz="1200" dirty="0">
              <a:latin typeface="Roboto" panose="02000000000000000000" pitchFamily="2" charset="0"/>
              <a:ea typeface="Roboto" panose="02000000000000000000" pitchFamily="2" charset="0"/>
              <a:cs typeface="Roboto" panose="02000000000000000000" pitchFamily="2" charset="0"/>
            </a:endParaRPr>
          </a:p>
          <a:p>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endParaRPr lang="en-US" dirty="0">
              <a:latin typeface="Roboto"/>
              <a:ea typeface="Roboto"/>
              <a:cs typeface="Roboto"/>
            </a:endParaRPr>
          </a:p>
        </p:txBody>
      </p:sp>
      <p:sp>
        <p:nvSpPr>
          <p:cNvPr id="4" name="Slide Number Placeholder 3"/>
          <p:cNvSpPr>
            <a:spLocks noGrp="1"/>
          </p:cNvSpPr>
          <p:nvPr>
            <p:ph type="sldNum" sz="quarter" idx="5"/>
          </p:nvPr>
        </p:nvSpPr>
        <p:spPr/>
        <p:txBody>
          <a:bodyPr/>
          <a:lstStyle/>
          <a:p>
            <a:fld id="{7D283A64-D913-4757-A09B-C7A253B77D4F}" type="slidenum">
              <a:rPr lang="en-US" smtClean="0"/>
              <a:t>18</a:t>
            </a:fld>
            <a:endParaRPr lang="en-US"/>
          </a:p>
        </p:txBody>
      </p:sp>
    </p:spTree>
    <p:extLst>
      <p:ext uri="{BB962C8B-B14F-4D97-AF65-F5344CB8AC3E}">
        <p14:creationId xmlns:p14="http://schemas.microsoft.com/office/powerpoint/2010/main" val="27115936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Roboto"/>
                <a:ea typeface="Roboto"/>
                <a:cs typeface="Roboto"/>
              </a:rPr>
              <a:t>Among persons tested for HIV in non-health care settings (N=582,404) for whom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awareness data were available (N=540,262), 57.5% (N=310,447) had ever heard of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kern="1200" dirty="0">
                <a:solidFill>
                  <a:schemeClr val="tx1"/>
                </a:solidFill>
                <a:effectLst/>
                <a:latin typeface="Roboto"/>
                <a:ea typeface="Roboto"/>
                <a:cs typeface="Roboto"/>
              </a:rPr>
              <a:t>Among persons testing negative for HIV in non-health care settings (N=575,557) and for whom current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use data were available (N=439,837), 8.9% (N=39,160) were currently taking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kern="1200" dirty="0">
                <a:solidFill>
                  <a:schemeClr val="tx1"/>
                </a:solidFill>
                <a:effectLst/>
                <a:latin typeface="Roboto"/>
                <a:ea typeface="Roboto"/>
                <a:cs typeface="Roboto"/>
              </a:rPr>
              <a:t>Among those testing negative for HIV (N=575,557) and for whom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use data in the last 12 months were available (N=436,871), 10.1% (N=44,098) had taken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in the last 12 months.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b="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notes and source</a:t>
            </a:r>
          </a:p>
          <a:p>
            <a:r>
              <a:rPr lang="en-US" sz="1200" b="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PrEP, pre-exposure prophylaxis</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6 and Appendix Table 6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6.</a:t>
            </a:r>
          </a:p>
          <a:p>
            <a:endParaRPr lang="en-US" dirty="0">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endParaRPr lang="en-US" sz="1200" kern="1200" dirty="0">
              <a:solidFill>
                <a:schemeClr val="tx1"/>
              </a:solidFill>
              <a:effectLst/>
              <a:latin typeface="Roboto"/>
              <a:ea typeface="Roboto"/>
              <a:cs typeface="Roboto"/>
            </a:endParaRPr>
          </a:p>
        </p:txBody>
      </p:sp>
      <p:sp>
        <p:nvSpPr>
          <p:cNvPr id="4" name="Slide Number Placeholder 3"/>
          <p:cNvSpPr>
            <a:spLocks noGrp="1"/>
          </p:cNvSpPr>
          <p:nvPr>
            <p:ph type="sldNum" sz="quarter" idx="5"/>
          </p:nvPr>
        </p:nvSpPr>
        <p:spPr/>
        <p:txBody>
          <a:bodyPr/>
          <a:lstStyle/>
          <a:p>
            <a:fld id="{7D283A64-D913-4757-A09B-C7A253B77D4F}" type="slidenum">
              <a:rPr lang="en-US" smtClean="0"/>
              <a:t>20</a:t>
            </a:fld>
            <a:endParaRPr lang="en-US"/>
          </a:p>
        </p:txBody>
      </p:sp>
    </p:spTree>
    <p:extLst>
      <p:ext uri="{BB962C8B-B14F-4D97-AF65-F5344CB8AC3E}">
        <p14:creationId xmlns:p14="http://schemas.microsoft.com/office/powerpoint/2010/main" val="2583174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Roboto"/>
                <a:ea typeface="Roboto"/>
                <a:cs typeface="Roboto"/>
              </a:rPr>
              <a:t>Among persons who tested negative for HIV in non-health care settings (N=575,557) and for whom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eligibility data were available (N=540,282), 61.0% (n=329,387) were determined to be eligible for a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referral.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kern="1200" dirty="0">
                <a:solidFill>
                  <a:schemeClr val="tx1"/>
                </a:solidFill>
                <a:effectLst/>
                <a:latin typeface="Roboto"/>
                <a:ea typeface="Roboto"/>
                <a:cs typeface="Roboto"/>
              </a:rPr>
              <a:t>Among those determined to be eligible for a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referral (N=329,387) and for whom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referral data were available (N=325,854), 52.8% (N=171,978) were referred to a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provider.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kern="1200" dirty="0">
                <a:solidFill>
                  <a:schemeClr val="tx1"/>
                </a:solidFill>
                <a:effectLst/>
                <a:latin typeface="Roboto"/>
                <a:ea typeface="Roboto"/>
                <a:cs typeface="Roboto"/>
              </a:rPr>
              <a:t>Among those referred to a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provider (N=171,978) and for whom linkage assistance data were available (N=161,941), 80.2% (N=129,801) were provided assistance with linkage to a </a:t>
            </a:r>
            <a:r>
              <a:rPr lang="en-US" sz="1200" kern="1200" dirty="0" err="1">
                <a:solidFill>
                  <a:schemeClr val="tx1"/>
                </a:solidFill>
                <a:effectLst/>
                <a:latin typeface="Roboto"/>
                <a:ea typeface="Roboto"/>
                <a:cs typeface="Roboto"/>
              </a:rPr>
              <a:t>PrEP</a:t>
            </a:r>
            <a:r>
              <a:rPr lang="en-US" sz="1200" kern="1200" dirty="0">
                <a:solidFill>
                  <a:schemeClr val="tx1"/>
                </a:solidFill>
                <a:effectLst/>
                <a:latin typeface="Roboto"/>
                <a:ea typeface="Roboto"/>
                <a:cs typeface="Roboto"/>
              </a:rPr>
              <a:t> provider.</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PrEP, pre-exposure prophylaxis</a:t>
            </a:r>
            <a:endParaRPr lang="en-US" b="1" dirty="0">
              <a:latin typeface="Roboto" panose="02000000000000000000" pitchFamily="2" charset="0"/>
              <a:ea typeface="Roboto" panose="02000000000000000000" pitchFamily="2" charset="0"/>
              <a:cs typeface="Roboto" panose="02000000000000000000" pitchFamily="2" charset="0"/>
            </a:endParaRPr>
          </a:p>
          <a:p>
            <a:endParaRPr lang="en-US" b="1"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7 and Appendix Table 7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7.</a:t>
            </a:r>
          </a:p>
          <a:p>
            <a:endParaRPr lang="en-US" dirty="0">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21</a:t>
            </a:fld>
            <a:endParaRPr lang="en-US"/>
          </a:p>
        </p:txBody>
      </p:sp>
    </p:spTree>
    <p:extLst>
      <p:ext uri="{BB962C8B-B14F-4D97-AF65-F5344CB8AC3E}">
        <p14:creationId xmlns:p14="http://schemas.microsoft.com/office/powerpoint/2010/main" val="3779857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200" cap="none">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a:solidFill>
                <a:srgbClr val="032659"/>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a:solidFill>
                  <a:srgbClr val="191919"/>
                </a:solidFill>
                <a:latin typeface="Roboto"/>
                <a:ea typeface="Roboto"/>
                <a:cs typeface="Roboto"/>
              </a:rPr>
              <a:t>Data for all figures are available in </a:t>
            </a:r>
            <a:r>
              <a:rPr lang="en-US">
                <a:solidFill>
                  <a:srgbClr val="191919"/>
                </a:solidFill>
                <a:latin typeface="Roboto"/>
                <a:ea typeface="Roboto"/>
                <a:cs typeface="Roboto"/>
              </a:rPr>
              <a:t>the 2024</a:t>
            </a:r>
            <a:r>
              <a:rPr lang="en-US" sz="1200" b="0" i="0" u="none" strike="noStrike" baseline="0">
                <a:solidFill>
                  <a:srgbClr val="191919"/>
                </a:solidFill>
                <a:latin typeface="Roboto"/>
                <a:ea typeface="Roboto"/>
                <a:cs typeface="Roboto"/>
              </a:rPr>
              <a:t> HIV Testing Report </a:t>
            </a:r>
            <a:r>
              <a:rPr lang="en-US" sz="1200" kern="1200">
                <a:solidFill>
                  <a:srgbClr val="191919"/>
                </a:solidFill>
                <a:effectLst/>
                <a:latin typeface="Roboto"/>
                <a:ea typeface="Roboto"/>
                <a:cs typeface="Roboto"/>
              </a:rPr>
              <a:t>Data Release tables</a:t>
            </a:r>
            <a:r>
              <a:rPr lang="en-US" sz="1200" cap="none">
                <a:solidFill>
                  <a:srgbClr val="191919"/>
                </a:solidFill>
                <a:latin typeface="Roboto"/>
                <a:ea typeface="Roboto"/>
                <a:cs typeface="Roboto"/>
              </a:rPr>
              <a:t>. </a:t>
            </a:r>
            <a:endParaRPr lang="en-US" sz="1200" cap="none" dirty="0">
              <a:solidFill>
                <a:srgbClr val="191919"/>
              </a:solidFill>
              <a:latin typeface="Roboto"/>
              <a:ea typeface="Roboto"/>
              <a:cs typeface="Roboto"/>
            </a:endParaRPr>
          </a:p>
          <a:p>
            <a:pPr>
              <a:lnSpc>
                <a:spcPct val="150000"/>
              </a:lnSpc>
            </a:pPr>
            <a:endParaRPr lang="en-US" sz="1200" cap="none" dirty="0">
              <a:solidFill>
                <a:srgbClr val="191919"/>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a:solidFill>
                  <a:srgbClr val="191919"/>
                </a:solidFill>
                <a:latin typeface="Roboto"/>
                <a:ea typeface="Roboto"/>
                <a:cs typeface="Roboto"/>
              </a:rPr>
              <a:t>Additional data and stratifications are available in the </a:t>
            </a:r>
            <a:r>
              <a:rPr lang="en-US" sz="1200" b="0" i="0" u="none" strike="noStrike" baseline="0">
                <a:solidFill>
                  <a:srgbClr val="191919"/>
                </a:solidFill>
                <a:latin typeface="Roboto"/>
                <a:ea typeface="Roboto"/>
                <a:cs typeface="Roboto"/>
              </a:rPr>
              <a:t>2024 HIV Testing Report </a:t>
            </a:r>
            <a:r>
              <a:rPr lang="en-US" sz="1200" kern="1200">
                <a:solidFill>
                  <a:srgbClr val="191919"/>
                </a:solidFill>
                <a:effectLst/>
                <a:latin typeface="Roboto"/>
                <a:ea typeface="Roboto"/>
                <a:cs typeface="Roboto"/>
              </a:rPr>
              <a:t>Data Release tables</a:t>
            </a:r>
            <a:r>
              <a:rPr lang="en-US" sz="1200" cap="none">
                <a:solidFill>
                  <a:srgbClr val="191919"/>
                </a:solidFill>
                <a:latin typeface="Roboto"/>
                <a:ea typeface="Roboto"/>
                <a:cs typeface="Roboto"/>
              </a:rPr>
              <a:t>. </a:t>
            </a:r>
            <a:endParaRPr lang="en-US" sz="1200" cap="none" dirty="0">
              <a:solidFill>
                <a:srgbClr val="191919"/>
              </a:solidFill>
              <a:latin typeface="Roboto"/>
              <a:ea typeface="Roboto"/>
              <a:cs typeface="Roboto"/>
            </a:endParaRPr>
          </a:p>
          <a:p>
            <a:endParaRPr lang="en-US" dirty="0">
              <a:solidFill>
                <a:srgbClr val="191919"/>
              </a:solidFill>
              <a:ea typeface="Calibri"/>
              <a:cs typeface="Calibri"/>
            </a:endParaRPr>
          </a:p>
        </p:txBody>
      </p:sp>
      <p:sp>
        <p:nvSpPr>
          <p:cNvPr id="4" name="Slide Number Placeholder 3"/>
          <p:cNvSpPr>
            <a:spLocks noGrp="1"/>
          </p:cNvSpPr>
          <p:nvPr>
            <p:ph type="sldNum" sz="quarter" idx="5"/>
          </p:nvPr>
        </p:nvSpPr>
        <p:spPr/>
        <p:txBody>
          <a:bodyPr/>
          <a:lstStyle/>
          <a:p>
            <a:fld id="{7D283A64-D913-4757-A09B-C7A253B77D4F}" type="slidenum">
              <a:rPr lang="en-US" smtClean="0"/>
              <a:t>2</a:t>
            </a:fld>
            <a:endParaRPr lang="en-US"/>
          </a:p>
        </p:txBody>
      </p:sp>
    </p:spTree>
    <p:extLst>
      <p:ext uri="{BB962C8B-B14F-4D97-AF65-F5344CB8AC3E}">
        <p14:creationId xmlns:p14="http://schemas.microsoft.com/office/powerpoint/2010/main" val="11246936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Roboto"/>
                <a:ea typeface="Roboto"/>
                <a:cs typeface="Roboto"/>
              </a:rPr>
              <a:t>Percentages of </a:t>
            </a:r>
            <a:r>
              <a:rPr lang="en-US" dirty="0" err="1">
                <a:latin typeface="Roboto"/>
                <a:ea typeface="Roboto"/>
                <a:cs typeface="Roboto"/>
              </a:rPr>
              <a:t>PrEP</a:t>
            </a:r>
            <a:r>
              <a:rPr lang="en-US" dirty="0">
                <a:latin typeface="Roboto"/>
                <a:ea typeface="Roboto"/>
                <a:cs typeface="Roboto"/>
              </a:rPr>
              <a:t> referrals,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sz="120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b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7 and Appendix Table 7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b="0" i="1"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rPr>
              <a: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by US geographic region are shown in Table 7.</a:t>
            </a:r>
          </a:p>
          <a:p>
            <a:pPr>
              <a:lnSpc>
                <a:spcPct val="150000"/>
              </a:lnSpc>
            </a:pPr>
            <a:endParaRPr lang="en-US" sz="1200" cap="none" dirty="0">
              <a:solidFill>
                <a:srgbClr val="032659"/>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a:t>
            </a:r>
            <a:r>
              <a:rPr lang="en-US" sz="1200" cap="none" dirty="0">
                <a:solidFill>
                  <a:srgbClr val="032659"/>
                </a:solidFill>
                <a:latin typeface="Roboto"/>
                <a:ea typeface="Roboto"/>
                <a:cs typeface="Roboto"/>
              </a:rPr>
              <a:t>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endParaRPr lang="en-US" sz="1200" kern="1200" dirty="0">
              <a:solidFill>
                <a:schemeClr val="tx1"/>
              </a:solidFill>
              <a:effectLst/>
              <a:latin typeface="Roboto"/>
              <a:ea typeface="Roboto"/>
              <a:cs typeface="Robot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22</a:t>
            </a:fld>
            <a:endParaRPr lang="en-US"/>
          </a:p>
        </p:txBody>
      </p:sp>
    </p:spTree>
    <p:extLst>
      <p:ext uri="{BB962C8B-B14F-4D97-AF65-F5344CB8AC3E}">
        <p14:creationId xmlns:p14="http://schemas.microsoft.com/office/powerpoint/2010/main" val="6921849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283A64-D913-4757-A09B-C7A253B77D4F}" type="slidenum">
              <a:rPr lang="en-US" smtClean="0"/>
              <a:t>24</a:t>
            </a:fld>
            <a:endParaRPr lang="en-US"/>
          </a:p>
        </p:txBody>
      </p:sp>
    </p:spTree>
    <p:extLst>
      <p:ext uri="{BB962C8B-B14F-4D97-AF65-F5344CB8AC3E}">
        <p14:creationId xmlns:p14="http://schemas.microsoft.com/office/powerpoint/2010/main" val="269293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7D283A64-D913-4757-A09B-C7A253B77D4F}" type="slidenum">
              <a:rPr lang="en-US" smtClean="0"/>
              <a:t>3</a:t>
            </a:fld>
            <a:endParaRPr lang="en-US"/>
          </a:p>
        </p:txBody>
      </p:sp>
    </p:spTree>
    <p:extLst>
      <p:ext uri="{BB962C8B-B14F-4D97-AF65-F5344CB8AC3E}">
        <p14:creationId xmlns:p14="http://schemas.microsoft.com/office/powerpoint/2010/main" val="3567470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This slide presents trends from 2019 to 2024 of six CDC-funded HIV testing program outcomes: </a:t>
            </a:r>
          </a:p>
          <a:p>
            <a:pPr marL="628650" lvl="1" indent="-171450">
              <a:buFont typeface="Arial" panose="020B0604020202020204" pitchFamily="34" charset="0"/>
              <a:buChar char="•"/>
            </a:pPr>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total number of CDC-funded HIV tests</a:t>
            </a:r>
          </a:p>
          <a:p>
            <a:pPr marL="628650" lvl="1" indent="-171450">
              <a:buFont typeface="Arial" panose="020B0604020202020204" pitchFamily="34" charset="0"/>
              <a:buChar char="•"/>
            </a:pPr>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numbers of persons with newly and previously diagnosed HIV</a:t>
            </a:r>
          </a:p>
          <a:p>
            <a:pPr marL="628650" lvl="1" indent="-171450">
              <a:buFont typeface="Arial" panose="020B0604020202020204" pitchFamily="34" charset="0"/>
              <a:buChar char="•"/>
            </a:pPr>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percentage linked to HIV medical care within 30 days after diagnosis among persons with newly diagnosed HIV</a:t>
            </a:r>
          </a:p>
          <a:p>
            <a:pPr marL="628650" lvl="1" indent="-171450">
              <a:buFont typeface="Arial" panose="020B0604020202020204" pitchFamily="34" charset="0"/>
              <a:buChar char="•"/>
            </a:pPr>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percentage interviewed for partner services among persons with newly diagnosed HIV </a:t>
            </a:r>
          </a:p>
          <a:p>
            <a:pPr marL="628650" lvl="1" indent="-171450">
              <a:buFont typeface="Arial" panose="020B0604020202020204" pitchFamily="34" charset="0"/>
              <a:buChar char="•"/>
            </a:pPr>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percentage of PrEP awareness among persons tested for HIV in non-health care settings</a:t>
            </a:r>
          </a:p>
          <a:p>
            <a:pPr marL="628650" lvl="1" indent="-171450">
              <a:buFont typeface="Arial" panose="020B0604020202020204" pitchFamily="34" charset="0"/>
              <a:buChar char="•"/>
            </a:pPr>
            <a:r>
              <a:rPr lang="en-US" sz="1200" b="0"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percentage of referral to PrEP provider among persons determined to be eligible for a PrEP referral in non-health care settings. </a:t>
            </a:r>
          </a:p>
          <a:p>
            <a:endParaRPr lang="en-US" sz="1200" b="1" i="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b="1" i="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notes and source</a:t>
            </a:r>
          </a:p>
          <a:p>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Abbreviations: PrEP, Pre-exposure prophylaxis </a:t>
            </a: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 Data from Mississippi were excluded in 2024 data due to incomplete data submission by deadline; 2019-2023 data include data from all states.</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Source: 2019-2024 National HIV Prevention Program Monitoring &amp; Evaluation data, reported through EvaluationWeb® as of March 17, 2025.</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4</a:t>
            </a:fld>
            <a:endParaRPr lang="en-US"/>
          </a:p>
        </p:txBody>
      </p:sp>
    </p:spTree>
    <p:extLst>
      <p:ext uri="{BB962C8B-B14F-4D97-AF65-F5344CB8AC3E}">
        <p14:creationId xmlns:p14="http://schemas.microsoft.com/office/powerpoint/2010/main" val="3924308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E4B3D-25E1-3091-9BC2-7BDCA83281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5CBCA-136B-021C-B902-C421144163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52724F-3E2F-1120-5D7C-09E4ACF18C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08AD0953-FC0E-7084-5EB6-F4DDAFB2688B}"/>
              </a:ext>
            </a:extLst>
          </p:cNvPr>
          <p:cNvSpPr>
            <a:spLocks noGrp="1"/>
          </p:cNvSpPr>
          <p:nvPr>
            <p:ph type="sldNum" sz="quarter" idx="5"/>
          </p:nvPr>
        </p:nvSpPr>
        <p:spPr/>
        <p:txBody>
          <a:bodyPr/>
          <a:lstStyle/>
          <a:p>
            <a:fld id="{7D283A64-D913-4757-A09B-C7A253B77D4F}" type="slidenum">
              <a:rPr lang="en-US" smtClean="0"/>
              <a:t>5</a:t>
            </a:fld>
            <a:endParaRPr lang="en-US"/>
          </a:p>
        </p:txBody>
      </p:sp>
    </p:spTree>
    <p:extLst>
      <p:ext uri="{BB962C8B-B14F-4D97-AF65-F5344CB8AC3E}">
        <p14:creationId xmlns:p14="http://schemas.microsoft.com/office/powerpoint/2010/main" val="32093790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A total of 2,045,422 CDC-funded HIV tests were conducted in 2024 by 59 </a:t>
            </a:r>
            <a:r>
              <a:rPr lang="en-US" dirty="0">
                <a:latin typeface="Roboto" panose="02000000000000000000" pitchFamily="2" charset="0"/>
                <a:ea typeface="Roboto" panose="02000000000000000000" pitchFamily="2" charset="0"/>
                <a:cs typeface="Roboto" panose="02000000000000000000" pitchFamily="2" charset="0"/>
              </a:rPr>
              <a:t>state and local health</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 departments and 133 </a:t>
            </a:r>
            <a:r>
              <a:rPr lang="en-US" dirty="0">
                <a:latin typeface="Roboto" panose="02000000000000000000" pitchFamily="2" charset="0"/>
                <a:ea typeface="Roboto" panose="02000000000000000000" pitchFamily="2" charset="0"/>
                <a:cs typeface="Roboto" panose="02000000000000000000" pitchFamily="2" charset="0"/>
              </a:rPr>
              <a:t>CBOs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in the United States, Puerto Rico, and US Virgin Islands (USVI). The highest percentage of CDC-funded HIV tests were conducted in the South (56.2%) with 1,148,956 tests. There were 348,288 (17.0%) CDC-funded HIV tests conducted in the West, 333,070 (16.3%) in the Northeast, 201,665 (9.9%) in the Midwest, and 13,443 (0.7%) in Puerto Rico &amp; USVI.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notes and 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Northeast includes </a:t>
            </a:r>
            <a:r>
              <a:rPr lang="en-US" sz="1200" kern="1200" dirty="0">
                <a:solidFill>
                  <a:schemeClr val="tx1"/>
                </a:solidFill>
                <a:effectLst/>
                <a:latin typeface="+mn-lt"/>
                <a:ea typeface="+mn-ea"/>
                <a:cs typeface="+mn-cs"/>
              </a:rPr>
              <a:t>Connecticut, Maine, Massachusetts, New Hampshire, New Jersey, New York, New York City, Pennsylvania, Philadelphia, Rhode Island, and Vermont.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Midwest includes </a:t>
            </a:r>
            <a:r>
              <a:rPr lang="en-US" sz="1200" kern="1200" dirty="0">
                <a:solidFill>
                  <a:schemeClr val="tx1"/>
                </a:solidFill>
                <a:effectLst/>
                <a:latin typeface="+mn-lt"/>
                <a:ea typeface="+mn-ea"/>
                <a:cs typeface="+mn-cs"/>
              </a:rPr>
              <a:t>Illinois, Chicago, Indiana, Iowa, Kansas, Michigan, Minnesota, Missouri, Nebraska, North Dakota, Ohio, South Dakota, and Wisconsin. </a:t>
            </a:r>
            <a:endParaRPr lang="en-US" sz="1200" b="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South includes </a:t>
            </a:r>
            <a:r>
              <a:rPr lang="en-US" sz="1200" kern="1200" dirty="0">
                <a:solidFill>
                  <a:schemeClr val="tx1"/>
                </a:solidFill>
                <a:effectLst/>
                <a:latin typeface="+mn-lt"/>
                <a:ea typeface="+mn-ea"/>
                <a:cs typeface="+mn-cs"/>
              </a:rPr>
              <a:t>Alabama, Arkansas, Delaware, District of Columbia, Florida, Georgia, Kentucky, Louisiana, Maryland, Baltimore, North Carolina, Oklahoma, South Carolina, Tennessee, Texas, Houston, Virginia, and West Virginia.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West includes </a:t>
            </a:r>
            <a:r>
              <a:rPr lang="en-US" sz="1200" kern="1200" dirty="0">
                <a:solidFill>
                  <a:schemeClr val="tx1"/>
                </a:solidFill>
                <a:effectLst/>
                <a:latin typeface="+mn-lt"/>
                <a:ea typeface="+mn-ea"/>
                <a:cs typeface="+mn-cs"/>
              </a:rPr>
              <a:t>Alaska, Arizona, California, Los Angeles, San Francisco, Colorado, Hawaii, Idaho, Montana, Nevada, New Mexico, Oregon, Utah, Washington, and Wyoming.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US territories includes Puerto Rico and the US Virgin Islands. </a:t>
            </a:r>
            <a:endParaRPr lang="en-US" sz="1200" b="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1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i="1" kern="100" dirty="0">
                <a:effectLst/>
                <a:latin typeface="Roboto" panose="02000000000000000000" pitchFamily="2" charset="0"/>
                <a:ea typeface="Roboto" panose="02000000000000000000" pitchFamily="2" charset="0"/>
                <a:cs typeface="Roboto"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191919"/>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191919"/>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191919"/>
                </a:solidFill>
                <a:latin typeface="Roboto"/>
                <a:ea typeface="Roboto"/>
                <a:cs typeface="Roboto"/>
              </a:rPr>
              <a:t>Data for all figures are available in</a:t>
            </a:r>
            <a:r>
              <a:rPr lang="en-US" sz="1200" cap="none" dirty="0">
                <a:solidFill>
                  <a:srgbClr val="032659"/>
                </a:solidFill>
                <a:latin typeface="Roboto"/>
                <a:ea typeface="Roboto"/>
                <a:cs typeface="Roboto"/>
              </a:rPr>
              <a:t>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pPr>
              <a:lnSpc>
                <a:spcPct val="150000"/>
              </a:lnSpc>
            </a:pPr>
            <a:endParaRPr lang="en-US" sz="1200" cap="none" dirty="0">
              <a:solidFill>
                <a:srgbClr val="032659"/>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lang="en-US" sz="1200" kern="1200" dirty="0">
                <a:solidFill>
                  <a:schemeClr val="tx1"/>
                </a:solidFill>
                <a:effectLst/>
                <a:latin typeface="Roboto"/>
                <a:ea typeface="Roboto"/>
                <a:cs typeface="Roboto"/>
              </a:rPr>
              <a:t>Data Source: 2024 National HIV Prevention Program Monitoring &amp; Evaluation data, reported through </a:t>
            </a:r>
            <a:r>
              <a:rPr lang="en-US" sz="1200" kern="1200" dirty="0" err="1">
                <a:solidFill>
                  <a:schemeClr val="tx1"/>
                </a:solidFill>
                <a:effectLst/>
                <a:latin typeface="Roboto"/>
                <a:ea typeface="Roboto"/>
                <a:cs typeface="Roboto"/>
              </a:rPr>
              <a:t>EvaluationWeb</a:t>
            </a:r>
            <a:r>
              <a:rPr lang="en-US" sz="1200" kern="1200" dirty="0">
                <a:solidFill>
                  <a:schemeClr val="tx1"/>
                </a:solidFill>
                <a:effectLst/>
                <a:latin typeface="Roboto"/>
                <a:ea typeface="Roboto"/>
                <a:cs typeface="Roboto"/>
              </a:rPr>
              <a:t>® as of March 17, 2025.</a:t>
            </a:r>
          </a:p>
          <a:p>
            <a:pPr>
              <a:lnSpc>
                <a:spcPct val="150000"/>
              </a:lnSpc>
            </a:pPr>
            <a:endParaRPr lang="en-US" sz="1200" cap="none" dirty="0">
              <a:solidFill>
                <a:srgbClr val="032659"/>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endParaRPr lang="en-US" sz="1200" cap="none" dirty="0">
              <a:solidFill>
                <a:srgbClr val="032659"/>
              </a:solidFill>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6</a:t>
            </a:fld>
            <a:endParaRPr lang="en-US"/>
          </a:p>
        </p:txBody>
      </p:sp>
    </p:spTree>
    <p:extLst>
      <p:ext uri="{BB962C8B-B14F-4D97-AF65-F5344CB8AC3E}">
        <p14:creationId xmlns:p14="http://schemas.microsoft.com/office/powerpoint/2010/main" val="3506878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Roboto" panose="02000000000000000000" pitchFamily="2" charset="0"/>
                <a:ea typeface="Roboto" panose="02000000000000000000" pitchFamily="2" charset="0"/>
                <a:cs typeface="Roboto" panose="02000000000000000000" pitchFamily="2" charset="0"/>
              </a:rPr>
              <a:t>Percentages of CDC-funded HIV testing, by demographic characteristics and population group, are provided on this slide. </a:t>
            </a:r>
          </a:p>
          <a:p>
            <a:endParaRPr lang="en-US" dirty="0">
              <a:latin typeface="Roboto" panose="02000000000000000000" pitchFamily="2" charset="0"/>
              <a:ea typeface="Roboto" panose="02000000000000000000" pitchFamily="2" charset="0"/>
              <a:cs typeface="Roboto" panose="02000000000000000000" pitchFamily="2" charset="0"/>
            </a:endParaRPr>
          </a:p>
          <a:p>
            <a:r>
              <a:rPr lang="en-US" b="1" dirty="0">
                <a:latin typeface="Roboto" panose="02000000000000000000" pitchFamily="2" charset="0"/>
                <a:ea typeface="Roboto" panose="02000000000000000000" pitchFamily="2" charset="0"/>
                <a:cs typeface="Roboto" panose="02000000000000000000" pitchFamily="2" charset="0"/>
              </a:rPr>
              <a:t>Data notes and source</a:t>
            </a:r>
          </a:p>
          <a:p>
            <a:r>
              <a:rPr lang="en-US" sz="1200" i="1" dirty="0">
                <a:latin typeface="Roboto" panose="02000000000000000000" pitchFamily="2" charset="0"/>
                <a:ea typeface="Roboto" panose="02000000000000000000" pitchFamily="2" charset="0"/>
                <a:cs typeface="Roboto" panose="02000000000000000000" pitchFamily="2" charset="0"/>
              </a:rPr>
              <a:t>Abbreviations: MSM, gay, bisexual, and other men who have sex with men; PWID, persons who inject drugs</a:t>
            </a:r>
            <a:br>
              <a:rPr lang="en-US" sz="1200" dirty="0">
                <a:latin typeface="Roboto" panose="02000000000000000000" pitchFamily="2" charset="0"/>
                <a:ea typeface="Roboto" panose="02000000000000000000" pitchFamily="2" charset="0"/>
                <a:cs typeface="Roboto" panose="02000000000000000000" pitchFamily="2" charset="0"/>
              </a:rPr>
            </a:br>
            <a:endPar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1 and Appendix Table 1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i="1" kern="100" dirty="0">
                <a:effectLst/>
                <a:latin typeface="Roboto" panose="02000000000000000000" pitchFamily="2" charset="0"/>
                <a:ea typeface="Roboto" panose="02000000000000000000" pitchFamily="2" charset="0"/>
                <a:cs typeface="Roboto"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7</a:t>
            </a:fld>
            <a:endParaRPr lang="en-US"/>
          </a:p>
        </p:txBody>
      </p:sp>
    </p:spTree>
    <p:extLst>
      <p:ext uri="{BB962C8B-B14F-4D97-AF65-F5344CB8AC3E}">
        <p14:creationId xmlns:p14="http://schemas.microsoft.com/office/powerpoint/2010/main" val="21289558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2D9BC-06EC-1268-6303-D0E6CDC5DC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E6F95-47BF-AECF-5337-A02FF723BF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87B3DF-BC91-AA55-EB97-A7BD2C57DCF3}"/>
              </a:ext>
            </a:extLst>
          </p:cNvPr>
          <p:cNvSpPr>
            <a:spLocks noGrp="1"/>
          </p:cNvSpPr>
          <p:nvPr>
            <p:ph type="body" idx="1"/>
          </p:nvPr>
        </p:nvSpPr>
        <p:spPr/>
        <p:txBody>
          <a:bodyPr/>
          <a:lstStyle/>
          <a:p>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Overall, most of the CDC-funded HIV tests were conducted in health care settings (68.8%; N=1,407,494) compared to non-health care settings (28.5%; N=582,404). Tests were also conducted in mobile units (2.4%; N=49,335). Self-testing accounted for 0.2% (N=5,091) of CDC-funded HIV tests conducted by health departments and CBOs; this number excludes self-tests distributed through the CDC-led </a:t>
            </a:r>
            <a:r>
              <a:rPr lang="en-US" sz="1200" i="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Together </a:t>
            </a:r>
            <a:r>
              <a:rPr lang="en-US" sz="1200" i="1" kern="1200" dirty="0" err="1">
                <a:solidFill>
                  <a:schemeClr val="tx1"/>
                </a:solidFill>
                <a:effectLst/>
                <a:latin typeface="Roboto" panose="02000000000000000000" pitchFamily="2" charset="0"/>
                <a:ea typeface="Roboto" panose="02000000000000000000" pitchFamily="2" charset="0"/>
                <a:cs typeface="Roboto" panose="02000000000000000000" pitchFamily="2" charset="0"/>
              </a:rPr>
              <a:t>TakeMeHome</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 program (PS22-2210). </a:t>
            </a:r>
          </a:p>
          <a:p>
            <a:endParaRPr lang="en-US" sz="1200" b="1"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r>
              <a:rPr lang="en-US" sz="1200" b="1"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notes and source</a:t>
            </a:r>
            <a:endPar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3 and Appendix Table 2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r>
              <a:rPr lang="en-US" sz="1200" i="1" kern="100" dirty="0">
                <a:effectLst/>
                <a:latin typeface="Roboto" panose="02000000000000000000" pitchFamily="2" charset="0"/>
                <a:ea typeface="Roboto" panose="02000000000000000000" pitchFamily="2" charset="0"/>
                <a:cs typeface="Roboto"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00000"/>
                </a:solidFill>
                <a:latin typeface="Roboto"/>
                <a:ea typeface="Roboto"/>
                <a:cs typeface="Roboto"/>
              </a:rPr>
              <a:t>. </a:t>
            </a:r>
          </a:p>
          <a:p>
            <a:endPar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Roboto"/>
                <a:ea typeface="Roboto"/>
                <a:cs typeface="Roboto"/>
              </a:rPr>
              <a:t>Data Source: 2024 National HIV Prevention Program Monitoring &amp; Evaluation data, reported through </a:t>
            </a:r>
            <a:r>
              <a:rPr lang="en-US" sz="1200" dirty="0" err="1">
                <a:latin typeface="Roboto"/>
                <a:ea typeface="Roboto"/>
                <a:cs typeface="Roboto"/>
              </a:rPr>
              <a:t>EvaluationWeb</a:t>
            </a:r>
            <a:r>
              <a:rPr lang="en-US" sz="1200" dirty="0">
                <a:latin typeface="Roboto"/>
                <a:ea typeface="Roboto"/>
                <a:cs typeface="Roboto"/>
              </a:rPr>
              <a:t>® as of March 17, 2025.</a:t>
            </a:r>
            <a:endParaRPr lang="en-US" sz="1200" b="0" i="0" u="none" strike="noStrike" baseline="0" dirty="0">
              <a:solidFill>
                <a:srgbClr val="000000"/>
              </a:solidFill>
              <a:latin typeface="Roboto"/>
              <a:ea typeface="Roboto"/>
              <a:cs typeface="Roboto"/>
            </a:endParaRPr>
          </a:p>
          <a:p>
            <a:endParaRPr lang="en-US" sz="120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B2E1C787-62A1-BA53-F727-98040A2E82A9}"/>
              </a:ext>
            </a:extLst>
          </p:cNvPr>
          <p:cNvSpPr>
            <a:spLocks noGrp="1"/>
          </p:cNvSpPr>
          <p:nvPr>
            <p:ph type="sldNum" sz="quarter" idx="5"/>
          </p:nvPr>
        </p:nvSpPr>
        <p:spPr/>
        <p:txBody>
          <a:bodyPr/>
          <a:lstStyle/>
          <a:p>
            <a:fld id="{7D283A64-D913-4757-A09B-C7A253B77D4F}" type="slidenum">
              <a:rPr lang="en-US" smtClean="0"/>
              <a:t>8</a:t>
            </a:fld>
            <a:endParaRPr lang="en-US"/>
          </a:p>
        </p:txBody>
      </p:sp>
    </p:spTree>
    <p:extLst>
      <p:ext uri="{BB962C8B-B14F-4D97-AF65-F5344CB8AC3E}">
        <p14:creationId xmlns:p14="http://schemas.microsoft.com/office/powerpoint/2010/main" val="40368939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Of the 2,045,422 HIV tests conducted, 43.2% (N=882,828) had at least one concurrent</a:t>
            </a:r>
            <a:r>
              <a:rPr lang="en-US" dirty="0">
                <a:latin typeface="Roboto" panose="02000000000000000000" pitchFamily="2" charset="0"/>
                <a:ea typeface="Roboto" panose="02000000000000000000" pitchFamily="2" charset="0"/>
                <a:cs typeface="Roboto" panose="02000000000000000000" pitchFamily="2" charset="0"/>
              </a:rPr>
              <a:t> sexually transmitted infection (STI)</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 or hepatitis C test.</a:t>
            </a:r>
            <a:r>
              <a:rPr lang="en-US" dirty="0">
                <a:effectLst/>
                <a:latin typeface="Roboto" panose="02000000000000000000" pitchFamily="2" charset="0"/>
                <a:ea typeface="Roboto" panose="02000000000000000000" pitchFamily="2" charset="0"/>
                <a:cs typeface="Roboto" panose="02000000000000000000" pitchFamily="2" charset="0"/>
              </a:rPr>
              <a:t> </a:t>
            </a:r>
          </a:p>
          <a:p>
            <a:endParaRPr lang="en-US" dirty="0">
              <a:effectLst/>
              <a:latin typeface="Roboto" panose="02000000000000000000" pitchFamily="2" charset="0"/>
              <a:ea typeface="Roboto" panose="02000000000000000000" pitchFamily="2" charset="0"/>
              <a:cs typeface="Roboto" panose="02000000000000000000" pitchFamily="2" charset="0"/>
            </a:endParaRPr>
          </a:p>
          <a:p>
            <a:r>
              <a:rPr lang="en-US" b="1" dirty="0">
                <a:effectLst/>
                <a:latin typeface="Roboto" panose="02000000000000000000" pitchFamily="2" charset="0"/>
                <a:ea typeface="Roboto" panose="02000000000000000000" pitchFamily="2" charset="0"/>
                <a:cs typeface="Roboto" panose="02000000000000000000" pitchFamily="2" charset="0"/>
              </a:rPr>
              <a:t>Data notes and source</a:t>
            </a:r>
            <a:endParaRPr lang="en-US" dirty="0">
              <a:latin typeface="Roboto" panose="02000000000000000000" pitchFamily="2" charset="0"/>
              <a:ea typeface="Roboto" panose="02000000000000000000" pitchFamily="2" charset="0"/>
              <a:cs typeface="Roboto"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For additional data, see Table 4 in the 2024 HIV Testing Report </a:t>
            </a:r>
            <a:r>
              <a:rPr lang="en-US" sz="1200" kern="1200" dirty="0">
                <a:solidFill>
                  <a:schemeClr val="tx1"/>
                </a:solidFill>
                <a:effectLst/>
                <a:latin typeface="Roboto" panose="02000000000000000000" pitchFamily="2" charset="0"/>
                <a:ea typeface="Roboto" panose="02000000000000000000" pitchFamily="2" charset="0"/>
                <a:cs typeface="Roboto" panose="02000000000000000000" pitchFamily="2" charset="0"/>
              </a:rPr>
              <a:t>Data Release Tables</a:t>
            </a:r>
            <a:r>
              <a:rPr lang="en-US" sz="1200" b="0" i="0" u="none" strike="noStrike" baseline="0" dirty="0">
                <a:solidFill>
                  <a:srgbClr val="000000"/>
                </a:solidFill>
                <a:latin typeface="Roboto" panose="02000000000000000000" pitchFamily="2" charset="0"/>
                <a:ea typeface="Roboto" panose="02000000000000000000" pitchFamily="2" charset="0"/>
                <a:cs typeface="Roboto" panose="02000000000000000000"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00" baseline="0" dirty="0">
              <a:solidFill>
                <a:srgbClr val="000000"/>
              </a:solidFill>
              <a:effectLst/>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For more information on the data source, interpreting the data, and variable definitions, see the 2024 HIV Testing Report Technical Notes. </a:t>
            </a:r>
          </a:p>
          <a:p>
            <a:pPr>
              <a:lnSpc>
                <a:spcPct val="150000"/>
              </a:lnSpc>
            </a:pPr>
            <a:endParaRPr lang="en-US" sz="1200" cap="none" dirty="0">
              <a:solidFill>
                <a:srgbClr val="000000"/>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en-US" sz="1200" cap="none" dirty="0">
                <a:solidFill>
                  <a:srgbClr val="000000"/>
                </a:solidFill>
                <a:latin typeface="Roboto"/>
                <a:ea typeface="Roboto"/>
                <a:cs typeface="Roboto"/>
              </a:rPr>
              <a:t>Data for all figures are available in </a:t>
            </a:r>
            <a:r>
              <a:rPr lang="en-US" sz="1200" b="0" i="0" u="none" strike="noStrike" baseline="0" dirty="0">
                <a:solidFill>
                  <a:srgbClr val="000000"/>
                </a:solidFill>
                <a:latin typeface="Roboto"/>
                <a:ea typeface="Roboto"/>
                <a:cs typeface="Roboto"/>
              </a:rPr>
              <a:t>2024 HIV Testing Report </a:t>
            </a:r>
            <a:r>
              <a:rPr lang="en-US" sz="1200" kern="1200" dirty="0">
                <a:solidFill>
                  <a:schemeClr val="tx1"/>
                </a:solidFill>
                <a:effectLst/>
                <a:latin typeface="Roboto"/>
                <a:ea typeface="Roboto"/>
                <a:cs typeface="Roboto"/>
              </a:rPr>
              <a:t>Data Release Tables</a:t>
            </a:r>
            <a:r>
              <a:rPr lang="en-US" sz="1200" cap="none" dirty="0">
                <a:solidFill>
                  <a:srgbClr val="032659"/>
                </a:solidFill>
                <a:latin typeface="Roboto"/>
                <a:ea typeface="Roboto"/>
                <a:cs typeface="Roboto"/>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kern="100" dirty="0">
                <a:effectLst/>
                <a:latin typeface="Roboto" panose="02000000000000000000" pitchFamily="2" charset="0"/>
                <a:ea typeface="Roboto" panose="02000000000000000000" pitchFamily="2" charset="0"/>
                <a:cs typeface="Roboto" panose="02000000000000000000" pitchFamily="2"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Roboto"/>
                <a:ea typeface="Roboto"/>
                <a:cs typeface="Roboto"/>
              </a:rPr>
              <a:t>Data Source: 2024 National HIV Prevention Program Monitoring &amp; Evaluation data, reported through </a:t>
            </a:r>
            <a:r>
              <a:rPr lang="en-US" sz="1200" kern="1200" dirty="0" err="1">
                <a:solidFill>
                  <a:schemeClr val="tx1"/>
                </a:solidFill>
                <a:effectLst/>
                <a:latin typeface="Roboto"/>
                <a:ea typeface="Roboto"/>
                <a:cs typeface="Roboto"/>
              </a:rPr>
              <a:t>EvaluationWeb</a:t>
            </a:r>
            <a:r>
              <a:rPr lang="en-US" sz="1200" kern="1200" dirty="0">
                <a:solidFill>
                  <a:schemeClr val="tx1"/>
                </a:solidFill>
                <a:effectLst/>
                <a:latin typeface="Roboto"/>
                <a:ea typeface="Roboto"/>
                <a:cs typeface="Roboto"/>
              </a:rPr>
              <a:t>® as of March 17, 2025.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kern="100" dirty="0">
              <a:effectLst/>
              <a:latin typeface="Roboto" panose="02000000000000000000" pitchFamily="2" charset="0"/>
              <a:ea typeface="Roboto" panose="02000000000000000000" pitchFamily="2" charset="0"/>
              <a:cs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7D283A64-D913-4757-A09B-C7A253B77D4F}" type="slidenum">
              <a:rPr lang="en-US" smtClean="0"/>
              <a:t>9</a:t>
            </a:fld>
            <a:endParaRPr lang="en-US"/>
          </a:p>
        </p:txBody>
      </p:sp>
    </p:spTree>
    <p:extLst>
      <p:ext uri="{BB962C8B-B14F-4D97-AF65-F5344CB8AC3E}">
        <p14:creationId xmlns:p14="http://schemas.microsoft.com/office/powerpoint/2010/main" val="24951057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cdc.go/" TargetMode="External"/><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hyperlink" Target="https://www.cdc.gov/"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_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9A9B69B-386A-9EA1-4BA7-B36E1A69B259}"/>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itle 45">
            <a:extLst>
              <a:ext uri="{FF2B5EF4-FFF2-40B4-BE49-F238E27FC236}">
                <a16:creationId xmlns:a16="http://schemas.microsoft.com/office/drawing/2014/main" id="{2AAA61E1-C59C-1C7A-FAB7-DC43AA5A391A}"/>
              </a:ext>
            </a:extLst>
          </p:cNvPr>
          <p:cNvSpPr>
            <a:spLocks noGrp="1"/>
          </p:cNvSpPr>
          <p:nvPr>
            <p:ph type="title" hasCustomPrompt="1"/>
          </p:nvPr>
        </p:nvSpPr>
        <p:spPr>
          <a:xfrm>
            <a:off x="617458" y="2031410"/>
            <a:ext cx="8449423" cy="2263778"/>
          </a:xfrm>
        </p:spPr>
        <p:txBody>
          <a:bodyPr>
            <a:normAutofit/>
          </a:bodyPr>
          <a:lstStyle>
            <a:lvl1pPr>
              <a:lnSpc>
                <a:spcPct val="80000"/>
              </a:lnSpc>
              <a:defRPr sz="6100">
                <a:solidFill>
                  <a:schemeClr val="tx2"/>
                </a:solidFill>
              </a:defRPr>
            </a:lvl1pPr>
          </a:lstStyle>
          <a:p>
            <a:r>
              <a:rPr lang="en-US"/>
              <a:t>Presentation Title Slide Option 1a</a:t>
            </a:r>
          </a:p>
        </p:txBody>
      </p:sp>
      <p:sp>
        <p:nvSpPr>
          <p:cNvPr id="50" name="Text Placeholder 49">
            <a:extLst>
              <a:ext uri="{FF2B5EF4-FFF2-40B4-BE49-F238E27FC236}">
                <a16:creationId xmlns:a16="http://schemas.microsoft.com/office/drawing/2014/main" id="{1097355A-6774-CB79-07F1-E9852F1F9CA2}"/>
              </a:ext>
            </a:extLst>
          </p:cNvPr>
          <p:cNvSpPr>
            <a:spLocks noGrp="1"/>
          </p:cNvSpPr>
          <p:nvPr>
            <p:ph type="body" sz="quarter" idx="12" hasCustomPrompt="1"/>
          </p:nvPr>
        </p:nvSpPr>
        <p:spPr>
          <a:xfrm>
            <a:off x="617458" y="4194680"/>
            <a:ext cx="5238566" cy="277780"/>
          </a:xfrm>
        </p:spPr>
        <p:txBody>
          <a:bodyPr>
            <a:noAutofit/>
          </a:bodyPr>
          <a:lstStyle>
            <a:lvl1pPr marL="0" indent="0">
              <a:lnSpc>
                <a:spcPct val="100000"/>
              </a:lnSpc>
              <a:buNone/>
              <a:defRPr sz="2000" b="0" i="0">
                <a:latin typeface="Roboto Medium" panose="02000000000000000000" pitchFamily="2" charset="0"/>
                <a:ea typeface="Roboto Medium" panose="02000000000000000000" pitchFamily="2" charset="0"/>
              </a:defRPr>
            </a:lvl1pPr>
          </a:lstStyle>
          <a:p>
            <a:pPr lvl="0"/>
            <a:r>
              <a:rPr lang="en-US"/>
              <a:t>Subhead Goes Here</a:t>
            </a:r>
          </a:p>
        </p:txBody>
      </p:sp>
      <p:sp>
        <p:nvSpPr>
          <p:cNvPr id="3" name="Text Placeholder 9">
            <a:extLst>
              <a:ext uri="{FF2B5EF4-FFF2-40B4-BE49-F238E27FC236}">
                <a16:creationId xmlns:a16="http://schemas.microsoft.com/office/drawing/2014/main" id="{4F6F9023-78E8-330D-F82C-34050378359F}"/>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lvl1pPr>
          </a:lstStyle>
          <a:p>
            <a:r>
              <a:rPr lang="en-US">
                <a:latin typeface="+mj-lt"/>
              </a:rPr>
              <a:t>Name of Presenter</a:t>
            </a:r>
          </a:p>
        </p:txBody>
      </p:sp>
      <p:sp>
        <p:nvSpPr>
          <p:cNvPr id="5" name="Text Placeholder 49">
            <a:extLst>
              <a:ext uri="{FF2B5EF4-FFF2-40B4-BE49-F238E27FC236}">
                <a16:creationId xmlns:a16="http://schemas.microsoft.com/office/drawing/2014/main" id="{EE1B9B0B-9B4D-7FC1-7BD7-8A83499EE869}"/>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tx1"/>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6" name="Picture Placeholder 7" descr="Profile picture of presenter">
            <a:extLst>
              <a:ext uri="{FF2B5EF4-FFF2-40B4-BE49-F238E27FC236}">
                <a16:creationId xmlns:a16="http://schemas.microsoft.com/office/drawing/2014/main" id="{60C2E521-767B-5C37-66FE-5313045825A8}"/>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pic>
        <p:nvPicPr>
          <p:cNvPr id="11" name="Picture 10" descr="U.S. Centers for Disease Control and Prevention">
            <a:extLst>
              <a:ext uri="{FF2B5EF4-FFF2-40B4-BE49-F238E27FC236}">
                <a16:creationId xmlns:a16="http://schemas.microsoft.com/office/drawing/2014/main" id="{46A13E54-5873-EA98-E5BF-B1DBD2CB6290}"/>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382886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_BlueFramed">
    <p:bg>
      <p:bgPr>
        <a:solidFill>
          <a:schemeClr val="tx2"/>
        </a:solidFill>
        <a:effectLst/>
      </p:bgPr>
    </p:bg>
    <p:spTree>
      <p:nvGrpSpPr>
        <p:cNvPr id="1" name=""/>
        <p:cNvGrpSpPr/>
        <p:nvPr/>
      </p:nvGrpSpPr>
      <p:grpSpPr>
        <a:xfrm>
          <a:off x="0" y="0"/>
          <a:ext cx="0" cy="0"/>
          <a:chOff x="0" y="0"/>
          <a:chExt cx="0" cy="0"/>
        </a:xfrm>
      </p:grpSpPr>
      <p:sp>
        <p:nvSpPr>
          <p:cNvPr id="13" name="Round Same Side Corner Rectangle 12">
            <a:extLst>
              <a:ext uri="{FF2B5EF4-FFF2-40B4-BE49-F238E27FC236}">
                <a16:creationId xmlns:a16="http://schemas.microsoft.com/office/drawing/2014/main" id="{223F5765-BABD-77A5-BECF-47A636DEE127}"/>
              </a:ext>
              <a:ext uri="{C183D7F6-B498-43B3-948B-1728B52AA6E4}">
                <adec:decorative xmlns:adec="http://schemas.microsoft.com/office/drawing/2017/decorative" val="1"/>
              </a:ext>
            </a:extLst>
          </p:cNvPr>
          <p:cNvSpPr>
            <a:spLocks/>
          </p:cNvSpPr>
          <p:nvPr userDrawn="1"/>
        </p:nvSpPr>
        <p:spPr>
          <a:xfrm rot="16200000">
            <a:off x="5946648" y="-116223"/>
            <a:ext cx="5486400" cy="7004304"/>
          </a:xfrm>
          <a:prstGeom prst="round2SameRect">
            <a:avLst>
              <a:gd name="adj1" fmla="val 4233"/>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Title 7">
            <a:extLst>
              <a:ext uri="{FF2B5EF4-FFF2-40B4-BE49-F238E27FC236}">
                <a16:creationId xmlns:a16="http://schemas.microsoft.com/office/drawing/2014/main" id="{94638757-880E-A096-63AD-D015D49A142E}"/>
              </a:ext>
            </a:extLst>
          </p:cNvPr>
          <p:cNvSpPr>
            <a:spLocks noGrp="1"/>
          </p:cNvSpPr>
          <p:nvPr>
            <p:ph type="title" hasCustomPrompt="1"/>
          </p:nvPr>
        </p:nvSpPr>
        <p:spPr>
          <a:xfrm>
            <a:off x="774402" y="2190308"/>
            <a:ext cx="3618921" cy="994143"/>
          </a:xfrm>
        </p:spPr>
        <p:txBody>
          <a:bodyPr/>
          <a:lstStyle>
            <a:lvl1pPr>
              <a:lnSpc>
                <a:spcPct val="100000"/>
              </a:lnSpc>
              <a:defRPr sz="2600">
                <a:solidFill>
                  <a:schemeClr val="bg1"/>
                </a:solidFill>
              </a:defRPr>
            </a:lvl1pPr>
          </a:lstStyle>
          <a:p>
            <a:r>
              <a:rPr lang="en-US" sz="2600" b="1">
                <a:solidFill>
                  <a:schemeClr val="bg1"/>
                </a:solidFill>
                <a:latin typeface="Roboto" panose="02000000000000000000" pitchFamily="2" charset="0"/>
                <a:ea typeface="Roboto" panose="02000000000000000000" pitchFamily="2" charset="0"/>
                <a:cs typeface="Poppins SemiBold" panose="00000700000000000000" pitchFamily="2" charset="0"/>
              </a:rPr>
              <a:t>Large Color Background Photo Slide</a:t>
            </a:r>
            <a:endParaRPr lang="en-US"/>
          </a:p>
        </p:txBody>
      </p:sp>
      <p:sp>
        <p:nvSpPr>
          <p:cNvPr id="10" name="Text Placeholder 9">
            <a:extLst>
              <a:ext uri="{FF2B5EF4-FFF2-40B4-BE49-F238E27FC236}">
                <a16:creationId xmlns:a16="http://schemas.microsoft.com/office/drawing/2014/main" id="{E4B9D70F-8DD4-FE74-199F-936BA92F5BFF}"/>
              </a:ext>
            </a:extLst>
          </p:cNvPr>
          <p:cNvSpPr>
            <a:spLocks noGrp="1"/>
          </p:cNvSpPr>
          <p:nvPr>
            <p:ph type="body" sz="quarter" idx="11" hasCustomPrompt="1"/>
          </p:nvPr>
        </p:nvSpPr>
        <p:spPr>
          <a:xfrm>
            <a:off x="774402" y="1817536"/>
            <a:ext cx="3618921" cy="198987"/>
          </a:xfrm>
          <a:prstGeom prst="rect">
            <a:avLst/>
          </a:prstGeom>
        </p:spPr>
        <p:txBody>
          <a:bodyPr/>
          <a:lstStyle>
            <a:lvl1pPr marL="0" indent="0">
              <a:lnSpc>
                <a:spcPct val="100000"/>
              </a:lnSpc>
              <a:buNone/>
              <a:defRPr sz="1400" b="0" i="0" cap="all" spc="200" baseline="0">
                <a:solidFill>
                  <a:srgbClr val="FCCF85"/>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2" name="Text Placeholder 11">
            <a:extLst>
              <a:ext uri="{FF2B5EF4-FFF2-40B4-BE49-F238E27FC236}">
                <a16:creationId xmlns:a16="http://schemas.microsoft.com/office/drawing/2014/main" id="{31A2D14E-032E-4602-FC72-0705403E7D50}"/>
              </a:ext>
            </a:extLst>
          </p:cNvPr>
          <p:cNvSpPr>
            <a:spLocks noGrp="1"/>
          </p:cNvSpPr>
          <p:nvPr>
            <p:ph type="body" sz="quarter" idx="12" hasCustomPrompt="1"/>
          </p:nvPr>
        </p:nvSpPr>
        <p:spPr>
          <a:xfrm>
            <a:off x="774402" y="3447117"/>
            <a:ext cx="3618921" cy="1902649"/>
          </a:xfrm>
          <a:prstGeom prst="rect">
            <a:avLst/>
          </a:prstGeom>
        </p:spPr>
        <p:txBody>
          <a:bodyPr/>
          <a:lstStyle>
            <a:lvl1pPr marL="0" indent="0">
              <a:lnSpc>
                <a:spcPts val="2400"/>
              </a:lnSpc>
              <a:spcBef>
                <a:spcPts val="1200"/>
              </a:spcBef>
              <a:buNone/>
              <a:defRPr sz="1800">
                <a:solidFill>
                  <a:schemeClr val="bg2"/>
                </a:solidFill>
              </a:defRPr>
            </a:lvl1pPr>
            <a:lvl2pPr>
              <a:defRPr>
                <a:solidFill>
                  <a:schemeClr val="bg2"/>
                </a:solidFill>
              </a:defRPr>
            </a:lvl2pPr>
            <a:lvl3pPr>
              <a:defRPr>
                <a:solidFill>
                  <a:schemeClr val="bg2"/>
                </a:solidFill>
              </a:defRPr>
            </a:lvl3pPr>
          </a:lstStyle>
          <a:p>
            <a:pPr lvl="0"/>
            <a:r>
              <a:rPr lang="en-US"/>
              <a:t>Place in your content here.</a:t>
            </a:r>
          </a:p>
          <a:p>
            <a:pPr lvl="0"/>
            <a:r>
              <a:rPr lang="en-US"/>
              <a:t>First level bullets</a:t>
            </a:r>
          </a:p>
          <a:p>
            <a:pPr lvl="1"/>
            <a:r>
              <a:rPr lang="en-US"/>
              <a:t>Second level bullets</a:t>
            </a:r>
          </a:p>
          <a:p>
            <a:pPr lvl="2"/>
            <a:r>
              <a:rPr lang="en-US"/>
              <a:t>Third level bullets</a:t>
            </a:r>
          </a:p>
        </p:txBody>
      </p:sp>
      <p:sp>
        <p:nvSpPr>
          <p:cNvPr id="5" name="Picture Placeholder 20">
            <a:extLst>
              <a:ext uri="{FF2B5EF4-FFF2-40B4-BE49-F238E27FC236}">
                <a16:creationId xmlns:a16="http://schemas.microsoft.com/office/drawing/2014/main" id="{950E01E0-7A07-E4AB-3775-B20EBF283BC1}"/>
              </a:ext>
            </a:extLst>
          </p:cNvPr>
          <p:cNvSpPr>
            <a:spLocks noGrp="1"/>
          </p:cNvSpPr>
          <p:nvPr>
            <p:ph type="pic" sz="quarter" idx="14"/>
          </p:nvPr>
        </p:nvSpPr>
        <p:spPr>
          <a:xfrm>
            <a:off x="5187697" y="650449"/>
            <a:ext cx="7004306" cy="5478679"/>
          </a:xfrm>
          <a:custGeom>
            <a:avLst/>
            <a:gdLst>
              <a:gd name="connsiteX0" fmla="*/ 233682 w 4938343"/>
              <a:gd name="connsiteY0" fmla="*/ 0 h 5829321"/>
              <a:gd name="connsiteX1" fmla="*/ 4938343 w 4938343"/>
              <a:gd name="connsiteY1" fmla="*/ 0 h 5829321"/>
              <a:gd name="connsiteX2" fmla="*/ 4938343 w 4938343"/>
              <a:gd name="connsiteY2" fmla="*/ 5829321 h 5829321"/>
              <a:gd name="connsiteX3" fmla="*/ 233682 w 4938343"/>
              <a:gd name="connsiteY3" fmla="*/ 5829321 h 5829321"/>
              <a:gd name="connsiteX4" fmla="*/ 0 w 4938343"/>
              <a:gd name="connsiteY4" fmla="*/ 5595639 h 5829321"/>
              <a:gd name="connsiteX5" fmla="*/ 0 w 4938343"/>
              <a:gd name="connsiteY5" fmla="*/ 233682 h 5829321"/>
              <a:gd name="connsiteX6" fmla="*/ 233682 w 4938343"/>
              <a:gd name="connsiteY6" fmla="*/ 0 h 582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38343" h="5829321">
                <a:moveTo>
                  <a:pt x="233682" y="0"/>
                </a:moveTo>
                <a:lnTo>
                  <a:pt x="4938343" y="0"/>
                </a:lnTo>
                <a:lnTo>
                  <a:pt x="4938343" y="5829321"/>
                </a:lnTo>
                <a:lnTo>
                  <a:pt x="233682" y="5829321"/>
                </a:lnTo>
                <a:cubicBezTo>
                  <a:pt x="104623" y="5829321"/>
                  <a:pt x="0" y="5724698"/>
                  <a:pt x="0" y="5595639"/>
                </a:cubicBezTo>
                <a:lnTo>
                  <a:pt x="0" y="233682"/>
                </a:lnTo>
                <a:cubicBezTo>
                  <a:pt x="0" y="104623"/>
                  <a:pt x="104623" y="0"/>
                  <a:pt x="233682" y="0"/>
                </a:cubicBezTo>
                <a:close/>
              </a:path>
            </a:pathLst>
          </a:custGeom>
          <a:pattFill prst="pct5">
            <a:fgClr>
              <a:schemeClr val="accent1"/>
            </a:fgClr>
            <a:bgClr>
              <a:schemeClr val="bg1"/>
            </a:bgClr>
          </a:pattFill>
        </p:spPr>
        <p:txBody>
          <a:bodyPr wrap="square">
            <a:noAutofit/>
          </a:bodyPr>
          <a:lstStyle/>
          <a:p>
            <a:r>
              <a:rPr lang="en-US"/>
              <a:t>Click icon to add picture</a:t>
            </a:r>
          </a:p>
        </p:txBody>
      </p:sp>
      <p:sp>
        <p:nvSpPr>
          <p:cNvPr id="3" name="Slide Number Placeholder 5">
            <a:extLst>
              <a:ext uri="{FF2B5EF4-FFF2-40B4-BE49-F238E27FC236}">
                <a16:creationId xmlns:a16="http://schemas.microsoft.com/office/drawing/2014/main" id="{4241FBE0-F6C6-29D2-C777-96138BF32875}"/>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bg1"/>
                </a:solidFill>
                <a:latin typeface="Arial" panose="020B0604020202020204" pitchFamily="34" charset="0"/>
                <a:cs typeface="Arial" panose="020B0604020202020204" pitchFamily="34" charset="0"/>
              </a:defRPr>
            </a:lvl1pPr>
          </a:lstStyle>
          <a:p>
            <a:fld id="{7FC2952A-0647-46EA-8310-EDCEE27AFBD9}" type="slidenum">
              <a:rPr lang="en-US" smtClean="0"/>
              <a:pPr/>
              <a:t>‹#›</a:t>
            </a:fld>
            <a:endParaRPr lang="en-US"/>
          </a:p>
        </p:txBody>
      </p:sp>
      <p:cxnSp>
        <p:nvCxnSpPr>
          <p:cNvPr id="4" name="Straight Connector 3">
            <a:extLst>
              <a:ext uri="{FF2B5EF4-FFF2-40B4-BE49-F238E27FC236}">
                <a16:creationId xmlns:a16="http://schemas.microsoft.com/office/drawing/2014/main" id="{910C67F1-37A6-1F04-DD6D-6C993B0BE110}"/>
              </a:ext>
            </a:extLst>
          </p:cNvPr>
          <p:cNvCxnSpPr>
            <a:cxnSpLocks/>
          </p:cNvCxnSpPr>
          <p:nvPr userDrawn="1"/>
        </p:nvCxnSpPr>
        <p:spPr>
          <a:xfrm>
            <a:off x="314960" y="6390998"/>
            <a:ext cx="0" cy="213332"/>
          </a:xfrm>
          <a:prstGeom prst="line">
            <a:avLst/>
          </a:prstGeom>
          <a:ln w="25400" cap="rnd">
            <a:solidFill>
              <a:schemeClr val="bg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2599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_ContactInfo">
    <p:bg>
      <p:bgPr>
        <a:solidFill>
          <a:schemeClr val="bg1"/>
        </a:solidFill>
        <a:effectLst/>
      </p:bgPr>
    </p:bg>
    <p:spTree>
      <p:nvGrpSpPr>
        <p:cNvPr id="1" name=""/>
        <p:cNvGrpSpPr/>
        <p:nvPr/>
      </p:nvGrpSpPr>
      <p:grpSpPr>
        <a:xfrm>
          <a:off x="0" y="0"/>
          <a:ext cx="0" cy="0"/>
          <a:chOff x="0" y="0"/>
          <a:chExt cx="0" cy="0"/>
        </a:xfrm>
      </p:grpSpPr>
      <p:sp>
        <p:nvSpPr>
          <p:cNvPr id="9" name="Title 7">
            <a:extLst>
              <a:ext uri="{FF2B5EF4-FFF2-40B4-BE49-F238E27FC236}">
                <a16:creationId xmlns:a16="http://schemas.microsoft.com/office/drawing/2014/main" id="{E16EFD50-5CA9-27B6-6E4C-9CEC1CD99793}"/>
              </a:ext>
            </a:extLst>
          </p:cNvPr>
          <p:cNvSpPr>
            <a:spLocks noGrp="1"/>
          </p:cNvSpPr>
          <p:nvPr>
            <p:ph type="title" hasCustomPrompt="1"/>
          </p:nvPr>
        </p:nvSpPr>
        <p:spPr>
          <a:xfrm>
            <a:off x="525967" y="1463094"/>
            <a:ext cx="3004946" cy="994143"/>
          </a:xfrm>
        </p:spPr>
        <p:txBody>
          <a:bodyPr/>
          <a:lstStyle>
            <a:lvl1pPr>
              <a:lnSpc>
                <a:spcPct val="100000"/>
              </a:lnSpc>
              <a:defRPr sz="4000">
                <a:solidFill>
                  <a:schemeClr val="tx1"/>
                </a:solidFill>
              </a:defRPr>
            </a:lvl1pPr>
          </a:lstStyle>
          <a:p>
            <a:r>
              <a:rPr lang="en-US"/>
              <a:t>Contact Info:</a:t>
            </a:r>
          </a:p>
        </p:txBody>
      </p:sp>
      <p:sp>
        <p:nvSpPr>
          <p:cNvPr id="5" name="Text Placeholder 49">
            <a:extLst>
              <a:ext uri="{FF2B5EF4-FFF2-40B4-BE49-F238E27FC236}">
                <a16:creationId xmlns:a16="http://schemas.microsoft.com/office/drawing/2014/main" id="{8E83E552-9002-8D41-A1B5-518E6ACE00EB}"/>
              </a:ext>
            </a:extLst>
          </p:cNvPr>
          <p:cNvSpPr>
            <a:spLocks noGrp="1"/>
          </p:cNvSpPr>
          <p:nvPr>
            <p:ph type="body" sz="quarter" idx="14" hasCustomPrompt="1"/>
          </p:nvPr>
        </p:nvSpPr>
        <p:spPr>
          <a:xfrm>
            <a:off x="525967" y="2631347"/>
            <a:ext cx="8508851" cy="1876509"/>
          </a:xfrm>
          <a:prstGeom prst="rect">
            <a:avLst/>
          </a:prstGeom>
        </p:spPr>
        <p:txBody>
          <a:bodyPr>
            <a:noAutofit/>
          </a:bodyPr>
          <a:lstStyle>
            <a:lvl1pPr marL="0" marR="0" indent="0" algn="l" defTabSz="914400" rtl="0" eaLnBrk="1" fontAlgn="auto" latinLnBrk="0" hangingPunct="1">
              <a:lnSpc>
                <a:spcPct val="100000"/>
              </a:lnSpc>
              <a:spcBef>
                <a:spcPts val="0"/>
              </a:spcBef>
              <a:spcAft>
                <a:spcPts val="300"/>
              </a:spcAft>
              <a:buClrTx/>
              <a:buSzTx/>
              <a:buFont typeface="Arial" panose="020B0604020202020204" pitchFamily="34" charset="0"/>
              <a:buNone/>
              <a:tabLst/>
              <a:defRPr lang="en-US" b="0" dirty="0"/>
            </a:lvl1pPr>
          </a:lstStyle>
          <a:p>
            <a:pPr lvl="0"/>
            <a:r>
              <a:rPr lang="en-US" b="0">
                <a:latin typeface="+mn-lt"/>
              </a:rPr>
              <a:t>Branch</a:t>
            </a:r>
          </a:p>
          <a:p>
            <a:pPr lvl="0"/>
            <a:r>
              <a:rPr lang="en-US" b="0">
                <a:latin typeface="+mn-lt"/>
              </a:rPr>
              <a:t>Division of HIV Prevention (DHP)</a:t>
            </a:r>
          </a:p>
          <a:p>
            <a:r>
              <a:rPr lang="en-US" altLang="en-US" b="0">
                <a:latin typeface="+mn-lt"/>
              </a:rPr>
              <a:t>National Center for HIV, Viral Hepatitis, STD, and TB Prevention (NCHHSTP)</a:t>
            </a:r>
          </a:p>
          <a:p>
            <a:pPr lvl="0"/>
            <a:r>
              <a:rPr lang="en-US" b="0">
                <a:latin typeface="+mn-lt"/>
              </a:rPr>
              <a:t>email@cdc.gov  |  (###) ###-####</a:t>
            </a:r>
          </a:p>
        </p:txBody>
      </p:sp>
      <p:pic>
        <p:nvPicPr>
          <p:cNvPr id="8" name="Picture 7" descr="U.S. Centers for Disease Control and Prevention">
            <a:extLst>
              <a:ext uri="{FF2B5EF4-FFF2-40B4-BE49-F238E27FC236}">
                <a16:creationId xmlns:a16="http://schemas.microsoft.com/office/drawing/2014/main" id="{66DF3483-B8D3-850B-717A-4046625635CC}"/>
              </a:ext>
            </a:extLst>
          </p:cNvPr>
          <p:cNvPicPr>
            <a:picLocks noGrp="1" noRot="1" noMove="1" noResize="1" noEditPoints="1" noAdjustHandles="1" noChangeArrowheads="1" noChangeShapeType="1" noCrop="1"/>
          </p:cNvPicPr>
          <p:nvPr userDrawn="1"/>
        </p:nvPicPr>
        <p:blipFill>
          <a:blip r:embed="rId2"/>
          <a:stretch>
            <a:fillRect/>
          </a:stretch>
        </p:blipFill>
        <p:spPr>
          <a:xfrm>
            <a:off x="10165976" y="5496168"/>
            <a:ext cx="1445079" cy="914400"/>
          </a:xfrm>
          <a:prstGeom prst="rect">
            <a:avLst/>
          </a:prstGeom>
        </p:spPr>
      </p:pic>
    </p:spTree>
    <p:extLst>
      <p:ext uri="{BB962C8B-B14F-4D97-AF65-F5344CB8AC3E}">
        <p14:creationId xmlns:p14="http://schemas.microsoft.com/office/powerpoint/2010/main" val="3547430756"/>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_Thankyou">
    <p:bg>
      <p:bgPr>
        <a:solidFill>
          <a:schemeClr val="tx2"/>
        </a:solidFill>
        <a:effectLst/>
      </p:bgPr>
    </p:bg>
    <p:spTree>
      <p:nvGrpSpPr>
        <p:cNvPr id="1" name=""/>
        <p:cNvGrpSpPr/>
        <p:nvPr/>
      </p:nvGrpSpPr>
      <p:grpSpPr>
        <a:xfrm>
          <a:off x="0" y="0"/>
          <a:ext cx="0" cy="0"/>
          <a:chOff x="0" y="0"/>
          <a:chExt cx="0" cy="0"/>
        </a:xfrm>
      </p:grpSpPr>
      <p:pic>
        <p:nvPicPr>
          <p:cNvPr id="7" name="Picture 6" descr="U.S. Centers for Disease Control and Prevention">
            <a:extLst>
              <a:ext uri="{FF2B5EF4-FFF2-40B4-BE49-F238E27FC236}">
                <a16:creationId xmlns:a16="http://schemas.microsoft.com/office/drawing/2014/main" id="{37B33FD4-3FC6-B66D-8F5D-A2EDA673C85C}"/>
              </a:ext>
            </a:extLst>
          </p:cNvPr>
          <p:cNvPicPr>
            <a:picLocks noGrp="1" noRot="1" noMove="1" noResize="1" noEditPoints="1" noAdjustHandles="1" noChangeArrowheads="1" noChangeShapeType="1" noCrop="1"/>
          </p:cNvPicPr>
          <p:nvPr userDrawn="1"/>
        </p:nvPicPr>
        <p:blipFill>
          <a:blip r:embed="rId2"/>
          <a:stretch>
            <a:fillRect/>
          </a:stretch>
        </p:blipFill>
        <p:spPr>
          <a:xfrm>
            <a:off x="10165976" y="5496168"/>
            <a:ext cx="1445079" cy="914400"/>
          </a:xfrm>
          <a:prstGeom prst="rect">
            <a:avLst/>
          </a:prstGeom>
        </p:spPr>
      </p:pic>
      <p:sp>
        <p:nvSpPr>
          <p:cNvPr id="2" name="TextBox 1">
            <a:extLst>
              <a:ext uri="{FF2B5EF4-FFF2-40B4-BE49-F238E27FC236}">
                <a16:creationId xmlns:a16="http://schemas.microsoft.com/office/drawing/2014/main" id="{FDCC61B5-4E74-61A5-4872-A535DC2C13E8}"/>
              </a:ext>
            </a:extLst>
          </p:cNvPr>
          <p:cNvSpPr txBox="1"/>
          <p:nvPr userDrawn="1"/>
        </p:nvSpPr>
        <p:spPr>
          <a:xfrm>
            <a:off x="525967" y="2828835"/>
            <a:ext cx="7524339" cy="1200329"/>
          </a:xfrm>
          <a:prstGeom prst="rect">
            <a:avLst/>
          </a:prstGeom>
          <a:noFill/>
        </p:spPr>
        <p:txBody>
          <a:bodyPr wrap="square" rtlCol="0">
            <a:spAutoFit/>
          </a:bodyPr>
          <a:lstStyle/>
          <a:p>
            <a:pPr algn="l"/>
            <a:r>
              <a:rPr lang="en-US">
                <a:solidFill>
                  <a:schemeClr val="bg2"/>
                </a:solidFill>
                <a:latin typeface="+mn-lt"/>
              </a:rPr>
              <a:t>For more information, contact CDC</a:t>
            </a:r>
          </a:p>
          <a:p>
            <a:pPr algn="l"/>
            <a:r>
              <a:rPr lang="en-US">
                <a:solidFill>
                  <a:schemeClr val="bg2"/>
                </a:solidFill>
                <a:latin typeface="+mn-lt"/>
              </a:rPr>
              <a:t>1-800-CDC-INFO (232-4636)</a:t>
            </a:r>
          </a:p>
          <a:p>
            <a:pPr algn="l"/>
            <a:r>
              <a:rPr lang="en-US">
                <a:solidFill>
                  <a:schemeClr val="bg2"/>
                </a:solidFill>
                <a:latin typeface="+mn-lt"/>
              </a:rPr>
              <a:t>TTY:  1-888-232-6348  </a:t>
            </a:r>
            <a:r>
              <a:rPr lang="en-US" u="sng">
                <a:solidFill>
                  <a:schemeClr val="bg2"/>
                </a:solidFill>
                <a:latin typeface="+mn-lt"/>
                <a:hlinkClick r:id="rId3">
                  <a:extLst>
                    <a:ext uri="{A12FA001-AC4F-418D-AE19-62706E023703}">
                      <ahyp:hlinkClr xmlns:ahyp="http://schemas.microsoft.com/office/drawing/2018/hyperlinkcolor" val="tx"/>
                    </a:ext>
                  </a:extLst>
                </a:hlinkClick>
              </a:rPr>
              <a:t>https://www.cdc.go</a:t>
            </a:r>
            <a:r>
              <a:rPr lang="en-US" u="sng">
                <a:solidFill>
                  <a:schemeClr val="bg2"/>
                </a:solidFill>
                <a:latin typeface="+mn-lt"/>
                <a:hlinkClick r:id="rId4">
                  <a:extLst>
                    <a:ext uri="{A12FA001-AC4F-418D-AE19-62706E023703}">
                      <ahyp:hlinkClr xmlns:ahyp="http://schemas.microsoft.com/office/drawing/2018/hyperlinkcolor" val="tx"/>
                    </a:ext>
                  </a:extLst>
                </a:hlinkClick>
              </a:rPr>
              <a:t>v</a:t>
            </a:r>
            <a:endParaRPr lang="en-US" u="sng">
              <a:solidFill>
                <a:schemeClr val="bg2"/>
              </a:solidFill>
              <a:latin typeface="+mn-lt"/>
            </a:endParaRPr>
          </a:p>
          <a:p>
            <a:pPr algn="l"/>
            <a:r>
              <a:rPr lang="en-US">
                <a:solidFill>
                  <a:schemeClr val="bg2"/>
                </a:solidFill>
                <a:latin typeface="+mn-lt"/>
              </a:rPr>
              <a:t>Follow us on social </a:t>
            </a:r>
            <a:r>
              <a:rPr lang="en-US" b="1">
                <a:solidFill>
                  <a:schemeClr val="bg2"/>
                </a:solidFill>
                <a:latin typeface="+mn-lt"/>
              </a:rPr>
              <a:t>@CDC</a:t>
            </a:r>
          </a:p>
        </p:txBody>
      </p:sp>
    </p:spTree>
    <p:extLst>
      <p:ext uri="{BB962C8B-B14F-4D97-AF65-F5344CB8AC3E}">
        <p14:creationId xmlns:p14="http://schemas.microsoft.com/office/powerpoint/2010/main" val="696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tx1"/>
        </a:solidFill>
        <a:effectLst/>
      </p:bgPr>
    </p:bg>
    <p:spTree>
      <p:nvGrpSpPr>
        <p:cNvPr id="1" name=""/>
        <p:cNvGrpSpPr/>
        <p:nvPr/>
      </p:nvGrpSpPr>
      <p:grpSpPr>
        <a:xfrm>
          <a:off x="0" y="0"/>
          <a:ext cx="0" cy="0"/>
          <a:chOff x="0" y="0"/>
          <a:chExt cx="0" cy="0"/>
        </a:xfrm>
      </p:grpSpPr>
      <p:sp>
        <p:nvSpPr>
          <p:cNvPr id="4" name="Title 45">
            <a:extLst>
              <a:ext uri="{FF2B5EF4-FFF2-40B4-BE49-F238E27FC236}">
                <a16:creationId xmlns:a16="http://schemas.microsoft.com/office/drawing/2014/main" id="{979F4826-7DFE-2BBE-4069-6B5873779BFF}"/>
              </a:ext>
            </a:extLst>
          </p:cNvPr>
          <p:cNvSpPr>
            <a:spLocks noGrp="1"/>
          </p:cNvSpPr>
          <p:nvPr>
            <p:ph type="title" hasCustomPrompt="1"/>
          </p:nvPr>
        </p:nvSpPr>
        <p:spPr>
          <a:xfrm>
            <a:off x="617458" y="2031410"/>
            <a:ext cx="8449423" cy="2263778"/>
          </a:xfrm>
        </p:spPr>
        <p:txBody>
          <a:bodyPr>
            <a:normAutofit/>
          </a:bodyPr>
          <a:lstStyle>
            <a:lvl1pPr>
              <a:lnSpc>
                <a:spcPct val="80000"/>
              </a:lnSpc>
              <a:defRPr sz="6100">
                <a:solidFill>
                  <a:schemeClr val="bg1"/>
                </a:solidFill>
              </a:defRPr>
            </a:lvl1pPr>
          </a:lstStyle>
          <a:p>
            <a:r>
              <a:rPr lang="en-US"/>
              <a:t>Presentation Title Slide Option 1b</a:t>
            </a:r>
          </a:p>
        </p:txBody>
      </p:sp>
      <p:sp>
        <p:nvSpPr>
          <p:cNvPr id="5" name="Text Placeholder 49">
            <a:extLst>
              <a:ext uri="{FF2B5EF4-FFF2-40B4-BE49-F238E27FC236}">
                <a16:creationId xmlns:a16="http://schemas.microsoft.com/office/drawing/2014/main" id="{B3C010D4-014C-843B-89CF-63EE2772B43B}"/>
              </a:ext>
            </a:extLst>
          </p:cNvPr>
          <p:cNvSpPr>
            <a:spLocks noGrp="1"/>
          </p:cNvSpPr>
          <p:nvPr>
            <p:ph type="body" sz="quarter" idx="12" hasCustomPrompt="1"/>
          </p:nvPr>
        </p:nvSpPr>
        <p:spPr>
          <a:xfrm>
            <a:off x="617458" y="4194680"/>
            <a:ext cx="5238566" cy="277780"/>
          </a:xfrm>
        </p:spPr>
        <p:txBody>
          <a:bodyPr>
            <a:noAutofit/>
          </a:bodyPr>
          <a:lstStyle>
            <a:lvl1pPr marL="0" indent="0">
              <a:lnSpc>
                <a:spcPct val="100000"/>
              </a:lnSpc>
              <a:buNone/>
              <a:defRPr sz="2000" b="0" i="0">
                <a:solidFill>
                  <a:srgbClr val="ECF5FF"/>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Text Placeholder 9">
            <a:extLst>
              <a:ext uri="{FF2B5EF4-FFF2-40B4-BE49-F238E27FC236}">
                <a16:creationId xmlns:a16="http://schemas.microsoft.com/office/drawing/2014/main" id="{D8CC540B-AF7C-B6B3-17AF-79BAF9393AAE}"/>
              </a:ext>
            </a:extLst>
          </p:cNvPr>
          <p:cNvSpPr>
            <a:spLocks noGrp="1"/>
          </p:cNvSpPr>
          <p:nvPr>
            <p:ph type="body" sz="quarter" idx="13" hasCustomPrompt="1"/>
          </p:nvPr>
        </p:nvSpPr>
        <p:spPr>
          <a:xfrm>
            <a:off x="1793970" y="5199063"/>
            <a:ext cx="4033464" cy="273197"/>
          </a:xfrm>
        </p:spPr>
        <p:txBody>
          <a:bodyPr/>
          <a:lstStyle>
            <a:lvl1pPr marL="0" indent="0">
              <a:buNone/>
              <a:defRPr lang="en-US" sz="2000" dirty="0">
                <a:solidFill>
                  <a:srgbClr val="ECF5FF"/>
                </a:solidFill>
              </a:defRPr>
            </a:lvl1pPr>
          </a:lstStyle>
          <a:p>
            <a:r>
              <a:rPr lang="en-US">
                <a:latin typeface="+mj-lt"/>
              </a:rPr>
              <a:t>Name of Presenter</a:t>
            </a:r>
          </a:p>
        </p:txBody>
      </p:sp>
      <p:sp>
        <p:nvSpPr>
          <p:cNvPr id="7" name="Text Placeholder 49">
            <a:extLst>
              <a:ext uri="{FF2B5EF4-FFF2-40B4-BE49-F238E27FC236}">
                <a16:creationId xmlns:a16="http://schemas.microsoft.com/office/drawing/2014/main" id="{C5800E56-D77E-D451-64C8-920FD98217F2}"/>
              </a:ext>
            </a:extLst>
          </p:cNvPr>
          <p:cNvSpPr>
            <a:spLocks noGrp="1"/>
          </p:cNvSpPr>
          <p:nvPr>
            <p:ph type="body" sz="quarter" idx="14" hasCustomPrompt="1"/>
          </p:nvPr>
        </p:nvSpPr>
        <p:spPr>
          <a:xfrm>
            <a:off x="1813804" y="5496293"/>
            <a:ext cx="4013630" cy="937504"/>
          </a:xfrm>
          <a:prstGeom prst="rect">
            <a:avLst/>
          </a:prstGeom>
        </p:spPr>
        <p:txBody>
          <a:bodyPr>
            <a:noAutofit/>
          </a:bodyPr>
          <a:lstStyle>
            <a:lvl1pPr marL="0" indent="0">
              <a:lnSpc>
                <a:spcPct val="100000"/>
              </a:lnSpc>
              <a:spcBef>
                <a:spcPts val="0"/>
              </a:spcBef>
              <a:buNone/>
              <a:defRPr sz="1600" b="0" i="1">
                <a:solidFill>
                  <a:schemeClr val="bg2"/>
                </a:solidFill>
                <a:latin typeface="Nunito Sans Normal" pitchFamily="2" charset="77"/>
                <a:ea typeface="Roboto Medium" panose="02000000000000000000" pitchFamily="2" charset="0"/>
              </a:defRPr>
            </a:lvl1pPr>
          </a:lstStyle>
          <a:p>
            <a:pPr lvl="0"/>
            <a:r>
              <a:rPr lang="en-US"/>
              <a:t>Job Title</a:t>
            </a:r>
          </a:p>
          <a:p>
            <a:pPr lvl="0"/>
            <a:r>
              <a:rPr lang="en-US"/>
              <a:t>Division</a:t>
            </a:r>
          </a:p>
          <a:p>
            <a:pPr lvl="0"/>
            <a:r>
              <a:rPr lang="en-US"/>
              <a:t>Center/Institute/Office</a:t>
            </a:r>
          </a:p>
          <a:p>
            <a:pPr lvl="0"/>
            <a:r>
              <a:rPr lang="en-US"/>
              <a:t>Date of Presentation</a:t>
            </a:r>
          </a:p>
        </p:txBody>
      </p:sp>
      <p:sp>
        <p:nvSpPr>
          <p:cNvPr id="8" name="Picture Placeholder 7" descr="Profile picture of presenter">
            <a:extLst>
              <a:ext uri="{FF2B5EF4-FFF2-40B4-BE49-F238E27FC236}">
                <a16:creationId xmlns:a16="http://schemas.microsoft.com/office/drawing/2014/main" id="{A954B062-85A2-8315-B890-58C24F80A0BF}"/>
              </a:ext>
            </a:extLst>
          </p:cNvPr>
          <p:cNvSpPr>
            <a:spLocks noGrp="1"/>
          </p:cNvSpPr>
          <p:nvPr>
            <p:ph type="pic" sz="quarter" idx="10"/>
          </p:nvPr>
        </p:nvSpPr>
        <p:spPr>
          <a:xfrm>
            <a:off x="619955" y="5172454"/>
            <a:ext cx="1019937" cy="1019937"/>
          </a:xfrm>
          <a:custGeom>
            <a:avLst/>
            <a:gdLst>
              <a:gd name="connsiteX0" fmla="*/ 1672045 w 3344091"/>
              <a:gd name="connsiteY0" fmla="*/ 0 h 3344091"/>
              <a:gd name="connsiteX1" fmla="*/ 3344091 w 3344091"/>
              <a:gd name="connsiteY1" fmla="*/ 1672046 h 3344091"/>
              <a:gd name="connsiteX2" fmla="*/ 1672045 w 3344091"/>
              <a:gd name="connsiteY2" fmla="*/ 3344091 h 3344091"/>
              <a:gd name="connsiteX3" fmla="*/ 0 w 3344091"/>
              <a:gd name="connsiteY3" fmla="*/ 1672046 h 3344091"/>
              <a:gd name="connsiteX4" fmla="*/ 1672045 w 3344091"/>
              <a:gd name="connsiteY4" fmla="*/ 0 h 33440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44091" h="3344091">
                <a:moveTo>
                  <a:pt x="1672045" y="0"/>
                </a:moveTo>
                <a:cubicBezTo>
                  <a:pt x="2595492" y="0"/>
                  <a:pt x="3344091" y="748601"/>
                  <a:pt x="3344091" y="1672046"/>
                </a:cubicBezTo>
                <a:cubicBezTo>
                  <a:pt x="3344091" y="2595490"/>
                  <a:pt x="2595492" y="3344091"/>
                  <a:pt x="1672045" y="3344091"/>
                </a:cubicBezTo>
                <a:cubicBezTo>
                  <a:pt x="748601" y="3344091"/>
                  <a:pt x="0" y="2595490"/>
                  <a:pt x="0" y="1672046"/>
                </a:cubicBezTo>
                <a:cubicBezTo>
                  <a:pt x="0" y="748601"/>
                  <a:pt x="748601" y="0"/>
                  <a:pt x="1672045" y="0"/>
                </a:cubicBezTo>
                <a:close/>
              </a:path>
            </a:pathLst>
          </a:custGeom>
          <a:pattFill prst="pct5">
            <a:fgClr>
              <a:schemeClr val="accent1"/>
            </a:fgClr>
            <a:bgClr>
              <a:schemeClr val="bg1"/>
            </a:bgClr>
          </a:pattFill>
        </p:spPr>
        <p:txBody>
          <a:bodyPr wrap="square">
            <a:noAutofit/>
          </a:bodyPr>
          <a:lstStyle>
            <a:lvl1pPr>
              <a:defRPr sz="1200"/>
            </a:lvl1pPr>
          </a:lstStyle>
          <a:p>
            <a:r>
              <a:rPr lang="en-US"/>
              <a:t>Click icon to add picture</a:t>
            </a:r>
          </a:p>
        </p:txBody>
      </p:sp>
      <p:pic>
        <p:nvPicPr>
          <p:cNvPr id="9" name="Picture 8" descr="U.S. Centers for Disease Control and Prevention">
            <a:extLst>
              <a:ext uri="{FF2B5EF4-FFF2-40B4-BE49-F238E27FC236}">
                <a16:creationId xmlns:a16="http://schemas.microsoft.com/office/drawing/2014/main" id="{AA6233A3-0F24-3D59-EA04-311A1A147022}"/>
              </a:ext>
            </a:extLst>
          </p:cNvPr>
          <p:cNvPicPr/>
          <p:nvPr userDrawn="1"/>
        </p:nvPicPr>
        <p:blipFill>
          <a:blip r:embed="rId2"/>
          <a:stretch>
            <a:fillRect/>
          </a:stretch>
        </p:blipFill>
        <p:spPr>
          <a:xfrm>
            <a:off x="617457" y="665609"/>
            <a:ext cx="1445079" cy="914400"/>
          </a:xfrm>
          <a:prstGeom prst="rect">
            <a:avLst/>
          </a:prstGeom>
        </p:spPr>
      </p:pic>
    </p:spTree>
    <p:extLst>
      <p:ext uri="{BB962C8B-B14F-4D97-AF65-F5344CB8AC3E}">
        <p14:creationId xmlns:p14="http://schemas.microsoft.com/office/powerpoint/2010/main" val="18487989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p:bg>
      <p:bgPr>
        <a:solidFill>
          <a:schemeClr val="tx2"/>
        </a:solidFill>
        <a:effectLst/>
      </p:bgPr>
    </p:bg>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E7C5B16F-7F1C-DC7A-82C9-EB03BCDF3447}"/>
              </a:ext>
            </a:extLst>
          </p:cNvPr>
          <p:cNvSpPr>
            <a:spLocks noGrp="1"/>
          </p:cNvSpPr>
          <p:nvPr>
            <p:ph type="title" hasCustomPrompt="1"/>
          </p:nvPr>
        </p:nvSpPr>
        <p:spPr>
          <a:xfrm>
            <a:off x="776339" y="2997473"/>
            <a:ext cx="4952327" cy="699746"/>
          </a:xfrm>
        </p:spPr>
        <p:txBody>
          <a:bodyPr/>
          <a:lstStyle>
            <a:lvl1pPr marL="0" algn="l" defTabSz="914400" rtl="0" eaLnBrk="1" latinLnBrk="0" hangingPunct="1">
              <a:defRPr lang="en-US" sz="5800" b="1" kern="1200" dirty="0">
                <a:solidFill>
                  <a:schemeClr val="bg2"/>
                </a:solidFill>
                <a:latin typeface="Roboto" panose="02000000000000000000" pitchFamily="2" charset="0"/>
                <a:ea typeface="Roboto" panose="02000000000000000000" pitchFamily="2" charset="0"/>
                <a:cs typeface="Poppins" pitchFamily="2" charset="77"/>
              </a:defRPr>
            </a:lvl1pPr>
          </a:lstStyle>
          <a:p>
            <a:r>
              <a:rPr lang="en-US"/>
              <a:t>Section Title 2</a:t>
            </a:r>
          </a:p>
        </p:txBody>
      </p:sp>
      <p:sp>
        <p:nvSpPr>
          <p:cNvPr id="9" name="Text Placeholder 6">
            <a:extLst>
              <a:ext uri="{FF2B5EF4-FFF2-40B4-BE49-F238E27FC236}">
                <a16:creationId xmlns:a16="http://schemas.microsoft.com/office/drawing/2014/main" id="{ABDB48D7-52DF-4715-5300-BF1594552E37}"/>
              </a:ext>
            </a:extLst>
          </p:cNvPr>
          <p:cNvSpPr>
            <a:spLocks noGrp="1"/>
          </p:cNvSpPr>
          <p:nvPr>
            <p:ph type="body" sz="quarter" idx="12" hasCustomPrompt="1"/>
          </p:nvPr>
        </p:nvSpPr>
        <p:spPr>
          <a:xfrm>
            <a:off x="776339" y="3816132"/>
            <a:ext cx="4510655" cy="438364"/>
          </a:xfrm>
          <a:prstGeom prst="rect">
            <a:avLst/>
          </a:prstGeom>
        </p:spPr>
        <p:txBody>
          <a:bodyPr/>
          <a:lstStyle>
            <a:lvl1pPr marL="0" indent="0" algn="l" defTabSz="914400" rtl="0" eaLnBrk="1" latinLnBrk="0" hangingPunct="1">
              <a:buNone/>
              <a:defRPr lang="en-US" sz="1800" kern="1200" dirty="0">
                <a:solidFill>
                  <a:schemeClr val="tx2"/>
                </a:solidFill>
                <a:latin typeface="Roboto" panose="02000000000000000000" pitchFamily="2" charset="0"/>
                <a:ea typeface="Roboto" panose="02000000000000000000" pitchFamily="2" charset="0"/>
                <a:cs typeface="Poppins" panose="00000500000000000000" pitchFamily="2" charset="0"/>
              </a:defRPr>
            </a:lvl1pPr>
          </a:lstStyle>
          <a:p>
            <a:r>
              <a:rPr lang="en-US">
                <a:solidFill>
                  <a:srgbClr val="FCCF85"/>
                </a:solidFill>
              </a:rPr>
              <a:t>Subhead Can Go Here for Added Emphasis</a:t>
            </a:r>
          </a:p>
        </p:txBody>
      </p:sp>
    </p:spTree>
    <p:extLst>
      <p:ext uri="{BB962C8B-B14F-4D97-AF65-F5344CB8AC3E}">
        <p14:creationId xmlns:p14="http://schemas.microsoft.com/office/powerpoint/2010/main" val="1882141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Top Corners Rounded 72">
            <a:extLst>
              <a:ext uri="{FF2B5EF4-FFF2-40B4-BE49-F238E27FC236}">
                <a16:creationId xmlns:a16="http://schemas.microsoft.com/office/drawing/2014/main" id="{DAD1AFA7-A11D-A45A-D8B4-8C7EBDC87BE5}"/>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934723"/>
            <a:ext cx="10655598" cy="645231"/>
          </a:xfrm>
        </p:spPr>
        <p:txBody>
          <a:bodyPr/>
          <a:lstStyle>
            <a:lvl1pPr algn="ctr">
              <a:lnSpc>
                <a:spcPct val="100000"/>
              </a:lnSpc>
              <a:defRPr sz="2600">
                <a:solidFill>
                  <a:schemeClr val="tx1">
                    <a:lumMod val="75000"/>
                    <a:lumOff val="25000"/>
                  </a:schemeClr>
                </a:solidFill>
              </a:defRPr>
            </a:lvl1pPr>
          </a:lstStyle>
          <a:p>
            <a:r>
              <a:rPr lang="en-US"/>
              <a:t>Meeting Agenda</a:t>
            </a:r>
          </a:p>
        </p:txBody>
      </p:sp>
      <p:sp>
        <p:nvSpPr>
          <p:cNvPr id="5" name="Text Placeholder 19">
            <a:extLst>
              <a:ext uri="{FF2B5EF4-FFF2-40B4-BE49-F238E27FC236}">
                <a16:creationId xmlns:a16="http://schemas.microsoft.com/office/drawing/2014/main" id="{FAC8998C-8611-5708-DFEF-B77036F84A8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2" y="1840892"/>
            <a:ext cx="5146895" cy="4543446"/>
          </a:xfrm>
          <a:prstGeom prst="rect">
            <a:avLst/>
          </a:prstGeom>
        </p:spPr>
        <p:txBody>
          <a:bodyPr/>
          <a:lstStyle>
            <a:lvl1pPr marL="230188" indent="-230188">
              <a:lnSpc>
                <a:spcPts val="2400"/>
              </a:lnSpc>
              <a:spcBef>
                <a:spcPts val="1200"/>
              </a:spcBef>
              <a:buFont typeface="Arial" panose="020B0604020202020204" pitchFamily="34" charset="0"/>
              <a:buChar char="•"/>
              <a:defRPr lang="en-US" sz="1800" b="0" kern="1200" dirty="0" smtClean="0">
                <a:solidFill>
                  <a:schemeClr val="tx1"/>
                </a:solidFill>
                <a:latin typeface="Nunito Sans Normal" pitchFamily="2" charset="77"/>
                <a:ea typeface="+mn-ea"/>
                <a:cs typeface="Arial" panose="020B0604020202020204" pitchFamily="34" charset="0"/>
              </a:defRPr>
            </a:lvl1pPr>
            <a:lvl2pPr marL="687388" indent="-230188">
              <a:buFont typeface="Courier New" panose="02070309020205020404" pitchFamily="49" charset="0"/>
              <a:buChar char="o"/>
              <a:defRPr lang="en-US" sz="1800" b="0" kern="1200" dirty="0" smtClean="0">
                <a:solidFill>
                  <a:schemeClr val="tx1"/>
                </a:solidFill>
                <a:latin typeface="Nunito Sans Normal" pitchFamily="2" charset="77"/>
                <a:ea typeface="+mn-ea"/>
                <a:cs typeface="Arial" panose="020B0604020202020204" pitchFamily="34" charset="0"/>
              </a:defRPr>
            </a:lvl2pPr>
            <a:lvl3pPr>
              <a:defRPr lang="en-US" sz="1800" b="0" kern="1200" dirty="0" smtClean="0">
                <a:solidFill>
                  <a:schemeClr val="tx1"/>
                </a:solidFill>
                <a:latin typeface="Nunito Sans Normal" pitchFamily="2" charset="77"/>
                <a:ea typeface="+mn-ea"/>
                <a:cs typeface="Arial" panose="020B0604020202020204" pitchFamily="34" charset="0"/>
              </a:defRPr>
            </a:lvl3pPr>
            <a:lvl4pPr marL="1371600" indent="-169863">
              <a:buFontTx/>
              <a:buChar char="›"/>
              <a:defRPr lang="en-US" sz="1800" b="0" kern="1200" dirty="0" smtClean="0">
                <a:solidFill>
                  <a:schemeClr val="tx1"/>
                </a:solidFill>
                <a:latin typeface="Nunito Sans Normal" pitchFamily="2" charset="77"/>
                <a:ea typeface="+mn-ea"/>
                <a:cs typeface="Arial" panose="020B0604020202020204" pitchFamily="34" charset="0"/>
              </a:defRPr>
            </a:lvl4pPr>
          </a:lstStyle>
          <a:p>
            <a:pPr marL="0" indent="0">
              <a:buNone/>
            </a:pPr>
            <a:r>
              <a:rPr lang="en-US">
                <a:solidFill>
                  <a:srgbClr val="032659"/>
                </a:solidFill>
                <a:latin typeface="Nunito Sans Normal"/>
                <a:cs typeface="Arial"/>
              </a:rPr>
              <a:t>Meeting Date and Time</a:t>
            </a:r>
            <a:endParaRPr lang="en-US"/>
          </a:p>
          <a:p>
            <a:pPr marL="0" indent="623888">
              <a:lnSpc>
                <a:spcPct val="150000"/>
              </a:lnSpc>
              <a:buNone/>
            </a:pPr>
            <a:r>
              <a:rPr lang="en-US">
                <a:solidFill>
                  <a:srgbClr val="032659"/>
                </a:solidFill>
                <a:latin typeface="Nunito Sans Normal"/>
                <a:cs typeface="Arial"/>
              </a:rPr>
              <a:t>Topic 1 Description – Presenter Name</a:t>
            </a:r>
            <a:endParaRPr lang="en-US">
              <a:solidFill>
                <a:srgbClr val="032659"/>
              </a:solidFill>
              <a:latin typeface="Nunito Sans Normal"/>
            </a:endParaRPr>
          </a:p>
          <a:p>
            <a:pPr marL="0" indent="623888">
              <a:lnSpc>
                <a:spcPct val="150000"/>
              </a:lnSpc>
              <a:buNone/>
            </a:pPr>
            <a:r>
              <a:rPr lang="en-US">
                <a:solidFill>
                  <a:srgbClr val="032659"/>
                </a:solidFill>
                <a:latin typeface="Nunito Sans Normal"/>
                <a:cs typeface="Arial"/>
              </a:rPr>
              <a:t>Topic 2 Description – Presenter Name</a:t>
            </a:r>
          </a:p>
          <a:p>
            <a:pPr marL="0" indent="623888">
              <a:lnSpc>
                <a:spcPct val="150000"/>
              </a:lnSpc>
              <a:buNone/>
            </a:pPr>
            <a:r>
              <a:rPr lang="en-US">
                <a:solidFill>
                  <a:srgbClr val="032659"/>
                </a:solidFill>
                <a:latin typeface="Nunito Sans Normal"/>
                <a:cs typeface="Arial"/>
              </a:rPr>
              <a:t>Topic 3 Description – Presenter Name</a:t>
            </a:r>
          </a:p>
          <a:p>
            <a:pPr marL="0" indent="623888">
              <a:lnSpc>
                <a:spcPct val="150000"/>
              </a:lnSpc>
              <a:buNone/>
            </a:pPr>
            <a:r>
              <a:rPr lang="en-US">
                <a:solidFill>
                  <a:srgbClr val="032659"/>
                </a:solidFill>
                <a:latin typeface="Nunito Sans Normal"/>
                <a:cs typeface="Arial"/>
              </a:rPr>
              <a:t>Topic 4 Description – Presenter Name</a:t>
            </a:r>
          </a:p>
          <a:p>
            <a:pPr marL="0" indent="623888">
              <a:lnSpc>
                <a:spcPct val="150000"/>
              </a:lnSpc>
              <a:buNone/>
            </a:pPr>
            <a:r>
              <a:rPr lang="en-US">
                <a:solidFill>
                  <a:srgbClr val="032659"/>
                </a:solidFill>
                <a:latin typeface="Nunito Sans Normal"/>
                <a:cs typeface="Arial"/>
              </a:rPr>
              <a:t>Q&amp;A</a:t>
            </a:r>
          </a:p>
          <a:p>
            <a:pPr marL="0" indent="623888">
              <a:lnSpc>
                <a:spcPct val="150000"/>
              </a:lnSpc>
              <a:buNone/>
            </a:pPr>
            <a:r>
              <a:rPr lang="en-US">
                <a:solidFill>
                  <a:srgbClr val="032659"/>
                </a:solidFill>
                <a:latin typeface="Nunito Sans Normal"/>
                <a:cs typeface="Arial"/>
              </a:rPr>
              <a:t>Follow-up Topics</a:t>
            </a:r>
          </a:p>
          <a:p>
            <a:pPr marL="0" indent="623888">
              <a:lnSpc>
                <a:spcPct val="150000"/>
              </a:lnSpc>
              <a:buNone/>
            </a:pPr>
            <a:r>
              <a:rPr lang="en-US">
                <a:solidFill>
                  <a:srgbClr val="032659"/>
                </a:solidFill>
                <a:latin typeface="Nunito Sans Normal"/>
                <a:cs typeface="Arial"/>
              </a:rPr>
              <a:t>Review Action Items</a:t>
            </a:r>
          </a:p>
        </p:txBody>
      </p:sp>
    </p:spTree>
    <p:extLst>
      <p:ext uri="{BB962C8B-B14F-4D97-AF65-F5344CB8AC3E}">
        <p14:creationId xmlns:p14="http://schemas.microsoft.com/office/powerpoint/2010/main" val="1057754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p:spTree>
      <p:nvGrpSpPr>
        <p:cNvPr id="1" name=""/>
        <p:cNvGrpSpPr/>
        <p:nvPr/>
      </p:nvGrpSpPr>
      <p:grpSpPr>
        <a:xfrm>
          <a:off x="0" y="0"/>
          <a:ext cx="0" cy="0"/>
          <a:chOff x="0" y="0"/>
          <a:chExt cx="0" cy="0"/>
        </a:xfrm>
      </p:grpSpPr>
      <p:sp>
        <p:nvSpPr>
          <p:cNvPr id="2" name="Rounded Rectangle 5">
            <a:extLst>
              <a:ext uri="{FF2B5EF4-FFF2-40B4-BE49-F238E27FC236}">
                <a16:creationId xmlns:a16="http://schemas.microsoft.com/office/drawing/2014/main" id="{A029CAEA-D82D-AAD9-C4A0-A8D417CD559B}"/>
              </a:ext>
              <a:ext uri="{C183D7F6-B498-43B3-948B-1728B52AA6E4}">
                <adec:decorative xmlns:adec="http://schemas.microsoft.com/office/drawing/2017/decorative" val="1"/>
              </a:ext>
            </a:extLst>
          </p:cNvPr>
          <p:cNvSpPr/>
          <p:nvPr userDrawn="1"/>
        </p:nvSpPr>
        <p:spPr>
          <a:xfrm>
            <a:off x="266700" y="267972"/>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5">
            <a:extLst>
              <a:ext uri="{FF2B5EF4-FFF2-40B4-BE49-F238E27FC236}">
                <a16:creationId xmlns:a16="http://schemas.microsoft.com/office/drawing/2014/main" id="{32430FBF-81BC-A61B-0A5E-5589A145161A}"/>
              </a:ext>
              <a:ext uri="{C183D7F6-B498-43B3-948B-1728B52AA6E4}">
                <adec:decorative xmlns:adec="http://schemas.microsoft.com/office/drawing/2017/decorative" val="1"/>
              </a:ext>
            </a:extLst>
          </p:cNvPr>
          <p:cNvSpPr/>
          <p:nvPr userDrawn="1"/>
        </p:nvSpPr>
        <p:spPr>
          <a:xfrm>
            <a:off x="266700" y="267973"/>
            <a:ext cx="11658600" cy="6322055"/>
          </a:xfrm>
          <a:prstGeom prst="roundRect">
            <a:avLst>
              <a:gd name="adj" fmla="val 4726"/>
            </a:avLst>
          </a:prstGeom>
          <a:solidFill>
            <a:srgbClr val="EC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Top Corners Rounded 72">
            <a:extLst>
              <a:ext uri="{FF2B5EF4-FFF2-40B4-BE49-F238E27FC236}">
                <a16:creationId xmlns:a16="http://schemas.microsoft.com/office/drawing/2014/main" id="{9A852B7F-9BA8-2C7E-ECA8-90CDC33E1E11}"/>
              </a:ext>
              <a:ext uri="{C183D7F6-B498-43B3-948B-1728B52AA6E4}">
                <adec:decorative xmlns:adec="http://schemas.microsoft.com/office/drawing/2017/decorative" val="1"/>
              </a:ext>
            </a:extLst>
          </p:cNvPr>
          <p:cNvSpPr/>
          <p:nvPr userDrawn="1"/>
        </p:nvSpPr>
        <p:spPr>
          <a:xfrm flipH="1" flipV="1">
            <a:off x="2084831" y="0"/>
            <a:ext cx="8028432" cy="666750"/>
          </a:xfrm>
          <a:prstGeom prst="round2SameRect">
            <a:avLst>
              <a:gd name="adj1" fmla="val 30472"/>
              <a:gd name="adj2" fmla="val 0"/>
            </a:avLst>
          </a:prstGeom>
          <a:solidFill>
            <a:schemeClr val="tx2"/>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latin typeface="Roboto" panose="02000000000000000000" pitchFamily="2" charset="0"/>
              <a:ea typeface="Roboto" panose="02000000000000000000" pitchFamily="2" charset="0"/>
            </a:endParaRPr>
          </a:p>
        </p:txBody>
      </p:sp>
      <p:sp>
        <p:nvSpPr>
          <p:cNvPr id="7" name="Rectangle: Rounded Corners 96">
            <a:extLst>
              <a:ext uri="{FF2B5EF4-FFF2-40B4-BE49-F238E27FC236}">
                <a16:creationId xmlns:a16="http://schemas.microsoft.com/office/drawing/2014/main" id="{ADFA56A4-E8B6-6AC4-5443-7ED0C0CEDD89}"/>
              </a:ext>
              <a:ext uri="{C183D7F6-B498-43B3-948B-1728B52AA6E4}">
                <adec:decorative xmlns:adec="http://schemas.microsoft.com/office/drawing/2017/decorative" val="1"/>
              </a:ext>
            </a:extLst>
          </p:cNvPr>
          <p:cNvSpPr/>
          <p:nvPr userDrawn="1"/>
        </p:nvSpPr>
        <p:spPr>
          <a:xfrm>
            <a:off x="1539593"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8" name="Text Placeholder 19">
            <a:extLst>
              <a:ext uri="{FF2B5EF4-FFF2-40B4-BE49-F238E27FC236}">
                <a16:creationId xmlns:a16="http://schemas.microsoft.com/office/drawing/2014/main" id="{D303645C-A3A7-7D3A-4D54-352B25046CBC}"/>
              </a:ext>
            </a:extLst>
          </p:cNvPr>
          <p:cNvSpPr>
            <a:spLocks noGrp="1"/>
          </p:cNvSpPr>
          <p:nvPr>
            <p:ph type="body" sz="quarter" idx="33" hasCustomPrompt="1"/>
          </p:nvPr>
        </p:nvSpPr>
        <p:spPr>
          <a:xfrm>
            <a:off x="1708511"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9" name="Text Placeholder 19">
            <a:extLst>
              <a:ext uri="{FF2B5EF4-FFF2-40B4-BE49-F238E27FC236}">
                <a16:creationId xmlns:a16="http://schemas.microsoft.com/office/drawing/2014/main" id="{0DA0564D-AC97-DC6C-B8D3-7BA4AAACDECB}"/>
              </a:ext>
            </a:extLst>
          </p:cNvPr>
          <p:cNvSpPr>
            <a:spLocks noGrp="1"/>
          </p:cNvSpPr>
          <p:nvPr>
            <p:ph type="body" sz="quarter" idx="34" hasCustomPrompt="1"/>
          </p:nvPr>
        </p:nvSpPr>
        <p:spPr>
          <a:xfrm>
            <a:off x="1708512"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10" name="Text Placeholder 19">
            <a:extLst>
              <a:ext uri="{FF2B5EF4-FFF2-40B4-BE49-F238E27FC236}">
                <a16:creationId xmlns:a16="http://schemas.microsoft.com/office/drawing/2014/main" id="{D35BE3A4-E31E-29E6-A2C0-69D977FDBFB8}"/>
              </a:ext>
            </a:extLst>
          </p:cNvPr>
          <p:cNvSpPr>
            <a:spLocks noGrp="1"/>
          </p:cNvSpPr>
          <p:nvPr>
            <p:ph type="body" sz="quarter" idx="35" hasCustomPrompt="1"/>
          </p:nvPr>
        </p:nvSpPr>
        <p:spPr>
          <a:xfrm>
            <a:off x="1708511"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11" name="Rectangle: Rounded Corners 96">
            <a:extLst>
              <a:ext uri="{FF2B5EF4-FFF2-40B4-BE49-F238E27FC236}">
                <a16:creationId xmlns:a16="http://schemas.microsoft.com/office/drawing/2014/main" id="{257CE99B-8E8F-09C6-9A62-E452A8092580}"/>
              </a:ext>
              <a:ext uri="{C183D7F6-B498-43B3-948B-1728B52AA6E4}">
                <adec:decorative xmlns:adec="http://schemas.microsoft.com/office/drawing/2017/decorative" val="1"/>
              </a:ext>
            </a:extLst>
          </p:cNvPr>
          <p:cNvSpPr/>
          <p:nvPr userDrawn="1"/>
        </p:nvSpPr>
        <p:spPr>
          <a:xfrm>
            <a:off x="4811711"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Rounded Corners 96">
            <a:extLst>
              <a:ext uri="{FF2B5EF4-FFF2-40B4-BE49-F238E27FC236}">
                <a16:creationId xmlns:a16="http://schemas.microsoft.com/office/drawing/2014/main" id="{57E1DA0E-ED2B-7E54-9A7F-24287B6E8B6D}"/>
              </a:ext>
              <a:ext uri="{C183D7F6-B498-43B3-948B-1728B52AA6E4}">
                <adec:decorative xmlns:adec="http://schemas.microsoft.com/office/drawing/2017/decorative" val="1"/>
              </a:ext>
            </a:extLst>
          </p:cNvPr>
          <p:cNvSpPr/>
          <p:nvPr userDrawn="1"/>
        </p:nvSpPr>
        <p:spPr>
          <a:xfrm>
            <a:off x="8110496" y="1742048"/>
            <a:ext cx="2568578" cy="3467101"/>
          </a:xfrm>
          <a:prstGeom prst="roundRect">
            <a:avLst>
              <a:gd name="adj" fmla="val 7280"/>
            </a:avLst>
          </a:prstGeom>
          <a:solidFill>
            <a:schemeClr val="bg1"/>
          </a:solidFill>
          <a:ln>
            <a:noFill/>
          </a:ln>
          <a:effectLst>
            <a:outerShdw blurRad="762000" dist="1143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itle 17">
            <a:extLst>
              <a:ext uri="{FF2B5EF4-FFF2-40B4-BE49-F238E27FC236}">
                <a16:creationId xmlns:a16="http://schemas.microsoft.com/office/drawing/2014/main" id="{1187C1EC-9323-D51F-3F1D-C4C5D433A8C9}"/>
              </a:ext>
            </a:extLst>
          </p:cNvPr>
          <p:cNvSpPr>
            <a:spLocks noGrp="1"/>
          </p:cNvSpPr>
          <p:nvPr>
            <p:ph type="title" hasCustomPrompt="1"/>
          </p:nvPr>
        </p:nvSpPr>
        <p:spPr>
          <a:xfrm>
            <a:off x="838200" y="1040397"/>
            <a:ext cx="10515600" cy="329302"/>
          </a:xfrm>
        </p:spPr>
        <p:txBody>
          <a:bodyPr/>
          <a:lstStyle>
            <a:lvl1pPr marL="0" algn="ctr" defTabSz="914400" rtl="0" eaLnBrk="1" latinLnBrk="0" hangingPunct="1">
              <a:defRPr lang="en-US" sz="26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r>
              <a:rPr lang="en-US"/>
              <a:t>Presenters/Team Name</a:t>
            </a:r>
          </a:p>
        </p:txBody>
      </p:sp>
      <p:sp>
        <p:nvSpPr>
          <p:cNvPr id="14" name="Text Placeholder 19">
            <a:extLst>
              <a:ext uri="{FF2B5EF4-FFF2-40B4-BE49-F238E27FC236}">
                <a16:creationId xmlns:a16="http://schemas.microsoft.com/office/drawing/2014/main" id="{2B9AB648-EB69-A797-B837-71DCD6384620}"/>
              </a:ext>
            </a:extLst>
          </p:cNvPr>
          <p:cNvSpPr>
            <a:spLocks noGrp="1"/>
          </p:cNvSpPr>
          <p:nvPr>
            <p:ph type="body" sz="quarter" idx="26" hasCustomPrompt="1"/>
          </p:nvPr>
        </p:nvSpPr>
        <p:spPr>
          <a:xfrm>
            <a:off x="4689027" y="194875"/>
            <a:ext cx="2813946" cy="279687"/>
          </a:xfrm>
          <a:prstGeom prst="rect">
            <a:avLst/>
          </a:prstGeom>
        </p:spPr>
        <p:txBody>
          <a:bodyPr/>
          <a:lstStyle>
            <a:lvl1pPr marL="0" indent="0" algn="ctr" defTabSz="914400" rtl="0" eaLnBrk="1" latinLnBrk="0" hangingPunct="1">
              <a:lnSpc>
                <a:spcPct val="150000"/>
              </a:lnSpc>
              <a:buNone/>
              <a:defRPr lang="en-US" sz="1400" b="1" kern="1200" cap="all" spc="200" baseline="0" dirty="0">
                <a:solidFill>
                  <a:schemeClr val="bg1"/>
                </a:solidFill>
                <a:latin typeface="Roboto" panose="02000000000000000000" pitchFamily="2" charset="0"/>
                <a:ea typeface="Roboto" panose="02000000000000000000" pitchFamily="2" charset="0"/>
                <a:cs typeface="Poppins Medium" panose="00000600000000000000" pitchFamily="2" charset="0"/>
              </a:defRPr>
            </a:lvl1pPr>
          </a:lstStyle>
          <a:p>
            <a:pPr lvl="0"/>
            <a:r>
              <a:rPr lang="en-US"/>
              <a:t>Meeting Title</a:t>
            </a:r>
          </a:p>
        </p:txBody>
      </p:sp>
      <p:sp>
        <p:nvSpPr>
          <p:cNvPr id="15" name="Picture Placeholder 13">
            <a:extLst>
              <a:ext uri="{FF2B5EF4-FFF2-40B4-BE49-F238E27FC236}">
                <a16:creationId xmlns:a16="http://schemas.microsoft.com/office/drawing/2014/main" id="{B8E08167-3104-1A0F-5D4B-0C5F300A26F6}"/>
              </a:ext>
            </a:extLst>
          </p:cNvPr>
          <p:cNvSpPr>
            <a:spLocks noGrp="1"/>
          </p:cNvSpPr>
          <p:nvPr>
            <p:ph type="pic" sz="quarter" idx="11"/>
          </p:nvPr>
        </p:nvSpPr>
        <p:spPr>
          <a:xfrm>
            <a:off x="2320226"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16" name="Picture Placeholder 10">
            <a:extLst>
              <a:ext uri="{FF2B5EF4-FFF2-40B4-BE49-F238E27FC236}">
                <a16:creationId xmlns:a16="http://schemas.microsoft.com/office/drawing/2014/main" id="{F62B9718-8467-CBEC-273A-5E7B3AB170B2}"/>
              </a:ext>
            </a:extLst>
          </p:cNvPr>
          <p:cNvSpPr>
            <a:spLocks noGrp="1"/>
          </p:cNvSpPr>
          <p:nvPr>
            <p:ph type="pic" sz="quarter" idx="10"/>
          </p:nvPr>
        </p:nvSpPr>
        <p:spPr>
          <a:xfrm>
            <a:off x="5628386"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17" name="Text Placeholder 19">
            <a:extLst>
              <a:ext uri="{FF2B5EF4-FFF2-40B4-BE49-F238E27FC236}">
                <a16:creationId xmlns:a16="http://schemas.microsoft.com/office/drawing/2014/main" id="{C46BE658-1BB0-7BEC-F8CD-8B415B7A9170}"/>
              </a:ext>
            </a:extLst>
          </p:cNvPr>
          <p:cNvSpPr>
            <a:spLocks noGrp="1"/>
          </p:cNvSpPr>
          <p:nvPr>
            <p:ph type="body" sz="quarter" idx="27" hasCustomPrompt="1"/>
          </p:nvPr>
        </p:nvSpPr>
        <p:spPr>
          <a:xfrm>
            <a:off x="4980629" y="2923525"/>
            <a:ext cx="2230742" cy="45944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20" name="Text Placeholder 19">
            <a:extLst>
              <a:ext uri="{FF2B5EF4-FFF2-40B4-BE49-F238E27FC236}">
                <a16:creationId xmlns:a16="http://schemas.microsoft.com/office/drawing/2014/main" id="{C0A7436F-2822-6348-0134-6781B1903BA4}"/>
              </a:ext>
            </a:extLst>
          </p:cNvPr>
          <p:cNvSpPr>
            <a:spLocks noGrp="1"/>
          </p:cNvSpPr>
          <p:nvPr>
            <p:ph type="body" sz="quarter" idx="28" hasCustomPrompt="1"/>
          </p:nvPr>
        </p:nvSpPr>
        <p:spPr>
          <a:xfrm>
            <a:off x="4980630" y="3382972"/>
            <a:ext cx="2230740" cy="57527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21" name="Text Placeholder 19">
            <a:extLst>
              <a:ext uri="{FF2B5EF4-FFF2-40B4-BE49-F238E27FC236}">
                <a16:creationId xmlns:a16="http://schemas.microsoft.com/office/drawing/2014/main" id="{4BB8DF84-01F4-A3DD-0821-0125F9FF8C36}"/>
              </a:ext>
            </a:extLst>
          </p:cNvPr>
          <p:cNvSpPr>
            <a:spLocks noGrp="1"/>
          </p:cNvSpPr>
          <p:nvPr>
            <p:ph type="body" sz="quarter" idx="29" hasCustomPrompt="1"/>
          </p:nvPr>
        </p:nvSpPr>
        <p:spPr>
          <a:xfrm>
            <a:off x="4980629" y="395824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22" name="Picture Placeholder 14">
            <a:extLst>
              <a:ext uri="{FF2B5EF4-FFF2-40B4-BE49-F238E27FC236}">
                <a16:creationId xmlns:a16="http://schemas.microsoft.com/office/drawing/2014/main" id="{FB2507BB-5166-65DA-4361-790A1EB11296}"/>
              </a:ext>
            </a:extLst>
          </p:cNvPr>
          <p:cNvSpPr>
            <a:spLocks noGrp="1"/>
          </p:cNvSpPr>
          <p:nvPr>
            <p:ph type="pic" sz="quarter" idx="12"/>
          </p:nvPr>
        </p:nvSpPr>
        <p:spPr>
          <a:xfrm>
            <a:off x="8927171" y="1985998"/>
            <a:ext cx="914400" cy="914400"/>
          </a:xfrm>
          <a:custGeom>
            <a:avLst/>
            <a:gdLst>
              <a:gd name="connsiteX0" fmla="*/ 330926 w 661852"/>
              <a:gd name="connsiteY0" fmla="*/ 0 h 661852"/>
              <a:gd name="connsiteX1" fmla="*/ 661852 w 661852"/>
              <a:gd name="connsiteY1" fmla="*/ 330926 h 661852"/>
              <a:gd name="connsiteX2" fmla="*/ 330926 w 661852"/>
              <a:gd name="connsiteY2" fmla="*/ 661852 h 661852"/>
              <a:gd name="connsiteX3" fmla="*/ 0 w 661852"/>
              <a:gd name="connsiteY3" fmla="*/ 330926 h 661852"/>
              <a:gd name="connsiteX4" fmla="*/ 330926 w 661852"/>
              <a:gd name="connsiteY4" fmla="*/ 0 h 6618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1852" h="661852">
                <a:moveTo>
                  <a:pt x="330926" y="0"/>
                </a:moveTo>
                <a:cubicBezTo>
                  <a:pt x="513691" y="0"/>
                  <a:pt x="661852" y="148161"/>
                  <a:pt x="661852" y="330926"/>
                </a:cubicBezTo>
                <a:cubicBezTo>
                  <a:pt x="661852" y="513691"/>
                  <a:pt x="513691" y="661852"/>
                  <a:pt x="330926" y="661852"/>
                </a:cubicBezTo>
                <a:cubicBezTo>
                  <a:pt x="148161" y="661852"/>
                  <a:pt x="0" y="513691"/>
                  <a:pt x="0" y="330926"/>
                </a:cubicBezTo>
                <a:cubicBezTo>
                  <a:pt x="0" y="148161"/>
                  <a:pt x="148161" y="0"/>
                  <a:pt x="330926" y="0"/>
                </a:cubicBezTo>
                <a:close/>
              </a:path>
            </a:pathLst>
          </a:custGeom>
          <a:pattFill prst="pct5">
            <a:fgClr>
              <a:schemeClr val="accent1"/>
            </a:fgClr>
            <a:bgClr>
              <a:schemeClr val="bg1"/>
            </a:bgClr>
          </a:pattFill>
        </p:spPr>
        <p:txBody>
          <a:bodyPr wrap="square">
            <a:noAutofit/>
          </a:bodyPr>
          <a:lstStyle>
            <a:lvl1pPr>
              <a:defRPr sz="500"/>
            </a:lvl1pPr>
          </a:lstStyle>
          <a:p>
            <a:r>
              <a:rPr lang="en-US"/>
              <a:t>Click icon to add picture</a:t>
            </a:r>
          </a:p>
        </p:txBody>
      </p:sp>
      <p:sp>
        <p:nvSpPr>
          <p:cNvPr id="23" name="Text Placeholder 19">
            <a:extLst>
              <a:ext uri="{FF2B5EF4-FFF2-40B4-BE49-F238E27FC236}">
                <a16:creationId xmlns:a16="http://schemas.microsoft.com/office/drawing/2014/main" id="{E2A58CE0-A895-857D-CD3B-658AD57A1B6D}"/>
              </a:ext>
            </a:extLst>
          </p:cNvPr>
          <p:cNvSpPr>
            <a:spLocks noGrp="1"/>
          </p:cNvSpPr>
          <p:nvPr>
            <p:ph type="body" sz="quarter" idx="30" hasCustomPrompt="1"/>
          </p:nvPr>
        </p:nvSpPr>
        <p:spPr>
          <a:xfrm>
            <a:off x="8288787" y="2913455"/>
            <a:ext cx="2230742" cy="469517"/>
          </a:xfrm>
          <a:prstGeom prst="rect">
            <a:avLst/>
          </a:prstGeom>
        </p:spPr>
        <p:txBody>
          <a:bodyPr/>
          <a:lstStyle>
            <a:lvl1pPr marL="0" indent="0" algn="ctr" defTabSz="914400" rtl="0" eaLnBrk="1" latinLnBrk="0" hangingPunct="1">
              <a:lnSpc>
                <a:spcPct val="150000"/>
              </a:lnSpc>
              <a:buNone/>
              <a:defRPr lang="en-US" sz="2000" b="1" kern="1200" dirty="0">
                <a:solidFill>
                  <a:schemeClr val="tx1"/>
                </a:solidFill>
                <a:latin typeface="Roboto" panose="02000000000000000000" pitchFamily="2" charset="0"/>
                <a:ea typeface="Roboto" panose="02000000000000000000" pitchFamily="2" charset="0"/>
                <a:cs typeface="Poppins SemiBold" panose="00000700000000000000" pitchFamily="2" charset="0"/>
              </a:defRPr>
            </a:lvl1pPr>
          </a:lstStyle>
          <a:p>
            <a:pPr lvl="0"/>
            <a:r>
              <a:rPr lang="en-US"/>
              <a:t>Name</a:t>
            </a:r>
          </a:p>
        </p:txBody>
      </p:sp>
      <p:sp>
        <p:nvSpPr>
          <p:cNvPr id="24" name="Text Placeholder 19">
            <a:extLst>
              <a:ext uri="{FF2B5EF4-FFF2-40B4-BE49-F238E27FC236}">
                <a16:creationId xmlns:a16="http://schemas.microsoft.com/office/drawing/2014/main" id="{64F39797-1012-3D11-6D99-2906242E0F28}"/>
              </a:ext>
            </a:extLst>
          </p:cNvPr>
          <p:cNvSpPr>
            <a:spLocks noGrp="1"/>
          </p:cNvSpPr>
          <p:nvPr>
            <p:ph type="body" sz="quarter" idx="31" hasCustomPrompt="1"/>
          </p:nvPr>
        </p:nvSpPr>
        <p:spPr>
          <a:xfrm>
            <a:off x="8288788" y="3382972"/>
            <a:ext cx="2230740" cy="565204"/>
          </a:xfrm>
          <a:prstGeom prst="rect">
            <a:avLst/>
          </a:prstGeom>
        </p:spPr>
        <p:txBody>
          <a:bodyPr/>
          <a:lstStyle>
            <a:lvl1pPr marL="0" indent="0" algn="ctr" defTabSz="914400" rtl="0" eaLnBrk="1" latinLnBrk="0" hangingPunct="1">
              <a:lnSpc>
                <a:spcPct val="150000"/>
              </a:lnSpc>
              <a:buNone/>
              <a:defRPr lang="en-US" sz="1800" kern="1200" dirty="0">
                <a:solidFill>
                  <a:schemeClr val="tx1"/>
                </a:solidFill>
                <a:latin typeface="Roboto" panose="02000000000000000000" pitchFamily="2" charset="0"/>
                <a:ea typeface="Roboto" panose="02000000000000000000" pitchFamily="2" charset="0"/>
                <a:cs typeface="Poppins" panose="00000500000000000000" pitchFamily="2" charset="0"/>
              </a:defRPr>
            </a:lvl1pPr>
          </a:lstStyle>
          <a:p>
            <a:pPr lvl="0"/>
            <a:r>
              <a:rPr lang="en-US"/>
              <a:t>Job Title</a:t>
            </a:r>
          </a:p>
        </p:txBody>
      </p:sp>
      <p:sp>
        <p:nvSpPr>
          <p:cNvPr id="25" name="Text Placeholder 19">
            <a:extLst>
              <a:ext uri="{FF2B5EF4-FFF2-40B4-BE49-F238E27FC236}">
                <a16:creationId xmlns:a16="http://schemas.microsoft.com/office/drawing/2014/main" id="{F5EF2171-DD50-EB2B-140F-19E5C07869D7}"/>
              </a:ext>
            </a:extLst>
          </p:cNvPr>
          <p:cNvSpPr>
            <a:spLocks noGrp="1"/>
          </p:cNvSpPr>
          <p:nvPr>
            <p:ph type="body" sz="quarter" idx="32" hasCustomPrompt="1"/>
          </p:nvPr>
        </p:nvSpPr>
        <p:spPr>
          <a:xfrm>
            <a:off x="8288787" y="3948177"/>
            <a:ext cx="2230742" cy="920298"/>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Descriptive text about presenter or discussion topic</a:t>
            </a:r>
          </a:p>
        </p:txBody>
      </p:sp>
      <p:sp>
        <p:nvSpPr>
          <p:cNvPr id="26" name="Text Placeholder 19">
            <a:extLst>
              <a:ext uri="{FF2B5EF4-FFF2-40B4-BE49-F238E27FC236}">
                <a16:creationId xmlns:a16="http://schemas.microsoft.com/office/drawing/2014/main" id="{3200ECED-6FA5-B992-826D-F98D003BEFD3}"/>
              </a:ext>
            </a:extLst>
          </p:cNvPr>
          <p:cNvSpPr>
            <a:spLocks noGrp="1"/>
          </p:cNvSpPr>
          <p:nvPr>
            <p:ph type="body" sz="quarter" idx="25" hasCustomPrompt="1"/>
          </p:nvPr>
        </p:nvSpPr>
        <p:spPr>
          <a:xfrm>
            <a:off x="1469782" y="5658525"/>
            <a:ext cx="9252438" cy="464484"/>
          </a:xfrm>
          <a:prstGeom prst="rect">
            <a:avLst/>
          </a:prstGeom>
        </p:spPr>
        <p:txBody>
          <a:bodyPr/>
          <a:lstStyle>
            <a:lvl1pPr marL="0" indent="0" algn="ctr" defTabSz="914400" rtl="0" eaLnBrk="1" latinLnBrk="0" hangingPunct="1">
              <a:lnSpc>
                <a:spcPts val="2000"/>
              </a:lnSpc>
              <a:buNone/>
              <a:defRPr lang="en-US" sz="1800" kern="1200" dirty="0">
                <a:solidFill>
                  <a:schemeClr val="tx1"/>
                </a:solidFill>
                <a:latin typeface="Nunito Sans Normal" pitchFamily="2" charset="77"/>
                <a:ea typeface="Roboto" panose="02000000000000000000" pitchFamily="2" charset="0"/>
                <a:cs typeface="Open Sans Light" panose="020B0606030504020204" pitchFamily="34" charset="0"/>
              </a:defRPr>
            </a:lvl1pPr>
          </a:lstStyle>
          <a:p>
            <a:pPr lvl="0"/>
            <a:r>
              <a:rPr lang="en-US"/>
              <a:t>Additional text of your choice, such as an overview of what the team does, or a summary of meeting objectives.</a:t>
            </a:r>
          </a:p>
        </p:txBody>
      </p:sp>
    </p:spTree>
    <p:extLst>
      <p:ext uri="{BB962C8B-B14F-4D97-AF65-F5344CB8AC3E}">
        <p14:creationId xmlns:p14="http://schemas.microsoft.com/office/powerpoint/2010/main" val="1604587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_WhiteB">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8375796" y="3041794"/>
            <a:ext cx="6858003" cy="774400"/>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367623"/>
            <a:ext cx="10170118" cy="645231"/>
          </a:xfrm>
        </p:spPr>
        <p:txBody>
          <a:bodyPr/>
          <a:lstStyle>
            <a:lvl1pPr>
              <a:lnSpc>
                <a:spcPct val="100000"/>
              </a:lnSpc>
              <a:defRPr sz="2600">
                <a:solidFill>
                  <a:schemeClr val="tx1"/>
                </a:solidFill>
              </a:defRPr>
            </a:lvl1pPr>
          </a:lstStyle>
          <a:p>
            <a:r>
              <a:rPr lang="en-US"/>
              <a:t>Text Content Slide Left/Right Bar</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1049963"/>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1" y="1687875"/>
            <a:ext cx="10170119"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Place in your content here. When pasting in content, please use the “Use Destination Theme” or “Keep Text Only” options to ensure the text matches this template’s styles.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edit the location and size of text boxes as needed to best fit the length of your content. Be sure to center the content in this space for the best aesthetics.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content text to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18pt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supporting text (captions)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14pt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also include bulleted or numbered lists.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Second level bullet</a:t>
            </a:r>
          </a:p>
          <a:p>
            <a:pPr marL="1143000" marR="0" lvl="2"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Third level bullet</a:t>
            </a:r>
          </a:p>
          <a:p>
            <a:pPr marL="1600200" marR="0" lvl="3" indent="-228600" algn="l" defTabSz="914400" rtl="0" eaLnBrk="1" fontAlgn="auto" latinLnBrk="0" hangingPunct="1">
              <a:lnSpc>
                <a:spcPct val="90000"/>
              </a:lnSpc>
              <a:spcBef>
                <a:spcPts val="500"/>
              </a:spcBef>
              <a:spcAft>
                <a:spcPts val="0"/>
              </a:spcAft>
              <a:buClrTx/>
              <a:buSzTx/>
              <a:buFontTx/>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Fourth level bullet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Either way, you have plenty of room here to add in both long and short text.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To change the background color, right click “Format Background” and choose a solid fill color from the palette. Be sure to change the text color as needed for 508 color contrast compliance.</a:t>
            </a:r>
          </a:p>
        </p:txBody>
      </p:sp>
      <p:sp>
        <p:nvSpPr>
          <p:cNvPr id="5" name="Slide Number Placeholder 5">
            <a:extLst>
              <a:ext uri="{FF2B5EF4-FFF2-40B4-BE49-F238E27FC236}">
                <a16:creationId xmlns:a16="http://schemas.microsoft.com/office/drawing/2014/main" id="{EB18146F-FB32-4F69-94B2-AB44D060AB5F}"/>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6" name="Straight Connector 5">
            <a:extLst>
              <a:ext uri="{FF2B5EF4-FFF2-40B4-BE49-F238E27FC236}">
                <a16:creationId xmlns:a16="http://schemas.microsoft.com/office/drawing/2014/main" id="{C55B501C-66C6-CF8F-F20A-8D0F4CE267C1}"/>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3037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_WhiteB">
    <p:spTree>
      <p:nvGrpSpPr>
        <p:cNvPr id="1" name=""/>
        <p:cNvGrpSpPr/>
        <p:nvPr/>
      </p:nvGrpSpPr>
      <p:grpSpPr>
        <a:xfrm>
          <a:off x="0" y="0"/>
          <a:ext cx="0" cy="0"/>
          <a:chOff x="0" y="0"/>
          <a:chExt cx="0" cy="0"/>
        </a:xfrm>
      </p:grpSpPr>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367623"/>
            <a:ext cx="10170118" cy="645231"/>
          </a:xfrm>
        </p:spPr>
        <p:txBody>
          <a:bodyPr/>
          <a:lstStyle>
            <a:lvl1pPr>
              <a:lnSpc>
                <a:spcPct val="100000"/>
              </a:lnSpc>
              <a:defRPr sz="2600">
                <a:solidFill>
                  <a:schemeClr val="tx1"/>
                </a:solidFill>
              </a:defRPr>
            </a:lvl1pPr>
          </a:lstStyle>
          <a:p>
            <a:r>
              <a:rPr lang="en-US"/>
              <a:t>Text Content Slide Left/Upper Bar</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1049963"/>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19" name="Text Placeholder 11">
            <a:extLst>
              <a:ext uri="{FF2B5EF4-FFF2-40B4-BE49-F238E27FC236}">
                <a16:creationId xmlns:a16="http://schemas.microsoft.com/office/drawing/2014/main" id="{68D3F23B-9AE1-1FFE-4504-6CF4F36637E4}"/>
              </a:ext>
            </a:extLst>
          </p:cNvPr>
          <p:cNvSpPr>
            <a:spLocks noGrp="1"/>
          </p:cNvSpPr>
          <p:nvPr>
            <p:ph type="body" sz="quarter" idx="14" hasCustomPrompt="1"/>
          </p:nvPr>
        </p:nvSpPr>
        <p:spPr>
          <a:xfrm>
            <a:off x="774401" y="1687875"/>
            <a:ext cx="10170119" cy="4177852"/>
          </a:xfrm>
          <a:prstGeom prst="rect">
            <a:avLst/>
          </a:prstGeom>
        </p:spPr>
        <p:txBody>
          <a:bodyPr/>
          <a:lstStyle>
            <a:lvl1pPr marL="171450" indent="-171450">
              <a:lnSpc>
                <a:spcPts val="2400"/>
              </a:lnSpc>
              <a:spcBef>
                <a:spcPts val="1200"/>
              </a:spcBef>
              <a:buFont typeface="Arial" panose="020B0604020202020204" pitchFamily="34" charset="0"/>
              <a:buChar char="•"/>
              <a:defRPr sz="1800" b="0">
                <a:solidFill>
                  <a:schemeClr val="tx1"/>
                </a:solidFill>
              </a:defRPr>
            </a:lvl1pPr>
            <a:lvl2pPr>
              <a:defRPr sz="1800">
                <a:solidFill>
                  <a:schemeClr val="tx1"/>
                </a:solidFill>
              </a:defRPr>
            </a:lvl2pPr>
            <a:lvl3pPr>
              <a:defRPr sz="1800">
                <a:solidFill>
                  <a:schemeClr val="tx1"/>
                </a:solidFill>
              </a:defRPr>
            </a:lvl3pPr>
            <a:lvl4pPr>
              <a:defRPr sz="1800">
                <a:solidFill>
                  <a:schemeClr val="tx1"/>
                </a:solidFill>
              </a:defRPr>
            </a:lvl4pPr>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Place in your content here. When pasting in content, please use the “Use Destination Theme” or “Keep Text Only” options to ensure the text matches this template’s styles.</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edit the location and size of text boxes as needed to best fit the length of your content. Be sure to center the content in this space for the best aesthetics.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content text to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18pt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Keep supporting text (captions) </a:t>
            </a:r>
            <a:r>
              <a:rPr kumimoji="0" lang="en-US" sz="1800" b="1"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no smaller than 14pt</a:t>
            </a: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You can also include bulleted or numbered lists.</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Second level bullet</a:t>
            </a:r>
          </a:p>
          <a:p>
            <a:pPr marL="1143000" marR="0" lvl="2"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Third level bullet</a:t>
            </a:r>
          </a:p>
          <a:p>
            <a:pPr marL="1600200" marR="0" lvl="3" indent="-228600" algn="l" defTabSz="914400" rtl="0" eaLnBrk="1" fontAlgn="auto" latinLnBrk="0" hangingPunct="1">
              <a:lnSpc>
                <a:spcPct val="90000"/>
              </a:lnSpc>
              <a:spcBef>
                <a:spcPts val="500"/>
              </a:spcBef>
              <a:spcAft>
                <a:spcPts val="0"/>
              </a:spcAft>
              <a:buClrTx/>
              <a:buSzTx/>
              <a:buFontTx/>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Fourth level bullet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Either way, you have plenty of room here to add in both long and short text.</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srgbClr val="032659"/>
                </a:solidFill>
                <a:effectLst/>
                <a:uLnTx/>
                <a:uFillTx/>
                <a:latin typeface="Nunito Sans Normal" pitchFamily="2" charset="77"/>
                <a:ea typeface="+mn-ea"/>
                <a:cs typeface="Arial" panose="020B0604020202020204" pitchFamily="34" charset="0"/>
              </a:rPr>
              <a:t>To change the background color, right click “Format Background” and choose a solid fill color from the palette. Be sure to change the text color as needed for 508 color contrast compliance.</a:t>
            </a:r>
          </a:p>
        </p:txBody>
      </p:sp>
      <p:sp>
        <p:nvSpPr>
          <p:cNvPr id="5" name="Slide Number Placeholder 5">
            <a:extLst>
              <a:ext uri="{FF2B5EF4-FFF2-40B4-BE49-F238E27FC236}">
                <a16:creationId xmlns:a16="http://schemas.microsoft.com/office/drawing/2014/main" id="{EB18146F-FB32-4F69-94B2-AB44D060AB5F}"/>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6" name="Straight Connector 5">
            <a:extLst>
              <a:ext uri="{FF2B5EF4-FFF2-40B4-BE49-F238E27FC236}">
                <a16:creationId xmlns:a16="http://schemas.microsoft.com/office/drawing/2014/main" id="{C55B501C-66C6-CF8F-F20A-8D0F4CE267C1}"/>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BCF791EA-4B79-369B-A516-033B528F139D}"/>
              </a:ext>
              <a:ext uri="{C183D7F6-B498-43B3-948B-1728B52AA6E4}">
                <adec:decorative xmlns:adec="http://schemas.microsoft.com/office/drawing/2017/decorative" val="1"/>
              </a:ext>
            </a:extLst>
          </p:cNvPr>
          <p:cNvSpPr/>
          <p:nvPr userDrawn="1"/>
        </p:nvSpPr>
        <p:spPr>
          <a:xfrm>
            <a:off x="0" y="0"/>
            <a:ext cx="12192000" cy="198781"/>
          </a:xfrm>
          <a:prstGeom prst="rect">
            <a:avLst/>
          </a:prstGeom>
          <a:gradFill>
            <a:gsLst>
              <a:gs pos="0">
                <a:schemeClr val="tx2">
                  <a:lumMod val="50000"/>
                </a:schemeClr>
              </a:gs>
              <a:gs pos="100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080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Graphic1">
    <p:spTree>
      <p:nvGrpSpPr>
        <p:cNvPr id="1" name=""/>
        <p:cNvGrpSpPr/>
        <p:nvPr/>
      </p:nvGrpSpPr>
      <p:grpSpPr>
        <a:xfrm>
          <a:off x="0" y="0"/>
          <a:ext cx="0" cy="0"/>
          <a:chOff x="0" y="0"/>
          <a:chExt cx="0" cy="0"/>
        </a:xfrm>
      </p:grpSpPr>
      <p:sp>
        <p:nvSpPr>
          <p:cNvPr id="2" name="Title 7">
            <a:extLst>
              <a:ext uri="{FF2B5EF4-FFF2-40B4-BE49-F238E27FC236}">
                <a16:creationId xmlns:a16="http://schemas.microsoft.com/office/drawing/2014/main" id="{CCC70D64-8185-AB86-24F9-92070E2319C7}"/>
              </a:ext>
            </a:extLst>
          </p:cNvPr>
          <p:cNvSpPr>
            <a:spLocks noGrp="1"/>
          </p:cNvSpPr>
          <p:nvPr>
            <p:ph type="title" hasCustomPrompt="1"/>
          </p:nvPr>
        </p:nvSpPr>
        <p:spPr>
          <a:xfrm>
            <a:off x="887507" y="500266"/>
            <a:ext cx="10416988" cy="811369"/>
          </a:xfrm>
        </p:spPr>
        <p:txBody>
          <a:bodyPr/>
          <a:lstStyle>
            <a:lvl1pPr algn="ctr">
              <a:lnSpc>
                <a:spcPct val="100000"/>
              </a:lnSpc>
              <a:defRPr sz="2600">
                <a:solidFill>
                  <a:schemeClr val="tx2"/>
                </a:solidFill>
              </a:defRPr>
            </a:lvl1pPr>
          </a:lstStyle>
          <a:p>
            <a:r>
              <a:rPr lang="en-US"/>
              <a:t>Large Graphic with Title Slide</a:t>
            </a:r>
          </a:p>
        </p:txBody>
      </p:sp>
      <p:sp>
        <p:nvSpPr>
          <p:cNvPr id="6" name="Picture Placeholder 5">
            <a:extLst>
              <a:ext uri="{FF2B5EF4-FFF2-40B4-BE49-F238E27FC236}">
                <a16:creationId xmlns:a16="http://schemas.microsoft.com/office/drawing/2014/main" id="{BBE3C893-3C75-CFA4-677A-F6182ECB3143}"/>
              </a:ext>
            </a:extLst>
          </p:cNvPr>
          <p:cNvSpPr>
            <a:spLocks noGrp="1"/>
          </p:cNvSpPr>
          <p:nvPr>
            <p:ph type="pic" sz="quarter" idx="10"/>
          </p:nvPr>
        </p:nvSpPr>
        <p:spPr>
          <a:xfrm>
            <a:off x="887413" y="1443038"/>
            <a:ext cx="10417175" cy="4666711"/>
          </a:xfrm>
        </p:spPr>
        <p:txBody>
          <a:bodyPr/>
          <a:lstStyle/>
          <a:p>
            <a:endParaRPr lang="en-US"/>
          </a:p>
        </p:txBody>
      </p:sp>
      <p:sp>
        <p:nvSpPr>
          <p:cNvPr id="5" name="Slide Number Placeholder 5">
            <a:extLst>
              <a:ext uri="{FF2B5EF4-FFF2-40B4-BE49-F238E27FC236}">
                <a16:creationId xmlns:a16="http://schemas.microsoft.com/office/drawing/2014/main" id="{0DE88036-A976-45CE-47A5-51B1EE0165B8}"/>
              </a:ext>
            </a:extLst>
          </p:cNvPr>
          <p:cNvSpPr>
            <a:spLocks noGrp="1"/>
          </p:cNvSpPr>
          <p:nvPr>
            <p:ph type="sldNum" sz="quarter" idx="4"/>
          </p:nvPr>
        </p:nvSpPr>
        <p:spPr>
          <a:xfrm>
            <a:off x="5762611" y="6297855"/>
            <a:ext cx="666779" cy="417905"/>
          </a:xfrm>
          <a:prstGeom prst="rect">
            <a:avLst/>
          </a:prstGeom>
        </p:spPr>
        <p:txBody>
          <a:bodyPr vert="horz" lIns="91440" tIns="45720" rIns="91440" bIns="45720" rtlCol="0" anchor="ctr"/>
          <a:lstStyle>
            <a:lvl1pPr algn="ctr">
              <a:defRPr sz="1000">
                <a:solidFill>
                  <a:schemeClr val="tx1"/>
                </a:solidFill>
                <a:latin typeface="Arial" panose="020B0604020202020204" pitchFamily="34" charset="0"/>
                <a:cs typeface="Arial" panose="020B0604020202020204" pitchFamily="34" charset="0"/>
              </a:defRPr>
            </a:lvl1pPr>
          </a:lstStyle>
          <a:p>
            <a:pPr algn="ctr"/>
            <a:fld id="{7FC2952A-0647-46EA-8310-EDCEE27AFBD9}" type="slidenum">
              <a:rPr lang="en-US" smtClean="0"/>
              <a:pPr algn="ctr"/>
              <a:t>‹#›</a:t>
            </a:fld>
            <a:endParaRPr lang="en-US"/>
          </a:p>
        </p:txBody>
      </p:sp>
      <p:cxnSp>
        <p:nvCxnSpPr>
          <p:cNvPr id="7" name="Straight Connector 6">
            <a:extLst>
              <a:ext uri="{FF2B5EF4-FFF2-40B4-BE49-F238E27FC236}">
                <a16:creationId xmlns:a16="http://schemas.microsoft.com/office/drawing/2014/main" id="{4ADB06F5-AA08-D7E5-ED45-966F4B29A874}"/>
              </a:ext>
            </a:extLst>
          </p:cNvPr>
          <p:cNvCxnSpPr>
            <a:cxnSpLocks/>
          </p:cNvCxnSpPr>
          <p:nvPr userDrawn="1"/>
        </p:nvCxnSpPr>
        <p:spPr>
          <a:xfrm>
            <a:off x="6005513" y="6412754"/>
            <a:ext cx="180974" cy="0"/>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4508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Graphic2">
    <p:spTree>
      <p:nvGrpSpPr>
        <p:cNvPr id="1" name=""/>
        <p:cNvGrpSpPr/>
        <p:nvPr/>
      </p:nvGrpSpPr>
      <p:grpSpPr>
        <a:xfrm>
          <a:off x="0" y="0"/>
          <a:ext cx="0" cy="0"/>
          <a:chOff x="0" y="0"/>
          <a:chExt cx="0" cy="0"/>
        </a:xfrm>
      </p:grpSpPr>
      <p:sp>
        <p:nvSpPr>
          <p:cNvPr id="4" name="Rectangle: Top Corners Rounded 28">
            <a:extLst>
              <a:ext uri="{FF2B5EF4-FFF2-40B4-BE49-F238E27FC236}">
                <a16:creationId xmlns:a16="http://schemas.microsoft.com/office/drawing/2014/main" id="{FEAB47AD-DAED-D64E-8BE8-900B60FEB002}"/>
              </a:ext>
              <a:ext uri="{C183D7F6-B498-43B3-948B-1728B52AA6E4}">
                <adec:decorative xmlns:adec="http://schemas.microsoft.com/office/drawing/2017/decorative" val="1"/>
              </a:ext>
            </a:extLst>
          </p:cNvPr>
          <p:cNvSpPr/>
          <p:nvPr userDrawn="1"/>
        </p:nvSpPr>
        <p:spPr>
          <a:xfrm rot="16200000">
            <a:off x="8375796" y="3041794"/>
            <a:ext cx="6858003" cy="774400"/>
          </a:xfrm>
          <a:prstGeom prst="round2SameRect">
            <a:avLst>
              <a:gd name="adj1" fmla="val 0"/>
              <a:gd name="adj2" fmla="val 0"/>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en-US"/>
          </a:p>
        </p:txBody>
      </p:sp>
      <p:sp>
        <p:nvSpPr>
          <p:cNvPr id="18" name="Title 7">
            <a:extLst>
              <a:ext uri="{FF2B5EF4-FFF2-40B4-BE49-F238E27FC236}">
                <a16:creationId xmlns:a16="http://schemas.microsoft.com/office/drawing/2014/main" id="{7BFB01D5-A81B-14C4-1998-89B066C75F42}"/>
              </a:ext>
            </a:extLst>
          </p:cNvPr>
          <p:cNvSpPr>
            <a:spLocks noGrp="1"/>
          </p:cNvSpPr>
          <p:nvPr>
            <p:ph type="title" hasCustomPrompt="1"/>
          </p:nvPr>
        </p:nvSpPr>
        <p:spPr>
          <a:xfrm>
            <a:off x="774402" y="1070899"/>
            <a:ext cx="10170118" cy="645231"/>
          </a:xfrm>
        </p:spPr>
        <p:txBody>
          <a:bodyPr/>
          <a:lstStyle>
            <a:lvl1pPr>
              <a:lnSpc>
                <a:spcPct val="100000"/>
              </a:lnSpc>
              <a:defRPr sz="2600">
                <a:solidFill>
                  <a:schemeClr val="tx1"/>
                </a:solidFill>
              </a:defRPr>
            </a:lvl1pPr>
          </a:lstStyle>
          <a:p>
            <a:r>
              <a:rPr lang="en-US"/>
              <a:t>Large Graphic Slide</a:t>
            </a:r>
          </a:p>
        </p:txBody>
      </p:sp>
      <p:sp>
        <p:nvSpPr>
          <p:cNvPr id="17" name="Text Placeholder 9">
            <a:extLst>
              <a:ext uri="{FF2B5EF4-FFF2-40B4-BE49-F238E27FC236}">
                <a16:creationId xmlns:a16="http://schemas.microsoft.com/office/drawing/2014/main" id="{EE90CEF6-66AC-79B8-C754-A3F766664A43}"/>
              </a:ext>
            </a:extLst>
          </p:cNvPr>
          <p:cNvSpPr>
            <a:spLocks noGrp="1"/>
          </p:cNvSpPr>
          <p:nvPr>
            <p:ph type="body" sz="quarter" idx="11" hasCustomPrompt="1"/>
          </p:nvPr>
        </p:nvSpPr>
        <p:spPr>
          <a:xfrm>
            <a:off x="774402" y="698127"/>
            <a:ext cx="10170118" cy="198987"/>
          </a:xfrm>
          <a:prstGeom prst="rect">
            <a:avLst/>
          </a:prstGeom>
        </p:spPr>
        <p:txBody>
          <a:bodyPr/>
          <a:lstStyle>
            <a:lvl1pPr marL="0" indent="0">
              <a:lnSpc>
                <a:spcPct val="100000"/>
              </a:lnSpc>
              <a:buNone/>
              <a:defRPr sz="1400" b="0" i="0" cap="all" spc="200" baseline="0">
                <a:solidFill>
                  <a:schemeClr val="tx2"/>
                </a:solidFill>
                <a:latin typeface="Roboto Medium" panose="02000000000000000000" pitchFamily="2" charset="0"/>
                <a:ea typeface="Roboto Medium" panose="02000000000000000000" pitchFamily="2" charset="0"/>
              </a:defRPr>
            </a:lvl1pPr>
          </a:lstStyle>
          <a:p>
            <a:pPr lvl="0"/>
            <a:r>
              <a:rPr lang="en-US"/>
              <a:t>SUBHEAD GOES HERE</a:t>
            </a:r>
          </a:p>
        </p:txBody>
      </p:sp>
      <p:sp>
        <p:nvSpPr>
          <p:cNvPr id="6" name="Picture Placeholder 5">
            <a:extLst>
              <a:ext uri="{FF2B5EF4-FFF2-40B4-BE49-F238E27FC236}">
                <a16:creationId xmlns:a16="http://schemas.microsoft.com/office/drawing/2014/main" id="{E1818793-2E40-4A70-4244-67E28C60D2A7}"/>
              </a:ext>
            </a:extLst>
          </p:cNvPr>
          <p:cNvSpPr>
            <a:spLocks noGrp="1"/>
          </p:cNvSpPr>
          <p:nvPr>
            <p:ph type="pic" sz="quarter" idx="12"/>
          </p:nvPr>
        </p:nvSpPr>
        <p:spPr>
          <a:xfrm>
            <a:off x="774700" y="1895475"/>
            <a:ext cx="10169525" cy="4316413"/>
          </a:xfrm>
        </p:spPr>
        <p:txBody>
          <a:bodyPr/>
          <a:lstStyle/>
          <a:p>
            <a:endParaRPr lang="en-US"/>
          </a:p>
        </p:txBody>
      </p:sp>
      <p:sp>
        <p:nvSpPr>
          <p:cNvPr id="5" name="Slide Number Placeholder 5">
            <a:extLst>
              <a:ext uri="{FF2B5EF4-FFF2-40B4-BE49-F238E27FC236}">
                <a16:creationId xmlns:a16="http://schemas.microsoft.com/office/drawing/2014/main" id="{25035182-35D1-0D8F-0E43-1DF6050CACC8}"/>
              </a:ext>
            </a:extLst>
          </p:cNvPr>
          <p:cNvSpPr>
            <a:spLocks noGrp="1"/>
          </p:cNvSpPr>
          <p:nvPr>
            <p:ph type="sldNum" sz="quarter" idx="4"/>
          </p:nvPr>
        </p:nvSpPr>
        <p:spPr>
          <a:xfrm>
            <a:off x="314960" y="6304652"/>
            <a:ext cx="572547" cy="386025"/>
          </a:xfrm>
          <a:prstGeom prst="rect">
            <a:avLst/>
          </a:prstGeom>
        </p:spPr>
        <p:txBody>
          <a:bodyPr vert="horz" lIns="91440" tIns="45720" rIns="91440" bIns="45720" rtlCol="0" anchor="ctr"/>
          <a:lstStyle>
            <a:lvl1pPr algn="l">
              <a:defRPr sz="1000">
                <a:solidFill>
                  <a:schemeClr val="tx1"/>
                </a:solidFill>
                <a:latin typeface="Arial" panose="020B0604020202020204" pitchFamily="34" charset="0"/>
                <a:cs typeface="Arial" panose="020B0604020202020204" pitchFamily="34" charset="0"/>
              </a:defRPr>
            </a:lvl1pPr>
          </a:lstStyle>
          <a:p>
            <a:pPr algn="l"/>
            <a:fld id="{7FC2952A-0647-46EA-8310-EDCEE27AFBD9}" type="slidenum">
              <a:rPr lang="en-US" smtClean="0"/>
              <a:pPr algn="l"/>
              <a:t>‹#›</a:t>
            </a:fld>
            <a:endParaRPr lang="en-US"/>
          </a:p>
        </p:txBody>
      </p:sp>
      <p:cxnSp>
        <p:nvCxnSpPr>
          <p:cNvPr id="7" name="Straight Connector 6">
            <a:extLst>
              <a:ext uri="{FF2B5EF4-FFF2-40B4-BE49-F238E27FC236}">
                <a16:creationId xmlns:a16="http://schemas.microsoft.com/office/drawing/2014/main" id="{516953E3-554B-B08B-EB7A-C0F735173D84}"/>
              </a:ext>
            </a:extLst>
          </p:cNvPr>
          <p:cNvCxnSpPr>
            <a:cxnSpLocks/>
          </p:cNvCxnSpPr>
          <p:nvPr userDrawn="1"/>
        </p:nvCxnSpPr>
        <p:spPr>
          <a:xfrm>
            <a:off x="314960" y="6390998"/>
            <a:ext cx="0" cy="213332"/>
          </a:xfrm>
          <a:prstGeom prst="line">
            <a:avLst/>
          </a:prstGeom>
          <a:ln w="25400" cap="rnd">
            <a:solidFill>
              <a:schemeClr val="tx1"/>
            </a:solidFill>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8934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F9E22D-06E4-4B59-85D8-4D4A90F7F3D2}"/>
              </a:ext>
            </a:extLst>
          </p:cNvPr>
          <p:cNvSpPr>
            <a:spLocks noGrp="1"/>
          </p:cNvSpPr>
          <p:nvPr>
            <p:ph type="title"/>
          </p:nvPr>
        </p:nvSpPr>
        <p:spPr>
          <a:xfrm>
            <a:off x="838200" y="365125"/>
            <a:ext cx="10515600" cy="1325563"/>
          </a:xfrm>
          <a:prstGeom prst="rect">
            <a:avLst/>
          </a:prstGeom>
        </p:spPr>
        <p:txBody>
          <a:bodyPr vert="horz" wrap="square" lIns="0" tIns="0" rIns="0" bIns="0" rtlCol="0" anchor="ctr">
            <a:noAutofit/>
          </a:bodyPr>
          <a:lstStyle/>
          <a:p>
            <a:r>
              <a:rPr lang="en-US"/>
              <a:t>Click to edit Master title style</a:t>
            </a:r>
          </a:p>
        </p:txBody>
      </p:sp>
      <p:sp>
        <p:nvSpPr>
          <p:cNvPr id="7" name="Text Placeholder 2">
            <a:extLst>
              <a:ext uri="{FF2B5EF4-FFF2-40B4-BE49-F238E27FC236}">
                <a16:creationId xmlns:a16="http://schemas.microsoft.com/office/drawing/2014/main" id="{8D9B7916-FB13-1A93-A94E-3499172505D5}"/>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0"/>
            <a:r>
              <a:rPr lang="en-US"/>
              <a:t>First level bullets</a:t>
            </a:r>
          </a:p>
          <a:p>
            <a:pPr lvl="1"/>
            <a:r>
              <a:rPr lang="en-US"/>
              <a:t>Second level bullets</a:t>
            </a:r>
          </a:p>
          <a:p>
            <a:pPr lvl="2"/>
            <a:r>
              <a:rPr lang="en-US"/>
              <a:t>Third level </a:t>
            </a:r>
          </a:p>
          <a:p>
            <a:pPr lvl="3"/>
            <a:r>
              <a:rPr lang="en-US"/>
              <a:t>Fourth level</a:t>
            </a:r>
          </a:p>
          <a:p>
            <a:pPr lvl="0"/>
            <a:endParaRPr lang="en-US"/>
          </a:p>
        </p:txBody>
      </p:sp>
    </p:spTree>
    <p:extLst>
      <p:ext uri="{BB962C8B-B14F-4D97-AF65-F5344CB8AC3E}">
        <p14:creationId xmlns:p14="http://schemas.microsoft.com/office/powerpoint/2010/main" val="4168118617"/>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2" r:id="rId3"/>
    <p:sldLayoutId id="2147483740" r:id="rId4"/>
    <p:sldLayoutId id="2147483757" r:id="rId5"/>
    <p:sldLayoutId id="2147483754" r:id="rId6"/>
    <p:sldLayoutId id="2147483756" r:id="rId7"/>
    <p:sldLayoutId id="2147483753" r:id="rId8"/>
    <p:sldLayoutId id="2147483755" r:id="rId9"/>
    <p:sldLayoutId id="2147483711" r:id="rId10"/>
    <p:sldLayoutId id="2147483744" r:id="rId11"/>
    <p:sldLayoutId id="2147483747" r:id="rId12"/>
  </p:sldLayoutIdLst>
  <p:hf hdr="0" ftr="0" dt="0"/>
  <p:txStyles>
    <p:titleStyle>
      <a:lvl1pPr algn="l" defTabSz="914400" rtl="0" eaLnBrk="1" latinLnBrk="0" hangingPunct="1">
        <a:lnSpc>
          <a:spcPct val="90000"/>
        </a:lnSpc>
        <a:spcBef>
          <a:spcPct val="0"/>
        </a:spcBef>
        <a:buNone/>
        <a:defRPr sz="26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285750" indent="-28575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Nunito Sans Normal" pitchFamily="2" charset="77"/>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anose="05000000000000000000" pitchFamily="2" charset="2"/>
        <a:buChar char="§"/>
        <a:defRPr sz="1800" kern="1200">
          <a:solidFill>
            <a:schemeClr val="tx1"/>
          </a:solidFill>
          <a:latin typeface="Nunito Sans Normal" pitchFamily="2" charset="77"/>
          <a:ea typeface="+mn-ea"/>
          <a:cs typeface="Arial" panose="020B0604020202020204" pitchFamily="34" charset="0"/>
        </a:defRPr>
      </a:lvl3pPr>
      <a:lvl4pPr marL="1600200" indent="-228600" algn="l" defTabSz="914400" rtl="0" eaLnBrk="1" latinLnBrk="0" hangingPunct="1">
        <a:lnSpc>
          <a:spcPct val="90000"/>
        </a:lnSpc>
        <a:spcBef>
          <a:spcPts val="500"/>
        </a:spcBef>
        <a:buFontTx/>
        <a:buChar char="›"/>
        <a:defRPr sz="1800" kern="1200">
          <a:solidFill>
            <a:schemeClr val="tx1"/>
          </a:solidFill>
          <a:latin typeface="Nunito Sans Normal" pitchFamily="2" charset="77"/>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unito Sans Normal" pitchFamily="2" charset="77"/>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7AD985-BD08-EAC4-22FF-43853D9ABC34}"/>
              </a:ext>
            </a:extLst>
          </p:cNvPr>
          <p:cNvSpPr>
            <a:spLocks noGrp="1"/>
          </p:cNvSpPr>
          <p:nvPr>
            <p:ph type="title"/>
          </p:nvPr>
        </p:nvSpPr>
        <p:spPr>
          <a:xfrm>
            <a:off x="617458" y="2885752"/>
            <a:ext cx="10540537" cy="970745"/>
          </a:xfrm>
        </p:spPr>
        <p:txBody>
          <a:bodyPr>
            <a:normAutofit fontScale="90000"/>
          </a:bodyPr>
          <a:lstStyle/>
          <a:p>
            <a:r>
              <a:rPr lang="en-US"/>
              <a:t>2024 Annual HIV Testing Report </a:t>
            </a:r>
          </a:p>
        </p:txBody>
      </p:sp>
      <p:sp>
        <p:nvSpPr>
          <p:cNvPr id="2" name="Text Placeholder 1">
            <a:extLst>
              <a:ext uri="{FF2B5EF4-FFF2-40B4-BE49-F238E27FC236}">
                <a16:creationId xmlns:a16="http://schemas.microsoft.com/office/drawing/2014/main" id="{08DAAFD5-4239-AF3A-E955-794411AC8C28}"/>
              </a:ext>
            </a:extLst>
          </p:cNvPr>
          <p:cNvSpPr>
            <a:spLocks noGrp="1"/>
          </p:cNvSpPr>
          <p:nvPr>
            <p:ph type="body" sz="quarter" idx="12"/>
          </p:nvPr>
        </p:nvSpPr>
        <p:spPr>
          <a:xfrm>
            <a:off x="617458" y="3888517"/>
            <a:ext cx="10849328" cy="525828"/>
          </a:xfrm>
        </p:spPr>
        <p:txBody>
          <a:bodyPr/>
          <a:lstStyle/>
          <a:p>
            <a:r>
              <a:rPr lang="en-US">
                <a:latin typeface="Roboto" panose="02000000000000000000" pitchFamily="2" charset="0"/>
                <a:ea typeface="Roboto" panose="02000000000000000000" pitchFamily="2" charset="0"/>
                <a:cs typeface="Roboto" panose="02000000000000000000" pitchFamily="2" charset="0"/>
              </a:rPr>
              <a:t>CDC-Funded HIV Testing in the United States, Puerto Rico, and US Virgin Islands, 2024</a:t>
            </a:r>
          </a:p>
        </p:txBody>
      </p:sp>
      <p:sp>
        <p:nvSpPr>
          <p:cNvPr id="5" name="Text Placeholder 31">
            <a:extLst>
              <a:ext uri="{FF2B5EF4-FFF2-40B4-BE49-F238E27FC236}">
                <a16:creationId xmlns:a16="http://schemas.microsoft.com/office/drawing/2014/main" id="{4287E14F-0914-59BD-C18C-FE3289A1EA1C}"/>
              </a:ext>
            </a:extLst>
          </p:cNvPr>
          <p:cNvSpPr>
            <a:spLocks noGrp="1"/>
          </p:cNvSpPr>
          <p:nvPr>
            <p:ph type="body" sz="quarter" idx="14"/>
          </p:nvPr>
        </p:nvSpPr>
        <p:spPr>
          <a:xfrm>
            <a:off x="617457" y="5507868"/>
            <a:ext cx="6929237" cy="937504"/>
          </a:xfrm>
        </p:spPr>
        <p:txBody>
          <a:bodyPr/>
          <a:lstStyle/>
          <a:p>
            <a:r>
              <a:rPr lang="en-US" altLang="en-US" i="0">
                <a:latin typeface="Roboto" panose="02000000000000000000" pitchFamily="2" charset="0"/>
                <a:ea typeface="Roboto" panose="02000000000000000000" pitchFamily="2" charset="0"/>
                <a:cs typeface="Roboto" panose="02000000000000000000" pitchFamily="2" charset="0"/>
              </a:rPr>
              <a:t>Division of HIV Prevention (DHP)</a:t>
            </a:r>
            <a:endParaRPr lang="en-US" i="0">
              <a:latin typeface="Roboto" panose="02000000000000000000" pitchFamily="2" charset="0"/>
              <a:ea typeface="Roboto" panose="02000000000000000000" pitchFamily="2" charset="0"/>
              <a:cs typeface="Roboto" panose="02000000000000000000" pitchFamily="2" charset="0"/>
            </a:endParaRPr>
          </a:p>
          <a:p>
            <a:pPr lvl="0" eaLnBrk="0" fontAlgn="base" hangingPunct="0">
              <a:spcBef>
                <a:spcPct val="0"/>
              </a:spcBef>
              <a:spcAft>
                <a:spcPct val="0"/>
              </a:spcAft>
            </a:pPr>
            <a:r>
              <a:rPr lang="en-US" altLang="en-US" i="0">
                <a:latin typeface="Roboto" panose="02000000000000000000" pitchFamily="2" charset="0"/>
                <a:ea typeface="Roboto" panose="02000000000000000000" pitchFamily="2" charset="0"/>
                <a:cs typeface="Roboto" panose="02000000000000000000" pitchFamily="2" charset="0"/>
              </a:rPr>
              <a:t>National Center for HIV, Viral Hepatitis, STD, and TB Prevention (NCHHSTP)</a:t>
            </a:r>
          </a:p>
          <a:p>
            <a:pPr lvl="0" eaLnBrk="0" fontAlgn="base" hangingPunct="0">
              <a:spcBef>
                <a:spcPct val="0"/>
              </a:spcBef>
              <a:spcAft>
                <a:spcPct val="0"/>
              </a:spcAft>
            </a:pPr>
            <a:r>
              <a:rPr lang="en-US" altLang="en-US" i="0">
                <a:latin typeface="Roboto" panose="02000000000000000000" pitchFamily="2" charset="0"/>
                <a:ea typeface="Roboto" panose="02000000000000000000" pitchFamily="2" charset="0"/>
                <a:cs typeface="Roboto" panose="02000000000000000000" pitchFamily="2" charset="0"/>
              </a:rPr>
              <a:t>Centers for Disease Control and Prevention (CDC)</a:t>
            </a:r>
          </a:p>
        </p:txBody>
      </p:sp>
    </p:spTree>
    <p:extLst>
      <p:ext uri="{BB962C8B-B14F-4D97-AF65-F5344CB8AC3E}">
        <p14:creationId xmlns:p14="http://schemas.microsoft.com/office/powerpoint/2010/main" val="3929728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5061FCA1-79A3-A44B-DD87-2F396CBA68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74FF61-04EF-97B6-5B37-8159EC2F2078}"/>
              </a:ext>
            </a:extLst>
          </p:cNvPr>
          <p:cNvSpPr>
            <a:spLocks noGrp="1"/>
          </p:cNvSpPr>
          <p:nvPr>
            <p:ph type="title"/>
          </p:nvPr>
        </p:nvSpPr>
        <p:spPr>
          <a:xfrm>
            <a:off x="230155" y="4371905"/>
            <a:ext cx="11229666" cy="2252823"/>
          </a:xfrm>
        </p:spPr>
        <p:txBody>
          <a:bodyPr/>
          <a:lstStyle/>
          <a:p>
            <a:r>
              <a:rPr lang="en-US"/>
              <a:t>HIV Diagnoses </a:t>
            </a:r>
          </a:p>
        </p:txBody>
      </p:sp>
    </p:spTree>
    <p:extLst>
      <p:ext uri="{BB962C8B-B14F-4D97-AF65-F5344CB8AC3E}">
        <p14:creationId xmlns:p14="http://schemas.microsoft.com/office/powerpoint/2010/main" val="287171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9F705B3-678C-258E-2798-3EA36CAF1103}"/>
              </a:ext>
            </a:extLst>
          </p:cNvPr>
          <p:cNvSpPr>
            <a:spLocks noGrp="1"/>
          </p:cNvSpPr>
          <p:nvPr>
            <p:ph type="title"/>
          </p:nvPr>
        </p:nvSpPr>
        <p:spPr/>
        <p:txBody>
          <a:bodyPr/>
          <a:lstStyle/>
          <a:p>
            <a:r>
              <a:rPr lang="en-US"/>
              <a:t>Number and percentage of persons with newly or previously diagnosed HIV, 2024</a:t>
            </a:r>
            <a:r>
              <a:rPr lang="en-US" baseline="30000"/>
              <a:t> a</a:t>
            </a:r>
            <a:endParaRPr lang="en-US"/>
          </a:p>
        </p:txBody>
      </p:sp>
      <p:pic>
        <p:nvPicPr>
          <p:cNvPr id="7" name="Picture 6" descr="Graphic showing number of persons with newly and previously diagnosed HIV and HIV positivity from CDC-funded HIV tests conducted in 2024. ">
            <a:extLst>
              <a:ext uri="{FF2B5EF4-FFF2-40B4-BE49-F238E27FC236}">
                <a16:creationId xmlns:a16="http://schemas.microsoft.com/office/drawing/2014/main" id="{B8651C3B-3055-4670-83E3-2FA4FE50815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06735" y="1604316"/>
            <a:ext cx="9337785" cy="4051201"/>
          </a:xfrm>
          <a:prstGeom prst="rect">
            <a:avLst/>
          </a:prstGeom>
          <a:noFill/>
        </p:spPr>
      </p:pic>
      <p:sp>
        <p:nvSpPr>
          <p:cNvPr id="8" name="TextBox 7">
            <a:extLst>
              <a:ext uri="{FF2B5EF4-FFF2-40B4-BE49-F238E27FC236}">
                <a16:creationId xmlns:a16="http://schemas.microsoft.com/office/drawing/2014/main" id="{B591F4A1-FA63-8F73-5219-3F07332770BB}"/>
              </a:ext>
            </a:extLst>
          </p:cNvPr>
          <p:cNvSpPr txBox="1"/>
          <p:nvPr/>
        </p:nvSpPr>
        <p:spPr>
          <a:xfrm>
            <a:off x="2292509" y="6246979"/>
            <a:ext cx="7959856" cy="430887"/>
          </a:xfrm>
          <a:prstGeom prst="rect">
            <a:avLst/>
          </a:prstGeom>
          <a:noFill/>
        </p:spPr>
        <p:txBody>
          <a:bodyPr wrap="square" rtlCol="0">
            <a:spAutoFit/>
          </a:bodyPr>
          <a:lstStyle/>
          <a:p>
            <a:r>
              <a:rPr lang="en-US" sz="1100" baseline="30000" dirty="0">
                <a:latin typeface="Roboto" panose="02000000000000000000" pitchFamily="2" charset="0"/>
                <a:ea typeface="Roboto" panose="02000000000000000000" pitchFamily="2" charset="0"/>
                <a:cs typeface="Roboto" panose="02000000000000000000" pitchFamily="2" charset="0"/>
              </a:rPr>
              <a:t>a </a:t>
            </a:r>
            <a:r>
              <a:rPr lang="en-US" sz="1100" dirty="0">
                <a:latin typeface="Roboto" panose="02000000000000000000" pitchFamily="2" charset="0"/>
                <a:ea typeface="Roboto" panose="02000000000000000000" pitchFamily="2" charset="0"/>
                <a:cs typeface="Roboto" panose="02000000000000000000" pitchFamily="2" charset="0"/>
              </a:rPr>
              <a:t>Among persons with diagnosed HIV, unable to determine newly or previously diagnosed HIV status among 9.7% (N=1,840) of persons with diagnosed HIV.</a:t>
            </a:r>
          </a:p>
        </p:txBody>
      </p:sp>
    </p:spTree>
    <p:extLst>
      <p:ext uri="{BB962C8B-B14F-4D97-AF65-F5344CB8AC3E}">
        <p14:creationId xmlns:p14="http://schemas.microsoft.com/office/powerpoint/2010/main" val="6967896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8B26F3-BA84-8CD1-924A-2B758A83BE03}"/>
              </a:ext>
            </a:extLst>
          </p:cNvPr>
          <p:cNvSpPr>
            <a:spLocks noGrp="1"/>
          </p:cNvSpPr>
          <p:nvPr>
            <p:ph type="title"/>
          </p:nvPr>
        </p:nvSpPr>
        <p:spPr/>
        <p:txBody>
          <a:bodyPr/>
          <a:lstStyle/>
          <a:p>
            <a:r>
              <a:rPr lang="en-US"/>
              <a:t>Newly diagnosed HIV positivity, by demographic characteristics and population group, 2024</a:t>
            </a:r>
          </a:p>
        </p:txBody>
      </p:sp>
      <p:sp>
        <p:nvSpPr>
          <p:cNvPr id="5" name="Slide Number Placeholder 4">
            <a:extLst>
              <a:ext uri="{FF2B5EF4-FFF2-40B4-BE49-F238E27FC236}">
                <a16:creationId xmlns:a16="http://schemas.microsoft.com/office/drawing/2014/main" id="{8B48F90C-2684-2192-EB5B-0E72C0C014D8}"/>
              </a:ext>
            </a:extLst>
          </p:cNvPr>
          <p:cNvSpPr>
            <a:spLocks noGrp="1"/>
          </p:cNvSpPr>
          <p:nvPr>
            <p:ph type="sldNum" sz="quarter" idx="4"/>
          </p:nvPr>
        </p:nvSpPr>
        <p:spPr/>
        <p:txBody>
          <a:bodyPr/>
          <a:lstStyle/>
          <a:p>
            <a:pPr algn="l"/>
            <a:fld id="{7FC2952A-0647-46EA-8310-EDCEE27AFBD9}" type="slidenum">
              <a:rPr lang="en-US" smtClean="0"/>
              <a:pPr algn="l"/>
              <a:t>12</a:t>
            </a:fld>
            <a:endParaRPr lang="en-US"/>
          </a:p>
        </p:txBody>
      </p:sp>
      <p:pic>
        <p:nvPicPr>
          <p:cNvPr id="6" name="Picture 5" descr="Grouped bar charts showing newly diagnosed HIV positivity from CDC-funded HIV tests conducted in 2024, by demographic characteristics and population group. ">
            <a:extLst>
              <a:ext uri="{FF2B5EF4-FFF2-40B4-BE49-F238E27FC236}">
                <a16:creationId xmlns:a16="http://schemas.microsoft.com/office/drawing/2014/main" id="{B45F04FE-D64F-79CB-DA58-0ED1E0C01F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1195150"/>
            <a:ext cx="9436296" cy="4766913"/>
          </a:xfrm>
          <a:prstGeom prst="rect">
            <a:avLst/>
          </a:prstGeom>
          <a:noFill/>
        </p:spPr>
      </p:pic>
      <p:sp>
        <p:nvSpPr>
          <p:cNvPr id="7" name="TextBox 6">
            <a:extLst>
              <a:ext uri="{FF2B5EF4-FFF2-40B4-BE49-F238E27FC236}">
                <a16:creationId xmlns:a16="http://schemas.microsoft.com/office/drawing/2014/main" id="{4D387345-ED47-7141-2F81-8C76DFD57CB8}"/>
              </a:ext>
            </a:extLst>
          </p:cNvPr>
          <p:cNvSpPr txBox="1"/>
          <p:nvPr/>
        </p:nvSpPr>
        <p:spPr>
          <a:xfrm>
            <a:off x="774402" y="5936379"/>
            <a:ext cx="10487765" cy="1107996"/>
          </a:xfrm>
          <a:prstGeom prst="rect">
            <a:avLst/>
          </a:prstGeom>
          <a:noFill/>
        </p:spPr>
        <p:txBody>
          <a:bodyPr wrap="square" rtlCol="0">
            <a:spAutoFit/>
          </a:bodyPr>
          <a:lstStyle/>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HIV tests conducted in non-health care settings only. 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a:p>
            <a:endParaRPr lang="en-US" sz="11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1996471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CDA40D-93B8-482F-A2C0-33C42A4AFF74}"/>
              </a:ext>
            </a:extLst>
          </p:cNvPr>
          <p:cNvSpPr>
            <a:spLocks noGrp="1"/>
          </p:cNvSpPr>
          <p:nvPr>
            <p:ph type="title"/>
          </p:nvPr>
        </p:nvSpPr>
        <p:spPr>
          <a:xfrm>
            <a:off x="774401" y="167323"/>
            <a:ext cx="10170118" cy="1245936"/>
          </a:xfrm>
        </p:spPr>
        <p:txBody>
          <a:bodyPr/>
          <a:lstStyle/>
          <a:p>
            <a:r>
              <a:rPr lang="en-US"/>
              <a:t>Previously diagnosed HIV positivity, by demographic characteristics and population group, 2024</a:t>
            </a:r>
          </a:p>
        </p:txBody>
      </p:sp>
      <p:sp>
        <p:nvSpPr>
          <p:cNvPr id="5" name="Slide Number Placeholder 4">
            <a:extLst>
              <a:ext uri="{FF2B5EF4-FFF2-40B4-BE49-F238E27FC236}">
                <a16:creationId xmlns:a16="http://schemas.microsoft.com/office/drawing/2014/main" id="{F71F03E2-EE3B-49C2-292C-EC38A693B268}"/>
              </a:ext>
            </a:extLst>
          </p:cNvPr>
          <p:cNvSpPr>
            <a:spLocks noGrp="1"/>
          </p:cNvSpPr>
          <p:nvPr>
            <p:ph type="sldNum" sz="quarter" idx="4"/>
          </p:nvPr>
        </p:nvSpPr>
        <p:spPr/>
        <p:txBody>
          <a:bodyPr/>
          <a:lstStyle/>
          <a:p>
            <a:pPr algn="l"/>
            <a:fld id="{7FC2952A-0647-46EA-8310-EDCEE27AFBD9}" type="slidenum">
              <a:rPr lang="en-US" smtClean="0"/>
              <a:pPr algn="l"/>
              <a:t>13</a:t>
            </a:fld>
            <a:endParaRPr lang="en-US"/>
          </a:p>
        </p:txBody>
      </p:sp>
      <p:pic>
        <p:nvPicPr>
          <p:cNvPr id="6" name="Picture 5" descr="Grouped bar charts showing previously diagnosed HIV positivity from CDC-funded HIV tests conducted in 2024, by demographic characteristics and population group. ">
            <a:extLst>
              <a:ext uri="{FF2B5EF4-FFF2-40B4-BE49-F238E27FC236}">
                <a16:creationId xmlns:a16="http://schemas.microsoft.com/office/drawing/2014/main" id="{251BA08E-F56A-C5F3-5331-14420DEE80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01485" y="1413259"/>
            <a:ext cx="9189030" cy="4637142"/>
          </a:xfrm>
          <a:prstGeom prst="rect">
            <a:avLst/>
          </a:prstGeom>
          <a:noFill/>
        </p:spPr>
      </p:pic>
      <p:sp>
        <p:nvSpPr>
          <p:cNvPr id="7" name="TextBox 6">
            <a:extLst>
              <a:ext uri="{FF2B5EF4-FFF2-40B4-BE49-F238E27FC236}">
                <a16:creationId xmlns:a16="http://schemas.microsoft.com/office/drawing/2014/main" id="{219F4924-3F2A-29A0-236A-BA0C84FA8242}"/>
              </a:ext>
            </a:extLst>
          </p:cNvPr>
          <p:cNvSpPr txBox="1"/>
          <p:nvPr/>
        </p:nvSpPr>
        <p:spPr>
          <a:xfrm>
            <a:off x="800031" y="5943666"/>
            <a:ext cx="10591937" cy="1107996"/>
          </a:xfrm>
          <a:prstGeom prst="rect">
            <a:avLst/>
          </a:prstGeom>
          <a:noFill/>
        </p:spPr>
        <p:txBody>
          <a:bodyPr wrap="square" rtlCol="0">
            <a:spAutoFit/>
          </a:bodyPr>
          <a:lstStyle/>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HIV tests conducted in non-health care settings only. 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a:p>
            <a:endParaRPr lang="en-US" sz="11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478226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ECA8908A-A82C-C6A8-4F24-68DF2754C7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4F9F09-09BD-6EF3-B3B6-2D4AB578CAE9}"/>
              </a:ext>
            </a:extLst>
          </p:cNvPr>
          <p:cNvSpPr>
            <a:spLocks noGrp="1"/>
          </p:cNvSpPr>
          <p:nvPr>
            <p:ph type="title"/>
          </p:nvPr>
        </p:nvSpPr>
        <p:spPr>
          <a:xfrm>
            <a:off x="230155" y="4371905"/>
            <a:ext cx="11229666" cy="2252823"/>
          </a:xfrm>
        </p:spPr>
        <p:txBody>
          <a:bodyPr/>
          <a:lstStyle/>
          <a:p>
            <a:r>
              <a:rPr lang="en-US"/>
              <a:t>Linkage to HIV Medical Care Within 30 Days after Diagnosis</a:t>
            </a:r>
          </a:p>
        </p:txBody>
      </p:sp>
    </p:spTree>
    <p:extLst>
      <p:ext uri="{BB962C8B-B14F-4D97-AF65-F5344CB8AC3E}">
        <p14:creationId xmlns:p14="http://schemas.microsoft.com/office/powerpoint/2010/main" val="3176320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B19F2-A99E-67DE-660B-32AEB95EF488}"/>
              </a:ext>
            </a:extLst>
          </p:cNvPr>
          <p:cNvSpPr>
            <a:spLocks noGrp="1"/>
          </p:cNvSpPr>
          <p:nvPr>
            <p:ph type="title"/>
          </p:nvPr>
        </p:nvSpPr>
        <p:spPr>
          <a:xfrm>
            <a:off x="800031" y="235527"/>
            <a:ext cx="10355398" cy="984671"/>
          </a:xfrm>
        </p:spPr>
        <p:txBody>
          <a:bodyPr/>
          <a:lstStyle/>
          <a:p>
            <a:r>
              <a:rPr lang="en-US" sz="2000"/>
              <a:t>Percentage of persons with newly diagnosed HIV who were linked to HIV medical care within 30 days after diagnosis, by demographic characteristics and population group, 2024</a:t>
            </a:r>
          </a:p>
        </p:txBody>
      </p:sp>
      <p:sp>
        <p:nvSpPr>
          <p:cNvPr id="5" name="Slide Number Placeholder 4">
            <a:extLst>
              <a:ext uri="{FF2B5EF4-FFF2-40B4-BE49-F238E27FC236}">
                <a16:creationId xmlns:a16="http://schemas.microsoft.com/office/drawing/2014/main" id="{E288F44D-39A2-49D6-1EBC-B0CB0BAB3F90}"/>
              </a:ext>
            </a:extLst>
          </p:cNvPr>
          <p:cNvSpPr>
            <a:spLocks noGrp="1"/>
          </p:cNvSpPr>
          <p:nvPr>
            <p:ph type="sldNum" sz="quarter" idx="4"/>
          </p:nvPr>
        </p:nvSpPr>
        <p:spPr/>
        <p:txBody>
          <a:bodyPr/>
          <a:lstStyle/>
          <a:p>
            <a:pPr algn="l"/>
            <a:fld id="{7FC2952A-0647-46EA-8310-EDCEE27AFBD9}" type="slidenum">
              <a:rPr lang="en-US" smtClean="0"/>
              <a:pPr algn="l"/>
              <a:t>15</a:t>
            </a:fld>
            <a:endParaRPr lang="en-US"/>
          </a:p>
        </p:txBody>
      </p:sp>
      <p:pic>
        <p:nvPicPr>
          <p:cNvPr id="6" name="Picture 5" descr="Grouped bar charts showing linkage to HIV medical care within 30 days after diagnosis among persons with newly diagnosed HIV from CDC-funded HIV tests conducted in 2024, by demographic characteristics and population group. ">
            <a:extLst>
              <a:ext uri="{FF2B5EF4-FFF2-40B4-BE49-F238E27FC236}">
                <a16:creationId xmlns:a16="http://schemas.microsoft.com/office/drawing/2014/main" id="{99706A1F-9131-AE01-7B2F-0C1A0B055A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43545" y="1060302"/>
            <a:ext cx="9265127" cy="4680322"/>
          </a:xfrm>
          <a:prstGeom prst="rect">
            <a:avLst/>
          </a:prstGeom>
          <a:noFill/>
        </p:spPr>
      </p:pic>
      <p:sp>
        <p:nvSpPr>
          <p:cNvPr id="7" name="TextBox 6">
            <a:extLst>
              <a:ext uri="{FF2B5EF4-FFF2-40B4-BE49-F238E27FC236}">
                <a16:creationId xmlns:a16="http://schemas.microsoft.com/office/drawing/2014/main" id="{7932FB6B-1756-8FDC-66DB-FB31D08FCAD6}"/>
              </a:ext>
            </a:extLst>
          </p:cNvPr>
          <p:cNvSpPr txBox="1"/>
          <p:nvPr/>
        </p:nvSpPr>
        <p:spPr>
          <a:xfrm>
            <a:off x="800031" y="5580727"/>
            <a:ext cx="10591937" cy="1277273"/>
          </a:xfrm>
          <a:prstGeom prst="rect">
            <a:avLst/>
          </a:prstGeom>
          <a:noFill/>
        </p:spPr>
        <p:txBody>
          <a:bodyPr wrap="square" rtlCol="0">
            <a:spAutoFit/>
          </a:bodyPr>
          <a:lstStyle/>
          <a:p>
            <a:r>
              <a:rPr lang="en-US" sz="1100">
                <a:latin typeface="Roboto" panose="02000000000000000000" pitchFamily="2" charset="0"/>
                <a:ea typeface="Roboto" panose="02000000000000000000" pitchFamily="2" charset="0"/>
                <a:cs typeface="Roboto" panose="02000000000000000000" pitchFamily="2" charset="0"/>
              </a:rPr>
              <a:t>— Data suppressed due to small sample sizes (i.e., numerator &lt;5).</a:t>
            </a:r>
          </a:p>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HIV tests conducted in non-health care settings only. 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a:p>
            <a:r>
              <a:rPr lang="en-US" sz="1100" baseline="30000">
                <a:latin typeface="Roboto" panose="02000000000000000000" pitchFamily="2" charset="0"/>
                <a:ea typeface="Roboto" panose="02000000000000000000" pitchFamily="2" charset="0"/>
                <a:cs typeface="Roboto" panose="02000000000000000000" pitchFamily="2" charset="0"/>
              </a:rPr>
              <a:t>d </a:t>
            </a:r>
            <a:r>
              <a:rPr lang="en-US" sz="1100">
                <a:latin typeface="Roboto" panose="02000000000000000000" pitchFamily="2" charset="0"/>
                <a:ea typeface="Roboto" panose="02000000000000000000" pitchFamily="2" charset="0"/>
                <a:cs typeface="Roboto" panose="02000000000000000000" pitchFamily="2" charset="0"/>
              </a:rPr>
              <a:t>Data should be interpreted with caution due to small sample sizes (i.e., numerator &lt;12).</a:t>
            </a:r>
          </a:p>
        </p:txBody>
      </p:sp>
    </p:spTree>
    <p:extLst>
      <p:ext uri="{BB962C8B-B14F-4D97-AF65-F5344CB8AC3E}">
        <p14:creationId xmlns:p14="http://schemas.microsoft.com/office/powerpoint/2010/main" val="1412933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1A212-D2C5-9512-DDAC-F22132CD9C16}"/>
              </a:ext>
            </a:extLst>
          </p:cNvPr>
          <p:cNvSpPr>
            <a:spLocks noGrp="1"/>
          </p:cNvSpPr>
          <p:nvPr>
            <p:ph type="title"/>
          </p:nvPr>
        </p:nvSpPr>
        <p:spPr>
          <a:xfrm>
            <a:off x="774401" y="167324"/>
            <a:ext cx="10591937" cy="1024168"/>
          </a:xfrm>
        </p:spPr>
        <p:txBody>
          <a:bodyPr/>
          <a:lstStyle/>
          <a:p>
            <a:r>
              <a:rPr lang="en-US" sz="2000"/>
              <a:t>Percentage of persons with previously diagnosed HIV and not in HIV medical care who were linked to HIV medical care within 30 days of the current positive HIV test, by demographic characteristics and population group, 2024</a:t>
            </a:r>
          </a:p>
        </p:txBody>
      </p:sp>
      <p:sp>
        <p:nvSpPr>
          <p:cNvPr id="5" name="Slide Number Placeholder 4">
            <a:extLst>
              <a:ext uri="{FF2B5EF4-FFF2-40B4-BE49-F238E27FC236}">
                <a16:creationId xmlns:a16="http://schemas.microsoft.com/office/drawing/2014/main" id="{E49AB798-144E-E34D-D6FE-ECDD48013A8D}"/>
              </a:ext>
            </a:extLst>
          </p:cNvPr>
          <p:cNvSpPr>
            <a:spLocks noGrp="1"/>
          </p:cNvSpPr>
          <p:nvPr>
            <p:ph type="sldNum" sz="quarter" idx="4"/>
          </p:nvPr>
        </p:nvSpPr>
        <p:spPr/>
        <p:txBody>
          <a:bodyPr/>
          <a:lstStyle/>
          <a:p>
            <a:pPr algn="l"/>
            <a:fld id="{7FC2952A-0647-46EA-8310-EDCEE27AFBD9}" type="slidenum">
              <a:rPr lang="en-US" smtClean="0"/>
              <a:pPr algn="l"/>
              <a:t>16</a:t>
            </a:fld>
            <a:endParaRPr lang="en-US"/>
          </a:p>
        </p:txBody>
      </p:sp>
      <p:pic>
        <p:nvPicPr>
          <p:cNvPr id="6" name="Picture 5" descr="Grouped bar charts showing linkage to HIV medical care among persons with previously diagnosed HIV who were not in HIV medical care, from CDC-funded HIV tests conducted in 2024, by demographic characteristics and population group. ">
            <a:extLst>
              <a:ext uri="{FF2B5EF4-FFF2-40B4-BE49-F238E27FC236}">
                <a16:creationId xmlns:a16="http://schemas.microsoft.com/office/drawing/2014/main" id="{37166D49-CD41-6B43-F9CE-46A586470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9319" y="1191492"/>
            <a:ext cx="9273361" cy="4680322"/>
          </a:xfrm>
          <a:prstGeom prst="rect">
            <a:avLst/>
          </a:prstGeom>
        </p:spPr>
      </p:pic>
      <p:sp>
        <p:nvSpPr>
          <p:cNvPr id="7" name="TextBox 6">
            <a:extLst>
              <a:ext uri="{FF2B5EF4-FFF2-40B4-BE49-F238E27FC236}">
                <a16:creationId xmlns:a16="http://schemas.microsoft.com/office/drawing/2014/main" id="{4362D775-D1CA-4413-FDB6-17BA10EEA31E}"/>
              </a:ext>
            </a:extLst>
          </p:cNvPr>
          <p:cNvSpPr txBox="1"/>
          <p:nvPr/>
        </p:nvSpPr>
        <p:spPr>
          <a:xfrm>
            <a:off x="774402" y="5666508"/>
            <a:ext cx="10591937" cy="1446550"/>
          </a:xfrm>
          <a:prstGeom prst="rect">
            <a:avLst/>
          </a:prstGeom>
          <a:noFill/>
        </p:spPr>
        <p:txBody>
          <a:bodyPr wrap="square" rtlCol="0">
            <a:spAutoFit/>
          </a:bodyPr>
          <a:lstStyle/>
          <a:p>
            <a:r>
              <a:rPr lang="en-US" sz="1100">
                <a:latin typeface="Roboto" panose="02000000000000000000" pitchFamily="2" charset="0"/>
                <a:ea typeface="Roboto" panose="02000000000000000000" pitchFamily="2" charset="0"/>
                <a:cs typeface="Roboto" panose="02000000000000000000" pitchFamily="2" charset="0"/>
              </a:rPr>
              <a:t>— Data suppressed due to small sample sizes (i.e., numerator &lt;5).</a:t>
            </a:r>
          </a:p>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HIV tests conducted in non-health care settings only. 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a:p>
            <a:r>
              <a:rPr lang="en-US" sz="1100" baseline="30000">
                <a:latin typeface="Roboto" panose="02000000000000000000" pitchFamily="2" charset="0"/>
                <a:ea typeface="Roboto" panose="02000000000000000000" pitchFamily="2" charset="0"/>
                <a:cs typeface="Roboto" panose="02000000000000000000" pitchFamily="2" charset="0"/>
              </a:rPr>
              <a:t>d </a:t>
            </a:r>
            <a:r>
              <a:rPr lang="en-US" sz="1100">
                <a:latin typeface="Roboto" panose="02000000000000000000" pitchFamily="2" charset="0"/>
                <a:ea typeface="Roboto" panose="02000000000000000000" pitchFamily="2" charset="0"/>
                <a:cs typeface="Roboto" panose="02000000000000000000" pitchFamily="2" charset="0"/>
              </a:rPr>
              <a:t>Data should be interpreted with caution due to small sample sizes (i.e., numerator &lt;12).</a:t>
            </a:r>
          </a:p>
          <a:p>
            <a:endParaRPr lang="en-US" sz="11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692750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1E7CD-D6E1-0B18-8B1B-1941B918F957}"/>
              </a:ext>
            </a:extLst>
          </p:cNvPr>
          <p:cNvSpPr>
            <a:spLocks noGrp="1"/>
          </p:cNvSpPr>
          <p:nvPr>
            <p:ph type="title"/>
          </p:nvPr>
        </p:nvSpPr>
        <p:spPr>
          <a:xfrm>
            <a:off x="471539" y="5163670"/>
            <a:ext cx="6897449" cy="1470211"/>
          </a:xfrm>
        </p:spPr>
        <p:txBody>
          <a:bodyPr/>
          <a:lstStyle/>
          <a:p>
            <a:r>
              <a:rPr lang="en-US"/>
              <a:t>Partner Services</a:t>
            </a:r>
          </a:p>
        </p:txBody>
      </p:sp>
    </p:spTree>
    <p:extLst>
      <p:ext uri="{BB962C8B-B14F-4D97-AF65-F5344CB8AC3E}">
        <p14:creationId xmlns:p14="http://schemas.microsoft.com/office/powerpoint/2010/main" val="2908529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17B84B-F2AE-129D-E4F0-C52D8A133601}"/>
              </a:ext>
            </a:extLst>
          </p:cNvPr>
          <p:cNvSpPr>
            <a:spLocks noGrp="1"/>
          </p:cNvSpPr>
          <p:nvPr>
            <p:ph type="title"/>
          </p:nvPr>
        </p:nvSpPr>
        <p:spPr>
          <a:xfrm>
            <a:off x="774401" y="188329"/>
            <a:ext cx="10170118" cy="698362"/>
          </a:xfrm>
        </p:spPr>
        <p:txBody>
          <a:bodyPr/>
          <a:lstStyle/>
          <a:p>
            <a:r>
              <a:rPr lang="en-US" sz="2000"/>
              <a:t>Percentage of persons with newly diagnosed HIV who were interviewed for partner services, by demographic characteristics and population group, 2024</a:t>
            </a:r>
          </a:p>
        </p:txBody>
      </p:sp>
      <p:pic>
        <p:nvPicPr>
          <p:cNvPr id="7" name="Picture 6" descr="Grouped bar charts showing percentage interviewed for partner services among persons with newly diagnosed HIV from CDC-funded HIV tests conducted in 2024, by demographic characteristics and population group. ">
            <a:extLst>
              <a:ext uri="{FF2B5EF4-FFF2-40B4-BE49-F238E27FC236}">
                <a16:creationId xmlns:a16="http://schemas.microsoft.com/office/drawing/2014/main" id="{262D5D63-B5D7-C84A-90ED-6434B068C6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1729" y="886691"/>
            <a:ext cx="9455461" cy="4776470"/>
          </a:xfrm>
          <a:prstGeom prst="rect">
            <a:avLst/>
          </a:prstGeom>
          <a:noFill/>
        </p:spPr>
      </p:pic>
      <p:sp>
        <p:nvSpPr>
          <p:cNvPr id="8" name="TextBox 7">
            <a:extLst>
              <a:ext uri="{FF2B5EF4-FFF2-40B4-BE49-F238E27FC236}">
                <a16:creationId xmlns:a16="http://schemas.microsoft.com/office/drawing/2014/main" id="{3752FA80-02E7-A029-FB40-1EA789AD7559}"/>
              </a:ext>
            </a:extLst>
          </p:cNvPr>
          <p:cNvSpPr txBox="1"/>
          <p:nvPr/>
        </p:nvSpPr>
        <p:spPr>
          <a:xfrm>
            <a:off x="800031" y="5663161"/>
            <a:ext cx="10591937" cy="1446550"/>
          </a:xfrm>
          <a:prstGeom prst="rect">
            <a:avLst/>
          </a:prstGeom>
          <a:noFill/>
        </p:spPr>
        <p:txBody>
          <a:bodyPr wrap="square" rtlCol="0">
            <a:spAutoFit/>
          </a:bodyPr>
          <a:lstStyle/>
          <a:p>
            <a:r>
              <a:rPr lang="en-US" sz="1100">
                <a:latin typeface="Roboto" panose="02000000000000000000" pitchFamily="2" charset="0"/>
                <a:ea typeface="Roboto" panose="02000000000000000000" pitchFamily="2" charset="0"/>
                <a:cs typeface="Roboto" panose="02000000000000000000" pitchFamily="2" charset="0"/>
              </a:rPr>
              <a:t>— Data suppressed due to small sample sizes (i.e., numerator &lt;5).</a:t>
            </a:r>
          </a:p>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HIV tests conducted in non-health care settings only. 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a:p>
            <a:r>
              <a:rPr lang="en-US" sz="1100" baseline="30000">
                <a:latin typeface="Roboto" panose="02000000000000000000" pitchFamily="2" charset="0"/>
                <a:ea typeface="Roboto" panose="02000000000000000000" pitchFamily="2" charset="0"/>
                <a:cs typeface="Roboto" panose="02000000000000000000" pitchFamily="2" charset="0"/>
              </a:rPr>
              <a:t>d </a:t>
            </a:r>
            <a:r>
              <a:rPr lang="en-US" sz="1100">
                <a:latin typeface="Roboto" panose="02000000000000000000" pitchFamily="2" charset="0"/>
                <a:ea typeface="Roboto" panose="02000000000000000000" pitchFamily="2" charset="0"/>
                <a:cs typeface="Roboto" panose="02000000000000000000" pitchFamily="2" charset="0"/>
              </a:rPr>
              <a:t>Data should be interpreted with caution due to small sample sizes (i.e., numerator &lt;12).</a:t>
            </a:r>
          </a:p>
          <a:p>
            <a:endParaRPr lang="en-US" sz="11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335629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4B491-35B0-C872-DB60-CFAAE5D67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E633D6-1C4F-1A15-A2D1-0BBBD3CC25F0}"/>
              </a:ext>
            </a:extLst>
          </p:cNvPr>
          <p:cNvSpPr>
            <a:spLocks noGrp="1"/>
          </p:cNvSpPr>
          <p:nvPr>
            <p:ph type="title"/>
          </p:nvPr>
        </p:nvSpPr>
        <p:spPr>
          <a:xfrm>
            <a:off x="471539" y="5163670"/>
            <a:ext cx="11128790" cy="1470211"/>
          </a:xfrm>
        </p:spPr>
        <p:txBody>
          <a:bodyPr/>
          <a:lstStyle/>
          <a:p>
            <a:r>
              <a:rPr lang="en-US"/>
              <a:t>Pre-Exposure Prophylaxis (PrEP)</a:t>
            </a:r>
          </a:p>
        </p:txBody>
      </p:sp>
    </p:spTree>
    <p:extLst>
      <p:ext uri="{BB962C8B-B14F-4D97-AF65-F5344CB8AC3E}">
        <p14:creationId xmlns:p14="http://schemas.microsoft.com/office/powerpoint/2010/main" val="3761975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38FD56F-D8EF-A5E0-A85C-C1927AAE7302}"/>
              </a:ext>
            </a:extLst>
          </p:cNvPr>
          <p:cNvSpPr>
            <a:spLocks noGrp="1"/>
          </p:cNvSpPr>
          <p:nvPr>
            <p:ph type="title"/>
          </p:nvPr>
        </p:nvSpPr>
        <p:spPr/>
        <p:txBody>
          <a:bodyPr/>
          <a:lstStyle/>
          <a:p>
            <a:r>
              <a:rPr lang="en-US"/>
              <a:t>Data Source and Technical Notes </a:t>
            </a:r>
          </a:p>
        </p:txBody>
      </p:sp>
      <p:sp>
        <p:nvSpPr>
          <p:cNvPr id="5" name="Text Placeholder 4">
            <a:extLst>
              <a:ext uri="{FF2B5EF4-FFF2-40B4-BE49-F238E27FC236}">
                <a16:creationId xmlns:a16="http://schemas.microsoft.com/office/drawing/2014/main" id="{30A43BF4-8195-FEE3-6A36-135FD20B46B5}"/>
              </a:ext>
            </a:extLst>
          </p:cNvPr>
          <p:cNvSpPr>
            <a:spLocks noGrp="1"/>
          </p:cNvSpPr>
          <p:nvPr>
            <p:ph type="body" sz="quarter" idx="11"/>
          </p:nvPr>
        </p:nvSpPr>
        <p:spPr>
          <a:xfrm>
            <a:off x="774402" y="1049963"/>
            <a:ext cx="10170118" cy="5279119"/>
          </a:xfrm>
        </p:spPr>
        <p:txBody>
          <a:bodyPr vert="horz" lIns="0" tIns="0" rIns="0" bIns="0" rtlCol="0" anchor="t">
            <a:noAutofit/>
          </a:bodyPr>
          <a:lstStyle/>
          <a:p>
            <a:pPr>
              <a:lnSpc>
                <a:spcPct val="150000"/>
              </a:lnSpc>
            </a:pPr>
            <a:r>
              <a:rPr lang="en-US" sz="2000" cap="none" dirty="0">
                <a:solidFill>
                  <a:srgbClr val="032659"/>
                </a:solidFill>
                <a:latin typeface="Roboto" panose="02000000000000000000" pitchFamily="2" charset="0"/>
                <a:ea typeface="Roboto" panose="02000000000000000000" pitchFamily="2" charset="0"/>
                <a:cs typeface="Roboto" panose="02000000000000000000" pitchFamily="2" charset="0"/>
              </a:rPr>
              <a:t>For more information on the data source, interpreting the data, and variable definitions, see the 2024 HIV Testing Report Technical Notes. </a:t>
            </a:r>
          </a:p>
          <a:p>
            <a:pPr>
              <a:lnSpc>
                <a:spcPct val="150000"/>
              </a:lnSpc>
            </a:pPr>
            <a:r>
              <a:rPr lang="en-US" sz="2000" cap="none" dirty="0">
                <a:solidFill>
                  <a:srgbClr val="032659"/>
                </a:solidFill>
                <a:latin typeface="Roboto" panose="02000000000000000000" pitchFamily="2" charset="0"/>
                <a:ea typeface="Roboto" panose="02000000000000000000" pitchFamily="2" charset="0"/>
                <a:cs typeface="Roboto" panose="02000000000000000000" pitchFamily="2" charset="0"/>
              </a:rPr>
              <a:t>Data for all figures are available in the 2024 HIV Testing Report Data Release Tables. </a:t>
            </a:r>
          </a:p>
          <a:p>
            <a:pPr>
              <a:lnSpc>
                <a:spcPct val="150000"/>
              </a:lnSpc>
            </a:pPr>
            <a:r>
              <a:rPr lang="en-US" sz="2000" cap="none" dirty="0">
                <a:solidFill>
                  <a:srgbClr val="032659"/>
                </a:solidFill>
                <a:latin typeface="Roboto" panose="02000000000000000000" pitchFamily="2" charset="0"/>
                <a:ea typeface="Roboto" panose="02000000000000000000" pitchFamily="2" charset="0"/>
                <a:cs typeface="Roboto" panose="02000000000000000000" pitchFamily="2" charset="0"/>
              </a:rPr>
              <a:t>Additional data and stratifications are available in the 2024 Testing Report Data Release Tables. </a:t>
            </a:r>
          </a:p>
        </p:txBody>
      </p:sp>
    </p:spTree>
    <p:extLst>
      <p:ext uri="{BB962C8B-B14F-4D97-AF65-F5344CB8AC3E}">
        <p14:creationId xmlns:p14="http://schemas.microsoft.com/office/powerpoint/2010/main" val="1941475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004CB-698B-7BD9-52D0-1CBDB2D03839}"/>
              </a:ext>
            </a:extLst>
          </p:cNvPr>
          <p:cNvSpPr>
            <a:spLocks noGrp="1"/>
          </p:cNvSpPr>
          <p:nvPr>
            <p:ph type="title"/>
          </p:nvPr>
        </p:nvSpPr>
        <p:spPr>
          <a:xfrm>
            <a:off x="774402" y="367623"/>
            <a:ext cx="10170118" cy="1335671"/>
          </a:xfrm>
        </p:spPr>
        <p:txBody>
          <a:bodyPr/>
          <a:lstStyle/>
          <a:p>
            <a:r>
              <a:rPr lang="en-US"/>
              <a:t>Percentage of persons aware of </a:t>
            </a:r>
            <a:r>
              <a:rPr lang="en-US" err="1"/>
              <a:t>PrEP</a:t>
            </a:r>
            <a:r>
              <a:rPr lang="en-US"/>
              <a:t>,</a:t>
            </a:r>
            <a:r>
              <a:rPr lang="en-US" baseline="30000"/>
              <a:t> a</a:t>
            </a:r>
            <a:r>
              <a:rPr lang="en-US"/>
              <a:t> percentage of persons currently taking </a:t>
            </a:r>
            <a:r>
              <a:rPr lang="en-US" err="1"/>
              <a:t>PrEP</a:t>
            </a:r>
            <a:r>
              <a:rPr lang="en-US"/>
              <a:t>,</a:t>
            </a:r>
            <a:r>
              <a:rPr lang="en-US" baseline="30000"/>
              <a:t> b</a:t>
            </a:r>
            <a:r>
              <a:rPr lang="en-US"/>
              <a:t> and percentage of persons who have used </a:t>
            </a:r>
            <a:r>
              <a:rPr lang="en-US" err="1"/>
              <a:t>PrEP</a:t>
            </a:r>
            <a:r>
              <a:rPr lang="en-US"/>
              <a:t> in the last 12 </a:t>
            </a:r>
            <a:r>
              <a:rPr lang="en-US" err="1"/>
              <a:t>months,</a:t>
            </a:r>
            <a:r>
              <a:rPr lang="en-US" baseline="30000" err="1"/>
              <a:t>b</a:t>
            </a:r>
            <a:r>
              <a:rPr lang="en-US"/>
              <a:t> in non-health care settings, 2024</a:t>
            </a:r>
            <a:r>
              <a:rPr lang="en-US" baseline="30000"/>
              <a:t> </a:t>
            </a:r>
            <a:endParaRPr lang="en-US"/>
          </a:p>
        </p:txBody>
      </p:sp>
      <p:sp>
        <p:nvSpPr>
          <p:cNvPr id="5" name="Slide Number Placeholder 4">
            <a:extLst>
              <a:ext uri="{FF2B5EF4-FFF2-40B4-BE49-F238E27FC236}">
                <a16:creationId xmlns:a16="http://schemas.microsoft.com/office/drawing/2014/main" id="{705B8D6A-8350-D296-71BE-ADAFB387D57D}"/>
              </a:ext>
            </a:extLst>
          </p:cNvPr>
          <p:cNvSpPr>
            <a:spLocks noGrp="1"/>
          </p:cNvSpPr>
          <p:nvPr>
            <p:ph type="sldNum" sz="quarter" idx="4"/>
          </p:nvPr>
        </p:nvSpPr>
        <p:spPr/>
        <p:txBody>
          <a:bodyPr/>
          <a:lstStyle/>
          <a:p>
            <a:pPr algn="l"/>
            <a:fld id="{7FC2952A-0647-46EA-8310-EDCEE27AFBD9}" type="slidenum">
              <a:rPr lang="en-US" smtClean="0"/>
              <a:pPr algn="l"/>
              <a:t>20</a:t>
            </a:fld>
            <a:endParaRPr lang="en-US"/>
          </a:p>
        </p:txBody>
      </p:sp>
      <p:sp>
        <p:nvSpPr>
          <p:cNvPr id="7" name="TextBox 6">
            <a:extLst>
              <a:ext uri="{FF2B5EF4-FFF2-40B4-BE49-F238E27FC236}">
                <a16:creationId xmlns:a16="http://schemas.microsoft.com/office/drawing/2014/main" id="{7B269B8B-2E00-C383-DA00-C585DC20E3B4}"/>
              </a:ext>
            </a:extLst>
          </p:cNvPr>
          <p:cNvSpPr txBox="1"/>
          <p:nvPr/>
        </p:nvSpPr>
        <p:spPr>
          <a:xfrm>
            <a:off x="800032" y="6304652"/>
            <a:ext cx="3134660" cy="430887"/>
          </a:xfrm>
          <a:prstGeom prst="rect">
            <a:avLst/>
          </a:prstGeom>
          <a:noFill/>
        </p:spPr>
        <p:txBody>
          <a:bodyPr wrap="square" rtlCol="0">
            <a:spAutoFit/>
          </a:bodyPr>
          <a:lstStyle/>
          <a:p>
            <a:r>
              <a:rPr lang="en-US" sz="1100" baseline="30000" dirty="0">
                <a:latin typeface="Roboto" panose="02000000000000000000" pitchFamily="2" charset="0"/>
                <a:ea typeface="Roboto" panose="02000000000000000000" pitchFamily="2" charset="0"/>
                <a:cs typeface="Roboto" panose="02000000000000000000" pitchFamily="2" charset="0"/>
              </a:rPr>
              <a:t>a </a:t>
            </a:r>
            <a:r>
              <a:rPr lang="en-US" sz="1100" dirty="0">
                <a:latin typeface="Roboto" panose="02000000000000000000" pitchFamily="2" charset="0"/>
                <a:ea typeface="Roboto" panose="02000000000000000000" pitchFamily="2" charset="0"/>
                <a:cs typeface="Roboto" panose="02000000000000000000" pitchFamily="2" charset="0"/>
              </a:rPr>
              <a:t>Among all persons testing for HIV.</a:t>
            </a:r>
          </a:p>
          <a:p>
            <a:r>
              <a:rPr lang="en-US" sz="1100" baseline="30000" dirty="0">
                <a:latin typeface="Roboto" panose="02000000000000000000" pitchFamily="2" charset="0"/>
                <a:ea typeface="Roboto" panose="02000000000000000000" pitchFamily="2" charset="0"/>
                <a:cs typeface="Roboto" panose="02000000000000000000" pitchFamily="2" charset="0"/>
              </a:rPr>
              <a:t>b </a:t>
            </a:r>
            <a:r>
              <a:rPr lang="en-US" sz="1100" dirty="0">
                <a:latin typeface="Roboto" panose="02000000000000000000" pitchFamily="2" charset="0"/>
                <a:ea typeface="Roboto" panose="02000000000000000000" pitchFamily="2" charset="0"/>
                <a:cs typeface="Roboto" panose="02000000000000000000" pitchFamily="2" charset="0"/>
              </a:rPr>
              <a:t>Among persons testing negative for HIV.</a:t>
            </a:r>
          </a:p>
        </p:txBody>
      </p:sp>
      <p:pic>
        <p:nvPicPr>
          <p:cNvPr id="4" name="Picture 3">
            <a:extLst>
              <a:ext uri="{FF2B5EF4-FFF2-40B4-BE49-F238E27FC236}">
                <a16:creationId xmlns:a16="http://schemas.microsoft.com/office/drawing/2014/main" id="{575D0EA5-4DF2-AA03-BA26-21F652F31CF0}"/>
              </a:ext>
            </a:extLst>
          </p:cNvPr>
          <p:cNvPicPr>
            <a:picLocks noChangeAspect="1"/>
          </p:cNvPicPr>
          <p:nvPr/>
        </p:nvPicPr>
        <p:blipFill>
          <a:blip r:embed="rId3"/>
          <a:stretch>
            <a:fillRect/>
          </a:stretch>
        </p:blipFill>
        <p:spPr>
          <a:xfrm>
            <a:off x="1021245" y="2608758"/>
            <a:ext cx="9676431" cy="2241537"/>
          </a:xfrm>
          <a:prstGeom prst="rect">
            <a:avLst/>
          </a:prstGeom>
        </p:spPr>
      </p:pic>
    </p:spTree>
    <p:extLst>
      <p:ext uri="{BB962C8B-B14F-4D97-AF65-F5344CB8AC3E}">
        <p14:creationId xmlns:p14="http://schemas.microsoft.com/office/powerpoint/2010/main" val="744654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05090-9E82-353D-76E9-759114268740}"/>
              </a:ext>
            </a:extLst>
          </p:cNvPr>
          <p:cNvSpPr>
            <a:spLocks noGrp="1"/>
          </p:cNvSpPr>
          <p:nvPr>
            <p:ph type="title"/>
          </p:nvPr>
        </p:nvSpPr>
        <p:spPr>
          <a:xfrm>
            <a:off x="774402" y="367623"/>
            <a:ext cx="10170118" cy="1694259"/>
          </a:xfrm>
        </p:spPr>
        <p:txBody>
          <a:bodyPr/>
          <a:lstStyle/>
          <a:p>
            <a:r>
              <a:rPr lang="en-US" dirty="0"/>
              <a:t>Cascade of eligibility for a PrEP referral, referred to a PrEP provider, and provided assistance with linkage to a PrEP provider among persons testing negative for HIV, in non-health care settings, 2024</a:t>
            </a:r>
            <a:r>
              <a:rPr lang="en-US" baseline="30000" dirty="0"/>
              <a:t> </a:t>
            </a:r>
            <a:br>
              <a:rPr lang="en-US" dirty="0"/>
            </a:br>
            <a:endParaRPr lang="en-US" dirty="0"/>
          </a:p>
        </p:txBody>
      </p:sp>
      <p:sp>
        <p:nvSpPr>
          <p:cNvPr id="5" name="Slide Number Placeholder 4">
            <a:extLst>
              <a:ext uri="{FF2B5EF4-FFF2-40B4-BE49-F238E27FC236}">
                <a16:creationId xmlns:a16="http://schemas.microsoft.com/office/drawing/2014/main" id="{FF77BD58-3EBA-0744-1717-570E58DE13E4}"/>
              </a:ext>
            </a:extLst>
          </p:cNvPr>
          <p:cNvSpPr>
            <a:spLocks noGrp="1"/>
          </p:cNvSpPr>
          <p:nvPr>
            <p:ph type="sldNum" sz="quarter" idx="4"/>
          </p:nvPr>
        </p:nvSpPr>
        <p:spPr/>
        <p:txBody>
          <a:bodyPr/>
          <a:lstStyle/>
          <a:p>
            <a:pPr algn="l"/>
            <a:fld id="{7FC2952A-0647-46EA-8310-EDCEE27AFBD9}" type="slidenum">
              <a:rPr lang="en-US" smtClean="0"/>
              <a:pPr algn="l"/>
              <a:t>21</a:t>
            </a:fld>
            <a:endParaRPr lang="en-US"/>
          </a:p>
        </p:txBody>
      </p:sp>
      <p:pic>
        <p:nvPicPr>
          <p:cNvPr id="3" name="Picture 2" descr="Chart&#10;&#10;AI-generated content may be incorrect.">
            <a:extLst>
              <a:ext uri="{FF2B5EF4-FFF2-40B4-BE49-F238E27FC236}">
                <a16:creationId xmlns:a16="http://schemas.microsoft.com/office/drawing/2014/main" id="{2AEDE6C7-5305-B992-1E8C-16A0E24B678F}"/>
              </a:ext>
            </a:extLst>
          </p:cNvPr>
          <p:cNvPicPr>
            <a:picLocks noChangeAspect="1"/>
          </p:cNvPicPr>
          <p:nvPr/>
        </p:nvPicPr>
        <p:blipFill>
          <a:blip r:embed="rId3"/>
          <a:stretch>
            <a:fillRect/>
          </a:stretch>
        </p:blipFill>
        <p:spPr>
          <a:xfrm>
            <a:off x="757238" y="2059990"/>
            <a:ext cx="10677525" cy="3018756"/>
          </a:xfrm>
          <a:prstGeom prst="rect">
            <a:avLst/>
          </a:prstGeom>
        </p:spPr>
      </p:pic>
    </p:spTree>
    <p:extLst>
      <p:ext uri="{BB962C8B-B14F-4D97-AF65-F5344CB8AC3E}">
        <p14:creationId xmlns:p14="http://schemas.microsoft.com/office/powerpoint/2010/main" val="3242409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5BFB7-36DD-52EC-ED11-1416A878141D}"/>
              </a:ext>
            </a:extLst>
          </p:cNvPr>
          <p:cNvSpPr>
            <a:spLocks noGrp="1"/>
          </p:cNvSpPr>
          <p:nvPr>
            <p:ph type="title"/>
          </p:nvPr>
        </p:nvSpPr>
        <p:spPr>
          <a:xfrm>
            <a:off x="774402" y="222288"/>
            <a:ext cx="10170118" cy="740741"/>
          </a:xfrm>
        </p:spPr>
        <p:txBody>
          <a:bodyPr/>
          <a:lstStyle/>
          <a:p>
            <a:r>
              <a:rPr lang="en-US" sz="2000"/>
              <a:t>Percentage of persons referred to a </a:t>
            </a:r>
            <a:r>
              <a:rPr lang="en-US" sz="2000" err="1"/>
              <a:t>PrEP</a:t>
            </a:r>
            <a:r>
              <a:rPr lang="en-US" sz="2000"/>
              <a:t> provider among those eligible for referral in non-health care settings, by demographic characteristics and population group, 2024</a:t>
            </a:r>
          </a:p>
        </p:txBody>
      </p:sp>
      <p:sp>
        <p:nvSpPr>
          <p:cNvPr id="5" name="Slide Number Placeholder 4">
            <a:extLst>
              <a:ext uri="{FF2B5EF4-FFF2-40B4-BE49-F238E27FC236}">
                <a16:creationId xmlns:a16="http://schemas.microsoft.com/office/drawing/2014/main" id="{3A49D030-1051-2AD3-A328-364B88A43861}"/>
              </a:ext>
            </a:extLst>
          </p:cNvPr>
          <p:cNvSpPr>
            <a:spLocks noGrp="1"/>
          </p:cNvSpPr>
          <p:nvPr>
            <p:ph type="sldNum" sz="quarter" idx="4"/>
          </p:nvPr>
        </p:nvSpPr>
        <p:spPr/>
        <p:txBody>
          <a:bodyPr/>
          <a:lstStyle/>
          <a:p>
            <a:pPr algn="l"/>
            <a:fld id="{7FC2952A-0647-46EA-8310-EDCEE27AFBD9}" type="slidenum">
              <a:rPr lang="en-US" smtClean="0"/>
              <a:pPr algn="l"/>
              <a:t>22</a:t>
            </a:fld>
            <a:endParaRPr lang="en-US"/>
          </a:p>
        </p:txBody>
      </p:sp>
      <p:pic>
        <p:nvPicPr>
          <p:cNvPr id="6" name="Picture 5" descr="Grouped bar charts showing percentage of referrals to a PrEP provider for eligible persons testing negative for HIV through CDC-funded HIV testing, in non-health care settings in 2024, by demographic characteristics and population group. ">
            <a:extLst>
              <a:ext uri="{FF2B5EF4-FFF2-40B4-BE49-F238E27FC236}">
                <a16:creationId xmlns:a16="http://schemas.microsoft.com/office/drawing/2014/main" id="{1B4A028F-1196-04B9-C171-9126921B92F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39557" y="1088839"/>
            <a:ext cx="9312886" cy="4680322"/>
          </a:xfrm>
          <a:prstGeom prst="rect">
            <a:avLst/>
          </a:prstGeom>
          <a:noFill/>
        </p:spPr>
      </p:pic>
      <p:sp>
        <p:nvSpPr>
          <p:cNvPr id="7" name="TextBox 6">
            <a:extLst>
              <a:ext uri="{FF2B5EF4-FFF2-40B4-BE49-F238E27FC236}">
                <a16:creationId xmlns:a16="http://schemas.microsoft.com/office/drawing/2014/main" id="{40FD1B47-12DC-72ED-3270-6E1CEACD79D2}"/>
              </a:ext>
            </a:extLst>
          </p:cNvPr>
          <p:cNvSpPr txBox="1"/>
          <p:nvPr/>
        </p:nvSpPr>
        <p:spPr>
          <a:xfrm>
            <a:off x="774402" y="5943666"/>
            <a:ext cx="10591937" cy="1107996"/>
          </a:xfrm>
          <a:prstGeom prst="rect">
            <a:avLst/>
          </a:prstGeom>
          <a:noFill/>
        </p:spPr>
        <p:txBody>
          <a:bodyPr wrap="square" rtlCol="0">
            <a:spAutoFit/>
          </a:bodyPr>
          <a:lstStyle/>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a:p>
            <a:endParaRPr lang="en-US" sz="11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6179260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88A4B-2FDE-38FA-3643-943C76621808}"/>
              </a:ext>
            </a:extLst>
          </p:cNvPr>
          <p:cNvSpPr>
            <a:spLocks noGrp="1"/>
          </p:cNvSpPr>
          <p:nvPr>
            <p:ph type="title"/>
          </p:nvPr>
        </p:nvSpPr>
        <p:spPr/>
        <p:txBody>
          <a:bodyPr/>
          <a:lstStyle/>
          <a:p>
            <a:r>
              <a:rPr lang="en-US"/>
              <a:t>Acknowledgments </a:t>
            </a:r>
          </a:p>
        </p:txBody>
      </p:sp>
      <p:sp>
        <p:nvSpPr>
          <p:cNvPr id="4" name="Text Placeholder 3">
            <a:extLst>
              <a:ext uri="{FF2B5EF4-FFF2-40B4-BE49-F238E27FC236}">
                <a16:creationId xmlns:a16="http://schemas.microsoft.com/office/drawing/2014/main" id="{95573E9A-1189-11E0-9A6B-081CEF4A77E4}"/>
              </a:ext>
            </a:extLst>
          </p:cNvPr>
          <p:cNvSpPr>
            <a:spLocks noGrp="1"/>
          </p:cNvSpPr>
          <p:nvPr>
            <p:ph type="body" sz="quarter" idx="14"/>
          </p:nvPr>
        </p:nvSpPr>
        <p:spPr/>
        <p:txBody>
          <a:bodyPr vert="horz" lIns="0" tIns="0" rIns="0" bIns="0" rtlCol="0" anchor="t">
            <a:noAutofit/>
          </a:bodyPr>
          <a:lstStyle/>
          <a:p>
            <a:pPr marL="0" indent="0">
              <a:buNone/>
            </a:pPr>
            <a:r>
              <a:rPr lang="en-US" dirty="0">
                <a:latin typeface="Roboto"/>
                <a:ea typeface="Roboto"/>
                <a:cs typeface="Roboto"/>
              </a:rPr>
              <a:t>Publication of this report would not have been possible without the hard work and dedication of state and local health departments and community-based organizations that collected and submitted the HIV test-level data, as well as the Project Officers in the Program Development and </a:t>
            </a:r>
            <a:r>
              <a:rPr lang="en-US">
                <a:latin typeface="Roboto"/>
                <a:ea typeface="Roboto"/>
                <a:cs typeface="Roboto"/>
              </a:rPr>
              <a:t>Implementation Branch. </a:t>
            </a:r>
          </a:p>
          <a:p>
            <a:pPr marL="0" indent="0">
              <a:buNone/>
            </a:pPr>
            <a:endParaRPr lang="en-US" dirty="0">
              <a:latin typeface="Roboto" panose="02000000000000000000" pitchFamily="2" charset="0"/>
              <a:ea typeface="Roboto" panose="02000000000000000000" pitchFamily="2" charset="0"/>
              <a:cs typeface="Roboto" panose="02000000000000000000" pitchFamily="2" charset="0"/>
            </a:endParaRPr>
          </a:p>
          <a:p>
            <a:pPr marL="0" indent="0">
              <a:buNone/>
            </a:pPr>
            <a:endParaRPr lang="en-US" dirty="0">
              <a:latin typeface="Roboto" panose="02000000000000000000" pitchFamily="2" charset="0"/>
              <a:ea typeface="Roboto" panose="02000000000000000000" pitchFamily="2" charset="0"/>
              <a:cs typeface="Roboto" panose="02000000000000000000" pitchFamily="2" charset="0"/>
            </a:endParaRPr>
          </a:p>
        </p:txBody>
      </p:sp>
      <p:sp>
        <p:nvSpPr>
          <p:cNvPr id="5" name="Slide Number Placeholder 4">
            <a:extLst>
              <a:ext uri="{FF2B5EF4-FFF2-40B4-BE49-F238E27FC236}">
                <a16:creationId xmlns:a16="http://schemas.microsoft.com/office/drawing/2014/main" id="{C825B1DB-ACB4-B31B-9497-9739F76017F1}"/>
              </a:ext>
            </a:extLst>
          </p:cNvPr>
          <p:cNvSpPr>
            <a:spLocks noGrp="1"/>
          </p:cNvSpPr>
          <p:nvPr>
            <p:ph type="sldNum" sz="quarter" idx="4"/>
          </p:nvPr>
        </p:nvSpPr>
        <p:spPr/>
        <p:txBody>
          <a:bodyPr/>
          <a:lstStyle/>
          <a:p>
            <a:pPr algn="l"/>
            <a:fld id="{7FC2952A-0647-46EA-8310-EDCEE27AFBD9}" type="slidenum">
              <a:rPr lang="en-US" smtClean="0"/>
              <a:pPr algn="l"/>
              <a:t>23</a:t>
            </a:fld>
            <a:endParaRPr lang="en-US"/>
          </a:p>
        </p:txBody>
      </p:sp>
    </p:spTree>
    <p:extLst>
      <p:ext uri="{BB962C8B-B14F-4D97-AF65-F5344CB8AC3E}">
        <p14:creationId xmlns:p14="http://schemas.microsoft.com/office/powerpoint/2010/main" val="40018970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F6912A0-CD41-5991-AF67-16AC6343D9A3}"/>
              </a:ext>
            </a:extLst>
          </p:cNvPr>
          <p:cNvSpPr>
            <a:spLocks noGrp="1"/>
          </p:cNvSpPr>
          <p:nvPr>
            <p:ph type="body" sz="quarter" idx="14"/>
          </p:nvPr>
        </p:nvSpPr>
        <p:spPr>
          <a:xfrm>
            <a:off x="525966" y="3068072"/>
            <a:ext cx="10898247" cy="1876509"/>
          </a:xfrm>
        </p:spPr>
        <p:txBody>
          <a:bodyPr vert="horz" lIns="0" tIns="0" rIns="0" bIns="0" rtlCol="0" anchor="t">
            <a:noAutofit/>
          </a:bodyPr>
          <a:lstStyle/>
          <a:p>
            <a:pPr lvl="0"/>
            <a:r>
              <a:rPr lang="en-US">
                <a:latin typeface="Roboto" panose="02000000000000000000" pitchFamily="2" charset="0"/>
                <a:ea typeface="Roboto" panose="02000000000000000000" pitchFamily="2" charset="0"/>
                <a:cs typeface="Roboto" panose="02000000000000000000" pitchFamily="2" charset="0"/>
              </a:rPr>
              <a:t>Translation &amp; Evaluation Branch</a:t>
            </a:r>
          </a:p>
          <a:p>
            <a:pPr lvl="0"/>
            <a:r>
              <a:rPr lang="en-US">
                <a:latin typeface="Roboto" panose="02000000000000000000" pitchFamily="2" charset="0"/>
                <a:ea typeface="Roboto" panose="02000000000000000000" pitchFamily="2" charset="0"/>
                <a:cs typeface="Roboto" panose="02000000000000000000" pitchFamily="2" charset="0"/>
              </a:rPr>
              <a:t>Division of HIV Prevention (DHP)</a:t>
            </a:r>
          </a:p>
          <a:p>
            <a:r>
              <a:rPr lang="en-US" altLang="en-US">
                <a:latin typeface="Roboto" panose="02000000000000000000" pitchFamily="2" charset="0"/>
                <a:ea typeface="Roboto" panose="02000000000000000000" pitchFamily="2" charset="0"/>
                <a:cs typeface="Roboto" panose="02000000000000000000" pitchFamily="2" charset="0"/>
              </a:rPr>
              <a:t>National Center for HIV, Viral Hepatitis, STD, and TB Prevention (NCHHSTP)</a:t>
            </a:r>
          </a:p>
          <a:p>
            <a:pPr lvl="0"/>
            <a:r>
              <a:rPr lang="en-US">
                <a:latin typeface="Roboto"/>
                <a:ea typeface="Roboto"/>
                <a:cs typeface="Roboto"/>
              </a:rPr>
              <a:t>TEB_Evaluation@</a:t>
            </a:r>
            <a:r>
              <a:rPr lang="en-US" dirty="0">
                <a:latin typeface="Roboto"/>
                <a:ea typeface="Roboto"/>
                <a:cs typeface="Roboto"/>
              </a:rPr>
              <a:t>cdc.gov </a:t>
            </a:r>
          </a:p>
        </p:txBody>
      </p:sp>
    </p:spTree>
    <p:extLst>
      <p:ext uri="{BB962C8B-B14F-4D97-AF65-F5344CB8AC3E}">
        <p14:creationId xmlns:p14="http://schemas.microsoft.com/office/powerpoint/2010/main" val="1380210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AAFBD-EAB5-0A4F-9384-8AFFC9F926F5}"/>
              </a:ext>
            </a:extLst>
          </p:cNvPr>
          <p:cNvSpPr>
            <a:spLocks noGrp="1"/>
          </p:cNvSpPr>
          <p:nvPr>
            <p:ph type="title"/>
          </p:nvPr>
        </p:nvSpPr>
        <p:spPr>
          <a:xfrm>
            <a:off x="230155" y="4371905"/>
            <a:ext cx="11229666" cy="2252823"/>
          </a:xfrm>
        </p:spPr>
        <p:txBody>
          <a:bodyPr/>
          <a:lstStyle/>
          <a:p>
            <a:r>
              <a:rPr lang="en-US"/>
              <a:t>Trends in CDC-Funded HIV Testing Program Outcomes</a:t>
            </a:r>
          </a:p>
        </p:txBody>
      </p:sp>
    </p:spTree>
    <p:extLst>
      <p:ext uri="{BB962C8B-B14F-4D97-AF65-F5344CB8AC3E}">
        <p14:creationId xmlns:p14="http://schemas.microsoft.com/office/powerpoint/2010/main" val="421439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717FB7B9-7F21-3BE5-4A06-0DC4E2B5D2CB}"/>
              </a:ext>
            </a:extLst>
          </p:cNvPr>
          <p:cNvSpPr>
            <a:spLocks noGrp="1"/>
          </p:cNvSpPr>
          <p:nvPr>
            <p:ph type="title"/>
          </p:nvPr>
        </p:nvSpPr>
        <p:spPr>
          <a:xfrm>
            <a:off x="770079" y="167323"/>
            <a:ext cx="10170118" cy="645231"/>
          </a:xfrm>
        </p:spPr>
        <p:txBody>
          <a:bodyPr/>
          <a:lstStyle/>
          <a:p>
            <a:r>
              <a:rPr lang="en-US"/>
              <a:t>Trends in CDC-funded HIV testing program outcomes, 2019-2024*</a:t>
            </a:r>
          </a:p>
        </p:txBody>
      </p:sp>
      <p:sp>
        <p:nvSpPr>
          <p:cNvPr id="3" name="Slide Number Placeholder 2">
            <a:extLst>
              <a:ext uri="{FF2B5EF4-FFF2-40B4-BE49-F238E27FC236}">
                <a16:creationId xmlns:a16="http://schemas.microsoft.com/office/drawing/2014/main" id="{102601F1-0963-91F6-06B2-8AA9DE166FE9}"/>
              </a:ext>
            </a:extLst>
          </p:cNvPr>
          <p:cNvSpPr>
            <a:spLocks noGrp="1"/>
          </p:cNvSpPr>
          <p:nvPr>
            <p:ph type="sldNum" sz="quarter" idx="4"/>
          </p:nvPr>
        </p:nvSpPr>
        <p:spPr/>
        <p:txBody>
          <a:bodyPr/>
          <a:lstStyle/>
          <a:p>
            <a:pPr algn="l"/>
            <a:fld id="{7FC2952A-0647-46EA-8310-EDCEE27AFBD9}" type="slidenum">
              <a:rPr lang="en-US" smtClean="0"/>
              <a:pPr algn="l"/>
              <a:t>4</a:t>
            </a:fld>
            <a:endParaRPr lang="en-US"/>
          </a:p>
        </p:txBody>
      </p:sp>
      <p:pic>
        <p:nvPicPr>
          <p:cNvPr id="12" name="Picture 11" descr="Six figures presenting trends in CDC-funded HIV testing program outcomes from 2019-2024. ">
            <a:extLst>
              <a:ext uri="{FF2B5EF4-FFF2-40B4-BE49-F238E27FC236}">
                <a16:creationId xmlns:a16="http://schemas.microsoft.com/office/drawing/2014/main" id="{C5E3E883-40FB-31DD-1B46-3BD01255DA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34074" y="645231"/>
            <a:ext cx="5242129" cy="5659421"/>
          </a:xfrm>
          <a:prstGeom prst="rect">
            <a:avLst/>
          </a:prstGeom>
          <a:noFill/>
        </p:spPr>
      </p:pic>
      <p:sp>
        <p:nvSpPr>
          <p:cNvPr id="2" name="TextBox 1">
            <a:extLst>
              <a:ext uri="{FF2B5EF4-FFF2-40B4-BE49-F238E27FC236}">
                <a16:creationId xmlns:a16="http://schemas.microsoft.com/office/drawing/2014/main" id="{54C2C998-6D71-BCC7-C922-D80FFEEE6D63}"/>
              </a:ext>
            </a:extLst>
          </p:cNvPr>
          <p:cNvSpPr txBox="1"/>
          <p:nvPr/>
        </p:nvSpPr>
        <p:spPr>
          <a:xfrm>
            <a:off x="1090863" y="6415089"/>
            <a:ext cx="10010274" cy="307777"/>
          </a:xfrm>
          <a:prstGeom prst="rect">
            <a:avLst/>
          </a:prstGeom>
          <a:noFill/>
        </p:spPr>
        <p:txBody>
          <a:bodyPr wrap="square" rtlCol="0">
            <a:spAutoFit/>
          </a:bodyPr>
          <a:lstStyle/>
          <a:p>
            <a:r>
              <a:rPr lang="en-US" sz="1100" baseline="30000">
                <a:latin typeface="Roboto" panose="02000000000000000000" pitchFamily="2" charset="0"/>
                <a:ea typeface="Roboto" panose="02000000000000000000" pitchFamily="2" charset="0"/>
                <a:cs typeface="Roboto" panose="02000000000000000000" pitchFamily="2" charset="0"/>
              </a:rPr>
              <a:t>a</a:t>
            </a:r>
            <a:r>
              <a:rPr lang="en-US" sz="1100">
                <a:latin typeface="Roboto" panose="02000000000000000000" pitchFamily="2" charset="0"/>
                <a:ea typeface="Roboto" panose="02000000000000000000" pitchFamily="2" charset="0"/>
                <a:cs typeface="Roboto" panose="02000000000000000000" pitchFamily="2" charset="0"/>
              </a:rPr>
              <a:t> Persons are eligible to be referred to a PrEP provider if they meet appropriate criteria for using PrEP, as defined locally or by CDC guidelines for PrEP</a:t>
            </a:r>
            <a:r>
              <a:rPr lang="en-US" sz="1400">
                <a:latin typeface="Roboto" panose="02000000000000000000" pitchFamily="2" charset="0"/>
                <a:ea typeface="Roboto" panose="02000000000000000000" pitchFamily="2" charset="0"/>
                <a:cs typeface="Roboto" panose="02000000000000000000" pitchFamily="2" charset="0"/>
              </a:rPr>
              <a:t>. </a:t>
            </a:r>
          </a:p>
        </p:txBody>
      </p:sp>
    </p:spTree>
    <p:extLst>
      <p:ext uri="{BB962C8B-B14F-4D97-AF65-F5344CB8AC3E}">
        <p14:creationId xmlns:p14="http://schemas.microsoft.com/office/powerpoint/2010/main" val="33485053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a:extLst>
            <a:ext uri="{FF2B5EF4-FFF2-40B4-BE49-F238E27FC236}">
              <a16:creationId xmlns:a16="http://schemas.microsoft.com/office/drawing/2014/main" id="{E5AA8FE1-8CCF-7ACF-8CC9-390B0E7A32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96C8B-C1E0-F159-A995-AEE55A744A8D}"/>
              </a:ext>
            </a:extLst>
          </p:cNvPr>
          <p:cNvSpPr>
            <a:spLocks noGrp="1"/>
          </p:cNvSpPr>
          <p:nvPr>
            <p:ph type="title"/>
          </p:nvPr>
        </p:nvSpPr>
        <p:spPr>
          <a:xfrm>
            <a:off x="230155" y="4371905"/>
            <a:ext cx="11229666" cy="2252823"/>
          </a:xfrm>
        </p:spPr>
        <p:txBody>
          <a:bodyPr/>
          <a:lstStyle/>
          <a:p>
            <a:r>
              <a:rPr lang="en-US"/>
              <a:t>CDC-Funded HIV Testing </a:t>
            </a:r>
          </a:p>
        </p:txBody>
      </p:sp>
    </p:spTree>
    <p:extLst>
      <p:ext uri="{BB962C8B-B14F-4D97-AF65-F5344CB8AC3E}">
        <p14:creationId xmlns:p14="http://schemas.microsoft.com/office/powerpoint/2010/main" val="2146197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8866EC-D213-1CE3-4D21-5D6D8AE2B91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1AC0C8DF-D9A7-6E2A-EA41-3354A9E9C44C}"/>
              </a:ext>
            </a:extLst>
          </p:cNvPr>
          <p:cNvSpPr>
            <a:spLocks noGrp="1"/>
          </p:cNvSpPr>
          <p:nvPr>
            <p:ph type="title"/>
          </p:nvPr>
        </p:nvSpPr>
        <p:spPr/>
        <p:txBody>
          <a:bodyPr/>
          <a:lstStyle/>
          <a:p>
            <a:r>
              <a:rPr lang="en-US"/>
              <a:t>CDC-funded HIV testing, by US geographic region </a:t>
            </a:r>
          </a:p>
        </p:txBody>
      </p:sp>
      <p:sp>
        <p:nvSpPr>
          <p:cNvPr id="3" name="Slide Number Placeholder 2">
            <a:extLst>
              <a:ext uri="{FF2B5EF4-FFF2-40B4-BE49-F238E27FC236}">
                <a16:creationId xmlns:a16="http://schemas.microsoft.com/office/drawing/2014/main" id="{04AD2667-3206-0F70-6FE3-7102FD651608}"/>
              </a:ext>
            </a:extLst>
          </p:cNvPr>
          <p:cNvSpPr>
            <a:spLocks noGrp="1"/>
          </p:cNvSpPr>
          <p:nvPr>
            <p:ph type="sldNum" sz="quarter" idx="4"/>
          </p:nvPr>
        </p:nvSpPr>
        <p:spPr/>
        <p:txBody>
          <a:bodyPr/>
          <a:lstStyle/>
          <a:p>
            <a:pPr algn="l"/>
            <a:fld id="{7FC2952A-0647-46EA-8310-EDCEE27AFBD9}" type="slidenum">
              <a:rPr lang="en-US" smtClean="0"/>
              <a:pPr algn="l"/>
              <a:t>6</a:t>
            </a:fld>
            <a:endParaRPr lang="en-US"/>
          </a:p>
        </p:txBody>
      </p:sp>
      <p:pic>
        <p:nvPicPr>
          <p:cNvPr id="12" name="Picture 11" descr="Map showing CDC-funded HIV tests conducted in 2024, by US geographic region. ">
            <a:extLst>
              <a:ext uri="{FF2B5EF4-FFF2-40B4-BE49-F238E27FC236}">
                <a16:creationId xmlns:a16="http://schemas.microsoft.com/office/drawing/2014/main" id="{15339CF4-F471-0F4F-6623-B10EC1889F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4374" y="895404"/>
            <a:ext cx="6850174" cy="5067192"/>
          </a:xfrm>
          <a:prstGeom prst="rect">
            <a:avLst/>
          </a:prstGeom>
          <a:noFill/>
        </p:spPr>
      </p:pic>
    </p:spTree>
    <p:extLst>
      <p:ext uri="{BB962C8B-B14F-4D97-AF65-F5344CB8AC3E}">
        <p14:creationId xmlns:p14="http://schemas.microsoft.com/office/powerpoint/2010/main" val="1088337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C7BE9-B522-B6F3-F818-BE8E1CDF7F48}"/>
              </a:ext>
            </a:extLst>
          </p:cNvPr>
          <p:cNvSpPr>
            <a:spLocks noGrp="1"/>
          </p:cNvSpPr>
          <p:nvPr>
            <p:ph type="title"/>
          </p:nvPr>
        </p:nvSpPr>
        <p:spPr>
          <a:xfrm>
            <a:off x="774402" y="367623"/>
            <a:ext cx="10170118" cy="815718"/>
          </a:xfrm>
        </p:spPr>
        <p:txBody>
          <a:bodyPr/>
          <a:lstStyle/>
          <a:p>
            <a:r>
              <a:rPr lang="en-US"/>
              <a:t>CDC-funded HIV testing, by demographic characteristics and population group, 2024 </a:t>
            </a:r>
          </a:p>
        </p:txBody>
      </p:sp>
      <p:sp>
        <p:nvSpPr>
          <p:cNvPr id="5" name="Slide Number Placeholder 4">
            <a:extLst>
              <a:ext uri="{FF2B5EF4-FFF2-40B4-BE49-F238E27FC236}">
                <a16:creationId xmlns:a16="http://schemas.microsoft.com/office/drawing/2014/main" id="{E7C7DAE6-07E0-1E4E-73BF-2153B3F0B576}"/>
              </a:ext>
            </a:extLst>
          </p:cNvPr>
          <p:cNvSpPr>
            <a:spLocks noGrp="1"/>
          </p:cNvSpPr>
          <p:nvPr>
            <p:ph type="sldNum" sz="quarter" idx="4"/>
          </p:nvPr>
        </p:nvSpPr>
        <p:spPr/>
        <p:txBody>
          <a:bodyPr/>
          <a:lstStyle/>
          <a:p>
            <a:pPr algn="l"/>
            <a:fld id="{7FC2952A-0647-46EA-8310-EDCEE27AFBD9}" type="slidenum">
              <a:rPr lang="en-US" smtClean="0"/>
              <a:pPr algn="l"/>
              <a:t>7</a:t>
            </a:fld>
            <a:endParaRPr lang="en-US"/>
          </a:p>
        </p:txBody>
      </p:sp>
      <p:sp>
        <p:nvSpPr>
          <p:cNvPr id="7" name="TextBox 6">
            <a:extLst>
              <a:ext uri="{FF2B5EF4-FFF2-40B4-BE49-F238E27FC236}">
                <a16:creationId xmlns:a16="http://schemas.microsoft.com/office/drawing/2014/main" id="{3E33187A-4C49-1BF8-B45D-F222EA0B70B8}"/>
              </a:ext>
            </a:extLst>
          </p:cNvPr>
          <p:cNvSpPr txBox="1"/>
          <p:nvPr/>
        </p:nvSpPr>
        <p:spPr>
          <a:xfrm>
            <a:off x="800031" y="5919281"/>
            <a:ext cx="10591937" cy="938719"/>
          </a:xfrm>
          <a:prstGeom prst="rect">
            <a:avLst/>
          </a:prstGeom>
          <a:noFill/>
        </p:spPr>
        <p:txBody>
          <a:bodyPr wrap="square" rtlCol="0">
            <a:spAutoFit/>
          </a:bodyPr>
          <a:lstStyle/>
          <a:p>
            <a:r>
              <a:rPr lang="en-US" sz="1100" baseline="30000">
                <a:latin typeface="Roboto" panose="02000000000000000000" pitchFamily="2" charset="0"/>
                <a:ea typeface="Roboto" panose="02000000000000000000" pitchFamily="2" charset="0"/>
                <a:cs typeface="Roboto" panose="02000000000000000000" pitchFamily="2" charset="0"/>
              </a:rPr>
              <a:t>a </a:t>
            </a:r>
            <a:r>
              <a:rPr lang="en-US" sz="1100">
                <a:latin typeface="Roboto" panose="02000000000000000000" pitchFamily="2" charset="0"/>
                <a:ea typeface="Roboto" panose="02000000000000000000" pitchFamily="2" charset="0"/>
                <a:cs typeface="Roboto" panose="02000000000000000000" pitchFamily="2" charset="0"/>
              </a:rPr>
              <a:t>Age category “&lt;13 years” is not shown in the figure.</a:t>
            </a:r>
          </a:p>
          <a:p>
            <a:r>
              <a:rPr lang="en-US" sz="1100" baseline="30000">
                <a:latin typeface="Roboto" panose="02000000000000000000" pitchFamily="2" charset="0"/>
                <a:ea typeface="Roboto" panose="02000000000000000000" pitchFamily="2" charset="0"/>
                <a:cs typeface="Roboto" panose="02000000000000000000" pitchFamily="2" charset="0"/>
              </a:rPr>
              <a:t>b </a:t>
            </a:r>
            <a:r>
              <a:rPr lang="en-US" sz="1100">
                <a:latin typeface="Roboto" panose="02000000000000000000" pitchFamily="2" charset="0"/>
                <a:ea typeface="Roboto" panose="02000000000000000000" pitchFamily="2" charset="0"/>
                <a:cs typeface="Roboto" panose="02000000000000000000" pitchFamily="2" charset="0"/>
              </a:rPr>
              <a:t>All races are of non-Hispanic/Latino ethnicity. Persons of Hispanic/Latino ethnicity can be of any race.</a:t>
            </a:r>
          </a:p>
          <a:p>
            <a:r>
              <a:rPr lang="en-US" sz="1100" baseline="30000">
                <a:latin typeface="Roboto" panose="02000000000000000000" pitchFamily="2" charset="0"/>
                <a:ea typeface="Roboto" panose="02000000000000000000" pitchFamily="2" charset="0"/>
                <a:cs typeface="Roboto" panose="02000000000000000000" pitchFamily="2" charset="0"/>
              </a:rPr>
              <a:t>c </a:t>
            </a:r>
            <a:r>
              <a:rPr lang="en-US" sz="1100">
                <a:latin typeface="Roboto" panose="02000000000000000000" pitchFamily="2" charset="0"/>
                <a:ea typeface="Roboto" panose="02000000000000000000" pitchFamily="2" charset="0"/>
                <a:cs typeface="Roboto" panose="02000000000000000000" pitchFamily="2" charset="0"/>
              </a:rPr>
              <a:t>HIV tests conducted in non-health care settings only. MSM includes men who reported male-to-male sexual contact in the past five years. PWID includes persons who reported injection drug use in the past five years. MSM who inject drugs includes men who reported both male-to-male sexual contact and injection drug use in the past five years. Population groups are mutually exclusive.</a:t>
            </a:r>
          </a:p>
        </p:txBody>
      </p:sp>
      <p:pic>
        <p:nvPicPr>
          <p:cNvPr id="9" name="Picture 8" descr="Grouped bar charts showing percentages of CDC-funded HIV tests conducted in 2024, by demographic characteristics and population group. ">
            <a:extLst>
              <a:ext uri="{FF2B5EF4-FFF2-40B4-BE49-F238E27FC236}">
                <a16:creationId xmlns:a16="http://schemas.microsoft.com/office/drawing/2014/main" id="{5D616B8A-9919-C6DF-687B-04F75BE03D6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4162" y="1499358"/>
            <a:ext cx="8750598" cy="4415811"/>
          </a:xfrm>
          <a:prstGeom prst="rect">
            <a:avLst/>
          </a:prstGeom>
          <a:noFill/>
        </p:spPr>
      </p:pic>
    </p:spTree>
    <p:extLst>
      <p:ext uri="{BB962C8B-B14F-4D97-AF65-F5344CB8AC3E}">
        <p14:creationId xmlns:p14="http://schemas.microsoft.com/office/powerpoint/2010/main" val="3550054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4A78F-93E2-E901-9185-57D432692A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55757-C8DA-A6B8-7F69-63336D2992A4}"/>
              </a:ext>
            </a:extLst>
          </p:cNvPr>
          <p:cNvSpPr>
            <a:spLocks noGrp="1"/>
          </p:cNvSpPr>
          <p:nvPr>
            <p:ph type="title"/>
          </p:nvPr>
        </p:nvSpPr>
        <p:spPr>
          <a:xfrm>
            <a:off x="774401" y="176121"/>
            <a:ext cx="11076939" cy="1072829"/>
          </a:xfrm>
        </p:spPr>
        <p:txBody>
          <a:bodyPr/>
          <a:lstStyle/>
          <a:p>
            <a:r>
              <a:rPr lang="en-US"/>
              <a:t>Number of CDC-funded HIV tests conducted, by setting and most frequently reported site types, 2024</a:t>
            </a:r>
          </a:p>
        </p:txBody>
      </p:sp>
      <p:sp>
        <p:nvSpPr>
          <p:cNvPr id="5" name="Slide Number Placeholder 4">
            <a:extLst>
              <a:ext uri="{FF2B5EF4-FFF2-40B4-BE49-F238E27FC236}">
                <a16:creationId xmlns:a16="http://schemas.microsoft.com/office/drawing/2014/main" id="{82B0709F-C513-5C71-731D-381C3A6C7C45}"/>
              </a:ext>
            </a:extLst>
          </p:cNvPr>
          <p:cNvSpPr>
            <a:spLocks noGrp="1"/>
          </p:cNvSpPr>
          <p:nvPr>
            <p:ph type="sldNum" sz="quarter" idx="4"/>
          </p:nvPr>
        </p:nvSpPr>
        <p:spPr/>
        <p:txBody>
          <a:bodyPr/>
          <a:lstStyle/>
          <a:p>
            <a:pPr algn="l"/>
            <a:fld id="{7FC2952A-0647-46EA-8310-EDCEE27AFBD9}" type="slidenum">
              <a:rPr lang="en-US" smtClean="0"/>
              <a:pPr algn="l"/>
              <a:t>8</a:t>
            </a:fld>
            <a:endParaRPr lang="en-US"/>
          </a:p>
        </p:txBody>
      </p:sp>
      <p:pic>
        <p:nvPicPr>
          <p:cNvPr id="9" name="Picture 8" descr="Bar chart showing CDC-funded HIV tests conducted in 2024, by setting and most frequently reported site type. ">
            <a:extLst>
              <a:ext uri="{FF2B5EF4-FFF2-40B4-BE49-F238E27FC236}">
                <a16:creationId xmlns:a16="http://schemas.microsoft.com/office/drawing/2014/main" id="{802EEACC-95B2-40CE-B815-09202D478E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96870" y="1697554"/>
            <a:ext cx="9485412" cy="4227944"/>
          </a:xfrm>
          <a:prstGeom prst="rect">
            <a:avLst/>
          </a:prstGeom>
          <a:noFill/>
        </p:spPr>
      </p:pic>
    </p:spTree>
    <p:extLst>
      <p:ext uri="{BB962C8B-B14F-4D97-AF65-F5344CB8AC3E}">
        <p14:creationId xmlns:p14="http://schemas.microsoft.com/office/powerpoint/2010/main" val="16624091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0C08B-7408-5619-26A0-AC6290270484}"/>
              </a:ext>
            </a:extLst>
          </p:cNvPr>
          <p:cNvSpPr>
            <a:spLocks noGrp="1"/>
          </p:cNvSpPr>
          <p:nvPr>
            <p:ph type="title"/>
          </p:nvPr>
        </p:nvSpPr>
        <p:spPr>
          <a:xfrm>
            <a:off x="774401" y="367623"/>
            <a:ext cx="10891125" cy="990122"/>
          </a:xfrm>
        </p:spPr>
        <p:txBody>
          <a:bodyPr/>
          <a:lstStyle/>
          <a:p>
            <a:r>
              <a:rPr lang="en-US"/>
              <a:t>Number and percentage of HIV tests that were conducted concurrently with integrated screening tests, 2024</a:t>
            </a:r>
            <a:r>
              <a:rPr lang="en-US" baseline="30000"/>
              <a:t> a</a:t>
            </a:r>
            <a:endParaRPr lang="en-US"/>
          </a:p>
        </p:txBody>
      </p:sp>
      <p:sp>
        <p:nvSpPr>
          <p:cNvPr id="5" name="Slide Number Placeholder 4">
            <a:extLst>
              <a:ext uri="{FF2B5EF4-FFF2-40B4-BE49-F238E27FC236}">
                <a16:creationId xmlns:a16="http://schemas.microsoft.com/office/drawing/2014/main" id="{DE439BEA-D22E-9785-4099-B83F5220B7FE}"/>
              </a:ext>
            </a:extLst>
          </p:cNvPr>
          <p:cNvSpPr>
            <a:spLocks noGrp="1"/>
          </p:cNvSpPr>
          <p:nvPr>
            <p:ph type="sldNum" sz="quarter" idx="4"/>
          </p:nvPr>
        </p:nvSpPr>
        <p:spPr/>
        <p:txBody>
          <a:bodyPr/>
          <a:lstStyle/>
          <a:p>
            <a:pPr algn="l"/>
            <a:fld id="{7FC2952A-0647-46EA-8310-EDCEE27AFBD9}" type="slidenum">
              <a:rPr lang="en-US" smtClean="0"/>
              <a:pPr algn="l"/>
              <a:t>9</a:t>
            </a:fld>
            <a:endParaRPr lang="en-US"/>
          </a:p>
        </p:txBody>
      </p:sp>
      <p:pic>
        <p:nvPicPr>
          <p:cNvPr id="6" name="Picture 5" descr="Graphic showing integrated sexually transmitted infection (STI) and hepatitis C testing conducted alongside CDC-funded HIV tests in 2024. ">
            <a:extLst>
              <a:ext uri="{FF2B5EF4-FFF2-40B4-BE49-F238E27FC236}">
                <a16:creationId xmlns:a16="http://schemas.microsoft.com/office/drawing/2014/main" id="{FC4D880D-B881-8BCD-631F-7809E7870F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8783" y="1594766"/>
            <a:ext cx="10381355" cy="4127974"/>
          </a:xfrm>
          <a:prstGeom prst="rect">
            <a:avLst/>
          </a:prstGeom>
          <a:noFill/>
        </p:spPr>
      </p:pic>
      <p:sp>
        <p:nvSpPr>
          <p:cNvPr id="4" name="TextBox 3">
            <a:extLst>
              <a:ext uri="{FF2B5EF4-FFF2-40B4-BE49-F238E27FC236}">
                <a16:creationId xmlns:a16="http://schemas.microsoft.com/office/drawing/2014/main" id="{63CDA45D-CD99-A802-1F71-244C8D29A537}"/>
              </a:ext>
            </a:extLst>
          </p:cNvPr>
          <p:cNvSpPr txBox="1"/>
          <p:nvPr/>
        </p:nvSpPr>
        <p:spPr>
          <a:xfrm>
            <a:off x="1834715" y="6236054"/>
            <a:ext cx="8049490" cy="261610"/>
          </a:xfrm>
          <a:prstGeom prst="rect">
            <a:avLst/>
          </a:prstGeom>
          <a:noFill/>
        </p:spPr>
        <p:txBody>
          <a:bodyPr wrap="square">
            <a:spAutoFit/>
          </a:bodyPr>
          <a:lstStyle/>
          <a:p>
            <a:r>
              <a:rPr lang="en-US" sz="1100" kern="1200" baseline="30000">
                <a:solidFill>
                  <a:schemeClr val="tx1"/>
                </a:solidFill>
                <a:effectLst/>
                <a:latin typeface="Roboto" panose="02000000000000000000" pitchFamily="2" charset="0"/>
                <a:ea typeface="Roboto" panose="02000000000000000000" pitchFamily="2" charset="0"/>
                <a:cs typeface="Roboto" panose="02000000000000000000" pitchFamily="2" charset="0"/>
              </a:rPr>
              <a:t> a </a:t>
            </a:r>
            <a:r>
              <a:rPr lang="en-US" sz="1100" kern="1200">
                <a:solidFill>
                  <a:schemeClr val="tx1"/>
                </a:solidFill>
                <a:effectLst/>
                <a:latin typeface="Roboto" panose="02000000000000000000" pitchFamily="2" charset="0"/>
                <a:ea typeface="Roboto" panose="02000000000000000000" pitchFamily="2" charset="0"/>
                <a:cs typeface="Roboto" panose="02000000000000000000" pitchFamily="2" charset="0"/>
              </a:rPr>
              <a:t>Includes tests for syphilis, gonorrhea, chlamydia or hepatitis C conducted in conjunction with a CDC-funded HIV test.</a:t>
            </a:r>
            <a:endParaRPr lang="en-US" sz="1100">
              <a:effectLs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437975497"/>
      </p:ext>
    </p:extLst>
  </p:cSld>
  <p:clrMapOvr>
    <a:masterClrMapping/>
  </p:clrMapOvr>
</p:sld>
</file>

<file path=ppt/theme/theme1.xml><?xml version="1.0" encoding="utf-8"?>
<a:theme xmlns:a="http://schemas.openxmlformats.org/drawingml/2006/main" name="CDC New Visual Identity">
  <a:themeElements>
    <a:clrScheme name="CDC New Visual Identity">
      <a:dk1>
        <a:srgbClr val="032659"/>
      </a:dk1>
      <a:lt1>
        <a:srgbClr val="FFFFFF"/>
      </a:lt1>
      <a:dk2>
        <a:srgbClr val="0056BD"/>
      </a:dk2>
      <a:lt2>
        <a:srgbClr val="FFFFFF"/>
      </a:lt2>
      <a:accent1>
        <a:srgbClr val="0056BD"/>
      </a:accent1>
      <a:accent2>
        <a:srgbClr val="00B1CE"/>
      </a:accent2>
      <a:accent3>
        <a:srgbClr val="712061"/>
      </a:accent3>
      <a:accent4>
        <a:srgbClr val="CC1B22"/>
      </a:accent4>
      <a:accent5>
        <a:srgbClr val="FB7E38"/>
      </a:accent5>
      <a:accent6>
        <a:srgbClr val="FFB24D"/>
      </a:accent6>
      <a:hlink>
        <a:srgbClr val="0056BD"/>
      </a:hlink>
      <a:folHlink>
        <a:srgbClr val="712061"/>
      </a:folHlink>
    </a:clrScheme>
    <a:fontScheme name="CDC_VI">
      <a:majorFont>
        <a:latin typeface="Roboto Bold"/>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latin typeface="+mj-lt"/>
          </a:defRPr>
        </a:defPPr>
      </a:lstStyle>
    </a:txDef>
  </a:objectDefaults>
  <a:extraClrSchemeLst/>
  <a:extLst>
    <a:ext uri="{05A4C25C-085E-4340-85A3-A5531E510DB2}">
      <thm15:themeFamily xmlns:thm15="http://schemas.microsoft.com/office/thememl/2012/main" name="CDC New Visual Identity" id="{13DDE324-1CC2-9340-80D9-B14BC373689B}" vid="{835B0B58-4A59-4B46-BDC0-AAA8685F20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14848CA3BE7C4418C68781AA72E098B" ma:contentTypeVersion="6" ma:contentTypeDescription="Create a new document." ma:contentTypeScope="" ma:versionID="4dc6771b76fc81dd82fff0952374b61a">
  <xsd:schema xmlns:xsd="http://www.w3.org/2001/XMLSchema" xmlns:xs="http://www.w3.org/2001/XMLSchema" xmlns:p="http://schemas.microsoft.com/office/2006/metadata/properties" xmlns:ns2="7bf85a6d-8b69-432b-a549-024aee7492cf" xmlns:ns3="508c9518-11a5-4f8c-a952-f32c4b7a03cb" targetNamespace="http://schemas.microsoft.com/office/2006/metadata/properties" ma:root="true" ma:fieldsID="5f3b434bed05addf1a712eb264a26cf7" ns2:_="" ns3:_="">
    <xsd:import namespace="7bf85a6d-8b69-432b-a549-024aee7492cf"/>
    <xsd:import namespace="508c9518-11a5-4f8c-a952-f32c4b7a03c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f85a6d-8b69-432b-a549-024aee7492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8c9518-11a5-4f8c-a952-f32c4b7a03c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08F10C-B6EE-4A1D-B305-975B6D8B33F0}">
  <ds:schemaRefs>
    <ds:schemaRef ds:uri="http://purl.org/dc/elements/1.1/"/>
    <ds:schemaRef ds:uri="http://purl.org/dc/terms/"/>
    <ds:schemaRef ds:uri="7bf85a6d-8b69-432b-a549-024aee7492cf"/>
    <ds:schemaRef ds:uri="http://schemas.microsoft.com/office/2006/documentManagement/types"/>
    <ds:schemaRef ds:uri="508c9518-11a5-4f8c-a952-f32c4b7a03cb"/>
    <ds:schemaRef ds:uri="http://www.w3.org/XML/1998/namespace"/>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2.xml><?xml version="1.0" encoding="utf-8"?>
<ds:datastoreItem xmlns:ds="http://schemas.openxmlformats.org/officeDocument/2006/customXml" ds:itemID="{E89270AE-EBE2-4BC8-833E-402227C38CC2}">
  <ds:schemaRefs>
    <ds:schemaRef ds:uri="508c9518-11a5-4f8c-a952-f32c4b7a03cb"/>
    <ds:schemaRef ds:uri="7bf85a6d-8b69-432b-a549-024aee7492c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3A6659D-7BF7-4E10-BDF8-E806653B46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Integral</Template>
  <TotalTime>85</TotalTime>
  <Words>4301</Words>
  <Application>Microsoft Office PowerPoint</Application>
  <PresentationFormat>Widescreen</PresentationFormat>
  <Paragraphs>294</Paragraphs>
  <Slides>24</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Aptos</vt:lpstr>
      <vt:lpstr>Arial</vt:lpstr>
      <vt:lpstr>Calibri</vt:lpstr>
      <vt:lpstr>Courier New</vt:lpstr>
      <vt:lpstr>Nunito Sans Normal</vt:lpstr>
      <vt:lpstr>Roboto</vt:lpstr>
      <vt:lpstr>Roboto Medium</vt:lpstr>
      <vt:lpstr>Wingdings</vt:lpstr>
      <vt:lpstr>CDC New Visual Identity</vt:lpstr>
      <vt:lpstr>2024 Annual HIV Testing Report </vt:lpstr>
      <vt:lpstr>Data Source and Technical Notes </vt:lpstr>
      <vt:lpstr>Trends in CDC-Funded HIV Testing Program Outcomes</vt:lpstr>
      <vt:lpstr>Trends in CDC-funded HIV testing program outcomes, 2019-2024*</vt:lpstr>
      <vt:lpstr>CDC-Funded HIV Testing </vt:lpstr>
      <vt:lpstr>CDC-funded HIV testing, by US geographic region </vt:lpstr>
      <vt:lpstr>CDC-funded HIV testing, by demographic characteristics and population group, 2024 </vt:lpstr>
      <vt:lpstr>Number of CDC-funded HIV tests conducted, by setting and most frequently reported site types, 2024</vt:lpstr>
      <vt:lpstr>Number and percentage of HIV tests that were conducted concurrently with integrated screening tests, 2024 a</vt:lpstr>
      <vt:lpstr>HIV Diagnoses </vt:lpstr>
      <vt:lpstr>Number and percentage of persons with newly or previously diagnosed HIV, 2024 a</vt:lpstr>
      <vt:lpstr>Newly diagnosed HIV positivity, by demographic characteristics and population group, 2024</vt:lpstr>
      <vt:lpstr>Previously diagnosed HIV positivity, by demographic characteristics and population group, 2024</vt:lpstr>
      <vt:lpstr>Linkage to HIV Medical Care Within 30 Days after Diagnosis</vt:lpstr>
      <vt:lpstr>Percentage of persons with newly diagnosed HIV who were linked to HIV medical care within 30 days after diagnosis, by demographic characteristics and population group, 2024</vt:lpstr>
      <vt:lpstr>Percentage of persons with previously diagnosed HIV and not in HIV medical care who were linked to HIV medical care within 30 days of the current positive HIV test, by demographic characteristics and population group, 2024</vt:lpstr>
      <vt:lpstr>Partner Services</vt:lpstr>
      <vt:lpstr>Percentage of persons with newly diagnosed HIV who were interviewed for partner services, by demographic characteristics and population group, 2024</vt:lpstr>
      <vt:lpstr>Pre-Exposure Prophylaxis (PrEP)</vt:lpstr>
      <vt:lpstr>Percentage of persons aware of PrEP, a percentage of persons currently taking PrEP, b and percentage of persons who have used PrEP in the last 12 months,b in non-health care settings, 2024 </vt:lpstr>
      <vt:lpstr>Cascade of eligibility for a PrEP referral, referred to a PrEP provider, and provided assistance with linkage to a PrEP provider among persons testing negative for HIV, in non-health care settings, 2024  </vt:lpstr>
      <vt:lpstr>Percentage of persons referred to a PrEP provider among those eligible for referral in non-health care settings, by demographic characteristics and population group, 2024</vt:lpstr>
      <vt:lpstr>Acknowledgments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CDC PowerPoint Presentation</dc:title>
  <dc:creator>U.S. Centers for Disease Control and Prevention (CDC)</dc:creator>
  <cp:lastModifiedBy>Patel, Deesha (CDC/NCHHSTP/DHP)</cp:lastModifiedBy>
  <cp:revision>30</cp:revision>
  <dcterms:created xsi:type="dcterms:W3CDTF">2020-07-30T01:52:48Z</dcterms:created>
  <dcterms:modified xsi:type="dcterms:W3CDTF">2026-08-11T16:30:43Z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b94a7b8-f06c-4dfe-bdcc-9b548fd58c31_Enabled">
    <vt:lpwstr>true</vt:lpwstr>
  </property>
  <property fmtid="{D5CDD505-2E9C-101B-9397-08002B2CF9AE}" pid="3" name="MSIP_Label_7b94a7b8-f06c-4dfe-bdcc-9b548fd58c31_SetDate">
    <vt:lpwstr>2024-10-15T15:42:10Z</vt:lpwstr>
  </property>
  <property fmtid="{D5CDD505-2E9C-101B-9397-08002B2CF9AE}" pid="4" name="MSIP_Label_7b94a7b8-f06c-4dfe-bdcc-9b548fd58c31_Method">
    <vt:lpwstr>Privileged</vt:lpwstr>
  </property>
  <property fmtid="{D5CDD505-2E9C-101B-9397-08002B2CF9AE}" pid="5" name="MSIP_Label_7b94a7b8-f06c-4dfe-bdcc-9b548fd58c31_Name">
    <vt:lpwstr>7b94a7b8-f06c-4dfe-bdcc-9b548fd58c31</vt:lpwstr>
  </property>
  <property fmtid="{D5CDD505-2E9C-101B-9397-08002B2CF9AE}" pid="6" name="MSIP_Label_7b94a7b8-f06c-4dfe-bdcc-9b548fd58c31_SiteId">
    <vt:lpwstr>9ce70869-60db-44fd-abe8-d2767077fc8f</vt:lpwstr>
  </property>
  <property fmtid="{D5CDD505-2E9C-101B-9397-08002B2CF9AE}" pid="7" name="MSIP_Label_7b94a7b8-f06c-4dfe-bdcc-9b548fd58c31_ActionId">
    <vt:lpwstr>224c312c-7187-43b0-8046-59113148a5e2</vt:lpwstr>
  </property>
  <property fmtid="{D5CDD505-2E9C-101B-9397-08002B2CF9AE}" pid="8" name="MSIP_Label_7b94a7b8-f06c-4dfe-bdcc-9b548fd58c31_ContentBits">
    <vt:lpwstr>0</vt:lpwstr>
  </property>
  <property fmtid="{D5CDD505-2E9C-101B-9397-08002B2CF9AE}" pid="9" name="ContentTypeId">
    <vt:lpwstr>0x010100814848CA3BE7C4418C68781AA72E098B</vt:lpwstr>
  </property>
  <property fmtid="{D5CDD505-2E9C-101B-9397-08002B2CF9AE}" pid="10" name="MediaServiceImageTags">
    <vt:lpwstr/>
  </property>
</Properties>
</file>