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90" r:id="rId5"/>
  </p:sldMasterIdLst>
  <p:notesMasterIdLst>
    <p:notesMasterId r:id="rId58"/>
  </p:notesMasterIdLst>
  <p:handoutMasterIdLst>
    <p:handoutMasterId r:id="rId59"/>
  </p:handoutMasterIdLst>
  <p:sldIdLst>
    <p:sldId id="975" r:id="rId6"/>
    <p:sldId id="976" r:id="rId7"/>
    <p:sldId id="977" r:id="rId8"/>
    <p:sldId id="978" r:id="rId9"/>
    <p:sldId id="322" r:id="rId10"/>
    <p:sldId id="902" r:id="rId11"/>
    <p:sldId id="904" r:id="rId12"/>
    <p:sldId id="905" r:id="rId13"/>
    <p:sldId id="906" r:id="rId14"/>
    <p:sldId id="907" r:id="rId15"/>
    <p:sldId id="962" r:id="rId16"/>
    <p:sldId id="963" r:id="rId17"/>
    <p:sldId id="342" r:id="rId18"/>
    <p:sldId id="809" r:id="rId19"/>
    <p:sldId id="810" r:id="rId20"/>
    <p:sldId id="811" r:id="rId21"/>
    <p:sldId id="812" r:id="rId22"/>
    <p:sldId id="813" r:id="rId23"/>
    <p:sldId id="964" r:id="rId24"/>
    <p:sldId id="965" r:id="rId25"/>
    <p:sldId id="344" r:id="rId26"/>
    <p:sldId id="870" r:id="rId27"/>
    <p:sldId id="871" r:id="rId28"/>
    <p:sldId id="872" r:id="rId29"/>
    <p:sldId id="873" r:id="rId30"/>
    <p:sldId id="874" r:id="rId31"/>
    <p:sldId id="966" r:id="rId32"/>
    <p:sldId id="967" r:id="rId33"/>
    <p:sldId id="343" r:id="rId34"/>
    <p:sldId id="836" r:id="rId35"/>
    <p:sldId id="837" r:id="rId36"/>
    <p:sldId id="838" r:id="rId37"/>
    <p:sldId id="839" r:id="rId38"/>
    <p:sldId id="840" r:id="rId39"/>
    <p:sldId id="968" r:id="rId40"/>
    <p:sldId id="969" r:id="rId41"/>
    <p:sldId id="350" r:id="rId42"/>
    <p:sldId id="850" r:id="rId43"/>
    <p:sldId id="851" r:id="rId44"/>
    <p:sldId id="852" r:id="rId45"/>
    <p:sldId id="853" r:id="rId46"/>
    <p:sldId id="854" r:id="rId47"/>
    <p:sldId id="970" r:id="rId48"/>
    <p:sldId id="971" r:id="rId49"/>
    <p:sldId id="349" r:id="rId50"/>
    <p:sldId id="863" r:id="rId51"/>
    <p:sldId id="864" r:id="rId52"/>
    <p:sldId id="865" r:id="rId53"/>
    <p:sldId id="866" r:id="rId54"/>
    <p:sldId id="867" r:id="rId55"/>
    <p:sldId id="972" r:id="rId56"/>
    <p:sldId id="973" r:id="rId57"/>
  </p:sldIdLst>
  <p:sldSz cx="9144000" cy="5143500" type="screen16x9"/>
  <p:notesSz cx="7315200" cy="9601200"/>
  <p:embeddedFontLst>
    <p:embeddedFont>
      <p:font typeface="Aptos Narrow" panose="020B0004020202020204" pitchFamily="34" charset="0"/>
      <p:regular r:id="rId60"/>
      <p:bold r:id="rId61"/>
      <p:italic r:id="rId62"/>
      <p:boldItalic r:id="rId63"/>
    </p:embeddedFont>
    <p:embeddedFont>
      <p:font typeface="Myriad Web Pro" panose="020B0604020202020204" charset="0"/>
      <p:regular r:id="rId64"/>
      <p:bold r:id="rId65"/>
      <p:italic r:id="rId66"/>
      <p:boldItalic r:id="rId6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1CE68658-9A89-4A6C-C1C7-1BE264C27B18}" name="Friend, Michael (CDC/NCHHSTP/DHP)" initials="FM" userId="S::bnk5@cdc.gov::fb5d49f6-67ab-43bc-a4c7-ffc863d70a0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DCE8CCAF-EE5B-A92F-DC62-A8EC387D30B8}" name="Gant Sumner, Zanetta (CDC/DDID/NCHHSTP/DHP)" initials="ZGS" userId="Gant Sumner, Zanetta (CDC/DDID/NCHHSTP/DHP)" providerId="None"/>
  <p188:author id="{E97215BE-457A-B0F7-EAC3-3A8AEDA643C2}" name="Lowery, Debra (CDC/IOD/OC)" initials="L(" userId="S::wzi7@cdc.gov::dcb381a2-fed9-4f25-97a8-dd5a0cc7b66f" providerId="AD"/>
  <p188:author id="{AFA25AD4-A1D8-FD02-176D-369F2F81D0D7}" name="Lakeshia Watson" initials="LW" userId="S::kwz8@cdc.gov::1c5fcee9-ea84-4146-811f-82e7c2ec73f2" providerId="AD"/>
  <p188:author id="{A2D312E5-B386-FD00-9D6D-F758A93DB5DF}" name="Satcher Johnson, Anna (CDC/NCHHSTP/DHP)" initials="AS" userId="S::ats5@cdc.gov::859705da-8d2a-450d-b6ee-217719c7a3fd"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69F1D"/>
    <a:srgbClr val="00788A"/>
    <a:srgbClr val="BE3226"/>
    <a:srgbClr val="9A4F9D"/>
    <a:srgbClr val="84B1D9"/>
    <a:srgbClr val="4F7C36"/>
    <a:srgbClr val="135FAB"/>
    <a:srgbClr val="CE7E08"/>
    <a:srgbClr val="6F3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9732A-A2A5-44E0-A563-A0DBB5E1D20B}" v="6" dt="2025-12-09T19:26:46.3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116" autoAdjust="0"/>
  </p:normalViewPr>
  <p:slideViewPr>
    <p:cSldViewPr snapToGrid="0">
      <p:cViewPr varScale="1">
        <p:scale>
          <a:sx n="79" d="100"/>
          <a:sy n="79" d="100"/>
        </p:scale>
        <p:origin x="2544" y="78"/>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4.fntdata"/><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font" Target="fonts/font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viewProps" Target="view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son, Lakeshia (CDC/NCHHSTP/DHP)" userId="1c5fcee9-ea84-4146-811f-82e7c2ec73f2" providerId="ADAL" clId="{5A09A76A-4067-41FD-A749-798E3F8BFA28}"/>
    <pc:docChg chg="undo redo custSel modSld">
      <pc:chgData name="Watson, Lakeshia (CDC/NCHHSTP/DHP)" userId="1c5fcee9-ea84-4146-811f-82e7c2ec73f2" providerId="ADAL" clId="{5A09A76A-4067-41FD-A749-798E3F8BFA28}" dt="2025-12-09T19:33:53.790" v="75" actId="20577"/>
      <pc:docMkLst>
        <pc:docMk/>
      </pc:docMkLst>
      <pc:sldChg chg="modNotes">
        <pc:chgData name="Watson, Lakeshia (CDC/NCHHSTP/DHP)" userId="1c5fcee9-ea84-4146-811f-82e7c2ec73f2" providerId="ADAL" clId="{5A09A76A-4067-41FD-A749-798E3F8BFA28}" dt="2025-12-09T18:37:00.761" v="2"/>
        <pc:sldMkLst>
          <pc:docMk/>
          <pc:sldMk cId="3942804350" sldId="809"/>
        </pc:sldMkLst>
      </pc:sldChg>
      <pc:sldChg chg="modNotes">
        <pc:chgData name="Watson, Lakeshia (CDC/NCHHSTP/DHP)" userId="1c5fcee9-ea84-4146-811f-82e7c2ec73f2" providerId="ADAL" clId="{5A09A76A-4067-41FD-A749-798E3F8BFA28}" dt="2025-12-09T18:37:00.761" v="2"/>
        <pc:sldMkLst>
          <pc:docMk/>
          <pc:sldMk cId="163436464" sldId="810"/>
        </pc:sldMkLst>
      </pc:sldChg>
      <pc:sldChg chg="modNotes">
        <pc:chgData name="Watson, Lakeshia (CDC/NCHHSTP/DHP)" userId="1c5fcee9-ea84-4146-811f-82e7c2ec73f2" providerId="ADAL" clId="{5A09A76A-4067-41FD-A749-798E3F8BFA28}" dt="2025-12-09T18:37:00.761" v="2"/>
        <pc:sldMkLst>
          <pc:docMk/>
          <pc:sldMk cId="1933620415" sldId="811"/>
        </pc:sldMkLst>
      </pc:sldChg>
      <pc:sldChg chg="modNotes modNotesTx">
        <pc:chgData name="Watson, Lakeshia (CDC/NCHHSTP/DHP)" userId="1c5fcee9-ea84-4146-811f-82e7c2ec73f2" providerId="ADAL" clId="{5A09A76A-4067-41FD-A749-798E3F8BFA28}" dt="2025-12-09T19:31:30.193" v="34" actId="20577"/>
        <pc:sldMkLst>
          <pc:docMk/>
          <pc:sldMk cId="1443049061" sldId="812"/>
        </pc:sldMkLst>
      </pc:sldChg>
      <pc:sldChg chg="modNotes">
        <pc:chgData name="Watson, Lakeshia (CDC/NCHHSTP/DHP)" userId="1c5fcee9-ea84-4146-811f-82e7c2ec73f2" providerId="ADAL" clId="{5A09A76A-4067-41FD-A749-798E3F8BFA28}" dt="2025-12-09T18:37:00.761" v="2"/>
        <pc:sldMkLst>
          <pc:docMk/>
          <pc:sldMk cId="4000755627" sldId="813"/>
        </pc:sldMkLst>
      </pc:sldChg>
      <pc:sldChg chg="modNotes">
        <pc:chgData name="Watson, Lakeshia (CDC/NCHHSTP/DHP)" userId="1c5fcee9-ea84-4146-811f-82e7c2ec73f2" providerId="ADAL" clId="{5A09A76A-4067-41FD-A749-798E3F8BFA28}" dt="2025-12-09T18:37:00.761" v="2"/>
        <pc:sldMkLst>
          <pc:docMk/>
          <pc:sldMk cId="1438877176" sldId="836"/>
        </pc:sldMkLst>
      </pc:sldChg>
      <pc:sldChg chg="modNotes">
        <pc:chgData name="Watson, Lakeshia (CDC/NCHHSTP/DHP)" userId="1c5fcee9-ea84-4146-811f-82e7c2ec73f2" providerId="ADAL" clId="{5A09A76A-4067-41FD-A749-798E3F8BFA28}" dt="2025-12-09T18:37:00.761" v="2"/>
        <pc:sldMkLst>
          <pc:docMk/>
          <pc:sldMk cId="3075352451" sldId="837"/>
        </pc:sldMkLst>
      </pc:sldChg>
      <pc:sldChg chg="modNotes">
        <pc:chgData name="Watson, Lakeshia (CDC/NCHHSTP/DHP)" userId="1c5fcee9-ea84-4146-811f-82e7c2ec73f2" providerId="ADAL" clId="{5A09A76A-4067-41FD-A749-798E3F8BFA28}" dt="2025-12-09T18:37:00.761" v="2"/>
        <pc:sldMkLst>
          <pc:docMk/>
          <pc:sldMk cId="1679700765" sldId="838"/>
        </pc:sldMkLst>
      </pc:sldChg>
      <pc:sldChg chg="modNotes modNotesTx">
        <pc:chgData name="Watson, Lakeshia (CDC/NCHHSTP/DHP)" userId="1c5fcee9-ea84-4146-811f-82e7c2ec73f2" providerId="ADAL" clId="{5A09A76A-4067-41FD-A749-798E3F8BFA28}" dt="2025-12-09T19:32:29.614" v="38" actId="20577"/>
        <pc:sldMkLst>
          <pc:docMk/>
          <pc:sldMk cId="3537712395" sldId="839"/>
        </pc:sldMkLst>
      </pc:sldChg>
      <pc:sldChg chg="modNotes">
        <pc:chgData name="Watson, Lakeshia (CDC/NCHHSTP/DHP)" userId="1c5fcee9-ea84-4146-811f-82e7c2ec73f2" providerId="ADAL" clId="{5A09A76A-4067-41FD-A749-798E3F8BFA28}" dt="2025-12-09T18:37:00.761" v="2"/>
        <pc:sldMkLst>
          <pc:docMk/>
          <pc:sldMk cId="2301292655" sldId="840"/>
        </pc:sldMkLst>
      </pc:sldChg>
      <pc:sldChg chg="modNotes">
        <pc:chgData name="Watson, Lakeshia (CDC/NCHHSTP/DHP)" userId="1c5fcee9-ea84-4146-811f-82e7c2ec73f2" providerId="ADAL" clId="{5A09A76A-4067-41FD-A749-798E3F8BFA28}" dt="2025-12-09T18:37:00.761" v="2"/>
        <pc:sldMkLst>
          <pc:docMk/>
          <pc:sldMk cId="4075781382" sldId="850"/>
        </pc:sldMkLst>
      </pc:sldChg>
      <pc:sldChg chg="modNotes">
        <pc:chgData name="Watson, Lakeshia (CDC/NCHHSTP/DHP)" userId="1c5fcee9-ea84-4146-811f-82e7c2ec73f2" providerId="ADAL" clId="{5A09A76A-4067-41FD-A749-798E3F8BFA28}" dt="2025-12-09T18:37:00.761" v="2"/>
        <pc:sldMkLst>
          <pc:docMk/>
          <pc:sldMk cId="17094384" sldId="851"/>
        </pc:sldMkLst>
      </pc:sldChg>
      <pc:sldChg chg="modNotes">
        <pc:chgData name="Watson, Lakeshia (CDC/NCHHSTP/DHP)" userId="1c5fcee9-ea84-4146-811f-82e7c2ec73f2" providerId="ADAL" clId="{5A09A76A-4067-41FD-A749-798E3F8BFA28}" dt="2025-12-09T18:37:00.761" v="2"/>
        <pc:sldMkLst>
          <pc:docMk/>
          <pc:sldMk cId="2393519853" sldId="852"/>
        </pc:sldMkLst>
      </pc:sldChg>
      <pc:sldChg chg="modNotes modNotesTx">
        <pc:chgData name="Watson, Lakeshia (CDC/NCHHSTP/DHP)" userId="1c5fcee9-ea84-4146-811f-82e7c2ec73f2" providerId="ADAL" clId="{5A09A76A-4067-41FD-A749-798E3F8BFA28}" dt="2025-12-09T19:32:54.527" v="39" actId="20577"/>
        <pc:sldMkLst>
          <pc:docMk/>
          <pc:sldMk cId="1521034646" sldId="853"/>
        </pc:sldMkLst>
      </pc:sldChg>
      <pc:sldChg chg="modNotes modNotesTx">
        <pc:chgData name="Watson, Lakeshia (CDC/NCHHSTP/DHP)" userId="1c5fcee9-ea84-4146-811f-82e7c2ec73f2" providerId="ADAL" clId="{5A09A76A-4067-41FD-A749-798E3F8BFA28}" dt="2025-12-09T19:33:34.919" v="74" actId="20577"/>
        <pc:sldMkLst>
          <pc:docMk/>
          <pc:sldMk cId="4199729330" sldId="854"/>
        </pc:sldMkLst>
      </pc:sldChg>
      <pc:sldChg chg="modNotes">
        <pc:chgData name="Watson, Lakeshia (CDC/NCHHSTP/DHP)" userId="1c5fcee9-ea84-4146-811f-82e7c2ec73f2" providerId="ADAL" clId="{5A09A76A-4067-41FD-A749-798E3F8BFA28}" dt="2025-12-09T18:37:00.761" v="2"/>
        <pc:sldMkLst>
          <pc:docMk/>
          <pc:sldMk cId="2156224407" sldId="863"/>
        </pc:sldMkLst>
      </pc:sldChg>
      <pc:sldChg chg="modNotes">
        <pc:chgData name="Watson, Lakeshia (CDC/NCHHSTP/DHP)" userId="1c5fcee9-ea84-4146-811f-82e7c2ec73f2" providerId="ADAL" clId="{5A09A76A-4067-41FD-A749-798E3F8BFA28}" dt="2025-12-09T18:37:00.761" v="2"/>
        <pc:sldMkLst>
          <pc:docMk/>
          <pc:sldMk cId="2454154550" sldId="864"/>
        </pc:sldMkLst>
      </pc:sldChg>
      <pc:sldChg chg="modNotes">
        <pc:chgData name="Watson, Lakeshia (CDC/NCHHSTP/DHP)" userId="1c5fcee9-ea84-4146-811f-82e7c2ec73f2" providerId="ADAL" clId="{5A09A76A-4067-41FD-A749-798E3F8BFA28}" dt="2025-12-09T18:37:00.761" v="2"/>
        <pc:sldMkLst>
          <pc:docMk/>
          <pc:sldMk cId="958772787" sldId="865"/>
        </pc:sldMkLst>
      </pc:sldChg>
      <pc:sldChg chg="modNotes modNotesTx">
        <pc:chgData name="Watson, Lakeshia (CDC/NCHHSTP/DHP)" userId="1c5fcee9-ea84-4146-811f-82e7c2ec73f2" providerId="ADAL" clId="{5A09A76A-4067-41FD-A749-798E3F8BFA28}" dt="2025-12-09T19:33:53.790" v="75" actId="20577"/>
        <pc:sldMkLst>
          <pc:docMk/>
          <pc:sldMk cId="2784119827" sldId="866"/>
        </pc:sldMkLst>
      </pc:sldChg>
      <pc:sldChg chg="modNotes">
        <pc:chgData name="Watson, Lakeshia (CDC/NCHHSTP/DHP)" userId="1c5fcee9-ea84-4146-811f-82e7c2ec73f2" providerId="ADAL" clId="{5A09A76A-4067-41FD-A749-798E3F8BFA28}" dt="2025-12-09T18:37:00.761" v="2"/>
        <pc:sldMkLst>
          <pc:docMk/>
          <pc:sldMk cId="1224173872" sldId="867"/>
        </pc:sldMkLst>
      </pc:sldChg>
      <pc:sldChg chg="modNotes">
        <pc:chgData name="Watson, Lakeshia (CDC/NCHHSTP/DHP)" userId="1c5fcee9-ea84-4146-811f-82e7c2ec73f2" providerId="ADAL" clId="{5A09A76A-4067-41FD-A749-798E3F8BFA28}" dt="2025-12-09T18:37:00.761" v="2"/>
        <pc:sldMkLst>
          <pc:docMk/>
          <pc:sldMk cId="2740564727" sldId="870"/>
        </pc:sldMkLst>
      </pc:sldChg>
      <pc:sldChg chg="modNotes">
        <pc:chgData name="Watson, Lakeshia (CDC/NCHHSTP/DHP)" userId="1c5fcee9-ea84-4146-811f-82e7c2ec73f2" providerId="ADAL" clId="{5A09A76A-4067-41FD-A749-798E3F8BFA28}" dt="2025-12-09T18:37:00.761" v="2"/>
        <pc:sldMkLst>
          <pc:docMk/>
          <pc:sldMk cId="3042527506" sldId="871"/>
        </pc:sldMkLst>
      </pc:sldChg>
      <pc:sldChg chg="modNotes">
        <pc:chgData name="Watson, Lakeshia (CDC/NCHHSTP/DHP)" userId="1c5fcee9-ea84-4146-811f-82e7c2ec73f2" providerId="ADAL" clId="{5A09A76A-4067-41FD-A749-798E3F8BFA28}" dt="2025-12-09T18:37:00.761" v="2"/>
        <pc:sldMkLst>
          <pc:docMk/>
          <pc:sldMk cId="1490198042" sldId="872"/>
        </pc:sldMkLst>
      </pc:sldChg>
      <pc:sldChg chg="modNotes modNotesTx">
        <pc:chgData name="Watson, Lakeshia (CDC/NCHHSTP/DHP)" userId="1c5fcee9-ea84-4146-811f-82e7c2ec73f2" providerId="ADAL" clId="{5A09A76A-4067-41FD-A749-798E3F8BFA28}" dt="2025-12-09T19:32:06.823" v="37" actId="20577"/>
        <pc:sldMkLst>
          <pc:docMk/>
          <pc:sldMk cId="3390181880" sldId="873"/>
        </pc:sldMkLst>
      </pc:sldChg>
      <pc:sldChg chg="modNotes">
        <pc:chgData name="Watson, Lakeshia (CDC/NCHHSTP/DHP)" userId="1c5fcee9-ea84-4146-811f-82e7c2ec73f2" providerId="ADAL" clId="{5A09A76A-4067-41FD-A749-798E3F8BFA28}" dt="2025-12-09T18:37:00.761" v="2"/>
        <pc:sldMkLst>
          <pc:docMk/>
          <pc:sldMk cId="446696987" sldId="874"/>
        </pc:sldMkLst>
      </pc:sldChg>
      <pc:sldChg chg="modNotes">
        <pc:chgData name="Watson, Lakeshia (CDC/NCHHSTP/DHP)" userId="1c5fcee9-ea84-4146-811f-82e7c2ec73f2" providerId="ADAL" clId="{5A09A76A-4067-41FD-A749-798E3F8BFA28}" dt="2025-12-09T18:37:00.761" v="2"/>
        <pc:sldMkLst>
          <pc:docMk/>
          <pc:sldMk cId="260995897" sldId="902"/>
        </pc:sldMkLst>
      </pc:sldChg>
      <pc:sldChg chg="modNotes">
        <pc:chgData name="Watson, Lakeshia (CDC/NCHHSTP/DHP)" userId="1c5fcee9-ea84-4146-811f-82e7c2ec73f2" providerId="ADAL" clId="{5A09A76A-4067-41FD-A749-798E3F8BFA28}" dt="2025-12-09T18:37:00.761" v="2"/>
        <pc:sldMkLst>
          <pc:docMk/>
          <pc:sldMk cId="679480626" sldId="904"/>
        </pc:sldMkLst>
      </pc:sldChg>
      <pc:sldChg chg="modNotes">
        <pc:chgData name="Watson, Lakeshia (CDC/NCHHSTP/DHP)" userId="1c5fcee9-ea84-4146-811f-82e7c2ec73f2" providerId="ADAL" clId="{5A09A76A-4067-41FD-A749-798E3F8BFA28}" dt="2025-12-09T18:37:00.761" v="2"/>
        <pc:sldMkLst>
          <pc:docMk/>
          <pc:sldMk cId="1549870428" sldId="905"/>
        </pc:sldMkLst>
      </pc:sldChg>
      <pc:sldChg chg="modNotes modNotesTx">
        <pc:chgData name="Watson, Lakeshia (CDC/NCHHSTP/DHP)" userId="1c5fcee9-ea84-4146-811f-82e7c2ec73f2" providerId="ADAL" clId="{5A09A76A-4067-41FD-A749-798E3F8BFA28}" dt="2025-12-09T19:31:05.571" v="33" actId="20577"/>
        <pc:sldMkLst>
          <pc:docMk/>
          <pc:sldMk cId="3152711925" sldId="906"/>
        </pc:sldMkLst>
      </pc:sldChg>
      <pc:sldChg chg="modNotes">
        <pc:chgData name="Watson, Lakeshia (CDC/NCHHSTP/DHP)" userId="1c5fcee9-ea84-4146-811f-82e7c2ec73f2" providerId="ADAL" clId="{5A09A76A-4067-41FD-A749-798E3F8BFA28}" dt="2025-12-09T18:37:00.761" v="2"/>
        <pc:sldMkLst>
          <pc:docMk/>
          <pc:sldMk cId="4238768415" sldId="907"/>
        </pc:sldMkLst>
      </pc:sldChg>
      <pc:sldChg chg="modNotes">
        <pc:chgData name="Watson, Lakeshia (CDC/NCHHSTP/DHP)" userId="1c5fcee9-ea84-4146-811f-82e7c2ec73f2" providerId="ADAL" clId="{5A09A76A-4067-41FD-A749-798E3F8BFA28}" dt="2025-12-09T18:37:00.761" v="2"/>
        <pc:sldMkLst>
          <pc:docMk/>
          <pc:sldMk cId="1583648641" sldId="962"/>
        </pc:sldMkLst>
      </pc:sldChg>
      <pc:sldChg chg="modNotes">
        <pc:chgData name="Watson, Lakeshia (CDC/NCHHSTP/DHP)" userId="1c5fcee9-ea84-4146-811f-82e7c2ec73f2" providerId="ADAL" clId="{5A09A76A-4067-41FD-A749-798E3F8BFA28}" dt="2025-12-09T18:37:00.761" v="2"/>
        <pc:sldMkLst>
          <pc:docMk/>
          <pc:sldMk cId="2183065772" sldId="963"/>
        </pc:sldMkLst>
      </pc:sldChg>
      <pc:sldChg chg="modNotes">
        <pc:chgData name="Watson, Lakeshia (CDC/NCHHSTP/DHP)" userId="1c5fcee9-ea84-4146-811f-82e7c2ec73f2" providerId="ADAL" clId="{5A09A76A-4067-41FD-A749-798E3F8BFA28}" dt="2025-12-09T18:37:00.761" v="2"/>
        <pc:sldMkLst>
          <pc:docMk/>
          <pc:sldMk cId="3708348156" sldId="964"/>
        </pc:sldMkLst>
      </pc:sldChg>
      <pc:sldChg chg="modNotes">
        <pc:chgData name="Watson, Lakeshia (CDC/NCHHSTP/DHP)" userId="1c5fcee9-ea84-4146-811f-82e7c2ec73f2" providerId="ADAL" clId="{5A09A76A-4067-41FD-A749-798E3F8BFA28}" dt="2025-12-09T18:37:00.761" v="2"/>
        <pc:sldMkLst>
          <pc:docMk/>
          <pc:sldMk cId="1392811583" sldId="965"/>
        </pc:sldMkLst>
      </pc:sldChg>
      <pc:sldChg chg="modNotes">
        <pc:chgData name="Watson, Lakeshia (CDC/NCHHSTP/DHP)" userId="1c5fcee9-ea84-4146-811f-82e7c2ec73f2" providerId="ADAL" clId="{5A09A76A-4067-41FD-A749-798E3F8BFA28}" dt="2025-12-09T18:37:00.761" v="2"/>
        <pc:sldMkLst>
          <pc:docMk/>
          <pc:sldMk cId="3870556210" sldId="966"/>
        </pc:sldMkLst>
      </pc:sldChg>
      <pc:sldChg chg="modNotes">
        <pc:chgData name="Watson, Lakeshia (CDC/NCHHSTP/DHP)" userId="1c5fcee9-ea84-4146-811f-82e7c2ec73f2" providerId="ADAL" clId="{5A09A76A-4067-41FD-A749-798E3F8BFA28}" dt="2025-12-09T18:37:00.761" v="2"/>
        <pc:sldMkLst>
          <pc:docMk/>
          <pc:sldMk cId="3852904913" sldId="967"/>
        </pc:sldMkLst>
      </pc:sldChg>
      <pc:sldChg chg="modNotes">
        <pc:chgData name="Watson, Lakeshia (CDC/NCHHSTP/DHP)" userId="1c5fcee9-ea84-4146-811f-82e7c2ec73f2" providerId="ADAL" clId="{5A09A76A-4067-41FD-A749-798E3F8BFA28}" dt="2025-12-09T18:37:00.761" v="2"/>
        <pc:sldMkLst>
          <pc:docMk/>
          <pc:sldMk cId="1223749573" sldId="968"/>
        </pc:sldMkLst>
      </pc:sldChg>
      <pc:sldChg chg="modNotes">
        <pc:chgData name="Watson, Lakeshia (CDC/NCHHSTP/DHP)" userId="1c5fcee9-ea84-4146-811f-82e7c2ec73f2" providerId="ADAL" clId="{5A09A76A-4067-41FD-A749-798E3F8BFA28}" dt="2025-12-09T18:37:00.761" v="2"/>
        <pc:sldMkLst>
          <pc:docMk/>
          <pc:sldMk cId="3497575391" sldId="969"/>
        </pc:sldMkLst>
      </pc:sldChg>
      <pc:sldChg chg="modNotes">
        <pc:chgData name="Watson, Lakeshia (CDC/NCHHSTP/DHP)" userId="1c5fcee9-ea84-4146-811f-82e7c2ec73f2" providerId="ADAL" clId="{5A09A76A-4067-41FD-A749-798E3F8BFA28}" dt="2025-12-09T18:37:00.761" v="2"/>
        <pc:sldMkLst>
          <pc:docMk/>
          <pc:sldMk cId="3248972381" sldId="970"/>
        </pc:sldMkLst>
      </pc:sldChg>
      <pc:sldChg chg="modNotes">
        <pc:chgData name="Watson, Lakeshia (CDC/NCHHSTP/DHP)" userId="1c5fcee9-ea84-4146-811f-82e7c2ec73f2" providerId="ADAL" clId="{5A09A76A-4067-41FD-A749-798E3F8BFA28}" dt="2025-12-09T18:37:00.761" v="2"/>
        <pc:sldMkLst>
          <pc:docMk/>
          <pc:sldMk cId="1004490043" sldId="971"/>
        </pc:sldMkLst>
      </pc:sldChg>
      <pc:sldChg chg="modNotes">
        <pc:chgData name="Watson, Lakeshia (CDC/NCHHSTP/DHP)" userId="1c5fcee9-ea84-4146-811f-82e7c2ec73f2" providerId="ADAL" clId="{5A09A76A-4067-41FD-A749-798E3F8BFA28}" dt="2025-12-09T18:37:00.761" v="2"/>
        <pc:sldMkLst>
          <pc:docMk/>
          <pc:sldMk cId="1668330092" sldId="972"/>
        </pc:sldMkLst>
      </pc:sldChg>
      <pc:sldChg chg="modNotes">
        <pc:chgData name="Watson, Lakeshia (CDC/NCHHSTP/DHP)" userId="1c5fcee9-ea84-4146-811f-82e7c2ec73f2" providerId="ADAL" clId="{5A09A76A-4067-41FD-A749-798E3F8BFA28}" dt="2025-12-09T18:37:00.761" v="2"/>
        <pc:sldMkLst>
          <pc:docMk/>
          <pc:sldMk cId="970235590" sldId="973"/>
        </pc:sldMkLst>
      </pc:sldChg>
      <pc:sldChg chg="modSp mod modNotesTx">
        <pc:chgData name="Watson, Lakeshia (CDC/NCHHSTP/DHP)" userId="1c5fcee9-ea84-4146-811f-82e7c2ec73f2" providerId="ADAL" clId="{5A09A76A-4067-41FD-A749-798E3F8BFA28}" dt="2025-12-09T19:26:44.387" v="15" actId="20577"/>
        <pc:sldMkLst>
          <pc:docMk/>
          <pc:sldMk cId="1344704615" sldId="976"/>
        </pc:sldMkLst>
        <pc:spChg chg="mod">
          <ac:chgData name="Watson, Lakeshia (CDC/NCHHSTP/DHP)" userId="1c5fcee9-ea84-4146-811f-82e7c2ec73f2" providerId="ADAL" clId="{5A09A76A-4067-41FD-A749-798E3F8BFA28}" dt="2025-12-09T19:26:42.877" v="14" actId="20577"/>
          <ac:spMkLst>
            <pc:docMk/>
            <pc:sldMk cId="1344704615" sldId="976"/>
            <ac:spMk id="2" creationId="{5CD8958D-A25A-77D2-8BAF-7EB768452F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12/5/2025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12/5/2025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hiv-data/nhss/sdoh-hiv-diagnoses-and-selected-care-outcomes-2025.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index.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7" Type="http://schemas.openxmlformats.org/officeDocument/2006/relationships/hyperlink" Target="http://www2.census.gov/programs-surveys/acs/tech_docs/subject_definitions/2023_ACSSubjectDefinitions.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dc.gov/hiv-data/nhss/national-hiv-prevention-and-care-objectives-2025.html"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dphp.health.gov/healthypeople/priority-areas/social-determinants-healt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national-hiv-prevention-and-care-objectives-2025.html" TargetMode="External"/><Relationship Id="rId4" Type="http://schemas.openxmlformats.org/officeDocument/2006/relationships/hyperlink" Target="https://www.cdc.gov/hiv-data/nhss/sdoh-hiv-diagnoses-and-selected-care-outcomes-2025.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hiv-data/nhss/index.html"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2.census.gov/programs-surveys/acs/tech_docs/subject_definitions/2023_ACSSubjectDefinitions.pdf"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sz="1200" dirty="0">
                <a:effectLst/>
                <a:latin typeface="+mn-lt"/>
              </a:rPr>
              <a:t>These slides were prepared by the Division of HIV Prevention, National Center for HIV, Viral Hepatitis, STD, and TB Prevention (NCHHSTP), Centers for Disease Control and Prevention (CDC). These slides present </a:t>
            </a:r>
            <a:r>
              <a:rPr lang="en-US" sz="1200" dirty="0">
                <a:latin typeface="+mn-lt"/>
              </a:rPr>
              <a:t>county-level data</a:t>
            </a:r>
            <a:r>
              <a:rPr lang="en-US" sz="1200" dirty="0">
                <a:effectLst/>
                <a:latin typeface="+mn-lt"/>
              </a:rPr>
              <a:t> on persons with HIV in the United States based on cases of HIV reported to CDC’s National HIV Surveillance System (NHSS) through January 2025. </a:t>
            </a:r>
            <a:endParaRPr lang="en-US" altLang="en-US" sz="1200" b="1" i="0" dirty="0">
              <a:solidFill>
                <a:srgbClr val="000000"/>
              </a:solidFill>
              <a:effectLst/>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endParaRPr lang="en-US" sz="1200" b="0" i="1" dirty="0">
              <a:solidFill>
                <a:srgbClr val="5F5F5F"/>
              </a:solidFill>
              <a:latin typeface="+mn-lt"/>
            </a:endParaRPr>
          </a:p>
          <a:p>
            <a:pPr marL="0" marR="0" lvl="0" indent="0" algn="l" defTabSz="914400" rtl="0" eaLnBrk="1" fontAlgn="base" latinLnBrk="0" hangingPunct="1">
              <a:lnSpc>
                <a:spcPct val="107000"/>
              </a:lnSpc>
              <a:spcBef>
                <a:spcPts val="0"/>
              </a:spcBef>
              <a:spcAft>
                <a:spcPts val="0"/>
              </a:spcAft>
              <a:buClrTx/>
              <a:buSzTx/>
              <a:buFont typeface="+mj-lt"/>
              <a:buNone/>
              <a:tabLst/>
              <a:defRPr/>
            </a:pPr>
            <a:r>
              <a:rPr lang="en-US" sz="1200" b="0" i="1" dirty="0">
                <a:solidFill>
                  <a:srgbClr val="5F5F5F"/>
                </a:solidFill>
                <a:latin typeface="+mn-lt"/>
              </a:rPr>
              <a:t>Note. </a:t>
            </a:r>
            <a:r>
              <a:rPr lang="en-US" sz="1200" b="0" i="0" dirty="0">
                <a:solidFill>
                  <a:srgbClr val="000000"/>
                </a:solidFill>
                <a:effectLst/>
                <a:latin typeface="+mn-lt"/>
              </a:rPr>
              <a:t>This slide set is in the public domain. You may reproduce these slides without permission; however, citation as to source is appreciated. </a:t>
            </a:r>
            <a:endParaRPr lang="en-US" sz="1200" b="0" i="0" dirty="0">
              <a:solidFill>
                <a:srgbClr val="000000"/>
              </a:solidFill>
              <a:effectLst/>
              <a:latin typeface="+mn-lt"/>
              <a:ea typeface="Calibri"/>
              <a:cs typeface="Calibri"/>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000000"/>
                </a:solidFill>
                <a:effectLst/>
                <a:latin typeface="+mn-lt"/>
              </a:rPr>
              <a:t>Centers for Disease Control and Prevention. </a:t>
            </a:r>
            <a:r>
              <a:rPr lang="en-US" altLang="en-US" sz="1200" i="1" dirty="0">
                <a:solidFill>
                  <a:srgbClr val="000000"/>
                </a:solidFill>
              </a:rPr>
              <a:t>Social Determinants of Health and Selected Care Outcomes among Adults with HIV Diagnosed during 2023 in the United States and Puerto Rico</a:t>
            </a:r>
            <a:r>
              <a:rPr lang="en-US" sz="1200" b="0" i="1" dirty="0">
                <a:solidFill>
                  <a:srgbClr val="000000"/>
                </a:solidFill>
                <a:effectLst/>
                <a:latin typeface="+mn-lt"/>
              </a:rPr>
              <a:t>.</a:t>
            </a:r>
            <a:r>
              <a:rPr lang="en-US" sz="1200" b="0" i="0" dirty="0">
                <a:solidFill>
                  <a:srgbClr val="000000"/>
                </a:solidFill>
                <a:effectLst/>
                <a:latin typeface="+mn-lt"/>
              </a:rPr>
              <a:t> </a:t>
            </a:r>
            <a:r>
              <a:rPr lang="en-US" sz="1200" kern="100" dirty="0">
                <a:effectLst/>
                <a:latin typeface="+mn-lt"/>
                <a:ea typeface="Calibri" panose="020F0502020204030204" pitchFamily="34" charset="0"/>
                <a:cs typeface="Times New Roman" panose="02020603050405020304" pitchFamily="18" charset="0"/>
              </a:rPr>
              <a:t>Atlanta: U.S. Department of Health and Human Services; 2025. </a:t>
            </a:r>
            <a:endParaRPr lang="en-US" sz="1200" b="0" i="0" dirty="0">
              <a:solidFill>
                <a:srgbClr val="000000"/>
              </a:solidFill>
              <a:effectLst/>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rgbClr val="000000"/>
              </a:solidFill>
              <a:effectLst/>
              <a:latin typeface="+mn-lt"/>
            </a:endParaRPr>
          </a:p>
          <a:p>
            <a:pPr algn="l" rtl="0" fontAlgn="base"/>
            <a:r>
              <a:rPr lang="en-US" sz="1200" b="0" i="0" dirty="0">
                <a:solidFill>
                  <a:srgbClr val="000000"/>
                </a:solidFill>
                <a:effectLst/>
                <a:latin typeface="+mn-lt"/>
              </a:rPr>
              <a:t>You are also free to adapt and revise these slides; however, you must remove the CDC name and logo if changes are made.  </a:t>
            </a:r>
            <a:endParaRPr lang="en-US" sz="1200" b="0" i="0" dirty="0">
              <a:solidFill>
                <a:srgbClr val="000000"/>
              </a:solidFill>
              <a:effectLst/>
              <a:latin typeface="+mn-lt"/>
              <a:ea typeface="Calibri"/>
              <a:cs typeface="Calibri"/>
            </a:endParaRPr>
          </a:p>
          <a:p>
            <a:pPr>
              <a:spcBef>
                <a:spcPct val="0"/>
              </a:spcBef>
            </a:pPr>
            <a:endParaRPr lang="en-US" altLang="en-US" b="1"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89729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 2023, among females in the United States and Puerto Rico, the highest</a:t>
            </a:r>
            <a:r>
              <a:rPr lang="en-US" i="1" dirty="0">
                <a:latin typeface="+mn-lt"/>
              </a:rPr>
              <a:t> </a:t>
            </a:r>
            <a:r>
              <a:rPr lang="en-US" dirty="0">
                <a:latin typeface="+mn-lt"/>
              </a:rPr>
              <a:t>HIV diagnosis rates by race/ethnicity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Highest poverty (≥16% </a:t>
            </a:r>
            <a:r>
              <a:rPr lang="en-US" sz="1200" b="0" i="0" u="none" strike="noStrike" baseline="0" dirty="0">
                <a:solidFill>
                  <a:srgbClr val="000000"/>
                </a:solidFill>
                <a:latin typeface="+mn-lt"/>
              </a:rPr>
              <a:t>residents lived below the federal poverty level</a:t>
            </a:r>
            <a:r>
              <a:rPr lang="en-US" b="0" dirty="0">
                <a:latin typeface="+mn-lt"/>
              </a:rPr>
              <a:t>): White females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Second-highest poverty (12.00–15.99% below poverty level): Hispanic/Latino females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ea typeface="Calibri" panose="020F0502020204030204" pitchFamily="34" charset="0"/>
                <a:cs typeface="Calibri" panose="020F0502020204030204" pitchFamily="34" charset="0"/>
              </a:rPr>
              <a:t>Third-highest poverty (9.00-11.99% below poverty level): Asian, </a:t>
            </a:r>
            <a:r>
              <a:rPr lang="en-US" b="0" dirty="0">
                <a:latin typeface="+mn-lt"/>
              </a:rPr>
              <a:t>Black/African American, and multiracial females</a:t>
            </a: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baseline="0" dirty="0">
                <a:solidFill>
                  <a:srgbClr val="000000"/>
                </a:solidFill>
                <a:latin typeface="+mn-lt"/>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White females, the rate of HIV diagnoses increased as the percentage of residents living below the federal poverty level increased.</a:t>
            </a:r>
          </a:p>
          <a:p>
            <a:endParaRPr lang="en-US" dirty="0">
              <a:latin typeface="+mn-lt"/>
            </a:endParaRPr>
          </a:p>
          <a:p>
            <a:r>
              <a:rPr lang="en-US"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11836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age among those residing in counties with the highest poverty (i.e., where 16% or more of the residents lived below the federal poverty level)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and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years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a:t>
            </a:r>
            <a:r>
              <a:rPr lang="en-US" sz="1200" b="0" i="0" u="none" strike="noStrike" baseline="0" dirty="0">
                <a:solidFill>
                  <a:srgbClr val="000000"/>
                </a:solidFill>
                <a:latin typeface="+mn-lt"/>
              </a:rPr>
              <a:t>4 years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aged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and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years</a:t>
            </a:r>
            <a:endParaRPr lang="en-US" dirty="0">
              <a:latin typeface="+mn-lt"/>
            </a:endParaRPr>
          </a:p>
          <a:p>
            <a:endParaRPr lang="en-US" dirty="0">
              <a:latin typeface="+mn-lt"/>
            </a:endParaRPr>
          </a:p>
          <a:p>
            <a:r>
              <a:rPr lang="en-US"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highest poverty)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a:t>
            </a:r>
            <a:r>
              <a:rPr lang="en-US" sz="1200" b="0" i="0" u="none" strike="noStrike" baseline="0" dirty="0">
                <a:solidFill>
                  <a:srgbClr val="000000"/>
                </a:solidFill>
                <a:latin typeface="+mn-lt"/>
              </a:rPr>
              <a:t>SDOH definitions 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460461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race/ethnicity, among those residing in counties with the highest poverty (i.e., where 16% or more of the residents lived below the federal poverty level)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Hispanic/Latino and White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and multiracial </a:t>
            </a:r>
            <a:r>
              <a:rPr lang="en-US" b="0" dirty="0">
                <a:latin typeface="+mn-lt"/>
              </a:rPr>
              <a:t>persons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Hispanic/Latino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and multiracial </a:t>
            </a:r>
            <a:r>
              <a:rPr lang="en-US" b="0" dirty="0">
                <a:latin typeface="+mn-lt"/>
              </a:rPr>
              <a:t>persons</a:t>
            </a:r>
            <a:endParaRPr lang="en-US" sz="1200" b="0" i="0" u="none" strike="noStrike" baseline="0" dirty="0">
              <a:solidFill>
                <a:srgbClr val="000000"/>
              </a:solidFill>
              <a:latin typeface="+mn-lt"/>
            </a:endParaRPr>
          </a:p>
          <a:p>
            <a:endParaRPr lang="en-US" dirty="0">
              <a:latin typeface="+mn-lt"/>
            </a:endParaRPr>
          </a:p>
          <a:p>
            <a:r>
              <a:rPr lang="en-US"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highest poverty)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i="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a:t>
            </a:r>
            <a:r>
              <a:rPr lang="en-US" sz="1200" b="0" i="0" u="none" strike="noStrike" baseline="0" dirty="0">
                <a:solidFill>
                  <a:srgbClr val="000000"/>
                </a:solidFill>
                <a:latin typeface="+mn-lt"/>
              </a:rPr>
              <a:t> SDOH definitions 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3"/>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endParaRPr lang="en-US"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4"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445324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84209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 2023, in the United States and Puerto Rico, the highest</a:t>
            </a:r>
            <a:r>
              <a:rPr lang="en-US" i="1" dirty="0">
                <a:latin typeface="+mn-lt"/>
              </a:rPr>
              <a:t> </a:t>
            </a:r>
            <a:r>
              <a:rPr lang="en-US" dirty="0">
                <a:latin typeface="+mn-lt"/>
              </a:rPr>
              <a:t>HIV diagnosis rates by sex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Lowest income (median household income &lt; $54,000): males and females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strike="noStrike" dirty="0">
              <a:solidFill>
                <a:srgbClr val="000000"/>
              </a:solidFill>
              <a:effectLst/>
              <a:latin typeface="+mn-lt"/>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females, the rate of HIV diagnoses decreased as the median household income increased.</a:t>
            </a:r>
          </a:p>
          <a:p>
            <a:endParaRPr lang="en-US" dirty="0">
              <a:latin typeface="+mn-lt"/>
            </a:endParaRPr>
          </a:p>
          <a:p>
            <a:r>
              <a:rPr lang="en-US" i="1" dirty="0">
                <a:latin typeface="+mn-lt"/>
              </a:rPr>
              <a:t>Note.</a:t>
            </a:r>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3972293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In 2023, among males in the United States and Puerto Rico, the highest</a:t>
            </a:r>
            <a:r>
              <a:rPr lang="en-US" sz="1200" i="1" dirty="0">
                <a:latin typeface="+mn-lt"/>
              </a:rPr>
              <a:t> </a:t>
            </a:r>
            <a:r>
              <a:rPr lang="en-US" sz="1200" dirty="0">
                <a:latin typeface="+mn-lt"/>
              </a:rPr>
              <a:t>HIV diagnosis rates by age were </a:t>
            </a:r>
            <a:r>
              <a:rPr lang="en-US" sz="1200" b="0" strike="noStrike" dirty="0">
                <a:latin typeface="+mn-lt"/>
              </a:rPr>
              <a:t>among those residing </a:t>
            </a:r>
            <a:r>
              <a:rPr lang="en-US" sz="1200" dirty="0">
                <a:latin typeface="+mn-lt"/>
              </a:rPr>
              <a:t>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Lowest income (median household income was &lt;</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$54,000 a year): all age groups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ea typeface="Calibri" panose="020F0502020204030204" pitchFamily="34" charset="0"/>
                <a:cs typeface="Calibri" panose="020F0502020204030204" pitchFamily="34" charset="0"/>
              </a:rPr>
              <a:t>Third-</a:t>
            </a:r>
            <a:r>
              <a:rPr lang="en-US" sz="1200" b="0" dirty="0">
                <a:latin typeface="+mn-lt"/>
              </a:rPr>
              <a:t>lowest income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dirty="0">
                <a:latin typeface="+mn-lt"/>
              </a:rPr>
              <a:t>$63,000–$72,999): aged </a:t>
            </a:r>
            <a:r>
              <a:rPr lang="en-US" sz="1200" b="0" i="0" u="none" strike="noStrike" baseline="0" dirty="0">
                <a:solidFill>
                  <a:srgbClr val="000000"/>
                </a:solidFill>
                <a:latin typeface="+mn-lt"/>
              </a:rPr>
              <a:t>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years</a:t>
            </a:r>
            <a:endParaRPr lang="en-US" sz="1200" b="0" dirty="0">
              <a:latin typeface="+mn-lt"/>
            </a:endParaRP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a:solidFill>
                <a:srgbClr val="000000"/>
              </a:solidFill>
              <a:effectLst/>
              <a:latin typeface="+mn-lt"/>
              <a:ea typeface="Times New Roman" panose="02020603050405020304" pitchFamily="18" charset="0"/>
            </a:endParaRPr>
          </a:p>
          <a:p>
            <a:pPr marL="0" marR="0" lvl="0" indent="-18288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strike="noStrike" dirty="0">
                <a:solidFill>
                  <a:srgbClr val="000000"/>
                </a:solidFill>
                <a:effectLst/>
                <a:latin typeface="+mn-lt"/>
                <a:ea typeface="Times New Roman" panose="02020603050405020304" pitchFamily="18" charset="0"/>
              </a:rPr>
              <a:t>For males aged </a:t>
            </a:r>
            <a:r>
              <a:rPr lang="en-US" sz="1200" b="0" i="0" u="none" strike="noStrike" baseline="0" dirty="0">
                <a:solidFill>
                  <a:srgbClr val="000000"/>
                </a:solidFill>
                <a:latin typeface="+mn-lt"/>
              </a:rPr>
              <a:t>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24 years</a:t>
            </a:r>
            <a:r>
              <a:rPr lang="en-US" sz="1200" strike="noStrike" dirty="0">
                <a:solidFill>
                  <a:srgbClr val="000000"/>
                </a:solidFill>
                <a:effectLst/>
                <a:latin typeface="+mn-lt"/>
                <a:ea typeface="Times New Roman" panose="02020603050405020304" pitchFamily="18" charset="0"/>
              </a:rPr>
              <a:t>, the rate of HIV diagnoses decreased as the median household income increased.</a:t>
            </a:r>
          </a:p>
          <a:p>
            <a:endParaRPr lang="en-US" sz="1200" dirty="0">
              <a:latin typeface="+mn-lt"/>
            </a:endParaRPr>
          </a:p>
          <a:p>
            <a:r>
              <a:rPr lang="en-US" sz="1200" b="0" i="1" dirty="0">
                <a:latin typeface="+mn-lt"/>
              </a:rPr>
              <a:t>Note.</a:t>
            </a:r>
          </a:p>
          <a:p>
            <a:r>
              <a:rPr lang="en-US" sz="1200" b="0" i="0" kern="100" dirty="0">
                <a:effectLst/>
                <a:latin typeface="+mn-lt"/>
                <a:ea typeface="Calibri" panose="020F0502020204030204" pitchFamily="34" charset="0"/>
                <a:cs typeface="Calibri" panose="020F0502020204030204" pitchFamily="34" charset="0"/>
              </a:rPr>
              <a:t>For males aged </a:t>
            </a:r>
            <a:r>
              <a:rPr lang="en-US" sz="1200" b="0" i="0" u="none" strike="noStrike" baseline="0" dirty="0">
                <a:solidFill>
                  <a:srgbClr val="000000"/>
                </a:solidFill>
                <a:latin typeface="+mn-lt"/>
              </a:rPr>
              <a:t>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years, the highest HIV diagnosis rate was the same in the lowest and third-lowest income quartiles. </a:t>
            </a:r>
          </a:p>
          <a:p>
            <a:endParaRPr lang="en-US" sz="1200" b="1" i="1"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352331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In 2023, among females in the United States and Puerto Rico, the highest</a:t>
            </a:r>
            <a:r>
              <a:rPr lang="en-US" sz="1200" i="1" dirty="0">
                <a:latin typeface="+mn-lt"/>
              </a:rPr>
              <a:t> </a:t>
            </a:r>
            <a:r>
              <a:rPr lang="en-US" sz="1200" dirty="0">
                <a:latin typeface="+mn-lt"/>
              </a:rPr>
              <a:t>HIV diagnosis rates</a:t>
            </a:r>
            <a:r>
              <a:rPr lang="en-US" sz="1200" b="1" dirty="0">
                <a:latin typeface="+mn-lt"/>
              </a:rPr>
              <a:t> </a:t>
            </a:r>
            <a:r>
              <a:rPr lang="en-US" sz="1200" dirty="0">
                <a:latin typeface="+mn-lt"/>
              </a:rPr>
              <a:t>by age were </a:t>
            </a:r>
            <a:r>
              <a:rPr lang="en-US" sz="1200" b="0" strike="noStrike" dirty="0">
                <a:latin typeface="+mn-lt"/>
              </a:rPr>
              <a:t>among those residing </a:t>
            </a:r>
            <a:r>
              <a:rPr lang="en-US" sz="1200" dirty="0">
                <a:latin typeface="+mn-lt"/>
              </a:rPr>
              <a:t>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Lowest income (median household income was &lt;</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$54,000 a year): aged 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24, 25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and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64 years</a:t>
            </a:r>
            <a:endParaRPr lang="en-US" sz="1200" b="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ea typeface="Calibri" panose="020F0502020204030204" pitchFamily="34" charset="0"/>
                <a:cs typeface="Calibri" panose="020F0502020204030204" pitchFamily="34" charset="0"/>
              </a:rPr>
              <a:t>Highest</a:t>
            </a:r>
            <a:r>
              <a:rPr lang="en-US" sz="1200" b="0" dirty="0">
                <a:latin typeface="+mn-lt"/>
              </a:rPr>
              <a:t> income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dirty="0">
                <a:latin typeface="+mn-lt"/>
              </a:rPr>
              <a:t>≥ $73,000): aged</a:t>
            </a:r>
            <a:r>
              <a:rPr lang="en-US" sz="1200" b="0" i="0" u="none" strike="noStrike" baseline="0" dirty="0">
                <a:solidFill>
                  <a:srgbClr val="000000"/>
                </a:solidFill>
                <a:latin typeface="+mn-lt"/>
              </a:rPr>
              <a: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endParaRPr lang="en-US" sz="1200" dirty="0">
              <a:latin typeface="+mn-lt"/>
            </a:endParaRPr>
          </a:p>
          <a:p>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females aged </a:t>
            </a:r>
            <a:r>
              <a:rPr lang="en-US" sz="1200" b="0" i="0" u="none" strike="noStrike" baseline="0" dirty="0">
                <a:solidFill>
                  <a:srgbClr val="000000"/>
                </a:solidFill>
                <a:latin typeface="+mn-lt"/>
              </a:rPr>
              <a:t>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24, 25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and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years</a:t>
            </a:r>
            <a:r>
              <a:rPr lang="en-US" sz="1200" strike="noStrike" dirty="0">
                <a:solidFill>
                  <a:srgbClr val="000000"/>
                </a:solidFill>
                <a:effectLst/>
                <a:latin typeface="+mn-lt"/>
                <a:ea typeface="Times New Roman" panose="02020603050405020304" pitchFamily="18" charset="0"/>
              </a:rPr>
              <a:t>, the rate of HIV diagnoses decreased as the median household income increased.</a:t>
            </a:r>
          </a:p>
          <a:p>
            <a:endParaRPr lang="en-US" sz="1200" dirty="0">
              <a:latin typeface="+mn-lt"/>
            </a:endParaRPr>
          </a:p>
          <a:p>
            <a:r>
              <a:rPr lang="en-US" sz="1200" i="1" dirty="0">
                <a:latin typeface="+mn-lt"/>
              </a:rPr>
              <a:t>Note.</a:t>
            </a:r>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110088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In 2023, among males in the United States and Puerto Rico, the highest</a:t>
            </a:r>
            <a:r>
              <a:rPr lang="en-US" sz="1200" i="1" dirty="0">
                <a:latin typeface="+mn-lt"/>
              </a:rPr>
              <a:t> </a:t>
            </a:r>
            <a:r>
              <a:rPr lang="en-US" sz="1200" dirty="0">
                <a:latin typeface="+mn-lt"/>
              </a:rPr>
              <a:t>HIV diagnosis rates by race/ethnicity were </a:t>
            </a:r>
            <a:r>
              <a:rPr lang="en-US" sz="1200" b="0" strike="noStrike" dirty="0">
                <a:latin typeface="+mn-lt"/>
              </a:rPr>
              <a:t>among those residing in c</a:t>
            </a:r>
            <a:r>
              <a:rPr lang="en-US" sz="1200" dirty="0">
                <a:latin typeface="+mn-lt"/>
              </a:rPr>
              <a:t>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Lowest income (median household income was &lt;</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$54,000 a year):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American Indian/Alaska Native and</a:t>
            </a:r>
            <a:r>
              <a:rPr lang="en-US" sz="1200" b="0" i="0" u="none" strike="noStrike" baseline="0" dirty="0">
                <a:solidFill>
                  <a:srgbClr val="000000"/>
                </a:solidFill>
                <a:latin typeface="+mn-lt"/>
              </a:rPr>
              <a:t> Asian </a:t>
            </a:r>
            <a:r>
              <a:rPr lang="en-US" b="0" dirty="0">
                <a:latin typeface="+mn-lt"/>
              </a:rPr>
              <a:t>males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Second-lowest income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$54,000–$62,999): </a:t>
            </a:r>
            <a:r>
              <a:rPr lang="en-US" sz="1200" b="0" dirty="0">
                <a:latin typeface="+mn-lt"/>
              </a:rPr>
              <a:t>multiracial </a:t>
            </a:r>
            <a:r>
              <a:rPr lang="en-US" b="0" dirty="0">
                <a:latin typeface="+mn-lt"/>
              </a:rPr>
              <a:t>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ea typeface="Calibri" panose="020F0502020204030204" pitchFamily="34" charset="0"/>
                <a:cs typeface="Calibri" panose="020F0502020204030204" pitchFamily="34" charset="0"/>
              </a:rPr>
              <a:t>Third-</a:t>
            </a:r>
            <a:r>
              <a:rPr lang="en-US" sz="1200" b="0" dirty="0">
                <a:latin typeface="+mn-lt"/>
              </a:rPr>
              <a:t>lowest income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dirty="0">
                <a:latin typeface="+mn-lt"/>
              </a:rPr>
              <a:t>$63,000–$72,999): Black/African American and White </a:t>
            </a:r>
            <a:r>
              <a:rPr lang="en-US" b="0" dirty="0">
                <a:latin typeface="+mn-lt"/>
              </a:rPr>
              <a:t>males</a:t>
            </a:r>
            <a:endParaRPr lang="en-US" sz="1200" b="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solidFill>
                  <a:srgbClr val="000000"/>
                </a:solidFill>
                <a:effectLst/>
                <a:latin typeface="+mn-lt"/>
                <a:ea typeface="Times New Roman" panose="02020603050405020304" pitchFamily="18" charset="0"/>
              </a:rPr>
              <a:t>Highest income (</a:t>
            </a:r>
            <a:r>
              <a:rPr lang="en-US" sz="1200" b="0" dirty="0">
                <a:latin typeface="+mn-lt"/>
              </a:rPr>
              <a:t>≥ $73,000): Hispanic/Latino </a:t>
            </a:r>
            <a:r>
              <a:rPr lang="en-US" b="0" dirty="0">
                <a:latin typeface="+mn-lt"/>
              </a:rPr>
              <a:t>males</a:t>
            </a:r>
            <a:endParaRPr lang="en-US" sz="1200" dirty="0">
              <a:solidFill>
                <a:srgbClr val="000000"/>
              </a:solidFill>
              <a:effectLst/>
              <a:latin typeface="+mn-lt"/>
              <a:ea typeface="Times New Roman" panose="02020603050405020304" pitchFamily="18" charset="0"/>
            </a:endParaRPr>
          </a:p>
          <a:p>
            <a:endParaRPr lang="en-US" sz="1200" dirty="0">
              <a:latin typeface="+mn-lt"/>
            </a:endParaRPr>
          </a:p>
          <a:p>
            <a:r>
              <a:rPr lang="en-US" sz="1200"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sz="120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Native Hawaiian/other Pacific Islander persons due to small numbers.</a:t>
            </a:r>
          </a:p>
          <a:p>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65917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rPr>
              <a:t>In 2023, among females in the United States and Puerto Rico, the highest</a:t>
            </a:r>
            <a:r>
              <a:rPr lang="en-US" sz="1200" i="1" dirty="0">
                <a:latin typeface="+mn-lt"/>
              </a:rPr>
              <a:t> </a:t>
            </a:r>
            <a:r>
              <a:rPr lang="en-US" sz="1200" dirty="0">
                <a:latin typeface="+mn-lt"/>
              </a:rPr>
              <a:t>HIV diagnosis rates by race/ethnicity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Lowest income (median household income was &lt;</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$54,000 a year): White fe</a:t>
            </a:r>
            <a:r>
              <a:rPr lang="en-US" b="0" dirty="0">
                <a:latin typeface="+mn-lt"/>
              </a:rPr>
              <a:t>males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Second-lowest income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$54,000–$62,999): Hispanic/Latino and </a:t>
            </a:r>
            <a:r>
              <a:rPr lang="en-US" sz="1200" b="0" dirty="0">
                <a:latin typeface="+mn-lt"/>
              </a:rPr>
              <a:t>multiracial fe</a:t>
            </a:r>
            <a:r>
              <a:rPr lang="en-US" b="0" dirty="0">
                <a:latin typeface="+mn-lt"/>
              </a:rPr>
              <a:t>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ea typeface="Calibri" panose="020F0502020204030204" pitchFamily="34" charset="0"/>
                <a:cs typeface="Calibri" panose="020F0502020204030204" pitchFamily="34" charset="0"/>
              </a:rPr>
              <a:t>Third-</a:t>
            </a:r>
            <a:r>
              <a:rPr lang="en-US" sz="1200" b="0" dirty="0">
                <a:latin typeface="+mn-lt"/>
              </a:rPr>
              <a:t>lowest income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dirty="0">
                <a:latin typeface="+mn-lt"/>
              </a:rPr>
              <a:t>$63,000–$72,999): Black/African American fe</a:t>
            </a:r>
            <a:r>
              <a:rPr lang="en-US" b="0" dirty="0">
                <a:latin typeface="+mn-lt"/>
              </a:rPr>
              <a:t>males</a:t>
            </a:r>
            <a:endParaRPr lang="en-US" sz="1200" dirty="0">
              <a:latin typeface="+mn-lt"/>
            </a:endParaRPr>
          </a:p>
          <a:p>
            <a:endParaRPr lang="en-US" sz="1200" dirty="0">
              <a:latin typeface="+mn-lt"/>
            </a:endParaRPr>
          </a:p>
          <a:p>
            <a:r>
              <a:rPr lang="en-US" sz="1200" i="1" dirty="0">
                <a:latin typeface="+mn-lt"/>
              </a:rPr>
              <a:t>Note.</a:t>
            </a:r>
            <a:endParaRPr lang="en-US" sz="1200" b="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sz="120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0570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age, among those residing in counties with the lowest income (i.e., where the median household income was less than $54,000 a year)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and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years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and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years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aged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and </a:t>
            </a:r>
            <a:r>
              <a:rPr lang="en-US" sz="1200" b="0" dirty="0">
                <a:latin typeface="+mn-lt"/>
              </a:rPr>
              <a:t>≥ 65</a:t>
            </a:r>
            <a:r>
              <a:rPr lang="en-US" sz="1200" b="0" i="0" u="none" strike="noStrike" baseline="0" dirty="0">
                <a:solidFill>
                  <a:srgbClr val="000000"/>
                </a:solidFill>
                <a:latin typeface="+mn-lt"/>
              </a:rPr>
              <a:t> years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and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years</a:t>
            </a:r>
            <a:endParaRPr lang="en-US" sz="1200" dirty="0">
              <a:latin typeface="+mn-lt"/>
            </a:endParaRPr>
          </a:p>
          <a:p>
            <a:endParaRPr lang="en-US" sz="1200"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lowest income)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44302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rPr>
              <a:t>Data are presented for geocoded HIV surveillance data that have been linked with SDOH indicator variables from the U.S. Census Bureau’s 2019–2023 American Community Survey (ACS). HIV surveillance data are geocoded to the county level by address of residence at the time of diagnosis and linked to county-level SDOH data from the ACS</a:t>
            </a:r>
            <a:r>
              <a:rPr lang="en-US" sz="1200" b="0" i="0" dirty="0">
                <a:solidFill>
                  <a:srgbClr val="000000"/>
                </a:solidFill>
                <a:effectLst/>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dirty="0">
              <a:solidFill>
                <a:srgbClr val="000000"/>
              </a:solidFill>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000000"/>
                </a:solidFill>
                <a:effectLst/>
                <a:latin typeface="+mn-lt"/>
                <a:cs typeface="Calibri" panose="020F0502020204030204" pitchFamily="34" charset="0"/>
              </a:rPr>
              <a:t>Data were limited to adults aged ≥ 18 years to align with the population in the ACS from which SDOH indicator variables were collected.</a:t>
            </a:r>
          </a:p>
          <a:p>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 </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b="1" i="0" u="none" strike="noStrike" baseline="0" dirty="0">
              <a:solidFill>
                <a:srgbClr val="FF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and viral suppression, </a:t>
            </a:r>
            <a:r>
              <a:rPr lang="en-US" sz="1200" dirty="0">
                <a:latin typeface="+mn-lt"/>
              </a:rPr>
              <a:t>see the Monitoring HIV Prevention and Care Outcomes Report Technical Notes </a:t>
            </a:r>
            <a:r>
              <a:rPr lang="en-US" sz="1200" dirty="0">
                <a:solidFill>
                  <a:srgbClr val="000000"/>
                </a:solidFill>
                <a:latin typeface="+mn-lt"/>
                <a:cs typeface="Calibri" panose="020F0502020204030204" pitchFamily="34" charset="0"/>
              </a:rPr>
              <a:t>, available at </a:t>
            </a:r>
            <a:r>
              <a:rPr lang="en-US" sz="1200" dirty="0">
                <a:solidFill>
                  <a:srgbClr val="000000"/>
                </a:solidFill>
                <a:latin typeface="+mn-lt"/>
                <a:cs typeface="Calibri" panose="020F0502020204030204" pitchFamily="34" charset="0"/>
                <a:hlinkClick r:id="rId6"/>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7"/>
              </a:rPr>
              <a:t>http</a:t>
            </a:r>
            <a:r>
              <a:rPr lang="en-US" sz="1200" i="0" u="none" strike="noStrike" baseline="0" dirty="0">
                <a:solidFill>
                  <a:srgbClr val="000000"/>
                </a:solidFill>
                <a:latin typeface="+mn-lt"/>
                <a:cs typeface="Calibri" panose="020F0502020204030204" pitchFamily="34" charset="0"/>
                <a:hlinkClick r:id="rId7"/>
              </a:rPr>
              <a:t>s</a:t>
            </a:r>
            <a:r>
              <a:rPr lang="en-US" sz="1200" i="0" u="none" strike="noStrike" baseline="0" dirty="0">
                <a:solidFill>
                  <a:srgbClr val="000000"/>
                </a:solidFill>
                <a:latin typeface="+mn-lt"/>
                <a:cs typeface="Calibri" panose="020F0502020204030204" pitchFamily="34" charset="0"/>
                <a:hlinkClick r:id="rId7"/>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kern="1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78272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race/ethnicity, among those residing in counties with the lowest income (i.e., where the median household income was less than $54,000 a year)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White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a:t>
            </a:r>
            <a:r>
              <a:rPr lang="en-US" b="0" dirty="0">
                <a:latin typeface="+mn-lt"/>
              </a:rPr>
              <a:t>persons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no racial/ethnic groups </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no racial/ethnic groups </a:t>
            </a:r>
            <a:endParaRPr lang="en-US" sz="1200" dirty="0">
              <a:latin typeface="+mn-lt"/>
            </a:endParaRPr>
          </a:p>
          <a:p>
            <a:endParaRPr lang="en-US" sz="1200" i="1"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lowest income)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20</a:t>
            </a:fld>
            <a:endParaRPr lang="en-US"/>
          </a:p>
        </p:txBody>
      </p:sp>
    </p:spTree>
    <p:extLst>
      <p:ext uri="{BB962C8B-B14F-4D97-AF65-F5344CB8AC3E}">
        <p14:creationId xmlns:p14="http://schemas.microsoft.com/office/powerpoint/2010/main" val="185496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a:solidFill>
                <a:srgbClr val="000000"/>
              </a:solidFill>
              <a:effectLst/>
              <a:latin typeface="Times New Roman"/>
              <a:ea typeface="Times New Roman" panose="02020603050405020304" pitchFamily="18" charset="0"/>
              <a:cs typeface="Times New Roman"/>
            </a:endParaRP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21</a:t>
            </a:fld>
            <a:endParaRPr lang="en-US"/>
          </a:p>
        </p:txBody>
      </p:sp>
    </p:spTree>
    <p:extLst>
      <p:ext uri="{BB962C8B-B14F-4D97-AF65-F5344CB8AC3E}">
        <p14:creationId xmlns:p14="http://schemas.microsoft.com/office/powerpoint/2010/main" val="3762150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latin typeface="+mn-lt"/>
              </a:rPr>
              <a:t>In 2023, in the United States and Puerto Rico, the highest</a:t>
            </a:r>
            <a:r>
              <a:rPr lang="en-US" sz="1200" i="1" dirty="0">
                <a:latin typeface="+mn-lt"/>
              </a:rPr>
              <a:t> </a:t>
            </a:r>
            <a:r>
              <a:rPr lang="en-US" sz="1200" dirty="0">
                <a:latin typeface="+mn-lt"/>
              </a:rPr>
              <a:t>HIV diagnosis rates by sex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Lowest education (≥15% </a:t>
            </a:r>
            <a:r>
              <a:rPr lang="en-US" sz="1200" b="0" i="0" u="none" strike="noStrike" baseline="0" dirty="0">
                <a:solidFill>
                  <a:srgbClr val="000000"/>
                </a:solidFill>
                <a:latin typeface="+mn-lt"/>
              </a:rPr>
              <a:t>of the residents had less than a high school diploma</a:t>
            </a:r>
            <a:r>
              <a:rPr lang="en-US" sz="1200" b="0" dirty="0">
                <a:latin typeface="+mn-lt"/>
              </a:rPr>
              <a:t>): males and females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strike="noStrike" dirty="0">
              <a:solidFill>
                <a:srgbClr val="000000"/>
              </a:solidFill>
              <a:effectLst/>
              <a:latin typeface="+mn-lt"/>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both sexes, the rate of HIV diagnoses increased </a:t>
            </a:r>
            <a:r>
              <a:rPr lang="en-US" sz="1200" dirty="0">
                <a:solidFill>
                  <a:srgbClr val="000000"/>
                </a:solidFill>
                <a:effectLst/>
                <a:latin typeface="+mn-lt"/>
                <a:ea typeface="Times New Roman" panose="02020603050405020304" pitchFamily="18" charset="0"/>
              </a:rPr>
              <a:t>as the percentage of residents who had less than a high school diploma increased.</a:t>
            </a:r>
            <a:endParaRPr lang="en-US" sz="1200" dirty="0">
              <a:latin typeface="+mn-lt"/>
            </a:endParaRPr>
          </a:p>
          <a:p>
            <a:endParaRPr lang="en-US" sz="1200" dirty="0">
              <a:latin typeface="+mn-lt"/>
            </a:endParaRPr>
          </a:p>
          <a:p>
            <a:r>
              <a:rPr lang="en-US" sz="1200"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22</a:t>
            </a:fld>
            <a:endParaRPr lang="en-US"/>
          </a:p>
        </p:txBody>
      </p:sp>
    </p:spTree>
    <p:extLst>
      <p:ext uri="{BB962C8B-B14F-4D97-AF65-F5344CB8AC3E}">
        <p14:creationId xmlns:p14="http://schemas.microsoft.com/office/powerpoint/2010/main" val="504167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latin typeface="+mn-lt"/>
              </a:rPr>
              <a:t>In 2023, among males in the United States and Puerto Rico, the highest</a:t>
            </a:r>
            <a:r>
              <a:rPr lang="en-US" sz="1200" i="1" dirty="0">
                <a:latin typeface="+mn-lt"/>
              </a:rPr>
              <a:t> </a:t>
            </a:r>
            <a:r>
              <a:rPr lang="en-US" sz="1200" dirty="0">
                <a:latin typeface="+mn-lt"/>
              </a:rPr>
              <a:t>HIV diagnosis rates by age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Lowest education (≥15% </a:t>
            </a:r>
            <a:r>
              <a:rPr lang="en-US" sz="1200" b="0" i="0" u="none" strike="noStrike" baseline="0" dirty="0">
                <a:solidFill>
                  <a:srgbClr val="000000"/>
                </a:solidFill>
                <a:latin typeface="+mn-lt"/>
              </a:rPr>
              <a:t>of the residents had less than a high school diploma</a:t>
            </a:r>
            <a:r>
              <a:rPr lang="en-US" sz="1200" b="0" dirty="0">
                <a:latin typeface="+mn-lt"/>
              </a:rPr>
              <a:t>): all age groups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Times New Roman" panose="02020603050405020304" pitchFamily="18" charset="0"/>
              </a:rPr>
              <a:t>For males in all age groups, the rate of HIV diagnoses increased as the percentage of residents who had less than a high school diploma increased.</a:t>
            </a:r>
          </a:p>
          <a:p>
            <a:endParaRPr lang="en-US" sz="1200" dirty="0">
              <a:latin typeface="+mn-lt"/>
            </a:endParaRPr>
          </a:p>
          <a:p>
            <a:r>
              <a:rPr lang="en-US" sz="1200"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99243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a:latin typeface="+mn-lt"/>
              </a:rPr>
              <a:t>In 2023, among females in the United States and Puerto Rico, the highest</a:t>
            </a:r>
            <a:r>
              <a:rPr lang="en-US" sz="1200" i="1" dirty="0">
                <a:latin typeface="+mn-lt"/>
              </a:rPr>
              <a:t> </a:t>
            </a:r>
            <a:r>
              <a:rPr lang="en-US" sz="1200" dirty="0">
                <a:latin typeface="+mn-lt"/>
              </a:rPr>
              <a:t>HIV diagnosis rates by age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Lowest education (≥15% </a:t>
            </a:r>
            <a:r>
              <a:rPr lang="en-US" sz="1200" b="0" i="0" u="none" strike="noStrike" baseline="0" dirty="0">
                <a:solidFill>
                  <a:srgbClr val="000000"/>
                </a:solidFill>
                <a:latin typeface="+mn-lt"/>
              </a:rPr>
              <a:t>of the residents had less than a high school diploma</a:t>
            </a:r>
            <a:r>
              <a:rPr lang="en-US" sz="1200" b="0" dirty="0">
                <a:latin typeface="+mn-lt"/>
              </a:rPr>
              <a:t>): aged 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‒24, </a:t>
            </a:r>
            <a:r>
              <a:rPr lang="en-US" sz="1200" b="0" i="0" u="none" strike="noStrike" baseline="0" dirty="0">
                <a:solidFill>
                  <a:srgbClr val="000000"/>
                </a:solidFill>
                <a:latin typeface="+mn-lt"/>
              </a:rPr>
              <a:t>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64, and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endParaRPr lang="en-US" sz="1200" b="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Second-lowest education (11.00–14.99% </a:t>
            </a:r>
            <a:r>
              <a:rPr lang="en-US" sz="1200" b="0" i="0" u="none" strike="noStrike" baseline="0" dirty="0">
                <a:solidFill>
                  <a:srgbClr val="000000"/>
                </a:solidFill>
                <a:latin typeface="+mn-lt"/>
              </a:rPr>
              <a:t>less than a high school diploma</a:t>
            </a:r>
            <a:r>
              <a:rPr lang="en-US" sz="1200" b="0" dirty="0">
                <a:latin typeface="+mn-lt"/>
              </a:rPr>
              <a:t>): aged 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‒24 and </a:t>
            </a:r>
            <a:r>
              <a:rPr lang="en-US" sz="1200" b="0" dirty="0">
                <a:latin typeface="+mn-lt"/>
              </a:rPr>
              <a:t>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‒34 years</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Times New Roman" panose="02020603050405020304" pitchFamily="18" charset="0"/>
              </a:rPr>
              <a:t>For fe</a:t>
            </a:r>
            <a:r>
              <a:rPr lang="en-US" sz="1200" strike="noStrike" dirty="0">
                <a:solidFill>
                  <a:srgbClr val="000000"/>
                </a:solidFill>
                <a:effectLst/>
                <a:latin typeface="+mn-lt"/>
                <a:ea typeface="Times New Roman" panose="02020603050405020304" pitchFamily="18" charset="0"/>
              </a:rPr>
              <a:t>males in all age groups (except aged </a:t>
            </a:r>
            <a:r>
              <a:rPr lang="en-US" sz="1200" b="0" i="0" u="none" strike="noStrike" baseline="0" dirty="0">
                <a:solidFill>
                  <a:srgbClr val="000000"/>
                </a:solidFill>
                <a:latin typeface="+mn-lt"/>
              </a:rPr>
              <a:t>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a:t>
            </a:r>
            <a:r>
              <a:rPr lang="en-US" sz="1200" b="0" i="0" u="none" strike="noStrike" baseline="0" dirty="0">
                <a:solidFill>
                  <a:srgbClr val="000000"/>
                </a:solidFill>
                <a:latin typeface="+mn-lt"/>
              </a:rPr>
              <a:t>4 and </a:t>
            </a:r>
            <a:r>
              <a:rPr lang="en-US" sz="1200" b="0" i="0" u="none" strike="noStrike" baseline="0" dirty="0">
                <a:solidFill>
                  <a:srgbClr val="000000"/>
                </a:solidFill>
                <a:effectLst/>
                <a:latin typeface="+mn-lt"/>
                <a:ea typeface="Times New Roman" panose="02020603050405020304" pitchFamily="18" charset="0"/>
              </a:rPr>
              <a:t>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‒3</a:t>
            </a:r>
            <a:r>
              <a:rPr lang="en-US" sz="1200" b="0" i="0" u="none" strike="noStrike" baseline="0" dirty="0">
                <a:solidFill>
                  <a:srgbClr val="000000"/>
                </a:solidFill>
                <a:latin typeface="+mn-lt"/>
              </a:rPr>
              <a:t>4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years)</a:t>
            </a:r>
            <a:r>
              <a:rPr lang="en-US" sz="1200" dirty="0">
                <a:solidFill>
                  <a:srgbClr val="000000"/>
                </a:solidFill>
                <a:effectLst/>
                <a:latin typeface="+mn-lt"/>
                <a:ea typeface="Times New Roman" panose="02020603050405020304" pitchFamily="18" charset="0"/>
              </a:rPr>
              <a:t>, the rate of HIV diagnoses increased as the percentage of residents who had less than a high school diploma increased.</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a:latin typeface="+mn-lt"/>
            </a:endParaRPr>
          </a:p>
          <a:p>
            <a:r>
              <a:rPr lang="en-US" sz="1200"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00" dirty="0">
                <a:effectLst/>
                <a:latin typeface="+mn-lt"/>
                <a:ea typeface="Calibri" panose="020F0502020204030204" pitchFamily="34" charset="0"/>
                <a:cs typeface="Calibri" panose="020F0502020204030204" pitchFamily="34" charset="0"/>
              </a:rPr>
              <a:t>For females aged </a:t>
            </a:r>
            <a:r>
              <a:rPr lang="en-US" sz="1200" b="0" i="0" u="none" strike="noStrike" baseline="0" dirty="0">
                <a:solidFill>
                  <a:srgbClr val="000000"/>
                </a:solidFill>
                <a:latin typeface="+mn-lt"/>
              </a:rPr>
              <a:t>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a:t>
            </a:r>
            <a:r>
              <a:rPr lang="en-US" sz="1200" b="0" i="0" u="none" strike="noStrike" baseline="0" dirty="0">
                <a:solidFill>
                  <a:srgbClr val="000000"/>
                </a:solidFill>
                <a:latin typeface="+mn-lt"/>
              </a:rPr>
              <a:t>4 years, the highest HIV diagnosis rate was the same in the lowest and second-lowest education groups. </a:t>
            </a:r>
            <a:endParaRPr lang="en-US" sz="1200" b="0" i="0" kern="100" dirty="0">
              <a:effectLst/>
              <a:latin typeface="+mn-lt"/>
              <a:ea typeface="Calibri" panose="020F0502020204030204" pitchFamily="34" charset="0"/>
              <a:cs typeface="Calibri" panose="020F0502020204030204" pitchFamily="34" charset="0"/>
            </a:endParaRP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24</a:t>
            </a:fld>
            <a:endParaRPr lang="en-US"/>
          </a:p>
        </p:txBody>
      </p:sp>
    </p:spTree>
    <p:extLst>
      <p:ext uri="{BB962C8B-B14F-4D97-AF65-F5344CB8AC3E}">
        <p14:creationId xmlns:p14="http://schemas.microsoft.com/office/powerpoint/2010/main" val="3954046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In 2023, among males in the United States and Puerto Rico, the highest</a:t>
            </a:r>
            <a:r>
              <a:rPr lang="en-US" sz="1200" i="1" dirty="0">
                <a:latin typeface="+mn-lt"/>
              </a:rPr>
              <a:t> </a:t>
            </a:r>
            <a:r>
              <a:rPr lang="en-US" sz="1200" dirty="0">
                <a:latin typeface="+mn-lt"/>
              </a:rPr>
              <a:t>HIV diagnosis rates by race/ethnicity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Lowest education (≥15% </a:t>
            </a:r>
            <a:r>
              <a:rPr lang="en-US" sz="1200" b="0" i="0" u="none" strike="noStrike" baseline="0" dirty="0">
                <a:solidFill>
                  <a:srgbClr val="000000"/>
                </a:solidFill>
                <a:latin typeface="+mn-lt"/>
              </a:rPr>
              <a:t>of the residents had less than a high school diploma</a:t>
            </a:r>
            <a:r>
              <a:rPr lang="en-US" sz="1200" b="0" dirty="0">
                <a:latin typeface="+mn-lt"/>
              </a:rPr>
              <a:t>): Asian, Black/African American, and White </a:t>
            </a:r>
            <a:r>
              <a:rPr lang="en-US" b="0" dirty="0">
                <a:latin typeface="+mn-lt"/>
              </a:rPr>
              <a:t>males</a:t>
            </a:r>
            <a:endParaRPr lang="en-US" sz="1200" b="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Second-lowest education (11.00–14.99% </a:t>
            </a:r>
            <a:r>
              <a:rPr lang="en-US" sz="1200" b="0" i="0" u="none" strike="noStrike" baseline="0" dirty="0">
                <a:solidFill>
                  <a:srgbClr val="000000"/>
                </a:solidFill>
                <a:latin typeface="+mn-lt"/>
              </a:rPr>
              <a:t>less than a high school diploma</a:t>
            </a:r>
            <a:r>
              <a:rPr lang="en-US" sz="1200" b="0" dirty="0">
                <a:latin typeface="+mn-lt"/>
              </a:rPr>
              <a:t>): Hispanic/Latino, multiracial </a:t>
            </a:r>
            <a:r>
              <a:rPr lang="en-US" b="0" dirty="0">
                <a:latin typeface="+mn-lt"/>
              </a:rPr>
              <a:t>males</a:t>
            </a:r>
            <a:endParaRPr lang="en-US" sz="120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Third-lowest education (8.00–10.99% </a:t>
            </a:r>
            <a:r>
              <a:rPr lang="en-US" sz="1200" b="0" i="0" u="none" strike="noStrike" baseline="0" dirty="0">
                <a:solidFill>
                  <a:srgbClr val="000000"/>
                </a:solidFill>
                <a:latin typeface="+mn-lt"/>
              </a:rPr>
              <a:t>less than a high school diploma</a:t>
            </a:r>
            <a:r>
              <a:rPr lang="en-US" sz="1200" b="0" dirty="0">
                <a:latin typeface="+mn-lt"/>
              </a:rPr>
              <a:t>): American Indian/Alaska Native </a:t>
            </a:r>
            <a:r>
              <a:rPr lang="en-US" b="0" dirty="0">
                <a:latin typeface="+mn-lt"/>
              </a:rPr>
              <a:t>males</a:t>
            </a:r>
            <a:endParaRPr lang="en-US" sz="1200" dirty="0">
              <a:latin typeface="+mn-lt"/>
            </a:endParaRPr>
          </a:p>
          <a:p>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Times New Roman" panose="02020603050405020304" pitchFamily="18" charset="0"/>
              </a:rPr>
              <a:t>For Asian and White males, the rate of HIV diagnoses increased as the percentage of residents who had less than a high school diploma increased.</a:t>
            </a:r>
          </a:p>
          <a:p>
            <a:endParaRPr lang="en-US" sz="1200" dirty="0">
              <a:latin typeface="+mn-lt"/>
            </a:endParaRPr>
          </a:p>
          <a:p>
            <a:r>
              <a:rPr lang="en-US" sz="1200"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sz="120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4015511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In 2023, among females in the United States and Puerto Rico, the highest</a:t>
            </a:r>
            <a:r>
              <a:rPr lang="en-US" sz="1200" i="1" dirty="0">
                <a:latin typeface="+mn-lt"/>
              </a:rPr>
              <a:t> </a:t>
            </a:r>
            <a:r>
              <a:rPr lang="en-US" sz="1200" dirty="0">
                <a:latin typeface="+mn-lt"/>
              </a:rPr>
              <a:t>HIV diagnosis rates by race/ethnicity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Lowest education (≥15% </a:t>
            </a:r>
            <a:r>
              <a:rPr lang="en-US" sz="1200" b="0" i="0" u="none" strike="noStrike" baseline="0" dirty="0">
                <a:solidFill>
                  <a:srgbClr val="000000"/>
                </a:solidFill>
                <a:latin typeface="+mn-lt"/>
              </a:rPr>
              <a:t>of the residents had less than a high school diploma</a:t>
            </a:r>
            <a:r>
              <a:rPr lang="en-US" sz="1200" b="0" dirty="0">
                <a:latin typeface="+mn-lt"/>
              </a:rPr>
              <a:t>): Asian, Black/African American and White fe</a:t>
            </a:r>
            <a:r>
              <a:rPr lang="en-US" b="0" dirty="0">
                <a:latin typeface="+mn-lt"/>
              </a:rPr>
              <a:t>males</a:t>
            </a:r>
            <a:endParaRPr lang="en-US" sz="1200" b="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Second-lowest education (11.00–14.99% </a:t>
            </a:r>
            <a:r>
              <a:rPr lang="en-US" sz="1200" b="0" i="0" u="none" strike="noStrike" baseline="0" dirty="0">
                <a:solidFill>
                  <a:srgbClr val="000000"/>
                </a:solidFill>
                <a:latin typeface="+mn-lt"/>
              </a:rPr>
              <a:t>less than a high school diploma</a:t>
            </a:r>
            <a:r>
              <a:rPr lang="en-US" sz="1200" b="0" dirty="0">
                <a:latin typeface="+mn-lt"/>
              </a:rPr>
              <a:t>): Asian, Hispanic/Latino and multiracial fe</a:t>
            </a:r>
            <a:r>
              <a:rPr lang="en-US" b="0" dirty="0">
                <a:latin typeface="+mn-lt"/>
              </a:rPr>
              <a:t>males</a:t>
            </a:r>
            <a:endParaRPr lang="en-US" sz="1200" b="0" dirty="0">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dirty="0">
                <a:latin typeface="+mn-lt"/>
              </a:rPr>
              <a:t>Third-lowest education (8.00–10.99% </a:t>
            </a:r>
            <a:r>
              <a:rPr lang="en-US" sz="1200" b="0" i="0" u="none" strike="noStrike" baseline="0" dirty="0">
                <a:solidFill>
                  <a:srgbClr val="000000"/>
                </a:solidFill>
                <a:latin typeface="+mn-lt"/>
              </a:rPr>
              <a:t>less than a high school diploma</a:t>
            </a:r>
            <a:r>
              <a:rPr lang="en-US" sz="1200" b="0" dirty="0">
                <a:latin typeface="+mn-lt"/>
              </a:rPr>
              <a:t>): Asian fe</a:t>
            </a:r>
            <a:r>
              <a:rPr lang="en-US" b="0" dirty="0">
                <a:latin typeface="+mn-lt"/>
              </a:rPr>
              <a:t>males</a:t>
            </a:r>
            <a:endParaRPr lang="en-US" sz="1200" b="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effectLst/>
              <a:latin typeface="+mn-lt"/>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Times New Roman" panose="02020603050405020304" pitchFamily="18" charset="0"/>
              </a:rPr>
              <a:t>For Black/African American and White females, the rate of HIV diagnoses increased as the percentage of residents who had less than a high school diploma increased.</a:t>
            </a:r>
          </a:p>
          <a:p>
            <a:endParaRPr lang="en-US" sz="1200" dirty="0">
              <a:latin typeface="+mn-lt"/>
            </a:endParaRPr>
          </a:p>
          <a:p>
            <a:r>
              <a:rPr lang="en-US" sz="1200"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the findings if two or more quartiles contained small numbers.</a:t>
            </a:r>
            <a:r>
              <a:rPr lang="en-US" sz="1200" b="0" i="0" kern="1200" dirty="0">
                <a:effectLst/>
                <a:latin typeface="+mn-lt"/>
                <a:ea typeface="+mn-ea"/>
                <a:cs typeface="+mn-cs"/>
              </a:rPr>
              <a:t> </a:t>
            </a:r>
            <a:r>
              <a:rPr lang="en-US" sz="1200" b="0" i="0" kern="100" dirty="0">
                <a:effectLst/>
                <a:latin typeface="+mn-lt"/>
                <a:ea typeface="Calibri" panose="020F0502020204030204" pitchFamily="34" charset="0"/>
                <a:cs typeface="Calibri" panose="020F0502020204030204" pitchFamily="34" charset="0"/>
              </a:rPr>
              <a:t>For Asian females</a:t>
            </a:r>
            <a:r>
              <a:rPr lang="en-US" sz="1200" b="0" i="0" u="none" strike="noStrike" baseline="0" dirty="0">
                <a:solidFill>
                  <a:srgbClr val="000000"/>
                </a:solidFill>
                <a:latin typeface="+mn-lt"/>
              </a:rPr>
              <a:t>, the highest HIV diagnosis rate was the same in the lowest, second-lowest, and third-lowest education quartiles. </a:t>
            </a:r>
            <a:endParaRPr lang="en-US" sz="1200" b="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3325279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age, among those residing in counties with the lowest education (i.e., where 15% or more of the residents had less than a high school diploma)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all age groups (except aged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‒6</a:t>
            </a:r>
            <a:r>
              <a:rPr lang="en-US" sz="1200" b="0" i="0" u="none" strike="noStrike" baseline="0" dirty="0">
                <a:solidFill>
                  <a:srgbClr val="000000"/>
                </a:solidFill>
                <a:latin typeface="+mn-lt"/>
              </a:rPr>
              <a:t>4 years) </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‒3</a:t>
            </a:r>
            <a:r>
              <a:rPr lang="en-US" sz="1200" b="0" i="0" u="none" strike="noStrike" baseline="0" dirty="0">
                <a:solidFill>
                  <a:srgbClr val="000000"/>
                </a:solidFill>
                <a:latin typeface="+mn-lt"/>
              </a:rPr>
              <a:t>4 and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a:t>
            </a:r>
            <a:r>
              <a:rPr lang="en-US" sz="1200" b="0" i="0" u="none" strike="noStrike" baseline="0" dirty="0">
                <a:solidFill>
                  <a:srgbClr val="000000"/>
                </a:solidFill>
                <a:latin typeface="+mn-lt"/>
              </a:rPr>
              <a:t>4 years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all age groups </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‒3</a:t>
            </a:r>
            <a:r>
              <a:rPr lang="en-US" sz="1200" b="0" i="0" u="none" strike="noStrike" baseline="0" dirty="0">
                <a:solidFill>
                  <a:srgbClr val="000000"/>
                </a:solidFill>
                <a:latin typeface="+mn-lt"/>
              </a:rPr>
              <a:t>4 years</a:t>
            </a:r>
          </a:p>
          <a:p>
            <a:endParaRPr lang="en-US" sz="1200"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lowest education)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endParaRPr lang="en-US" sz="1200" i="1" dirty="0">
              <a:latin typeface="+mn-lt"/>
            </a:endParaRP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1798292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race/ethnicity, among those residing in counties with the lowest education (i.e., where 15% or more of the residents had less than a high school diploma)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Black/African American, Hispanic/Latino, White, and multiracial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Black/African American, Hispanic/Latino, White, and multiracial </a:t>
            </a:r>
            <a:r>
              <a:rPr lang="en-US" b="0" dirty="0">
                <a:latin typeface="+mn-lt"/>
              </a:rPr>
              <a:t>persons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all racial/ethnic groups (except Native Hawaiian/other Pacific Islander)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Asian, Black/African American, White, and multiracial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lowest education)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endParaRPr lang="en-US" sz="120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3726955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80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29</a:t>
            </a:fld>
            <a:endParaRPr lang="en-US"/>
          </a:p>
        </p:txBody>
      </p:sp>
    </p:spTree>
    <p:extLst>
      <p:ext uri="{BB962C8B-B14F-4D97-AF65-F5344CB8AC3E}">
        <p14:creationId xmlns:p14="http://schemas.microsoft.com/office/powerpoint/2010/main" val="414174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0" dirty="0">
                <a:effectLst/>
                <a:latin typeface="+mn-lt"/>
                <a:ea typeface="Times New Roman" panose="02020603050405020304" pitchFamily="18" charset="0"/>
                <a:cs typeface="Times New Roman" panose="02020603050405020304" pitchFamily="18" charset="0"/>
              </a:rPr>
              <a:t>Healthy People 2030 sets data-driven national objectives in five key </a:t>
            </a:r>
            <a:r>
              <a:rPr lang="en-US" sz="1200" b="0" kern="100" dirty="0">
                <a:effectLst/>
                <a:latin typeface="+mn-lt"/>
                <a:ea typeface="Times New Roman" panose="02020603050405020304" pitchFamily="18" charset="0"/>
                <a:cs typeface="Times New Roman" panose="02020603050405020304" pitchFamily="18" charset="0"/>
              </a:rPr>
              <a:t>domains </a:t>
            </a:r>
            <a:r>
              <a:rPr lang="en-US" sz="1200" kern="100" dirty="0">
                <a:effectLst/>
                <a:latin typeface="+mn-lt"/>
                <a:ea typeface="Times New Roman" panose="02020603050405020304" pitchFamily="18" charset="0"/>
                <a:cs typeface="Times New Roman" panose="02020603050405020304" pitchFamily="18" charset="0"/>
              </a:rPr>
              <a:t>of SDOH: economic stability, education access and quality, healthcare access and quality, neighborhood and built environment, and social and community context.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0" dirty="0">
                <a:effectLst/>
                <a:latin typeface="+mn-lt"/>
                <a:ea typeface="Times New Roman" panose="02020603050405020304" pitchFamily="18" charset="0"/>
                <a:cs typeface="Times New Roman" panose="02020603050405020304" pitchFamily="18" charset="0"/>
              </a:rPr>
              <a:t>For this report, at least 1 </a:t>
            </a:r>
            <a:r>
              <a:rPr lang="en-US" sz="1200" b="0" kern="100" dirty="0">
                <a:effectLst/>
                <a:latin typeface="+mn-lt"/>
                <a:ea typeface="Times New Roman" panose="02020603050405020304" pitchFamily="18" charset="0"/>
                <a:cs typeface="Times New Roman" panose="02020603050405020304" pitchFamily="18" charset="0"/>
              </a:rPr>
              <a:t>SDOH indicator was selected for each domain.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00" dirty="0">
              <a:effectLst/>
              <a:latin typeface="+mn-lt"/>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00" dirty="0">
                <a:effectLst/>
                <a:latin typeface="+mn-lt"/>
                <a:ea typeface="Times New Roman" panose="02020603050405020304" pitchFamily="18" charset="0"/>
                <a:cs typeface="Times New Roman" panose="02020603050405020304" pitchFamily="18" charset="0"/>
              </a:rPr>
              <a:t>The following 6 SDOH indicators were </a:t>
            </a:r>
            <a:r>
              <a:rPr lang="en-US" sz="1200" b="0" kern="100" dirty="0">
                <a:effectLst/>
                <a:latin typeface="+mn-lt"/>
                <a:ea typeface="Times New Roman" panose="02020603050405020304" pitchFamily="18" charset="0"/>
                <a:cs typeface="Times New Roman" panose="02020603050405020304" pitchFamily="18" charset="0"/>
              </a:rPr>
              <a:t>selected for </a:t>
            </a:r>
            <a:r>
              <a:rPr lang="en-US" sz="1200" kern="100" dirty="0">
                <a:effectLst/>
                <a:latin typeface="+mn-lt"/>
                <a:ea typeface="Times New Roman" panose="02020603050405020304" pitchFamily="18" charset="0"/>
                <a:cs typeface="Times New Roman" panose="02020603050405020304" pitchFamily="18" charset="0"/>
              </a:rPr>
              <a:t>this report: </a:t>
            </a:r>
            <a:r>
              <a:rPr lang="en-US" sz="1200" b="0" kern="100" dirty="0">
                <a:effectLst/>
                <a:latin typeface="+mn-lt"/>
                <a:ea typeface="Times New Roman" panose="02020603050405020304" pitchFamily="18" charset="0"/>
                <a:cs typeface="Times New Roman" panose="02020603050405020304" pitchFamily="18" charset="0"/>
              </a:rPr>
              <a:t>federal poverty status, median household income, education level, health insurance coverage, cost-burdened household, and residential instability.</a:t>
            </a:r>
          </a:p>
          <a:p>
            <a:endParaRPr lang="en-US" dirty="0"/>
          </a:p>
          <a:p>
            <a:r>
              <a:rPr lang="en-US" dirty="0"/>
              <a:t>For more information on the domains, see Healthy People 2030 at </a:t>
            </a:r>
            <a:r>
              <a:rPr lang="en-US" dirty="0">
                <a:hlinkClick r:id="rId3"/>
              </a:rPr>
              <a:t>https://odphp.health.gov/healthypeople/priority-areas/social-determinants-health</a:t>
            </a: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2989702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latin typeface="+mn-lt"/>
              </a:rPr>
              <a:t>In 2023, in the United States and Puerto Rico, the highest</a:t>
            </a:r>
            <a:r>
              <a:rPr lang="en-US" sz="1200" i="1" dirty="0">
                <a:latin typeface="+mn-lt"/>
              </a:rPr>
              <a:t> </a:t>
            </a:r>
            <a:r>
              <a:rPr lang="en-US" sz="1200" dirty="0">
                <a:latin typeface="+mn-lt"/>
              </a:rPr>
              <a:t>HIV diagnosis rates by sex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Lowest insurance coverage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did not have health insurance coverage): males and females</a:t>
            </a:r>
          </a:p>
          <a:p>
            <a:pPr marL="0" lvl="0" indent="-182880">
              <a:buFont typeface="Arial" panose="020B0604020202020204" pitchFamily="34" charset="0"/>
              <a:buNone/>
            </a:pPr>
            <a:endParaRPr lang="en-US" sz="1200" b="0" i="0" u="none" strike="noStrike" baseline="0" dirty="0">
              <a:solidFill>
                <a:srgbClr val="000000"/>
              </a:solidFill>
              <a:effectLst/>
              <a:latin typeface="+mn-lt"/>
              <a:ea typeface="Times New Roman" panose="02020603050405020304" pitchFamily="18" charset="0"/>
            </a:endParaRPr>
          </a:p>
          <a:p>
            <a:pPr marL="0" lvl="0" indent="-182880">
              <a:buFont typeface="Arial" panose="020B0604020202020204" pitchFamily="34" charset="0"/>
              <a:buNone/>
            </a:pPr>
            <a:r>
              <a:rPr lang="en-US" sz="1200" dirty="0">
                <a:solidFill>
                  <a:srgbClr val="000000"/>
                </a:solidFill>
                <a:effectLst/>
                <a:latin typeface="+mn-lt"/>
                <a:ea typeface="Times New Roman" panose="02020603050405020304" pitchFamily="18" charset="0"/>
              </a:rPr>
              <a:t>For both sexes, the rate of HIV diagnoses increased as the percentage of residents who </a:t>
            </a:r>
            <a:r>
              <a:rPr lang="en-US" sz="1200" b="0" i="0" u="none" strike="noStrike" baseline="0" dirty="0">
                <a:solidFill>
                  <a:srgbClr val="000000"/>
                </a:solidFill>
                <a:latin typeface="+mn-lt"/>
              </a:rPr>
              <a:t>did not have health insurance coverage increased</a:t>
            </a:r>
            <a:r>
              <a:rPr lang="en-US" sz="1200" dirty="0">
                <a:solidFill>
                  <a:srgbClr val="000000"/>
                </a:solidFill>
                <a:effectLst/>
                <a:latin typeface="+mn-lt"/>
                <a:ea typeface="Times New Roman" panose="02020603050405020304" pitchFamily="18" charset="0"/>
              </a:rPr>
              <a:t>.</a:t>
            </a:r>
          </a:p>
          <a:p>
            <a:endParaRPr lang="en-US" sz="1200" dirty="0">
              <a:latin typeface="+mn-lt"/>
            </a:endParaRPr>
          </a:p>
          <a:p>
            <a:r>
              <a:rPr lang="en-US" sz="1200"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4010889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latin typeface="+mn-lt"/>
              </a:rPr>
              <a:t>In 2023, among males in the United States and Puerto Rico, the highest</a:t>
            </a:r>
            <a:r>
              <a:rPr lang="en-US" sz="1200" i="1" dirty="0">
                <a:latin typeface="+mn-lt"/>
              </a:rPr>
              <a:t> </a:t>
            </a:r>
            <a:r>
              <a:rPr lang="en-US" sz="1200" dirty="0">
                <a:latin typeface="+mn-lt"/>
              </a:rPr>
              <a:t>HIV diagnosis rates by age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Lowest insurance coverage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did not have health insurance coverage): all age groups</a:t>
            </a:r>
          </a:p>
          <a:p>
            <a:pPr marL="457200" lvl="1" indent="0">
              <a:buFont typeface="Arial" panose="020B0604020202020204" pitchFamily="34" charset="0"/>
              <a:buNone/>
            </a:pPr>
            <a:endParaRPr lang="en-US" sz="1200" b="0" i="0" u="none" strike="noStrike" baseline="0" dirty="0">
              <a:solidFill>
                <a:srgbClr val="000000"/>
              </a:solidFill>
              <a:latin typeface="+mn-lt"/>
            </a:endParaRPr>
          </a:p>
          <a:p>
            <a:pPr marL="0" lvl="0" indent="-182880">
              <a:buFont typeface="Arial" panose="020B0604020202020204" pitchFamily="34" charset="0"/>
              <a:buNone/>
            </a:pPr>
            <a:r>
              <a:rPr lang="en-US" sz="1200" dirty="0">
                <a:solidFill>
                  <a:srgbClr val="000000"/>
                </a:solidFill>
                <a:effectLst/>
                <a:latin typeface="+mn-lt"/>
                <a:ea typeface="Times New Roman" panose="02020603050405020304" pitchFamily="18" charset="0"/>
              </a:rPr>
              <a:t>For males in all age groups, the rate of HIV diagnoses increased as the percentage of residents who </a:t>
            </a:r>
            <a:r>
              <a:rPr lang="en-US" sz="1200" b="0" i="0" u="none" strike="noStrike" baseline="0" dirty="0">
                <a:solidFill>
                  <a:srgbClr val="000000"/>
                </a:solidFill>
                <a:latin typeface="+mn-lt"/>
              </a:rPr>
              <a:t>did not have health insurance coverage increased</a:t>
            </a:r>
            <a:r>
              <a:rPr lang="en-US" sz="1200" dirty="0">
                <a:solidFill>
                  <a:srgbClr val="000000"/>
                </a:solidFill>
                <a:effectLst/>
                <a:latin typeface="+mn-lt"/>
                <a:ea typeface="Times New Roman" panose="02020603050405020304" pitchFamily="18" charset="0"/>
              </a:rPr>
              <a:t>.</a:t>
            </a:r>
          </a:p>
          <a:p>
            <a:endParaRPr lang="en-US" sz="1200" dirty="0">
              <a:latin typeface="+mn-lt"/>
            </a:endParaRPr>
          </a:p>
          <a:p>
            <a:r>
              <a:rPr lang="en-US" sz="1200"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2350760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latin typeface="+mn-lt"/>
              </a:rPr>
              <a:t>In 2023, among females in the United States and Puerto Rico, the highest</a:t>
            </a:r>
            <a:r>
              <a:rPr lang="en-US" sz="1200" i="1" dirty="0">
                <a:latin typeface="+mn-lt"/>
              </a:rPr>
              <a:t> </a:t>
            </a:r>
            <a:r>
              <a:rPr lang="en-US" sz="1200" dirty="0">
                <a:latin typeface="+mn-lt"/>
              </a:rPr>
              <a:t>HIV diagnosis rates by age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Lowest insurance coverage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did not have health insurance coverage): all age groups</a:t>
            </a:r>
          </a:p>
          <a:p>
            <a:pPr marL="457200" lvl="1" indent="0">
              <a:buFont typeface="Arial" panose="020B0604020202020204" pitchFamily="34" charset="0"/>
              <a:buNone/>
            </a:pPr>
            <a:endParaRPr lang="en-US" sz="1200" b="0" i="0" u="sng" strike="noStrike" baseline="0" dirty="0">
              <a:solidFill>
                <a:srgbClr val="000000"/>
              </a:solidFill>
              <a:latin typeface="+mn-lt"/>
            </a:endParaRPr>
          </a:p>
          <a:p>
            <a:pPr marL="0" marR="0" lvl="0" indent="-18288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u="none" dirty="0">
                <a:solidFill>
                  <a:srgbClr val="000000"/>
                </a:solidFill>
                <a:effectLst/>
                <a:highlight>
                  <a:srgbClr val="FFFF00"/>
                </a:highlight>
                <a:latin typeface="+mn-lt"/>
                <a:ea typeface="Times New Roman" panose="02020603050405020304" pitchFamily="18" charset="0"/>
              </a:rPr>
              <a:t>For females in all age groups</a:t>
            </a:r>
            <a:r>
              <a:rPr lang="en-US" sz="1200" b="0" i="0" u="none" strike="noStrike" baseline="0" dirty="0">
                <a:solidFill>
                  <a:srgbClr val="000000"/>
                </a:solidFill>
                <a:effectLst/>
                <a:highlight>
                  <a:srgbClr val="FFFF00"/>
                </a:highlight>
                <a:latin typeface="+mn-lt"/>
              </a:rPr>
              <a:t>,</a:t>
            </a:r>
            <a:r>
              <a:rPr lang="en-US" sz="1200" u="none" dirty="0">
                <a:solidFill>
                  <a:srgbClr val="000000"/>
                </a:solidFill>
                <a:effectLst/>
                <a:latin typeface="+mn-lt"/>
                <a:ea typeface="Times New Roman" panose="02020603050405020304" pitchFamily="18" charset="0"/>
              </a:rPr>
              <a:t> </a:t>
            </a:r>
            <a:r>
              <a:rPr lang="en-US" sz="1200" dirty="0">
                <a:solidFill>
                  <a:srgbClr val="000000"/>
                </a:solidFill>
                <a:effectLst/>
                <a:latin typeface="+mn-lt"/>
                <a:ea typeface="Times New Roman" panose="02020603050405020304" pitchFamily="18" charset="0"/>
              </a:rPr>
              <a:t>the rate of HIV diagnoses increased as the percentage of residents who </a:t>
            </a:r>
            <a:r>
              <a:rPr lang="en-US" sz="1200" b="0" i="0" u="none" strike="noStrike" baseline="0" dirty="0">
                <a:solidFill>
                  <a:srgbClr val="000000"/>
                </a:solidFill>
                <a:latin typeface="+mn-lt"/>
              </a:rPr>
              <a:t>did not have health insurance coverage increased</a:t>
            </a:r>
            <a:r>
              <a:rPr lang="en-US" sz="1200" dirty="0">
                <a:solidFill>
                  <a:srgbClr val="000000"/>
                </a:solidFill>
                <a:effectLst/>
                <a:latin typeface="+mn-lt"/>
                <a:ea typeface="Times New Roman" panose="02020603050405020304" pitchFamily="18" charset="0"/>
              </a:rPr>
              <a:t>.</a:t>
            </a:r>
          </a:p>
          <a:p>
            <a:endParaRPr lang="en-US" sz="1200" dirty="0">
              <a:latin typeface="+mn-lt"/>
            </a:endParaRPr>
          </a:p>
          <a:p>
            <a:r>
              <a:rPr lang="en-US" sz="1200"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944855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In 2023, among males in the United States and Puerto Rico, the highest</a:t>
            </a:r>
            <a:r>
              <a:rPr lang="en-US" sz="1200" i="1" dirty="0">
                <a:latin typeface="+mn-lt"/>
              </a:rPr>
              <a:t> </a:t>
            </a:r>
            <a:r>
              <a:rPr lang="en-US" sz="1200" dirty="0">
                <a:latin typeface="+mn-lt"/>
              </a:rPr>
              <a:t>HIV diagnosis rates by race/ethnicity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Lowest insurance coverage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did not have health insurance coverage): Asian, </a:t>
            </a:r>
            <a:r>
              <a:rPr lang="en-US" sz="1200" b="0" dirty="0">
                <a:latin typeface="+mn-lt"/>
              </a:rPr>
              <a:t>Black/African American, Hispanic/Latino, and White </a:t>
            </a:r>
            <a:r>
              <a:rPr lang="en-US" b="0" dirty="0">
                <a:latin typeface="+mn-lt"/>
              </a:rPr>
              <a:t>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b="0" i="0" u="none" strike="noStrike" baseline="0" dirty="0">
                <a:solidFill>
                  <a:srgbClr val="000000"/>
                </a:solidFill>
                <a:latin typeface="+mn-lt"/>
              </a:rPr>
              <a:t>Second-lowest insurance coverage (9.00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‒12.99% no insurance coverage): American Indian/Alaska Native </a:t>
            </a:r>
            <a:r>
              <a:rPr lang="en-US" b="0" dirty="0">
                <a:latin typeface="+mn-lt"/>
              </a:rPr>
              <a:t>males</a:t>
            </a:r>
            <a:endParaRPr lang="en-US" sz="1200" b="0" dirty="0">
              <a:latin typeface="+mn-lt"/>
            </a:endParaRPr>
          </a:p>
          <a:p>
            <a:pPr marL="628650" lvl="1" indent="-171450">
              <a:buFont typeface="Arial" panose="020B0604020202020204" pitchFamily="34" charset="0"/>
              <a:buChar char="•"/>
            </a:pPr>
            <a:r>
              <a:rPr lang="en-US" sz="1200" b="0" i="0" u="none" strike="noStrike" baseline="0" dirty="0">
                <a:solidFill>
                  <a:srgbClr val="000000"/>
                </a:solidFill>
                <a:latin typeface="+mn-lt"/>
              </a:rPr>
              <a:t>Highest insurance coverage (&lt; 6</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no insurance coverage): </a:t>
            </a:r>
            <a:r>
              <a:rPr lang="en-US" sz="1200" b="0" dirty="0">
                <a:latin typeface="+mn-lt"/>
              </a:rPr>
              <a:t>multiracial </a:t>
            </a:r>
            <a:r>
              <a:rPr lang="en-US" b="0" dirty="0">
                <a:latin typeface="+mn-lt"/>
              </a:rPr>
              <a:t>males</a:t>
            </a: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lvl="0" indent="-182880">
              <a:buFont typeface="Arial" panose="020B0604020202020204" pitchFamily="34" charset="0"/>
              <a:buNone/>
            </a:pPr>
            <a:r>
              <a:rPr lang="en-US" sz="1200" dirty="0">
                <a:solidFill>
                  <a:srgbClr val="000000"/>
                </a:solidFill>
                <a:effectLst/>
                <a:latin typeface="+mn-lt"/>
                <a:ea typeface="Times New Roman" panose="02020603050405020304" pitchFamily="18" charset="0"/>
              </a:rPr>
              <a:t>For </a:t>
            </a:r>
            <a:r>
              <a:rPr lang="en-US" sz="1200" b="0" i="0" u="none" strike="noStrike" baseline="0" dirty="0">
                <a:solidFill>
                  <a:srgbClr val="000000"/>
                </a:solidFill>
                <a:latin typeface="+mn-lt"/>
              </a:rPr>
              <a:t>Asian, </a:t>
            </a:r>
            <a:r>
              <a:rPr lang="en-US" sz="1200" b="0" dirty="0">
                <a:latin typeface="+mn-lt"/>
              </a:rPr>
              <a:t>Black/African American, and White </a:t>
            </a:r>
            <a:r>
              <a:rPr lang="en-US" sz="1200" b="0" i="0" u="none" strike="noStrike" baseline="0" dirty="0">
                <a:solidFill>
                  <a:srgbClr val="000000"/>
                </a:solidFill>
                <a:latin typeface="+mn-lt"/>
              </a:rPr>
              <a:t>males</a:t>
            </a:r>
            <a:r>
              <a:rPr lang="en-US" sz="1200" dirty="0">
                <a:solidFill>
                  <a:srgbClr val="000000"/>
                </a:solidFill>
                <a:effectLst/>
                <a:latin typeface="+mn-lt"/>
                <a:ea typeface="Times New Roman" panose="02020603050405020304" pitchFamily="18" charset="0"/>
              </a:rPr>
              <a:t>, the rate of HIV diagnoses increased as the percentage of residents who </a:t>
            </a:r>
            <a:r>
              <a:rPr lang="en-US" sz="1200" b="0" i="0" u="none" strike="noStrike" baseline="0" dirty="0">
                <a:solidFill>
                  <a:srgbClr val="000000"/>
                </a:solidFill>
                <a:latin typeface="+mn-lt"/>
              </a:rPr>
              <a:t>did not have health insurance coverage increased</a:t>
            </a:r>
            <a:r>
              <a:rPr lang="en-US" sz="1200" dirty="0">
                <a:solidFill>
                  <a:srgbClr val="000000"/>
                </a:solidFill>
                <a:effectLst/>
                <a:latin typeface="+mn-lt"/>
                <a:ea typeface="Times New Roman" panose="02020603050405020304" pitchFamily="18" charset="0"/>
              </a:rPr>
              <a:t>.</a:t>
            </a:r>
          </a:p>
          <a:p>
            <a:endParaRPr lang="en-US" sz="1200" dirty="0">
              <a:latin typeface="+mn-lt"/>
            </a:endParaRPr>
          </a:p>
          <a:p>
            <a:r>
              <a:rPr lang="en-US" sz="1200" i="1" dirty="0">
                <a:latin typeface="+mn-lt"/>
              </a:rPr>
              <a:t>Note.</a:t>
            </a:r>
          </a:p>
          <a:p>
            <a:r>
              <a:rPr lang="en-US" sz="1200" b="0" i="0" dirty="0">
                <a:latin typeface="+mn-lt"/>
              </a:rPr>
              <a:t>Groups were excluded from findings if two or more quartiles contained small numbers.</a:t>
            </a:r>
          </a:p>
          <a:p>
            <a:endParaRPr lang="en-US" sz="1200" b="1" i="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385049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a:latin typeface="+mn-lt"/>
              </a:rPr>
              <a:t>In 2023, among females in the United States and Puerto Rico, the highest</a:t>
            </a:r>
            <a:r>
              <a:rPr lang="en-US" sz="1200" i="1" dirty="0">
                <a:latin typeface="+mn-lt"/>
              </a:rPr>
              <a:t> </a:t>
            </a:r>
            <a:r>
              <a:rPr lang="en-US" sz="1200" dirty="0">
                <a:latin typeface="+mn-lt"/>
              </a:rPr>
              <a:t>HIV diagnosis rates by race/ethnicity were among females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Lowest insurance coverage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did not have health insurance coverage): </a:t>
            </a:r>
            <a:r>
              <a:rPr lang="en-US" sz="1200" b="0" dirty="0">
                <a:latin typeface="+mn-lt"/>
              </a:rPr>
              <a:t>Black/African American</a:t>
            </a:r>
            <a:r>
              <a:rPr lang="en-US" sz="1200" b="0" i="0" u="none" strike="noStrike" baseline="0" dirty="0">
                <a:solidFill>
                  <a:srgbClr val="000000"/>
                </a:solidFill>
                <a:latin typeface="+mn-lt"/>
              </a:rPr>
              <a:t>, </a:t>
            </a:r>
            <a:r>
              <a:rPr lang="en-US" sz="1200" b="0" dirty="0">
                <a:latin typeface="+mn-lt"/>
              </a:rPr>
              <a:t>Hispanic/Latino, White, and multiracial fe</a:t>
            </a:r>
            <a:r>
              <a:rPr lang="en-US" b="0" dirty="0">
                <a:latin typeface="+mn-lt"/>
              </a:rPr>
              <a:t>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628650" lvl="1" indent="-171450">
              <a:buFont typeface="Arial" panose="020B0604020202020204" pitchFamily="34" charset="0"/>
              <a:buChar char="•"/>
            </a:pPr>
            <a:r>
              <a:rPr lang="en-US" sz="1200" b="0" i="0" u="none" strike="noStrike" baseline="0" dirty="0">
                <a:solidFill>
                  <a:srgbClr val="000000"/>
                </a:solidFill>
                <a:latin typeface="+mn-lt"/>
              </a:rPr>
              <a:t>Second-lowest insurance coverage (9.00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‒12.99% no insurance coverage): </a:t>
            </a:r>
            <a:r>
              <a:rPr lang="en-US" sz="1200" b="0" i="0" u="none" strike="noStrike" baseline="0" dirty="0">
                <a:solidFill>
                  <a:srgbClr val="000000"/>
                </a:solidFill>
                <a:latin typeface="+mn-lt"/>
              </a:rPr>
              <a:t>Asian fe</a:t>
            </a:r>
            <a:r>
              <a:rPr lang="en-US" b="0" dirty="0">
                <a:latin typeface="+mn-lt"/>
              </a:rPr>
              <a:t>males</a:t>
            </a:r>
            <a:endParaRPr lang="en-US" sz="1200" b="0" dirty="0">
              <a:latin typeface="+mn-lt"/>
            </a:endParaRPr>
          </a:p>
          <a:p>
            <a:pPr marL="628650" lvl="1" indent="-171450">
              <a:buFont typeface="Arial" panose="020B0604020202020204" pitchFamily="34" charset="0"/>
              <a:buChar char="•"/>
            </a:pPr>
            <a:r>
              <a:rPr lang="en-US" sz="1200" b="0" i="0" u="none" strike="noStrike" baseline="0" dirty="0">
                <a:solidFill>
                  <a:srgbClr val="000000"/>
                </a:solidFill>
                <a:latin typeface="+mn-lt"/>
              </a:rPr>
              <a:t>Third-lowest insurance coverage (6.00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‒8.99% no insurance coverage): </a:t>
            </a:r>
            <a:r>
              <a:rPr lang="en-US" sz="1200" b="0" dirty="0">
                <a:latin typeface="+mn-lt"/>
              </a:rPr>
              <a:t>multiracial fe</a:t>
            </a:r>
            <a:r>
              <a:rPr lang="en-US" b="0" dirty="0">
                <a:latin typeface="+mn-lt"/>
              </a:rPr>
              <a:t>males</a:t>
            </a: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18288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dirty="0">
                <a:solidFill>
                  <a:srgbClr val="000000"/>
                </a:solidFill>
                <a:effectLst/>
                <a:latin typeface="+mn-lt"/>
                <a:ea typeface="Times New Roman" panose="02020603050405020304" pitchFamily="18" charset="0"/>
              </a:rPr>
              <a:t>For </a:t>
            </a:r>
            <a:r>
              <a:rPr lang="en-US" sz="1200" b="0" dirty="0">
                <a:latin typeface="+mn-lt"/>
              </a:rPr>
              <a:t>Black/African American</a:t>
            </a:r>
            <a:r>
              <a:rPr lang="en-US" sz="1200" b="0" i="0" u="none" strike="noStrike" baseline="0" dirty="0">
                <a:solidFill>
                  <a:srgbClr val="000000"/>
                </a:solidFill>
                <a:effectLst/>
                <a:latin typeface="+mn-lt"/>
                <a:ea typeface="Calibri" panose="020F0502020204030204" pitchFamily="34" charset="0"/>
                <a:cs typeface="Calibri" panose="020F0502020204030204" pitchFamily="34" charset="0"/>
              </a:rPr>
              <a:t> </a:t>
            </a:r>
            <a:r>
              <a:rPr lang="en-US" sz="1200" dirty="0">
                <a:solidFill>
                  <a:srgbClr val="000000"/>
                </a:solidFill>
                <a:effectLst/>
                <a:latin typeface="+mn-lt"/>
                <a:ea typeface="Times New Roman" panose="02020603050405020304" pitchFamily="18" charset="0"/>
              </a:rPr>
              <a:t>females, the rate of HIV diagnoses increased as the percentage of residents who </a:t>
            </a:r>
            <a:r>
              <a:rPr lang="en-US" sz="1200" b="0" i="0" u="none" strike="noStrike" baseline="0" dirty="0">
                <a:solidFill>
                  <a:srgbClr val="000000"/>
                </a:solidFill>
                <a:latin typeface="+mn-lt"/>
              </a:rPr>
              <a:t>did not have health insurance coverage increased</a:t>
            </a:r>
            <a:r>
              <a:rPr lang="en-US" sz="1200" dirty="0">
                <a:solidFill>
                  <a:srgbClr val="000000"/>
                </a:solidFill>
                <a:effectLst/>
                <a:latin typeface="+mn-lt"/>
                <a:ea typeface="Times New Roman" panose="02020603050405020304" pitchFamily="18" charset="0"/>
              </a:rPr>
              <a:t>.</a:t>
            </a:r>
          </a:p>
          <a:p>
            <a:endParaRPr lang="en-US" sz="1200" dirty="0">
              <a:latin typeface="+mn-lt"/>
            </a:endParaRPr>
          </a:p>
          <a:p>
            <a:r>
              <a:rPr lang="en-US" sz="1200"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 </a:t>
            </a:r>
            <a:r>
              <a:rPr lang="en-US" sz="1200" b="0" i="0" kern="100" dirty="0">
                <a:effectLst/>
                <a:latin typeface="+mn-lt"/>
                <a:ea typeface="Calibri" panose="020F0502020204030204" pitchFamily="34" charset="0"/>
                <a:cs typeface="Calibri" panose="020F0502020204030204" pitchFamily="34" charset="0"/>
              </a:rPr>
              <a:t>For multiracial females</a:t>
            </a:r>
            <a:r>
              <a:rPr lang="en-US" sz="1200" b="0" i="0" u="none" strike="noStrike" baseline="0" dirty="0">
                <a:solidFill>
                  <a:srgbClr val="000000"/>
                </a:solidFill>
                <a:latin typeface="+mn-lt"/>
              </a:rPr>
              <a:t>, the highest HIV diagnosis rate was the same in the lowest and third-lowest insurance coverage quartiles.</a:t>
            </a:r>
          </a:p>
          <a:p>
            <a:endParaRPr lang="en-US" sz="120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34</a:t>
            </a:fld>
            <a:endParaRPr lang="en-US"/>
          </a:p>
        </p:txBody>
      </p:sp>
    </p:spTree>
    <p:extLst>
      <p:ext uri="{BB962C8B-B14F-4D97-AF65-F5344CB8AC3E}">
        <p14:creationId xmlns:p14="http://schemas.microsoft.com/office/powerpoint/2010/main" val="232832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age, among those residing in counties with the lowest insurance coverage (i.e., where 13% or more of the residents did not have health insurance coverage)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all age groups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all age groups (except aged </a:t>
            </a:r>
            <a:r>
              <a:rPr lang="en-US" sz="1200" b="1" i="0" u="none" strike="noStrike" dirty="0">
                <a:solidFill>
                  <a:srgbClr val="000000"/>
                </a:solidFill>
                <a:effectLst/>
                <a:latin typeface="+mn-lt"/>
              </a:rPr>
              <a:t>≥</a:t>
            </a:r>
            <a:r>
              <a:rPr lang="en-US" sz="1200" b="0" i="0" u="none" strike="noStrike" dirty="0">
                <a:solidFill>
                  <a:srgbClr val="000000"/>
                </a:solidFill>
                <a:effectLst/>
                <a:latin typeface="+mn-lt"/>
              </a:rPr>
              <a:t> 65 years</a:t>
            </a:r>
            <a:r>
              <a:rPr lang="en-US" sz="1200" b="0" i="0" u="none" strike="noStrike" baseline="0" dirty="0">
                <a:solidFill>
                  <a:srgbClr val="000000"/>
                </a:solidFill>
                <a:latin typeface="+mn-lt"/>
              </a:rPr>
              <a: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aged 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a:t>
            </a:r>
            <a:r>
              <a:rPr lang="en-US" sz="1200" b="0" i="0" u="none" strike="noStrike" baseline="0" dirty="0">
                <a:solidFill>
                  <a:srgbClr val="000000"/>
                </a:solidFill>
                <a:latin typeface="+mn-lt"/>
              </a:rPr>
              <a:t>4, 45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‒5</a:t>
            </a:r>
            <a:r>
              <a:rPr lang="en-US" sz="1200" b="0" i="0" u="none" strike="noStrike" baseline="0" dirty="0">
                <a:solidFill>
                  <a:srgbClr val="000000"/>
                </a:solidFill>
                <a:latin typeface="+mn-lt"/>
              </a:rPr>
              <a:t>4, and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‒6</a:t>
            </a:r>
            <a:r>
              <a:rPr lang="en-US" sz="1200" b="0" i="0" u="none" strike="noStrike" baseline="0" dirty="0">
                <a:solidFill>
                  <a:srgbClr val="000000"/>
                </a:solidFill>
                <a:latin typeface="+mn-lt"/>
              </a:rPr>
              <a:t>4 years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all age groups</a:t>
            </a:r>
            <a:endParaRPr lang="en-US" sz="120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lowest insured)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35</a:t>
            </a:fld>
            <a:endParaRPr lang="en-US"/>
          </a:p>
        </p:txBody>
      </p:sp>
    </p:spTree>
    <p:extLst>
      <p:ext uri="{BB962C8B-B14F-4D97-AF65-F5344CB8AC3E}">
        <p14:creationId xmlns:p14="http://schemas.microsoft.com/office/powerpoint/2010/main" val="25380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race/ethnicity, among those residing in counties with the lowest insurance coverage (i.e., where 13% or more of the residents did not have health insurance coverage)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Asian, Black/African American, Hispanic/Latino, and White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Black/African American, Hispanic/Latino, White, and multiracial </a:t>
            </a:r>
            <a:r>
              <a:rPr lang="en-US" b="0" dirty="0">
                <a:latin typeface="+mn-lt"/>
              </a:rPr>
              <a:t>persons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American Indian/Alaska Native, Black/African American, and White </a:t>
            </a:r>
            <a:r>
              <a:rPr lang="en-US" b="0" dirty="0">
                <a:latin typeface="+mn-lt"/>
              </a:rPr>
              <a:t>persons</a:t>
            </a:r>
            <a:endParaRPr lang="en-US" sz="1200" b="0" i="0" u="none" strike="noStrike" baseline="0" dirty="0">
              <a:solidFill>
                <a:srgbClr val="000000"/>
              </a:solidFill>
              <a:latin typeface="+mn-lt"/>
            </a:endParaRP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Black/African American, Hispanic/Latino, White, and multiracial </a:t>
            </a:r>
            <a:r>
              <a:rPr lang="en-US" b="0" dirty="0">
                <a:latin typeface="+mn-lt"/>
              </a:rPr>
              <a:t>persons</a:t>
            </a:r>
            <a:endParaRPr lang="en-US" sz="1200" b="0" i="0" u="none" strike="noStrike" baseline="0" dirty="0">
              <a:solidFill>
                <a:srgbClr val="000000"/>
              </a:solidFill>
              <a:latin typeface="+mn-lt"/>
            </a:endParaRPr>
          </a:p>
          <a:p>
            <a:endParaRPr lang="en-US" sz="1200"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lowest insured)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36</a:t>
            </a:fld>
            <a:endParaRPr lang="en-US"/>
          </a:p>
        </p:txBody>
      </p:sp>
    </p:spTree>
    <p:extLst>
      <p:ext uri="{BB962C8B-B14F-4D97-AF65-F5344CB8AC3E}">
        <p14:creationId xmlns:p14="http://schemas.microsoft.com/office/powerpoint/2010/main" val="2009467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ts val="1400"/>
              </a:lnSpc>
              <a:spcBef>
                <a:spcPts val="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180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37</a:t>
            </a:fld>
            <a:endParaRPr lang="en-US"/>
          </a:p>
        </p:txBody>
      </p:sp>
    </p:spTree>
    <p:extLst>
      <p:ext uri="{BB962C8B-B14F-4D97-AF65-F5344CB8AC3E}">
        <p14:creationId xmlns:p14="http://schemas.microsoft.com/office/powerpoint/2010/main" val="1599086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latin typeface="+mn-lt"/>
              </a:rPr>
              <a:t>In 2023, in the United States and Puerto Rico, the highest</a:t>
            </a:r>
            <a:r>
              <a:rPr lang="en-US" sz="1200" i="1" dirty="0">
                <a:latin typeface="+mn-lt"/>
              </a:rPr>
              <a:t> </a:t>
            </a:r>
            <a:r>
              <a:rPr lang="en-US" sz="1200" dirty="0">
                <a:latin typeface="+mn-lt"/>
              </a:rPr>
              <a:t>HIV diagnosis rates by sex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Highest cost-burdened households (27% or more of the 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males and females</a:t>
            </a:r>
          </a:p>
          <a:p>
            <a:pPr marL="0" lvl="0" indent="-182880">
              <a:buFont typeface="Arial" panose="020B0604020202020204" pitchFamily="34" charset="0"/>
              <a:buNone/>
            </a:pPr>
            <a:endParaRPr lang="en-US" sz="1200" b="0" i="0" u="none" strike="noStrike" baseline="0" dirty="0">
              <a:solidFill>
                <a:srgbClr val="000000"/>
              </a:solidFill>
              <a:effectLst/>
              <a:latin typeface="+mn-lt"/>
              <a:ea typeface="Times New Roman" panose="02020603050405020304" pitchFamily="18" charset="0"/>
            </a:endParaRPr>
          </a:p>
          <a:p>
            <a:pPr marL="0" lvl="0" indent="-182880">
              <a:buFont typeface="Arial" panose="020B0604020202020204" pitchFamily="34" charset="0"/>
              <a:buNone/>
            </a:pPr>
            <a:r>
              <a:rPr lang="en-US" sz="1200" dirty="0">
                <a:solidFill>
                  <a:srgbClr val="000000"/>
                </a:solidFill>
                <a:effectLst/>
                <a:latin typeface="+mn-lt"/>
                <a:ea typeface="Times New Roman" panose="02020603050405020304" pitchFamily="18" charset="0"/>
              </a:rPr>
              <a:t>For both sexes, the rate of HIV diagnoses increased as the percentage of residents living below the federal poverty level increased.</a:t>
            </a:r>
          </a:p>
          <a:p>
            <a:endParaRPr lang="en-US" sz="1200" dirty="0">
              <a:latin typeface="+mn-lt"/>
            </a:endParaRPr>
          </a:p>
          <a:p>
            <a:r>
              <a:rPr lang="en-US" sz="1200"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38</a:t>
            </a:fld>
            <a:endParaRPr lang="en-US"/>
          </a:p>
        </p:txBody>
      </p:sp>
    </p:spTree>
    <p:extLst>
      <p:ext uri="{BB962C8B-B14F-4D97-AF65-F5344CB8AC3E}">
        <p14:creationId xmlns:p14="http://schemas.microsoft.com/office/powerpoint/2010/main" val="23798995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mn-lt"/>
              </a:rPr>
              <a:t>In 2023, among males in the United States and Puerto Rico, the highest</a:t>
            </a:r>
            <a:r>
              <a:rPr lang="en-US" i="1" dirty="0">
                <a:latin typeface="+mn-lt"/>
              </a:rPr>
              <a:t> </a:t>
            </a:r>
            <a:r>
              <a:rPr lang="en-US" dirty="0">
                <a:latin typeface="+mn-lt"/>
              </a:rPr>
              <a:t>HIV diagnosis rates by age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Highest cost-burdened households (27% or more of the 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all age groups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Times New Roman" panose="02020603050405020304" pitchFamily="18" charset="0"/>
              </a:rPr>
              <a:t>For males in all age groups (except aged </a:t>
            </a:r>
            <a:r>
              <a:rPr lang="en-US" sz="1200" b="0" i="0" u="none" strike="noStrike" baseline="0" dirty="0">
                <a:solidFill>
                  <a:srgbClr val="000000"/>
                </a:solidFill>
                <a:effectLst/>
                <a:latin typeface="+mn-lt"/>
                <a:ea typeface="Times New Roman" panose="02020603050405020304" pitchFamily="18" charset="0"/>
              </a:rPr>
              <a:t>3</a:t>
            </a:r>
            <a:r>
              <a:rPr lang="en-US" sz="1200" b="0" i="0" u="none" strike="noStrike" baseline="0" dirty="0">
                <a:solidFill>
                  <a:srgbClr val="000000"/>
                </a:solidFill>
                <a:latin typeface="+mn-lt"/>
              </a:rPr>
              <a:t>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a:t>
            </a:r>
            <a:r>
              <a:rPr lang="en-US" sz="1200" b="0" i="0" u="none" strike="noStrike" baseline="0" dirty="0">
                <a:solidFill>
                  <a:srgbClr val="000000"/>
                </a:solidFill>
                <a:latin typeface="+mn-lt"/>
              </a:rPr>
              <a:t>4 and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‒6</a:t>
            </a:r>
            <a:r>
              <a:rPr lang="en-US" sz="1200" b="0" i="0" u="none" strike="noStrike" baseline="0" dirty="0">
                <a:solidFill>
                  <a:srgbClr val="000000"/>
                </a:solidFill>
                <a:latin typeface="+mn-lt"/>
              </a:rPr>
              <a:t>4 years</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dirty="0">
                <a:solidFill>
                  <a:srgbClr val="000000"/>
                </a:solidFill>
                <a:effectLst/>
                <a:latin typeface="+mn-lt"/>
                <a:ea typeface="Times New Roman" panose="02020603050405020304" pitchFamily="18" charset="0"/>
              </a:rPr>
              <a:t> the rate of HIV diagnoses increased as the percentage of </a:t>
            </a:r>
            <a:r>
              <a:rPr lang="en-US" sz="1200" b="0" i="0" u="none" strike="noStrike" baseline="0" dirty="0">
                <a:solidFill>
                  <a:srgbClr val="000000"/>
                </a:solidFill>
                <a:latin typeface="+mn-lt"/>
              </a:rPr>
              <a:t>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t>
            </a:r>
            <a:r>
              <a:rPr lang="en-US" sz="1200" dirty="0">
                <a:solidFill>
                  <a:srgbClr val="000000"/>
                </a:solidFill>
                <a:effectLst/>
                <a:latin typeface="+mn-lt"/>
                <a:ea typeface="Times New Roman" panose="02020603050405020304" pitchFamily="18" charset="0"/>
              </a:rPr>
              <a:t>increased.</a:t>
            </a:r>
            <a:endParaRPr lang="en-US" dirty="0">
              <a:latin typeface="+mn-lt"/>
            </a:endParaRPr>
          </a:p>
          <a:p>
            <a:endParaRPr lang="en-US"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a:p>
        </p:txBody>
      </p:sp>
    </p:spTree>
    <p:extLst>
      <p:ext uri="{BB962C8B-B14F-4D97-AF65-F5344CB8AC3E}">
        <p14:creationId xmlns:p14="http://schemas.microsoft.com/office/powerpoint/2010/main" val="412445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SDOH indicators were categorized into quartiles to assess levels of economic and social opportunities and challenges. </a:t>
            </a:r>
          </a:p>
          <a:p>
            <a:pPr marL="45720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categories range from greatest opportunities (orange circles) to greatest challenges (red circles).</a:t>
            </a:r>
          </a:p>
          <a:p>
            <a:pPr marL="45720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Greatest opportunities: represents counties with favorable conditions such as low poverty rates, high household income, high educational attainment, high health insurance coverage, low cost-burdened households, and low residential instability.</a:t>
            </a:r>
          </a:p>
          <a:p>
            <a:pPr marL="45720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Greatest challenges: represents counties with adverse conditions such as high poverty, low median income, low educational attainment, low health insurance coverage, high cost-burdened households, and high residential instability.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D0CF70-7FE3-4306-893E-134D8C13FACA}" type="slidenum">
              <a:rPr kumimoji="0" lang="en-US" sz="2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806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mn-lt"/>
              </a:rPr>
              <a:t>In 2023, among females in the United States and Puerto Rico, the highest</a:t>
            </a:r>
            <a:r>
              <a:rPr lang="en-US" i="1" dirty="0">
                <a:latin typeface="+mn-lt"/>
              </a:rPr>
              <a:t> </a:t>
            </a:r>
            <a:r>
              <a:rPr lang="en-US" dirty="0">
                <a:latin typeface="+mn-lt"/>
              </a:rPr>
              <a:t>HIV diagnosis rates by age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Highest cost-burdened households (27% or more of the 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all age groups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sng"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u="none" dirty="0">
                <a:solidFill>
                  <a:srgbClr val="000000"/>
                </a:solidFill>
                <a:effectLst/>
                <a:highlight>
                  <a:srgbClr val="FFFF00"/>
                </a:highlight>
                <a:latin typeface="+mn-lt"/>
                <a:ea typeface="Times New Roman" panose="02020603050405020304" pitchFamily="18" charset="0"/>
              </a:rPr>
              <a:t>For fe</a:t>
            </a:r>
            <a:r>
              <a:rPr lang="en-US" sz="1200" dirty="0">
                <a:solidFill>
                  <a:srgbClr val="000000"/>
                </a:solidFill>
                <a:effectLst/>
                <a:latin typeface="+mn-lt"/>
                <a:ea typeface="Times New Roman" panose="02020603050405020304" pitchFamily="18" charset="0"/>
              </a:rPr>
              <a:t>males aged </a:t>
            </a:r>
            <a:r>
              <a:rPr lang="en-US" sz="1200" b="0" i="0" u="none" strike="noStrike" baseline="0" dirty="0">
                <a:solidFill>
                  <a:srgbClr val="000000"/>
                </a:solidFill>
                <a:latin typeface="+mn-lt"/>
              </a:rPr>
              <a:t>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‒3</a:t>
            </a:r>
            <a:r>
              <a:rPr lang="en-US" sz="1200" b="0" i="0" u="none" strike="noStrike" baseline="0" dirty="0">
                <a:solidFill>
                  <a:srgbClr val="000000"/>
                </a:solidFill>
                <a:latin typeface="+mn-lt"/>
              </a:rPr>
              <a:t>4 years,</a:t>
            </a:r>
            <a:r>
              <a:rPr lang="en-US" sz="1200" dirty="0">
                <a:solidFill>
                  <a:srgbClr val="000000"/>
                </a:solidFill>
                <a:effectLst/>
                <a:latin typeface="+mn-lt"/>
                <a:ea typeface="Times New Roman" panose="02020603050405020304" pitchFamily="18" charset="0"/>
              </a:rPr>
              <a:t> the rate of HIV diagnoses increased as the percentage of </a:t>
            </a:r>
            <a:r>
              <a:rPr lang="en-US" sz="1200" b="0" i="0" u="none" strike="noStrike" baseline="0" dirty="0">
                <a:solidFill>
                  <a:srgbClr val="000000"/>
                </a:solidFill>
                <a:latin typeface="+mn-lt"/>
              </a:rPr>
              <a:t>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t>
            </a:r>
            <a:r>
              <a:rPr lang="en-US" sz="1200" dirty="0">
                <a:solidFill>
                  <a:srgbClr val="000000"/>
                </a:solidFill>
                <a:effectLst/>
                <a:latin typeface="+mn-lt"/>
                <a:ea typeface="Times New Roman" panose="02020603050405020304" pitchFamily="18" charset="0"/>
              </a:rPr>
              <a:t>increased.</a:t>
            </a:r>
            <a:endParaRPr lang="en-US" dirty="0">
              <a:latin typeface="+mn-lt"/>
            </a:endParaRPr>
          </a:p>
          <a:p>
            <a:endParaRPr lang="en-US"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3748266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latin typeface="+mn-lt"/>
              </a:rPr>
              <a:t>In 2023, among males in the United States and Puerto Rico, the highest</a:t>
            </a:r>
            <a:r>
              <a:rPr lang="en-US" i="1" dirty="0">
                <a:latin typeface="+mn-lt"/>
              </a:rPr>
              <a:t> </a:t>
            </a:r>
            <a:r>
              <a:rPr lang="en-US" dirty="0">
                <a:latin typeface="+mn-lt"/>
              </a:rPr>
              <a:t>HIV diagnosis rates by race/ethnicity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Highest cost-burdened households (27% or more of the 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Asian, </a:t>
            </a:r>
            <a:r>
              <a:rPr lang="en-US" sz="1200" b="0" dirty="0">
                <a:latin typeface="+mn-lt"/>
              </a:rPr>
              <a:t>Black/African American, Hispanic/Latino, and White </a:t>
            </a:r>
            <a:r>
              <a:rPr lang="en-US" b="0" dirty="0">
                <a:latin typeface="+mn-lt"/>
              </a:rPr>
              <a:t>males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Second-highest cost-burdened households (23.00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‒26.99% </a:t>
            </a:r>
            <a:r>
              <a:rPr lang="en-US" sz="1200" b="0" i="0" u="none" strike="noStrike" baseline="0" dirty="0">
                <a:solidFill>
                  <a:srgbClr val="000000"/>
                </a:solidFill>
                <a:latin typeface="+mn-lt"/>
              </a:rPr>
              <a:t>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on housing</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multiracial </a:t>
            </a:r>
            <a:r>
              <a:rPr lang="en-US" b="0" dirty="0">
                <a:latin typeface="+mn-lt"/>
              </a:rPr>
              <a:t>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Lowest cost-burdened households (&lt; 20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on housing</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American Indian/Alaska Native </a:t>
            </a:r>
            <a:r>
              <a:rPr lang="en-US" b="0" dirty="0">
                <a:latin typeface="+mn-lt"/>
              </a:rPr>
              <a:t>males</a:t>
            </a: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u="none" dirty="0">
                <a:solidFill>
                  <a:srgbClr val="000000"/>
                </a:solidFill>
                <a:effectLst/>
                <a:highlight>
                  <a:srgbClr val="FFFF00"/>
                </a:highlight>
                <a:latin typeface="+mn-lt"/>
                <a:ea typeface="Times New Roman" panose="02020603050405020304" pitchFamily="18" charset="0"/>
              </a:rPr>
              <a:t>For </a:t>
            </a:r>
            <a:r>
              <a:rPr lang="en-US" sz="1200" b="0" dirty="0">
                <a:latin typeface="+mn-lt"/>
              </a:rPr>
              <a:t>Black/African American, Hispanic/Latino, and White </a:t>
            </a:r>
            <a:r>
              <a:rPr lang="en-US" sz="1200" dirty="0">
                <a:solidFill>
                  <a:srgbClr val="000000"/>
                </a:solidFill>
                <a:effectLst/>
                <a:latin typeface="+mn-lt"/>
                <a:ea typeface="Times New Roman" panose="02020603050405020304" pitchFamily="18" charset="0"/>
              </a:rPr>
              <a:t>males</a:t>
            </a:r>
            <a:r>
              <a:rPr lang="en-US" sz="1200" b="0" i="0" u="none" strike="noStrike" baseline="0" dirty="0">
                <a:solidFill>
                  <a:srgbClr val="000000"/>
                </a:solidFill>
                <a:latin typeface="+mn-lt"/>
              </a:rPr>
              <a:t>,</a:t>
            </a:r>
            <a:r>
              <a:rPr lang="en-US" sz="1200" dirty="0">
                <a:solidFill>
                  <a:srgbClr val="000000"/>
                </a:solidFill>
                <a:effectLst/>
                <a:latin typeface="+mn-lt"/>
                <a:ea typeface="Times New Roman" panose="02020603050405020304" pitchFamily="18" charset="0"/>
              </a:rPr>
              <a:t> the rate of HIV diagnoses increased as the percentage of </a:t>
            </a:r>
            <a:r>
              <a:rPr lang="en-US" sz="1200" b="0" i="0" u="none" strike="noStrike" baseline="0" dirty="0">
                <a:solidFill>
                  <a:srgbClr val="000000"/>
                </a:solidFill>
                <a:latin typeface="+mn-lt"/>
              </a:rPr>
              <a:t>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t>
            </a:r>
            <a:r>
              <a:rPr lang="en-US" sz="1200" dirty="0">
                <a:solidFill>
                  <a:srgbClr val="000000"/>
                </a:solidFill>
                <a:effectLst/>
                <a:latin typeface="+mn-lt"/>
                <a:ea typeface="Times New Roman" panose="02020603050405020304" pitchFamily="18" charset="0"/>
              </a:rPr>
              <a:t>increased.</a:t>
            </a:r>
            <a:endParaRPr lang="en-US" dirty="0">
              <a:latin typeface="+mn-lt"/>
            </a:endParaRPr>
          </a:p>
          <a:p>
            <a:endParaRPr lang="en-US" i="1" dirty="0">
              <a:latin typeface="+mn-lt"/>
            </a:endParaRPr>
          </a:p>
          <a:p>
            <a:r>
              <a:rPr lang="en-US" i="1" dirty="0">
                <a:latin typeface="+mn-lt"/>
              </a:rPr>
              <a:t>Note.</a:t>
            </a:r>
            <a:endParaRPr lang="en-US" b="0"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Native Hawaiian/other Pacific Islander persons due to small numbers.</a:t>
            </a:r>
          </a:p>
          <a:p>
            <a:endParaRPr lang="en-US"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41</a:t>
            </a:fld>
            <a:endParaRPr lang="en-US"/>
          </a:p>
        </p:txBody>
      </p:sp>
    </p:spTree>
    <p:extLst>
      <p:ext uri="{BB962C8B-B14F-4D97-AF65-F5344CB8AC3E}">
        <p14:creationId xmlns:p14="http://schemas.microsoft.com/office/powerpoint/2010/main" val="2518366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latin typeface="+mn-lt"/>
              </a:rPr>
              <a:t>In 2023, among females in the United States and Puerto Rico, the highest</a:t>
            </a:r>
            <a:r>
              <a:rPr lang="en-US" i="1" dirty="0">
                <a:latin typeface="+mn-lt"/>
              </a:rPr>
              <a:t> </a:t>
            </a:r>
            <a:r>
              <a:rPr lang="en-US" dirty="0">
                <a:latin typeface="+mn-lt"/>
              </a:rPr>
              <a:t>HIV diagnosis rates by race/ethnicity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Highest cost-burdened households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27% of the 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t>
            </a:r>
            <a:r>
              <a:rPr lang="en-US" sz="1200" b="0" dirty="0">
                <a:latin typeface="+mn-lt"/>
              </a:rPr>
              <a:t>Black/African American, Hispanic/Latino, and White fe</a:t>
            </a:r>
            <a:r>
              <a:rPr lang="en-US" b="0" dirty="0">
                <a:latin typeface="+mn-lt"/>
              </a:rPr>
              <a:t>males</a:t>
            </a:r>
            <a:endParaRPr lang="en-US" sz="1200" b="0" i="0" u="none" strike="noStrike" baseline="0" dirty="0">
              <a:solidFill>
                <a:srgbClr val="000000"/>
              </a:solidFill>
              <a:latin typeface="+mn-lt"/>
            </a:endParaRP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u="none" dirty="0">
                <a:solidFill>
                  <a:srgbClr val="000000"/>
                </a:solidFill>
                <a:effectLst/>
                <a:highlight>
                  <a:srgbClr val="FFFF00"/>
                </a:highlight>
                <a:latin typeface="+mn-lt"/>
                <a:ea typeface="Times New Roman" panose="02020603050405020304" pitchFamily="18" charset="0"/>
              </a:rPr>
              <a:t>For </a:t>
            </a:r>
            <a:r>
              <a:rPr lang="en-US" sz="1200" b="0" dirty="0">
                <a:latin typeface="+mn-lt"/>
              </a:rPr>
              <a:t>Hispanic/Latino fe</a:t>
            </a:r>
            <a:r>
              <a:rPr lang="en-US" sz="1200" dirty="0">
                <a:solidFill>
                  <a:srgbClr val="000000"/>
                </a:solidFill>
                <a:effectLst/>
                <a:latin typeface="+mn-lt"/>
                <a:ea typeface="Times New Roman" panose="02020603050405020304" pitchFamily="18" charset="0"/>
              </a:rPr>
              <a:t>males</a:t>
            </a:r>
            <a:r>
              <a:rPr lang="en-US" sz="1200" b="0" i="0" u="none" strike="noStrike" baseline="0" dirty="0">
                <a:solidFill>
                  <a:srgbClr val="000000"/>
                </a:solidFill>
                <a:latin typeface="+mn-lt"/>
              </a:rPr>
              <a:t>,</a:t>
            </a:r>
            <a:r>
              <a:rPr lang="en-US" sz="1200" dirty="0">
                <a:solidFill>
                  <a:srgbClr val="000000"/>
                </a:solidFill>
                <a:effectLst/>
                <a:latin typeface="+mn-lt"/>
                <a:ea typeface="Times New Roman" panose="02020603050405020304" pitchFamily="18" charset="0"/>
              </a:rPr>
              <a:t> the rate of HIV diagnoses increased as the percentage of </a:t>
            </a:r>
            <a:r>
              <a:rPr lang="en-US" sz="1200" b="0" i="0" u="none" strike="noStrike" baseline="0" dirty="0">
                <a:solidFill>
                  <a:srgbClr val="000000"/>
                </a:solidFill>
                <a:latin typeface="+mn-lt"/>
              </a:rPr>
              <a:t>residents spent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30% of household income on housing </a:t>
            </a:r>
            <a:r>
              <a:rPr lang="en-US" sz="1200" dirty="0">
                <a:solidFill>
                  <a:srgbClr val="000000"/>
                </a:solidFill>
                <a:effectLst/>
                <a:latin typeface="+mn-lt"/>
                <a:ea typeface="Times New Roman" panose="02020603050405020304" pitchFamily="18" charset="0"/>
              </a:rPr>
              <a:t>increased.</a:t>
            </a:r>
            <a:endParaRPr lang="en-US" dirty="0">
              <a:latin typeface="+mn-lt"/>
            </a:endParaRPr>
          </a:p>
          <a:p>
            <a:endParaRPr lang="en-US" i="1" dirty="0">
              <a:latin typeface="+mn-lt"/>
            </a:endParaRPr>
          </a:p>
          <a:p>
            <a:r>
              <a:rPr lang="en-US"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Asian, Native Hawaiian/other Pacific Islander, and multiracial persons due to small numbers.</a:t>
            </a:r>
          </a:p>
          <a:p>
            <a:endParaRPr lang="en-US"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4010440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age, among those residing in counties with the highest cost-burdened households (i.e., where 27% or more of the residents spent ≥30% of household income on housing)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no age groups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a:t>
            </a:r>
            <a:r>
              <a:rPr lang="en-US" sz="1200" b="0" i="0" u="none" strike="noStrike" baseline="0" dirty="0">
                <a:solidFill>
                  <a:srgbClr val="000000"/>
                </a:solidFill>
                <a:latin typeface="+mn-lt"/>
              </a:rPr>
              <a:t>4 years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no age groups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a:t>
            </a:r>
            <a:r>
              <a:rPr lang="en-US" sz="1200" b="0" i="0" u="none" strike="noStrike" baseline="0" dirty="0">
                <a:solidFill>
                  <a:srgbClr val="000000"/>
                </a:solidFill>
                <a:latin typeface="+mn-lt"/>
              </a:rPr>
              <a:t>4 and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‒5</a:t>
            </a:r>
            <a:r>
              <a:rPr lang="en-US" sz="1200" b="0" i="0" u="none" strike="noStrike" baseline="0" dirty="0">
                <a:solidFill>
                  <a:srgbClr val="000000"/>
                </a:solidFill>
                <a:latin typeface="+mn-lt"/>
              </a:rPr>
              <a:t>4 years</a:t>
            </a:r>
          </a:p>
          <a:p>
            <a:endParaRPr lang="en-US" sz="1200" i="1"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highest cost burden)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endParaRPr lang="en-US" sz="1200" i="1" dirty="0">
              <a:latin typeface="+mn-lt"/>
            </a:endParaRP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43</a:t>
            </a:fld>
            <a:endParaRPr lang="en-US"/>
          </a:p>
        </p:txBody>
      </p:sp>
    </p:spTree>
    <p:extLst>
      <p:ext uri="{BB962C8B-B14F-4D97-AF65-F5344CB8AC3E}">
        <p14:creationId xmlns:p14="http://schemas.microsoft.com/office/powerpoint/2010/main" val="1639254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race/ethnicity, among those residing in counties with the highest cost-burdened households (i.e., where 27% or more of the residents spent ≥30% of household income on housing) were among the following:</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no racial/ethnic groups </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persons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American Indian/Alaska Native, Black/African American, and multiracial persons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persons</a:t>
            </a:r>
          </a:p>
          <a:p>
            <a:endParaRPr lang="en-US" sz="1200"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highest cost burden)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44</a:t>
            </a:fld>
            <a:endParaRPr lang="en-US"/>
          </a:p>
        </p:txBody>
      </p:sp>
    </p:spTree>
    <p:extLst>
      <p:ext uri="{BB962C8B-B14F-4D97-AF65-F5344CB8AC3E}">
        <p14:creationId xmlns:p14="http://schemas.microsoft.com/office/powerpoint/2010/main" val="3943176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ts val="1400"/>
              </a:lnSpc>
              <a:spcBef>
                <a:spcPts val="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en-US" sz="1800" dirty="0">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45</a:t>
            </a:fld>
            <a:endParaRPr lang="en-US"/>
          </a:p>
        </p:txBody>
      </p:sp>
    </p:spTree>
    <p:extLst>
      <p:ext uri="{BB962C8B-B14F-4D97-AF65-F5344CB8AC3E}">
        <p14:creationId xmlns:p14="http://schemas.microsoft.com/office/powerpoint/2010/main" val="1553967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mn-lt"/>
              </a:rPr>
              <a:t>In 2023, in the United States and Puerto Rico, the highest</a:t>
            </a:r>
            <a:r>
              <a:rPr lang="en-US" i="1" dirty="0">
                <a:latin typeface="+mn-lt"/>
              </a:rPr>
              <a:t> </a:t>
            </a:r>
            <a:r>
              <a:rPr lang="en-US" dirty="0">
                <a:latin typeface="+mn-lt"/>
              </a:rPr>
              <a:t>HIV diagnosis rates by sex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Highest residential instability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had moved in the past year):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males</a:t>
            </a:r>
            <a:r>
              <a:rPr lang="en-US" sz="1200" b="0" i="0" u="none" strike="noStrike" baseline="0" dirty="0">
                <a:solidFill>
                  <a:srgbClr val="000000"/>
                </a:solidFill>
                <a:latin typeface="+mn-lt"/>
              </a:rPr>
              <a:t> and females</a:t>
            </a:r>
            <a:endParaRPr lang="en-US" sz="1200" b="0"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For males, </a:t>
            </a:r>
            <a:r>
              <a:rPr lang="en-US" sz="1200" dirty="0">
                <a:solidFill>
                  <a:srgbClr val="000000"/>
                </a:solidFill>
                <a:effectLst/>
                <a:latin typeface="+mn-lt"/>
                <a:ea typeface="Times New Roman" panose="02020603050405020304" pitchFamily="18" charset="0"/>
              </a:rPr>
              <a:t>the rate of HIV diagnoses increased as the percentage of </a:t>
            </a:r>
            <a:r>
              <a:rPr lang="en-US" sz="1200" b="0" i="0" u="none" strike="noStrike" baseline="0" dirty="0">
                <a:solidFill>
                  <a:srgbClr val="000000"/>
                </a:solidFill>
                <a:latin typeface="+mn-lt"/>
              </a:rPr>
              <a:t>residents who had moved in the past year</a:t>
            </a:r>
            <a:r>
              <a:rPr lang="en-US" sz="1200" b="0" i="0" u="none" strike="noStrike" baseline="0" dirty="0">
                <a:solidFill>
                  <a:srgbClr val="000000"/>
                </a:solidFill>
                <a:effectLst/>
                <a:latin typeface="+mn-lt"/>
              </a:rPr>
              <a:t> increased.</a:t>
            </a:r>
            <a:endParaRPr lang="en-US" sz="1200" dirty="0">
              <a:solidFill>
                <a:srgbClr val="000000"/>
              </a:solidFill>
              <a:effectLst/>
              <a:latin typeface="+mn-lt"/>
              <a:ea typeface="Times New Roman" panose="02020603050405020304" pitchFamily="18" charset="0"/>
            </a:endParaRPr>
          </a:p>
          <a:p>
            <a:endParaRPr lang="en-US"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46</a:t>
            </a:fld>
            <a:endParaRPr lang="en-US"/>
          </a:p>
        </p:txBody>
      </p:sp>
    </p:spTree>
    <p:extLst>
      <p:ext uri="{BB962C8B-B14F-4D97-AF65-F5344CB8AC3E}">
        <p14:creationId xmlns:p14="http://schemas.microsoft.com/office/powerpoint/2010/main" val="4207320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mn-lt"/>
              </a:rPr>
              <a:t>In 2023, among males in the United States and Puerto Rico, the highest</a:t>
            </a:r>
            <a:r>
              <a:rPr lang="en-US" i="1" dirty="0">
                <a:latin typeface="+mn-lt"/>
              </a:rPr>
              <a:t> </a:t>
            </a:r>
            <a:r>
              <a:rPr lang="en-US" dirty="0">
                <a:latin typeface="+mn-lt"/>
              </a:rPr>
              <a:t>HIV diagnosis rates by age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Highest residential instability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had moved in the past year): all age groups </a:t>
            </a:r>
          </a:p>
          <a:p>
            <a:endParaRPr lang="en-US" dirty="0">
              <a:latin typeface="+mn-lt"/>
            </a:endParaRPr>
          </a:p>
          <a:p>
            <a:r>
              <a:rPr lang="en-US" dirty="0">
                <a:latin typeface="+mn-lt"/>
              </a:rPr>
              <a:t>For males in all age groups, </a:t>
            </a:r>
            <a:r>
              <a:rPr lang="en-US" sz="1200" dirty="0">
                <a:solidFill>
                  <a:srgbClr val="000000"/>
                </a:solidFill>
                <a:effectLst/>
                <a:latin typeface="+mn-lt"/>
                <a:ea typeface="Times New Roman" panose="02020603050405020304" pitchFamily="18" charset="0"/>
              </a:rPr>
              <a:t>the rate of HIV diagnoses increased as the percentage of </a:t>
            </a:r>
            <a:r>
              <a:rPr lang="en-US" sz="1200" b="0" i="0" u="none" strike="noStrike" baseline="0" dirty="0">
                <a:solidFill>
                  <a:srgbClr val="000000"/>
                </a:solidFill>
                <a:latin typeface="+mn-lt"/>
              </a:rPr>
              <a:t>residents who had moved in the past year</a:t>
            </a:r>
            <a:r>
              <a:rPr lang="en-US" sz="1200" b="0" i="0" u="none" strike="noStrike" baseline="0" dirty="0">
                <a:solidFill>
                  <a:srgbClr val="000000"/>
                </a:solidFill>
                <a:effectLst/>
                <a:latin typeface="+mn-lt"/>
              </a:rPr>
              <a:t> increased.</a:t>
            </a:r>
            <a:endParaRPr lang="en-US" dirty="0">
              <a:latin typeface="+mn-lt"/>
            </a:endParaRPr>
          </a:p>
          <a:p>
            <a:endParaRPr lang="en-US"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1"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2539700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latin typeface="+mn-lt"/>
              </a:rPr>
              <a:t>In 2023, among females in the United States and Puerto Rico, the highest</a:t>
            </a:r>
            <a:r>
              <a:rPr lang="en-US" i="1" dirty="0">
                <a:latin typeface="+mn-lt"/>
              </a:rPr>
              <a:t> </a:t>
            </a:r>
            <a:r>
              <a:rPr lang="en-US" dirty="0">
                <a:latin typeface="+mn-lt"/>
              </a:rPr>
              <a:t>HIV diagnosis rates by age were among those residing in counties with the: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Highest residential instability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had moved in the past year): aged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‒44, 45‒54, and 55‒64 years</a:t>
            </a:r>
            <a:endParaRPr lang="en-US" sz="1200" b="0" i="0" u="none" strike="noStrike" baseline="0" dirty="0">
              <a:solidFill>
                <a:srgbClr val="000000"/>
              </a:solidFill>
              <a:latin typeface="+mn-lt"/>
            </a:endParaRPr>
          </a:p>
          <a:p>
            <a:pPr marL="628650" lvl="1" indent="-171450">
              <a:buFont typeface="Arial" panose="020B0604020202020204" pitchFamily="34" charset="0"/>
              <a:buChar char="•"/>
            </a:pPr>
            <a:r>
              <a:rPr lang="en-US" sz="1200" b="0" i="0" u="none" strike="noStrike" baseline="0" dirty="0">
                <a:solidFill>
                  <a:srgbClr val="000000"/>
                </a:solidFill>
                <a:latin typeface="+mn-lt"/>
              </a:rPr>
              <a:t>Second-highest residential instability (11.00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‒12.99% </a:t>
            </a:r>
            <a:r>
              <a:rPr lang="en-US" sz="1200" b="0" i="0" u="none" strike="noStrike" baseline="0" dirty="0">
                <a:solidFill>
                  <a:srgbClr val="000000"/>
                </a:solidFill>
                <a:latin typeface="+mn-lt"/>
              </a:rPr>
              <a:t>moved in past year</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aged 18‒24, 25‒34, and ≥ 65 years</a:t>
            </a:r>
          </a:p>
          <a:p>
            <a:endParaRPr lang="en-US"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48</a:t>
            </a:fld>
            <a:endParaRPr lang="en-US"/>
          </a:p>
        </p:txBody>
      </p:sp>
    </p:spTree>
    <p:extLst>
      <p:ext uri="{BB962C8B-B14F-4D97-AF65-F5344CB8AC3E}">
        <p14:creationId xmlns:p14="http://schemas.microsoft.com/office/powerpoint/2010/main" val="3746883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latin typeface="+mn-lt"/>
              </a:rPr>
              <a:t>In 2023, among males in the United States and Puerto Rico, the highest</a:t>
            </a:r>
            <a:r>
              <a:rPr lang="en-US" i="1" dirty="0">
                <a:latin typeface="+mn-lt"/>
              </a:rPr>
              <a:t> </a:t>
            </a:r>
            <a:r>
              <a:rPr lang="en-US" dirty="0">
                <a:latin typeface="+mn-lt"/>
              </a:rPr>
              <a:t>HIV diagnosis rates by race/ethnicity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Highest residential instability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a:t>
            </a:r>
            <a:r>
              <a:rPr lang="en-US" sz="1200" b="1" i="0" u="none" strike="noStrike" baseline="0" dirty="0">
                <a:solidFill>
                  <a:srgbClr val="000000"/>
                </a:solidFill>
                <a:latin typeface="+mn-lt"/>
              </a:rPr>
              <a:t> </a:t>
            </a:r>
            <a:r>
              <a:rPr lang="en-US" sz="1200" b="0" i="0" u="none" strike="noStrike" baseline="0" dirty="0">
                <a:solidFill>
                  <a:srgbClr val="000000"/>
                </a:solidFill>
                <a:latin typeface="+mn-lt"/>
              </a:rPr>
              <a:t>the residents had moved in the past year):</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dirty="0">
                <a:latin typeface="+mn-lt"/>
              </a:rPr>
              <a:t>Black/African American, Hispanic/Latino, White, </a:t>
            </a:r>
            <a:r>
              <a:rPr lang="en-US" sz="1200" b="0" i="0" u="none" strike="noStrike" baseline="0" dirty="0">
                <a:solidFill>
                  <a:srgbClr val="000000"/>
                </a:solidFill>
                <a:latin typeface="+mn-lt"/>
              </a:rPr>
              <a:t>and </a:t>
            </a:r>
            <a:r>
              <a:rPr lang="en-US" sz="1200" b="0" dirty="0">
                <a:latin typeface="+mn-lt"/>
              </a:rPr>
              <a:t>multiracial </a:t>
            </a:r>
            <a:r>
              <a:rPr lang="en-US" b="0" dirty="0">
                <a:latin typeface="+mn-lt"/>
              </a:rPr>
              <a:t>males</a:t>
            </a:r>
            <a:endParaRPr lang="en-US" sz="1200" b="0" i="0" u="none" strike="noStrike" baseline="0" dirty="0">
              <a:solidFill>
                <a:srgbClr val="000000"/>
              </a:solidFill>
              <a:latin typeface="+mn-lt"/>
            </a:endParaRPr>
          </a:p>
          <a:p>
            <a:pPr marL="628650" lvl="1" indent="-171450">
              <a:buFont typeface="Arial" panose="020B0604020202020204" pitchFamily="34" charset="0"/>
              <a:buChar char="•"/>
            </a:pPr>
            <a:r>
              <a:rPr lang="en-US" sz="1200" b="0" i="0" u="none" strike="noStrike" baseline="0" dirty="0">
                <a:solidFill>
                  <a:srgbClr val="000000"/>
                </a:solidFill>
                <a:latin typeface="+mn-lt"/>
              </a:rPr>
              <a:t>Lowest residential instability (&lt; 9% moved in the past year):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American Indian/Alaska Native and </a:t>
            </a:r>
            <a:r>
              <a:rPr lang="en-US" sz="1200" b="0" i="0" u="none" strike="noStrike" baseline="0" dirty="0">
                <a:solidFill>
                  <a:srgbClr val="000000"/>
                </a:solidFill>
                <a:latin typeface="+mn-lt"/>
              </a:rPr>
              <a:t>Asian </a:t>
            </a:r>
            <a:r>
              <a:rPr lang="en-US" b="0" dirty="0">
                <a:latin typeface="+mn-lt"/>
              </a:rPr>
              <a:t>males</a:t>
            </a: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effectLst/>
                <a:latin typeface="+mn-lt"/>
                <a:ea typeface="Times New Roman" panose="02020603050405020304" pitchFamily="18" charset="0"/>
              </a:rPr>
              <a:t>For </a:t>
            </a:r>
            <a:r>
              <a:rPr lang="en-US" sz="1200" b="0" dirty="0">
                <a:latin typeface="+mn-lt"/>
              </a:rPr>
              <a:t>Black/African American, Hispanic/Latino, and White males</a:t>
            </a:r>
            <a:r>
              <a:rPr lang="en-US" sz="1200" dirty="0">
                <a:solidFill>
                  <a:srgbClr val="000000"/>
                </a:solidFill>
                <a:effectLst/>
                <a:latin typeface="+mn-lt"/>
                <a:ea typeface="Times New Roman" panose="02020603050405020304" pitchFamily="18" charset="0"/>
              </a:rPr>
              <a:t>, the rate of HIV diagnoses increased as the percentage of </a:t>
            </a:r>
            <a:r>
              <a:rPr lang="en-US" sz="1200" b="0" i="0" u="none" strike="noStrike" baseline="0" dirty="0">
                <a:solidFill>
                  <a:srgbClr val="000000"/>
                </a:solidFill>
                <a:latin typeface="+mn-lt"/>
              </a:rPr>
              <a:t>residents who had moved in the past year increased</a:t>
            </a:r>
            <a:r>
              <a:rPr lang="en-US" sz="1200" dirty="0">
                <a:solidFill>
                  <a:srgbClr val="000000"/>
                </a:solidFill>
                <a:effectLst/>
                <a:latin typeface="+mn-lt"/>
                <a:ea typeface="Times New Roman" panose="02020603050405020304" pitchFamily="18" charset="0"/>
              </a:rPr>
              <a:t>.</a:t>
            </a:r>
          </a:p>
          <a:p>
            <a:endParaRPr lang="en-US" dirty="0">
              <a:latin typeface="+mn-lt"/>
            </a:endParaRPr>
          </a:p>
          <a:p>
            <a:r>
              <a:rPr lang="en-US"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Native Hawaiian/other Pacific Islander persons due to small numbers.</a:t>
            </a:r>
          </a:p>
          <a:p>
            <a:endParaRPr lang="en-US"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49</a:t>
            </a:fld>
            <a:endParaRPr lang="en-US"/>
          </a:p>
        </p:txBody>
      </p:sp>
    </p:spTree>
    <p:extLst>
      <p:ext uri="{BB962C8B-B14F-4D97-AF65-F5344CB8AC3E}">
        <p14:creationId xmlns:p14="http://schemas.microsoft.com/office/powerpoint/2010/main" val="184333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kern="100" dirty="0">
              <a:latin typeface="Apto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8596080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latin typeface="+mn-lt"/>
              </a:rPr>
              <a:t>In 2023, among females in the United States and Puerto Rico, the highest</a:t>
            </a:r>
            <a:r>
              <a:rPr lang="en-US" i="1" dirty="0">
                <a:latin typeface="+mn-lt"/>
              </a:rPr>
              <a:t> </a:t>
            </a:r>
            <a:r>
              <a:rPr lang="en-US" dirty="0">
                <a:latin typeface="+mn-lt"/>
              </a:rPr>
              <a:t>HIV diagnosis rates by race/ethnicity were among those residing in counties with the: </a:t>
            </a:r>
          </a:p>
          <a:p>
            <a:pPr marL="628650" lvl="1" indent="-171450">
              <a:buFont typeface="Arial" panose="020B0604020202020204" pitchFamily="34" charset="0"/>
              <a:buChar char="•"/>
            </a:pPr>
            <a:r>
              <a:rPr lang="en-US" sz="1200" b="0" i="0" u="none" strike="noStrike" baseline="0" dirty="0">
                <a:solidFill>
                  <a:srgbClr val="000000"/>
                </a:solidFill>
                <a:latin typeface="+mn-lt"/>
              </a:rPr>
              <a:t>Highest residential instability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i="0" u="none" strike="noStrike" baseline="0" dirty="0">
                <a:solidFill>
                  <a:srgbClr val="000000"/>
                </a:solidFill>
                <a:latin typeface="+mn-lt"/>
              </a:rPr>
              <a:t>13% of the residents had moved in the past year): </a:t>
            </a:r>
            <a:r>
              <a:rPr lang="en-US" sz="1200" b="0" dirty="0">
                <a:latin typeface="+mn-lt"/>
              </a:rPr>
              <a:t>Hispanic/Latino, White, and multiracial fe</a:t>
            </a:r>
            <a:r>
              <a:rPr lang="en-US" b="0" dirty="0">
                <a:latin typeface="+mn-lt"/>
              </a:rPr>
              <a:t>males</a:t>
            </a:r>
            <a:endParaRPr lang="en-US" sz="1200" b="0" i="0" u="none" strike="noStrike" baseline="0" dirty="0">
              <a:solidFill>
                <a:srgbClr val="000000"/>
              </a:solidFill>
              <a:latin typeface="+mn-lt"/>
            </a:endParaRPr>
          </a:p>
          <a:p>
            <a:pPr marL="628650" lvl="1" indent="-171450">
              <a:buFont typeface="Arial" panose="020B0604020202020204" pitchFamily="34" charset="0"/>
              <a:buChar char="•"/>
            </a:pPr>
            <a:r>
              <a:rPr lang="en-US" sz="1200" b="0" i="0" u="none" strike="noStrike" baseline="0" dirty="0">
                <a:solidFill>
                  <a:srgbClr val="000000"/>
                </a:solidFill>
                <a:latin typeface="+mn-lt"/>
              </a:rPr>
              <a:t>Second-highest residential instability (11.00</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‒12.99% </a:t>
            </a:r>
            <a:r>
              <a:rPr lang="en-US" sz="1200" b="0" i="0" u="none" strike="noStrike" baseline="0" dirty="0">
                <a:solidFill>
                  <a:srgbClr val="000000"/>
                </a:solidFill>
                <a:latin typeface="+mn-lt"/>
              </a:rPr>
              <a:t>moved in the past year</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a:t>
            </a:r>
            <a:r>
              <a:rPr lang="en-US" sz="1200" b="0" dirty="0">
                <a:latin typeface="+mn-lt"/>
              </a:rPr>
              <a:t>Black/African American fe</a:t>
            </a:r>
            <a:r>
              <a:rPr lang="en-US" b="0" dirty="0">
                <a:latin typeface="+mn-lt"/>
              </a:rPr>
              <a:t>males</a:t>
            </a:r>
            <a:endParaRPr lang="en-US" sz="1200" b="0" dirty="0">
              <a:latin typeface="+mn-lt"/>
            </a:endParaRPr>
          </a:p>
          <a:p>
            <a:endParaRPr lang="en-US"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For multiracial females, </a:t>
            </a:r>
            <a:r>
              <a:rPr lang="en-US" sz="1200" dirty="0">
                <a:solidFill>
                  <a:srgbClr val="000000"/>
                </a:solidFill>
                <a:effectLst/>
                <a:latin typeface="+mn-lt"/>
                <a:ea typeface="Times New Roman" panose="02020603050405020304" pitchFamily="18" charset="0"/>
              </a:rPr>
              <a:t>the rate of HIV diagnoses increased as the percentage of </a:t>
            </a:r>
            <a:r>
              <a:rPr lang="en-US" sz="1200" b="0" i="0" u="none" strike="noStrike" baseline="0" dirty="0">
                <a:solidFill>
                  <a:srgbClr val="000000"/>
                </a:solidFill>
                <a:latin typeface="+mn-lt"/>
              </a:rPr>
              <a:t>residents who had moved in the past year increased</a:t>
            </a:r>
            <a:r>
              <a:rPr lang="en-US" sz="1200" dirty="0">
                <a:solidFill>
                  <a:srgbClr val="000000"/>
                </a:solidFill>
                <a:effectLst/>
                <a:latin typeface="+mn-lt"/>
                <a:ea typeface="Times New Roman" panose="02020603050405020304" pitchFamily="18" charset="0"/>
              </a:rPr>
              <a:t>.</a:t>
            </a:r>
            <a:endParaRPr lang="en-US" dirty="0">
              <a:latin typeface="+mn-lt"/>
            </a:endParaRPr>
          </a:p>
          <a:p>
            <a:endParaRPr lang="en-US" dirty="0">
              <a:latin typeface="+mn-lt"/>
            </a:endParaRPr>
          </a:p>
          <a:p>
            <a:r>
              <a:rPr lang="en-US"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50</a:t>
            </a:fld>
            <a:endParaRPr lang="en-US"/>
          </a:p>
        </p:txBody>
      </p:sp>
    </p:spTree>
    <p:extLst>
      <p:ext uri="{BB962C8B-B14F-4D97-AF65-F5344CB8AC3E}">
        <p14:creationId xmlns:p14="http://schemas.microsoft.com/office/powerpoint/2010/main" val="2351636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age, among those residing in counties with the highest residential instability (i.e., where 13% or more of the residents had moved in the past year) were among the following: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no age groups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45‒54 years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no age group</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aged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endParaRPr lang="en-US" sz="1200" b="0" i="0" u="none" strike="noStrike" baseline="0" dirty="0">
              <a:solidFill>
                <a:srgbClr val="000000"/>
              </a:solidFill>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highest residential instability)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51</a:t>
            </a:fld>
            <a:endParaRPr lang="en-US"/>
          </a:p>
        </p:txBody>
      </p:sp>
    </p:spTree>
    <p:extLst>
      <p:ext uri="{BB962C8B-B14F-4D97-AF65-F5344CB8AC3E}">
        <p14:creationId xmlns:p14="http://schemas.microsoft.com/office/powerpoint/2010/main" val="5245183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In 2023, in the United States, the lowest percentages of linkage to care within 1 month of diagnosis and viral suppression within 6 months of diagnosis, by sex and race/ethnicity, among those residing in counties with the highest residential instability (i.e., where 13% or more of the residents had moved in the past year) were among the following: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Linkage to care:</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American Indian/Alaska Native persons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persons</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Viral suppression:</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Males: American Indian/Alaska Native and multiracial persons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baseline="0" dirty="0">
                <a:solidFill>
                  <a:srgbClr val="000000"/>
                </a:solidFill>
                <a:latin typeface="+mn-lt"/>
              </a:rPr>
              <a:t>Females: White persons</a:t>
            </a:r>
          </a:p>
          <a:p>
            <a:endParaRPr lang="en-US" sz="1200" dirty="0">
              <a:latin typeface="+mn-lt"/>
            </a:endParaRPr>
          </a:p>
          <a:p>
            <a:r>
              <a:rPr lang="en-US" sz="1200" i="1" dirty="0">
                <a:latin typeface="+mn-lt"/>
              </a:rPr>
              <a:t>Note.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Linkage to care and viral suppression focus on SDOH extremes only (i.e., highest residential instability) and not the overall values unless otherwise indicated..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Data not provided for states and associated jurisdictions that do not have laws requiring reporting of all CD4 and viral loads. Areas without laws: Idaho. Areas with lapse in reporting: Tennessee.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American Indian/Alaska Native and Native Hawaiian/other Pacific Islander persons due to small numbers.</a:t>
            </a:r>
          </a:p>
          <a:p>
            <a:endParaRPr lang="en-US" sz="1200" i="1" dirty="0">
              <a:latin typeface="+mn-lt"/>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000000"/>
                </a:solidFill>
                <a:latin typeface="+mn-lt"/>
                <a:cs typeface="Calibri" panose="020F0502020204030204" pitchFamily="34" charset="0"/>
              </a:rPr>
              <a:t>For more information on linkage to HIV medical care within one month and viral suppression within 6 months of HIV diagnosis, see the Technical Notes, available at </a:t>
            </a:r>
            <a:r>
              <a:rPr lang="en-US" sz="1200" dirty="0">
                <a:solidFill>
                  <a:srgbClr val="000000"/>
                </a:solidFill>
                <a:latin typeface="+mn-lt"/>
                <a:cs typeface="Calibri" panose="020F0502020204030204" pitchFamily="34" charset="0"/>
                <a:hlinkClick r:id="rId5"/>
              </a:rPr>
              <a:t>https://www.cdc.gov/hiv-data/nhss/national-hiv-prevention-and-care-objectives-2025.html</a:t>
            </a:r>
            <a:r>
              <a:rPr lang="en-US" sz="120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52</a:t>
            </a:fld>
            <a:endParaRPr lang="en-US"/>
          </a:p>
        </p:txBody>
      </p:sp>
    </p:spTree>
    <p:extLst>
      <p:ext uri="{BB962C8B-B14F-4D97-AF65-F5344CB8AC3E}">
        <p14:creationId xmlns:p14="http://schemas.microsoft.com/office/powerpoint/2010/main" val="18312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 2023, in the United States and Puerto Rico, the highest</a:t>
            </a:r>
            <a:r>
              <a:rPr lang="en-US" i="1" dirty="0">
                <a:latin typeface="+mn-lt"/>
              </a:rPr>
              <a:t> </a:t>
            </a:r>
            <a:r>
              <a:rPr lang="en-US" dirty="0">
                <a:latin typeface="+mn-lt"/>
              </a:rPr>
              <a:t>HIV diagnosis rates by sex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Highest poverty (≥16% </a:t>
            </a:r>
            <a:r>
              <a:rPr lang="en-US" sz="1200" b="0" i="0" u="none" strike="noStrike" baseline="0" dirty="0">
                <a:solidFill>
                  <a:srgbClr val="000000"/>
                </a:solidFill>
                <a:latin typeface="+mn-lt"/>
              </a:rPr>
              <a:t>residents lived below the federal poverty level</a:t>
            </a:r>
            <a:r>
              <a:rPr lang="en-US" b="0" dirty="0">
                <a:latin typeface="+mn-lt"/>
              </a:rPr>
              <a:t>): </a:t>
            </a:r>
            <a:r>
              <a:rPr lang="en-US" sz="1200" b="0" i="0" u="none" strike="noStrike" baseline="0" dirty="0">
                <a:solidFill>
                  <a:srgbClr val="000000"/>
                </a:solidFill>
                <a:latin typeface="+mn-lt"/>
              </a:rPr>
              <a:t>males and females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0" lvl="0" indent="-182880">
              <a:buFont typeface="Arial" panose="020B0604020202020204" pitchFamily="34" charset="0"/>
              <a:buNone/>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both sexes, the rate of HIV diagnoses increased as the percentage of residents living below the federal poverty level increased.</a:t>
            </a:r>
          </a:p>
          <a:p>
            <a:endParaRPr lang="en-US"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83956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 2023, among males in the United States and Puerto Rico, the highest</a:t>
            </a:r>
            <a:r>
              <a:rPr lang="en-US" i="1" dirty="0">
                <a:latin typeface="+mn-lt"/>
              </a:rPr>
              <a:t> </a:t>
            </a:r>
            <a:r>
              <a:rPr lang="en-US" dirty="0">
                <a:latin typeface="+mn-lt"/>
              </a:rPr>
              <a:t>HIV diagnosis rates by age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Highest poverty (≥16% </a:t>
            </a:r>
            <a:r>
              <a:rPr lang="en-US" sz="1200" b="0" i="0" u="none" strike="noStrike" baseline="0" dirty="0">
                <a:solidFill>
                  <a:srgbClr val="000000"/>
                </a:solidFill>
                <a:latin typeface="+mn-lt"/>
              </a:rPr>
              <a:t>residents lived below the federal poverty level</a:t>
            </a:r>
            <a:r>
              <a:rPr lang="en-US" b="0" dirty="0">
                <a:latin typeface="+mn-lt"/>
              </a:rPr>
              <a:t>): aged </a:t>
            </a:r>
            <a:r>
              <a:rPr lang="en-US" sz="1200" b="0" i="0" u="none" strike="noStrike" baseline="0" dirty="0">
                <a:solidFill>
                  <a:srgbClr val="000000"/>
                </a:solidFill>
                <a:latin typeface="+mn-lt"/>
              </a:rPr>
              <a:t>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44, 45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64, and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Second-highest poverty (12.00–15.99% below poverty level): </a:t>
            </a:r>
            <a:r>
              <a:rPr lang="en-US" sz="1200" b="0" i="0" u="none" strike="noStrike" baseline="0" dirty="0">
                <a:solidFill>
                  <a:srgbClr val="000000"/>
                </a:solidFill>
                <a:latin typeface="+mn-lt"/>
              </a:rPr>
              <a:t>aged 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24 years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males in all age groups (except aged </a:t>
            </a:r>
            <a:r>
              <a:rPr lang="en-US" sz="1200" b="0" i="0" u="none" strike="noStrike" baseline="0" dirty="0">
                <a:solidFill>
                  <a:srgbClr val="000000"/>
                </a:solidFill>
                <a:latin typeface="+mn-lt"/>
              </a:rPr>
              <a:t>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a:t>
            </a:r>
            <a:r>
              <a:rPr lang="en-US" sz="1200" b="0" i="0" u="none" strike="noStrike" baseline="0" dirty="0">
                <a:solidFill>
                  <a:srgbClr val="000000"/>
                </a:solidFill>
                <a:latin typeface="+mn-lt"/>
              </a:rPr>
              <a:t>4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years)</a:t>
            </a:r>
            <a:r>
              <a:rPr lang="en-US" sz="1200" strike="noStrike" dirty="0">
                <a:solidFill>
                  <a:srgbClr val="000000"/>
                </a:solidFill>
                <a:effectLst/>
                <a:latin typeface="+mn-lt"/>
                <a:ea typeface="Times New Roman" panose="02020603050405020304" pitchFamily="18" charset="0"/>
              </a:rPr>
              <a:t>, the rate of HIV diagnoses increased as the percentage of residents living below the federal poverty level increased.</a:t>
            </a:r>
          </a:p>
          <a:p>
            <a:endParaRPr lang="en-US" i="1"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222548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 2023, among females in the United States and Puerto Rico, the highest</a:t>
            </a:r>
            <a:r>
              <a:rPr lang="en-US" i="1" dirty="0">
                <a:latin typeface="+mn-lt"/>
              </a:rPr>
              <a:t> </a:t>
            </a:r>
            <a:r>
              <a:rPr lang="en-US" dirty="0">
                <a:latin typeface="+mn-lt"/>
              </a:rPr>
              <a:t>HIV diagnosis rates by age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Highest poverty (≥16% </a:t>
            </a:r>
            <a:r>
              <a:rPr lang="en-US" sz="1200" b="0" i="0" u="none" strike="noStrike" baseline="0" dirty="0">
                <a:solidFill>
                  <a:srgbClr val="000000"/>
                </a:solidFill>
                <a:latin typeface="+mn-lt"/>
              </a:rPr>
              <a:t>residents lived below the federal poverty level</a:t>
            </a:r>
            <a:r>
              <a:rPr lang="en-US" b="0" dirty="0">
                <a:latin typeface="+mn-lt"/>
              </a:rPr>
              <a:t>): </a:t>
            </a:r>
            <a:r>
              <a:rPr lang="en-US" sz="1200" b="0" i="0" u="none" strike="noStrike" baseline="0" dirty="0">
                <a:solidFill>
                  <a:srgbClr val="000000"/>
                </a:solidFill>
                <a:latin typeface="+mn-lt"/>
              </a:rPr>
              <a:t>aged 25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34, 35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‒4</a:t>
            </a:r>
            <a:r>
              <a:rPr lang="en-US" sz="1200" b="0" i="0" u="none" strike="noStrike" baseline="0" dirty="0">
                <a:solidFill>
                  <a:srgbClr val="000000"/>
                </a:solidFill>
                <a:latin typeface="+mn-lt"/>
              </a:rPr>
              <a:t>4, 45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54, 55</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‒6</a:t>
            </a:r>
            <a:r>
              <a:rPr lang="en-US" sz="1200" b="0" i="0" u="none" strike="noStrike" baseline="0" dirty="0">
                <a:solidFill>
                  <a:srgbClr val="000000"/>
                </a:solidFill>
                <a:latin typeface="+mn-lt"/>
              </a:rPr>
              <a:t>4, and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r>
              <a:rPr lang="en-US" sz="1200" b="0" i="0" u="none" strike="noStrike" baseline="0" dirty="0">
                <a:solidFill>
                  <a:srgbClr val="000000"/>
                </a:solidFill>
                <a:latin typeface="+mn-lt"/>
              </a:rPr>
              <a:t> </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Second-highest poverty (12.00–15.99% below poverty level): </a:t>
            </a:r>
            <a:r>
              <a:rPr lang="en-US" sz="1200" b="0" i="0" u="none" strike="noStrike" baseline="0" dirty="0">
                <a:solidFill>
                  <a:srgbClr val="000000"/>
                </a:solidFill>
                <a:latin typeface="+mn-lt"/>
              </a:rPr>
              <a:t>aged 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t>
            </a:r>
            <a:r>
              <a:rPr lang="en-US" sz="1200" b="0" i="0" u="none" strike="noStrike" baseline="0" dirty="0">
                <a:solidFill>
                  <a:srgbClr val="000000"/>
                </a:solidFill>
                <a:latin typeface="+mn-lt"/>
              </a:rPr>
              <a:t>24 years</a:t>
            </a:r>
            <a:endParaRPr lang="en-US" sz="1200" b="0" i="0" u="none" strike="noStrike" baseline="0" dirty="0">
              <a:solidFill>
                <a:srgbClr val="000000"/>
              </a:solidFill>
              <a:latin typeface="+mn-lt"/>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u="none" strike="noStrike" baseline="0" dirty="0">
              <a:solidFill>
                <a:srgbClr val="000000"/>
              </a:solidFill>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strike="noStrike" dirty="0">
                <a:solidFill>
                  <a:srgbClr val="000000"/>
                </a:solidFill>
                <a:effectLst/>
                <a:latin typeface="+mn-lt"/>
                <a:ea typeface="Times New Roman" panose="02020603050405020304" pitchFamily="18" charset="0"/>
              </a:rPr>
              <a:t>For females in all age groups (except </a:t>
            </a:r>
            <a:r>
              <a:rPr lang="en-US" sz="1200" b="0" strike="noStrike" dirty="0">
                <a:solidFill>
                  <a:srgbClr val="000000"/>
                </a:solidFill>
                <a:effectLst/>
                <a:latin typeface="+mn-lt"/>
                <a:ea typeface="Times New Roman" panose="02020603050405020304" pitchFamily="18" charset="0"/>
              </a:rPr>
              <a:t>aged </a:t>
            </a:r>
            <a:r>
              <a:rPr lang="en-US" sz="1200" b="0" i="0" u="none" strike="noStrike" baseline="0" dirty="0">
                <a:solidFill>
                  <a:srgbClr val="000000"/>
                </a:solidFill>
                <a:latin typeface="+mn-lt"/>
              </a:rPr>
              <a:t>18</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‒2</a:t>
            </a:r>
            <a:r>
              <a:rPr lang="en-US" sz="1200" b="0" i="0" u="none" strike="noStrike" baseline="0" dirty="0">
                <a:solidFill>
                  <a:srgbClr val="000000"/>
                </a:solidFill>
                <a:latin typeface="+mn-lt"/>
              </a:rPr>
              <a:t>4 and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 65 years)</a:t>
            </a:r>
            <a:r>
              <a:rPr lang="en-US" sz="1200" b="0" strike="noStrike" dirty="0">
                <a:solidFill>
                  <a:srgbClr val="000000"/>
                </a:solidFill>
                <a:effectLst/>
                <a:latin typeface="+mn-lt"/>
                <a:ea typeface="Times New Roman" panose="02020603050405020304" pitchFamily="18" charset="0"/>
              </a:rPr>
              <a:t>, </a:t>
            </a:r>
            <a:r>
              <a:rPr lang="en-US" sz="1200" strike="noStrike" dirty="0">
                <a:solidFill>
                  <a:srgbClr val="000000"/>
                </a:solidFill>
                <a:effectLst/>
                <a:latin typeface="+mn-lt"/>
                <a:ea typeface="Times New Roman" panose="02020603050405020304" pitchFamily="18" charset="0"/>
              </a:rPr>
              <a:t>the rate of HIV diagnoses increased as the percentage of residents living below the federal poverty level increased.</a:t>
            </a:r>
            <a:endParaRPr lang="en-US" i="1" dirty="0">
              <a:latin typeface="+mn-lt"/>
            </a:endParaRPr>
          </a:p>
          <a:p>
            <a:endParaRPr lang="en-US" i="1" dirty="0">
              <a:latin typeface="+mn-lt"/>
            </a:endParaRPr>
          </a:p>
          <a:p>
            <a:r>
              <a:rPr lang="en-US" i="1" dirty="0">
                <a:latin typeface="+mn-lt"/>
              </a:rPr>
              <a:t>Note.</a:t>
            </a: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lvl="1"/>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r>
            <a:r>
              <a:rPr lang="en-US" sz="1200" i="0" u="none" strike="noStrike" baseline="0">
                <a:solidFill>
                  <a:srgbClr val="000000"/>
                </a:solidFill>
                <a:latin typeface="+mn-lt"/>
                <a:cs typeface="Calibri" panose="020F0502020204030204" pitchFamily="34" charset="0"/>
              </a:rPr>
              <a:t>at </a:t>
            </a:r>
            <a:r>
              <a:rPr lang="en-US" sz="1200" i="0" u="none" strike="noStrike" baseline="0">
                <a:solidFill>
                  <a:srgbClr val="000000"/>
                </a:solidFill>
                <a:latin typeface="+mn-lt"/>
                <a:cs typeface="Calibri" panose="020F0502020204030204" pitchFamily="34" charset="0"/>
                <a:hlinkClick r:id="rId6"/>
              </a:rPr>
              <a:t>https://</a:t>
            </a:r>
            <a:r>
              <a:rPr lang="en-US" sz="1200" i="0" u="none" strike="noStrike" baseline="0" dirty="0">
                <a:solidFill>
                  <a:srgbClr val="000000"/>
                </a:solidFill>
                <a:latin typeface="+mn-lt"/>
                <a:cs typeface="Calibri" panose="020F0502020204030204" pitchFamily="34" charset="0"/>
                <a:hlinkClick r:id="rId6"/>
              </a:rPr>
              <a:t>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307605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mn-lt"/>
              </a:rPr>
              <a:t>In 2023, </a:t>
            </a:r>
            <a:r>
              <a:rPr lang="en-US" b="0" dirty="0">
                <a:latin typeface="+mn-lt"/>
              </a:rPr>
              <a:t>among males </a:t>
            </a:r>
            <a:r>
              <a:rPr lang="en-US" dirty="0">
                <a:latin typeface="+mn-lt"/>
              </a:rPr>
              <a:t>in the United States and Puerto Rico, the highest</a:t>
            </a:r>
            <a:r>
              <a:rPr lang="en-US" i="1" dirty="0">
                <a:latin typeface="+mn-lt"/>
              </a:rPr>
              <a:t> </a:t>
            </a:r>
            <a:r>
              <a:rPr lang="en-US" dirty="0">
                <a:latin typeface="+mn-lt"/>
              </a:rPr>
              <a:t>HIV diagnosis rates by race/ethnicity were among those residing in counties with the: </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Highest poverty (≥16% </a:t>
            </a:r>
            <a:r>
              <a:rPr lang="en-US" sz="1200" b="0" i="0" u="none" strike="noStrike" baseline="0" dirty="0">
                <a:solidFill>
                  <a:srgbClr val="000000"/>
                </a:solidFill>
                <a:latin typeface="+mn-lt"/>
              </a:rPr>
              <a:t>residents lived below the federal poverty level</a:t>
            </a:r>
            <a:r>
              <a:rPr lang="en-US" b="0" dirty="0">
                <a:latin typeface="+mn-lt"/>
              </a:rPr>
              <a:t>): </a:t>
            </a:r>
            <a:r>
              <a:rPr lang="en-US" sz="1200" b="0" i="0" u="none" strike="noStrike" baseline="0" dirty="0">
                <a:solidFill>
                  <a:srgbClr val="000000"/>
                </a:solidFill>
                <a:latin typeface="+mn-lt"/>
                <a:ea typeface="Calibri" panose="020F0502020204030204" pitchFamily="34" charset="0"/>
                <a:cs typeface="Calibri" panose="020F0502020204030204" pitchFamily="34" charset="0"/>
              </a:rPr>
              <a:t>American Indian/Alaska Native, </a:t>
            </a:r>
            <a:r>
              <a:rPr lang="en-US" sz="1200" b="0" i="0" u="none" strike="noStrike" baseline="0" dirty="0">
                <a:solidFill>
                  <a:srgbClr val="000000"/>
                </a:solidFill>
                <a:latin typeface="+mn-lt"/>
              </a:rPr>
              <a:t>Asian</a:t>
            </a:r>
            <a:r>
              <a:rPr lang="en-US" b="0" dirty="0">
                <a:latin typeface="+mn-lt"/>
              </a:rPr>
              <a:t>, and White males</a:t>
            </a:r>
            <a:endParaRPr lang="en-US" sz="1200" b="0" i="0" u="none" strike="noStrike" baseline="0" dirty="0">
              <a:solidFill>
                <a:srgbClr val="000000"/>
              </a:solidFill>
              <a:latin typeface="+mn-lt"/>
            </a:endParaRP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0" dirty="0">
                <a:latin typeface="+mn-lt"/>
              </a:rPr>
              <a:t>Second-highest poverty (12.00–15.99% below poverty level): Black/African American, Hispanic/Latino, and multiracial males</a:t>
            </a:r>
          </a:p>
          <a:p>
            <a:pPr marL="457200" marR="0" lvl="1"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b="0" dirty="0">
              <a:latin typeface="+mn-lt"/>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strike="noStrike" dirty="0">
                <a:solidFill>
                  <a:srgbClr val="000000"/>
                </a:solidFill>
                <a:effectLst/>
                <a:latin typeface="+mn-lt"/>
                <a:ea typeface="Times New Roman" panose="02020603050405020304" pitchFamily="18" charset="0"/>
              </a:rPr>
              <a:t>For Asian and White males, the rate of HIV diagnoses increased as the percentage of residents living below the federal poverty level increased.</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dirty="0">
              <a:latin typeface="+mn-lt"/>
            </a:endParaRPr>
          </a:p>
          <a:p>
            <a:r>
              <a:rPr lang="en-US" i="1" dirty="0">
                <a:latin typeface="+mn-lt"/>
              </a:rPr>
              <a:t>Note.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mn-lt"/>
              </a:rPr>
              <a:t>Groups were excluded from findings if two or more quartiles contained small numbers.</a:t>
            </a:r>
          </a:p>
          <a:p>
            <a:endParaRPr lang="en-US" i="1"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solidFill>
                  <a:srgbClr val="000000"/>
                </a:solidFill>
                <a:latin typeface="+mn-lt"/>
              </a:rPr>
              <a:t>Use caution when interpreting data for Native Hawaiian/other Pacific Islander persons due to small numbers.</a:t>
            </a:r>
          </a:p>
          <a:p>
            <a:endParaRPr lang="en-US" sz="1200" kern="100" dirty="0">
              <a:effectLst/>
              <a:latin typeface="+mn-lt"/>
              <a:ea typeface="Calibri" panose="020F0502020204030204" pitchFamily="34" charset="0"/>
              <a:cs typeface="Calibri" panose="020F0502020204030204" pitchFamily="34" charset="0"/>
            </a:endParaRPr>
          </a:p>
          <a:p>
            <a:r>
              <a:rPr lang="en-US" sz="1200" kern="100" dirty="0">
                <a:effectLst/>
                <a:latin typeface="+mn-lt"/>
                <a:ea typeface="Calibri" panose="020F0502020204030204" pitchFamily="34" charset="0"/>
                <a:cs typeface="Calibri" panose="020F0502020204030204" pitchFamily="34" charset="0"/>
              </a:rPr>
              <a:t>For more information on data sources, data collection and reporting practices, and case definitions, see the </a:t>
            </a:r>
            <a:r>
              <a:rPr lang="fr-FR" sz="1200" kern="100" dirty="0">
                <a:effectLst/>
                <a:latin typeface="+mn-lt"/>
                <a:ea typeface="Calibri" panose="020F0502020204030204" pitchFamily="34" charset="0"/>
                <a:cs typeface="Calibri" panose="020F0502020204030204" pitchFamily="34" charset="0"/>
              </a:rPr>
              <a:t>National HIV Surveillance System (NHSS)</a:t>
            </a:r>
            <a:r>
              <a:rPr lang="en-US" sz="1200" kern="100" dirty="0">
                <a:effectLst/>
                <a:latin typeface="+mn-lt"/>
                <a:ea typeface="Calibri" panose="020F0502020204030204" pitchFamily="34" charset="0"/>
                <a:cs typeface="Calibri" panose="020F0502020204030204" pitchFamily="34" charset="0"/>
              </a:rPr>
              <a:t> Technical Notes, available at </a:t>
            </a:r>
            <a:r>
              <a:rPr lang="en-US" sz="1200" dirty="0">
                <a:effectLst/>
                <a:latin typeface="+mn-lt"/>
                <a:cs typeface="Calibri" panose="020F0502020204030204" pitchFamily="34" charset="0"/>
                <a:hlinkClick r:id="rId3" tooltip="https://www.cdc.gov/hiv-data/nhss/index.html"/>
              </a:rPr>
              <a:t>https://www.cdc.gov/hiv-data/nhss/index.html</a:t>
            </a:r>
            <a:r>
              <a:rPr lang="en-US" sz="1200" dirty="0">
                <a:effectLst/>
                <a:latin typeface="+mn-lt"/>
                <a:cs typeface="Calibri" panose="020F0502020204030204" pitchFamily="34" charset="0"/>
              </a:rPr>
              <a:t>. </a:t>
            </a:r>
          </a:p>
          <a:p>
            <a:endParaRPr lang="en-US" sz="1200" dirty="0">
              <a:effectLst/>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SDOH definitions </a:t>
            </a:r>
            <a:r>
              <a:rPr lang="en-US" sz="1200" b="0" i="0" u="none" strike="noStrike" baseline="0" dirty="0">
                <a:solidFill>
                  <a:srgbClr val="000000"/>
                </a:solidFill>
                <a:latin typeface="+mn-lt"/>
              </a:rPr>
              <a:t>and data specifications</a:t>
            </a:r>
            <a:r>
              <a:rPr lang="en-US" sz="1200" dirty="0">
                <a:latin typeface="+mn-lt"/>
                <a:cs typeface="Calibri" panose="020F0502020204030204" pitchFamily="34" charset="0"/>
              </a:rPr>
              <a:t>, see the Social Determinants of Health Report Technical Notes at </a:t>
            </a:r>
            <a:r>
              <a:rPr lang="en-US" sz="1200" u="sng" kern="1200" dirty="0">
                <a:solidFill>
                  <a:schemeClr val="tx1"/>
                </a:solidFill>
                <a:effectLst/>
                <a:latin typeface="+mn-lt"/>
                <a:ea typeface="+mn-ea"/>
                <a:cs typeface="+mn-cs"/>
                <a:hlinkClick r:id="rId4"/>
              </a:rPr>
              <a:t>https://www.cdc.gov/hiv-data/nhss/sdoh-hiv-diagnoses-and-selected-care-outcomes-2025.html</a:t>
            </a:r>
            <a:r>
              <a:rPr lang="en-US" sz="1200" u="sng" kern="1200" dirty="0">
                <a:solidFill>
                  <a:schemeClr val="tx1"/>
                </a:solidFill>
                <a:effectLst/>
                <a:latin typeface="+mn-lt"/>
                <a:ea typeface="+mn-ea"/>
                <a:cs typeface="+mn-cs"/>
              </a:rPr>
              <a:t>.</a:t>
            </a: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mn-lt"/>
                <a:cs typeface="Calibri" panose="020F0502020204030204" pitchFamily="34" charset="0"/>
              </a:rPr>
              <a:t>For more information on diagnoses, see HIV Surveillance Report Technical Notes at </a:t>
            </a:r>
            <a:r>
              <a:rPr lang="en-US" sz="1200" i="0" u="none" strike="noStrike" baseline="0" dirty="0">
                <a:solidFill>
                  <a:srgbClr val="000000"/>
                </a:solidFill>
                <a:latin typeface="+mn-lt"/>
                <a:cs typeface="Calibri" panose="020F0502020204030204" pitchFamily="34" charset="0"/>
                <a:hlinkClick r:id="rId5"/>
              </a:rPr>
              <a:t>https://www.cdc.gov/hiv-data/nhss/hiv-diagnoses-deaths-and-prevalence-2025.html</a:t>
            </a:r>
            <a:r>
              <a:rPr lang="en-US" sz="1200" i="0" u="none" strike="noStrike" baseline="0" dirty="0">
                <a:solidFill>
                  <a:srgbClr val="000000"/>
                </a:solidFill>
                <a:latin typeface="+mn-lt"/>
                <a:cs typeface="Calibri" panose="020F050202020403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0" u="none" strike="noStrike" baseline="0" dirty="0">
              <a:solidFill>
                <a:srgbClr val="000000"/>
              </a:solidFill>
              <a:latin typeface="+mn-lt"/>
              <a:cs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0" u="none" strike="noStrike" baseline="0" dirty="0">
                <a:solidFill>
                  <a:srgbClr val="000000"/>
                </a:solidFill>
                <a:latin typeface="+mn-lt"/>
                <a:cs typeface="Calibri" panose="020F0502020204030204" pitchFamily="34" charset="0"/>
              </a:rPr>
              <a:t>For the definitions of SDOH indicator variables used in this report, see the U.S. Census Bureau’s American Community Survey at </a:t>
            </a:r>
            <a:r>
              <a:rPr lang="en-US" sz="1200" i="0" u="none" strike="noStrike" baseline="0" dirty="0">
                <a:solidFill>
                  <a:srgbClr val="000000"/>
                </a:solidFill>
                <a:latin typeface="+mn-lt"/>
                <a:cs typeface="Calibri" panose="020F0502020204030204" pitchFamily="34" charset="0"/>
                <a:hlinkClick r:id="rId6"/>
              </a:rPr>
              <a:t>https://www2.census.gov/programs-surveys/acs/tech_docs/subject_definitions/2023_ACSSubjectDefinitions.pdf</a:t>
            </a:r>
            <a:r>
              <a:rPr lang="en-US" sz="1200" i="0" u="none" strike="noStrike" baseline="0" dirty="0">
                <a:solidFill>
                  <a:srgbClr val="000000"/>
                </a:solidFill>
                <a:latin typeface="+mn-lt"/>
                <a:cs typeface="Calibri" panose="020F0502020204030204" pitchFamily="34" charset="0"/>
              </a:rPr>
              <a:t>.</a:t>
            </a:r>
            <a:r>
              <a:rPr lang="en-US" i="0" u="none" strike="noStrike" baseline="0" dirty="0">
                <a:solidFill>
                  <a:srgbClr val="000000"/>
                </a:solidFill>
                <a:latin typeface="+mn-lt"/>
                <a:cs typeface="Calibri" panose="020F0502020204030204" pitchFamily="34" charset="0"/>
              </a:rPr>
              <a:t> </a:t>
            </a:r>
            <a:endParaRPr lang="en-US" sz="1200" i="0" u="none" strike="noStrike" baseline="0" dirty="0">
              <a:solidFill>
                <a:srgbClr val="000000"/>
              </a:solidFill>
              <a:latin typeface="+mn-lt"/>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692801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a:grpSpLocks noGrp="1" noUngrp="1" noRot="1" noMove="1" noResize="1"/>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7"/>
            <a:ext cx="8229600" cy="857250"/>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r>
              <a:rPr lang="en-US" sz="1800" kern="0">
                <a:effectLst/>
                <a:latin typeface="Calibri" panose="020F0502020204030204" pitchFamily="34" charset="0"/>
                <a:ea typeface="Times New Roman" panose="02020603050405020304" pitchFamily="18" charset="0"/>
              </a:rPr>
              <a:t>Optional title for CIO name</a:t>
            </a:r>
            <a:endParaRPr lang="en-US"/>
          </a:p>
        </p:txBody>
      </p:sp>
      <p:sp>
        <p:nvSpPr>
          <p:cNvPr id="3" name="Slide Number Placeholder 2">
            <a:extLst>
              <a:ext uri="{FF2B5EF4-FFF2-40B4-BE49-F238E27FC236}">
                <a16:creationId xmlns:a16="http://schemas.microsoft.com/office/drawing/2014/main" id="{8328FF65-A5C6-CBFE-D22F-B5C8824E9E75}"/>
              </a:ext>
              <a:ext uri="{C183D7F6-B498-43B3-948B-1728B52AA6E4}">
                <adec:decorative xmlns:adec="http://schemas.microsoft.com/office/drawing/2017/decorative" val="1"/>
              </a:ext>
            </a:extLst>
          </p:cNvPr>
          <p:cNvSpPr>
            <a:spLocks noGrp="1"/>
          </p:cNvSpPr>
          <p:nvPr>
            <p:ph type="sldNum" sz="quarter" idx="13"/>
          </p:nvPr>
        </p:nvSpPr>
        <p:spPr/>
        <p:txBody>
          <a:bodyPr/>
          <a:lstStyle>
            <a:lvl1pP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41934343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3516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458802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_CDC_ATSDR">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D200BC-739F-E118-66FF-78E246516802}"/>
              </a:ext>
              <a:ext uri="{C183D7F6-B498-43B3-948B-1728B52AA6E4}">
                <adec:decorative xmlns:adec="http://schemas.microsoft.com/office/drawing/2017/decorative" val="1"/>
              </a:ext>
            </a:extLst>
          </p:cNvPr>
          <p:cNvGrpSpPr>
            <a:grpSpLocks noGrp="1" noUngrp="1" noRot="1" noMove="1" noResize="1"/>
          </p:cNvGrpSpPr>
          <p:nvPr userDrawn="1"/>
        </p:nvGrpSpPr>
        <p:grpSpPr>
          <a:xfrm>
            <a:off x="0" y="0"/>
            <a:ext cx="9144000" cy="869146"/>
            <a:chOff x="0" y="1079970"/>
            <a:chExt cx="7112000" cy="224439"/>
          </a:xfrm>
        </p:grpSpPr>
        <p:sp>
          <p:nvSpPr>
            <p:cNvPr id="4" name="Rectangle 3">
              <a:extLst>
                <a:ext uri="{FF2B5EF4-FFF2-40B4-BE49-F238E27FC236}">
                  <a16:creationId xmlns:a16="http://schemas.microsoft.com/office/drawing/2014/main" id="{45488B65-51B9-24CC-82CF-581585667F65}"/>
                </a:ext>
              </a:extLst>
            </p:cNvPr>
            <p:cNvSpPr>
              <a:spLocks noGrp="1" noRot="1" noMove="1" noResize="1" noEditPoints="1" noAdjustHandles="1" noChangeArrowheads="1" noChangeShapeType="1"/>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57EE0707-A628-935A-CECC-70626B3FA8FC}"/>
                </a:ext>
              </a:extLst>
            </p:cNvPr>
            <p:cNvGrpSpPr>
              <a:grpSpLocks noGrp="1" noUngrp="1" noRot="1" noMove="1" noResize="1"/>
            </p:cNvGrpSpPr>
            <p:nvPr userDrawn="1"/>
          </p:nvGrpSpPr>
          <p:grpSpPr>
            <a:xfrm>
              <a:off x="430" y="1080101"/>
              <a:ext cx="5345267" cy="224308"/>
              <a:chOff x="1771" y="389"/>
              <a:chExt cx="18815689" cy="664930"/>
            </a:xfrm>
          </p:grpSpPr>
          <p:sp>
            <p:nvSpPr>
              <p:cNvPr id="11" name="Parallelogram 9">
                <a:extLst>
                  <a:ext uri="{FF2B5EF4-FFF2-40B4-BE49-F238E27FC236}">
                    <a16:creationId xmlns:a16="http://schemas.microsoft.com/office/drawing/2014/main" id="{8C56AB45-808E-D371-67FF-0A735725B5BF}"/>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2" name="Parallelogram 11">
                <a:extLst>
                  <a:ext uri="{FF2B5EF4-FFF2-40B4-BE49-F238E27FC236}">
                    <a16:creationId xmlns:a16="http://schemas.microsoft.com/office/drawing/2014/main" id="{91CB8924-C83A-F743-E7B7-6A26681D7283}"/>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352A5B8C-A481-8BA7-8E13-68A6747B9BF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AB573E3-591C-13FE-7262-EA1F1564CB36}"/>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0A06E43-B1E2-116B-6C8D-8AE5C97FA5CC}"/>
                  </a:ext>
                </a:extLst>
              </p:cNvPr>
              <p:cNvSpPr>
                <a:spLocks noGrp="1" noRot="1" noMove="1" noResize="1" noEditPoints="1" noAdjustHandles="1" noChangeArrowheads="1" noChangeShapeType="1"/>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59536"/>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6" name="Slide Number Placeholder 15">
            <a:extLst>
              <a:ext uri="{FF2B5EF4-FFF2-40B4-BE49-F238E27FC236}">
                <a16:creationId xmlns:a16="http://schemas.microsoft.com/office/drawing/2014/main" id="{28E5FCF9-D4BB-C238-A1FB-70D35E4A4BC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126364561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29600" cy="857250"/>
          </a:xfrm>
          <a:prstGeom prst="rect">
            <a:avLst/>
          </a:prstGeom>
        </p:spPr>
        <p:txBody>
          <a:bodyPr anchor="ctr"/>
          <a:lstStyle>
            <a:lvl1pPr algn="l">
              <a:lnSpc>
                <a:spcPts val="4000"/>
              </a:lnSpc>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207573"/>
            <a:ext cx="7772400" cy="426244"/>
          </a:xfrm>
          <a:prstGeom prst="rect">
            <a:avLst/>
          </a:prstGeom>
        </p:spPr>
        <p:txBody>
          <a:bodyPr anchor="ctr"/>
          <a:lstStyle>
            <a:lvl1pPr marL="0" indent="0" algn="l">
              <a:lnSpc>
                <a:spcPts val="20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8BCAB115-5E7C-25FD-D47F-33D7F9B62738}"/>
              </a:ext>
              <a:ext uri="{C183D7F6-B498-43B3-948B-1728B52AA6E4}">
                <adec:decorative xmlns:adec="http://schemas.microsoft.com/office/drawing/2017/decorative" val="1"/>
              </a:ext>
            </a:extLst>
          </p:cNvPr>
          <p:cNvSpPr>
            <a:spLocks noGrp="1"/>
          </p:cNvSpPr>
          <p:nvPr>
            <p:ph type="sldNum" sz="quarter" idx="11"/>
          </p:nvPr>
        </p:nvSpPr>
        <p:spPr>
          <a:xfrm>
            <a:off x="8449056" y="4767262"/>
            <a:ext cx="564956" cy="274637"/>
          </a:xfrm>
        </p:spPr>
        <p:txBody>
          <a:bodyPr/>
          <a:lstStyle>
            <a:lvl1pPr>
              <a:defRPr>
                <a:solidFill>
                  <a:schemeClr val="bg1"/>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3" name="Text Placeholder 9">
            <a:extLst>
              <a:ext uri="{FF2B5EF4-FFF2-40B4-BE49-F238E27FC236}">
                <a16:creationId xmlns:a16="http://schemas.microsoft.com/office/drawing/2014/main" id="{1F4A2EA4-CB15-F760-81BC-C412F587A4B8}"/>
              </a:ext>
            </a:extLst>
          </p:cNvPr>
          <p:cNvSpPr>
            <a:spLocks noGrp="1"/>
          </p:cNvSpPr>
          <p:nvPr>
            <p:ph type="body" sz="quarter" idx="12"/>
          </p:nvPr>
        </p:nvSpPr>
        <p:spPr>
          <a:xfrm>
            <a:off x="438150" y="4812630"/>
            <a:ext cx="8084616" cy="219159"/>
          </a:xfrm>
        </p:spPr>
        <p:txBody>
          <a:bodyPr/>
          <a:lstStyle>
            <a:lvl1pPr marL="0" indent="0">
              <a:buNone/>
              <a:defRPr sz="800"/>
            </a:lvl1pPr>
          </a:lstStyle>
          <a:p>
            <a:pPr lvl="0"/>
            <a:endParaRPr lang="en-US"/>
          </a:p>
        </p:txBody>
      </p:sp>
      <p:sp>
        <p:nvSpPr>
          <p:cNvPr id="4" name="Slide Number Placeholder 11">
            <a:extLst>
              <a:ext uri="{FF2B5EF4-FFF2-40B4-BE49-F238E27FC236}">
                <a16:creationId xmlns:a16="http://schemas.microsoft.com/office/drawing/2014/main" id="{BB1B9751-7180-4936-9F8D-56531DFB4155}"/>
              </a:ext>
              <a:ext uri="{C183D7F6-B498-43B3-948B-1728B52AA6E4}">
                <adec:decorative xmlns:adec="http://schemas.microsoft.com/office/drawing/2017/decorative" val="1"/>
              </a:ext>
            </a:extLst>
          </p:cNvPr>
          <p:cNvSpPr>
            <a:spLocks noGrp="1"/>
          </p:cNvSpPr>
          <p:nvPr>
            <p:ph type="sldNum" sz="quarter" idx="17"/>
          </p:nvPr>
        </p:nvSpPr>
        <p:spPr>
          <a:xfrm>
            <a:off x="8641080" y="4800600"/>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 uri="{C183D7F6-B498-43B3-948B-1728B52AA6E4}">
                <adec:decorative xmlns:adec="http://schemas.microsoft.com/office/drawing/2017/decorative" val="1"/>
              </a:ext>
            </a:extLst>
          </p:cNvPr>
          <p:cNvGrpSpPr>
            <a:grpSpLocks noGrp="1" noUngrp="1" noRot="1" noMove="1" noResize="1"/>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a:spLocks noGrp="1" noRot="1" noMove="1" noResize="1" noEditPoints="1" noAdjustHandles="1" noChangeArrowheads="1" noChangeShapeType="1"/>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a:grpSpLocks noGrp="1" noUngrp="1" noRot="1" noMove="1" noResize="1"/>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a:spLocks noGrp="1" noRot="1" noMove="1" noResize="1" noEditPoints="1" noAdjustHandles="1" noChangeArrowheads="1" noChangeShapeType="1"/>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a:spLocks noGrp="1" noRot="1" noMove="1" noResize="1" noEditPoints="1" noAdjustHandles="1" noChangeArrowheads="1" noChangeShapeType="1"/>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a:spLocks noGrp="1" noRot="1" noMove="1" noResize="1" noEditPoints="1" noAdjustHandles="1" noChangeArrowheads="1" noChangeShapeType="1"/>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a:spLocks noGrp="1" noRot="1" noMove="1" noResize="1" noEditPoints="1" noAdjustHandles="1" noChangeArrowheads="1" noChangeShapeType="1"/>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0057B7"/>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5D74EFB-518F-C978-3CDA-5C27004A669B}"/>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2" name="Graphic 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6208287E-A6C6-1BAB-5E93-7158745E07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68459" y="4459875"/>
            <a:ext cx="802124" cy="508489"/>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CDC ATSDR">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DE51C5C-061E-82A7-65CD-CB91ADC1E19F}"/>
              </a:ext>
              <a:ext uri="{C183D7F6-B498-43B3-948B-1728B52AA6E4}">
                <adec:decorative xmlns:adec="http://schemas.microsoft.com/office/drawing/2017/decorative" val="1"/>
              </a:ext>
            </a:extLst>
          </p:cNvPr>
          <p:cNvGrpSpPr>
            <a:grpSpLocks/>
          </p:cNvGrpSpPr>
          <p:nvPr userDrawn="1"/>
        </p:nvGrpSpPr>
        <p:grpSpPr>
          <a:xfrm>
            <a:off x="0" y="4274354"/>
            <a:ext cx="9144000" cy="869146"/>
            <a:chOff x="0" y="4274354"/>
            <a:chExt cx="9144000" cy="869146"/>
          </a:xfrm>
        </p:grpSpPr>
        <p:sp>
          <p:nvSpPr>
            <p:cNvPr id="5" name="Rectangle 4">
              <a:extLst>
                <a:ext uri="{FF2B5EF4-FFF2-40B4-BE49-F238E27FC236}">
                  <a16:creationId xmlns:a16="http://schemas.microsoft.com/office/drawing/2014/main" id="{2032C90D-E6F5-DB53-F053-9B3394B1067E}"/>
                </a:ext>
              </a:extLst>
            </p:cNvPr>
            <p:cNvSpPr>
              <a:spLocks/>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6" name="Group 5">
              <a:extLst>
                <a:ext uri="{FF2B5EF4-FFF2-40B4-BE49-F238E27FC236}">
                  <a16:creationId xmlns:a16="http://schemas.microsoft.com/office/drawing/2014/main" id="{4C15464F-2DC0-02E4-5EBE-4271CBFCFE29}"/>
                </a:ext>
              </a:extLst>
            </p:cNvPr>
            <p:cNvGrpSpPr>
              <a:grpSpLocks/>
            </p:cNvGrpSpPr>
            <p:nvPr userDrawn="1"/>
          </p:nvGrpSpPr>
          <p:grpSpPr>
            <a:xfrm>
              <a:off x="553" y="4274861"/>
              <a:ext cx="5172541" cy="868639"/>
              <a:chOff x="1771" y="389"/>
              <a:chExt cx="14161532" cy="664930"/>
            </a:xfrm>
          </p:grpSpPr>
          <p:sp>
            <p:nvSpPr>
              <p:cNvPr id="7" name="Parallelogram 9">
                <a:extLst>
                  <a:ext uri="{FF2B5EF4-FFF2-40B4-BE49-F238E27FC236}">
                    <a16:creationId xmlns:a16="http://schemas.microsoft.com/office/drawing/2014/main" id="{4B1DA4E7-9DDE-5DDD-9BAC-121DCC207924}"/>
                  </a:ext>
                </a:extLst>
              </p:cNvPr>
              <p:cNvSpPr>
                <a:spLocks/>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8" name="Parallelogram 7">
                <a:extLst>
                  <a:ext uri="{FF2B5EF4-FFF2-40B4-BE49-F238E27FC236}">
                    <a16:creationId xmlns:a16="http://schemas.microsoft.com/office/drawing/2014/main" id="{B86E1BC7-59E7-4F47-5FB3-C02246911E2C}"/>
                  </a:ext>
                </a:extLst>
              </p:cNvPr>
              <p:cNvSpPr>
                <a:spLocks/>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3" name="Parallelogram 12">
                <a:extLst>
                  <a:ext uri="{FF2B5EF4-FFF2-40B4-BE49-F238E27FC236}">
                    <a16:creationId xmlns:a16="http://schemas.microsoft.com/office/drawing/2014/main" id="{1200FC31-8FC6-FF0D-B5D2-3AAF45711FE3}"/>
                  </a:ext>
                </a:extLst>
              </p:cNvPr>
              <p:cNvSpPr>
                <a:spLocks/>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9E48511E-6721-466F-BC20-6BA94574094F}"/>
                  </a:ext>
                </a:extLst>
              </p:cNvPr>
              <p:cNvSpPr>
                <a:spLocks/>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457200" y="210312"/>
            <a:ext cx="8229600" cy="857250"/>
          </a:xfrm>
          <a:prstGeom prst="rect">
            <a:avLst/>
          </a:prstGeom>
        </p:spPr>
        <p:txBody>
          <a:bodyPr anchor="ctr"/>
          <a:lstStyle>
            <a:lvl1pPr algn="l">
              <a:lnSpc>
                <a:spcPts val="3000"/>
              </a:lnSpc>
              <a:defRPr sz="2800" b="1">
                <a:solidFill>
                  <a:srgbClr val="1E5AAA"/>
                </a:solidFill>
                <a:latin typeface="Calibri" panose="020F0502020204030204" pitchFamily="34" charset="0"/>
                <a:cs typeface="Calibri" panose="020F0502020204030204" pitchFamily="34" charset="0"/>
              </a:defRPr>
            </a:lvl1pPr>
          </a:lstStyle>
          <a:p>
            <a:endParaRPr lang="en-US"/>
          </a:p>
        </p:txBody>
      </p:sp>
      <p:sp>
        <p:nvSpPr>
          <p:cNvPr id="12" name="Slide Number Placeholder 11">
            <a:extLst>
              <a:ext uri="{FF2B5EF4-FFF2-40B4-BE49-F238E27FC236}">
                <a16:creationId xmlns:a16="http://schemas.microsoft.com/office/drawing/2014/main" id="{22D3104C-B56F-273E-8CB7-21BAFD11ED8C}"/>
              </a:ext>
              <a:ext uri="{C183D7F6-B498-43B3-948B-1728B52AA6E4}">
                <adec:decorative xmlns:adec="http://schemas.microsoft.com/office/drawing/2017/decorative" val="1"/>
              </a:ext>
            </a:extLst>
          </p:cNvPr>
          <p:cNvSpPr>
            <a:spLocks noGrp="1"/>
          </p:cNvSpPr>
          <p:nvPr>
            <p:ph type="sldNum" sz="quarter" idx="11"/>
          </p:nvPr>
        </p:nvSpPr>
        <p:spPr>
          <a:xfrm>
            <a:off x="8641080" y="4023360"/>
            <a:ext cx="402336" cy="274637"/>
          </a:xfrm>
        </p:spPr>
        <p:txBody>
          <a:bodyPr/>
          <a:lstStyle>
            <a:lvl1pPr>
              <a:defRPr>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pic>
        <p:nvPicPr>
          <p:cNvPr id="3" name="Graphic 2"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929714F4-AD3D-2131-3BF9-CCBA0355F93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205400" y="4459875"/>
            <a:ext cx="802124" cy="508489"/>
          </a:xfrm>
          <a:prstGeom prst="rect">
            <a:avLst/>
          </a:prstGeom>
        </p:spPr>
      </p:pic>
      <p:pic>
        <p:nvPicPr>
          <p:cNvPr id="10" name="Graphic 9" descr="logo, Agency for Toxic Substances and Disease Registry">
            <a:extLst>
              <a:ext uri="{FF2B5EF4-FFF2-40B4-BE49-F238E27FC236}">
                <a16:creationId xmlns:a16="http://schemas.microsoft.com/office/drawing/2014/main" id="{EC223DA9-5D59-BBC5-2CAF-644912510EC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73938" y="4548751"/>
            <a:ext cx="818985" cy="245696"/>
          </a:xfrm>
          <a:prstGeom prst="rect">
            <a:avLst/>
          </a:prstGeom>
        </p:spPr>
      </p:pic>
    </p:spTree>
    <p:extLst>
      <p:ext uri="{BB962C8B-B14F-4D97-AF65-F5344CB8AC3E}">
        <p14:creationId xmlns:p14="http://schemas.microsoft.com/office/powerpoint/2010/main" val="2867099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ctr" anchorCtr="0"/>
          <a:lstStyle>
            <a:lvl1pPr algn="l">
              <a:lnSpc>
                <a:spcPts val="3000"/>
              </a:lnSpc>
              <a:defRPr sz="2800" b="1" baseline="0">
                <a:solidFill>
                  <a:srgbClr val="0057B7"/>
                </a:solidFill>
                <a:effectLst/>
                <a:latin typeface="Calibri" pitchFamily="34" charset="0"/>
              </a:defRPr>
            </a:lvl1pPr>
          </a:lstStyle>
          <a:p>
            <a:endParaRPr lang="en-US"/>
          </a:p>
        </p:txBody>
      </p:sp>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grpSp>
        <p:nvGrpSpPr>
          <p:cNvPr id="2" name="Group 1">
            <a:extLst>
              <a:ext uri="{FF2B5EF4-FFF2-40B4-BE49-F238E27FC236}">
                <a16:creationId xmlns:a16="http://schemas.microsoft.com/office/drawing/2014/main" id="{D5710D62-FA23-37E1-D9CA-4E6562C12821}"/>
              </a:ext>
              <a:ext uri="{C183D7F6-B498-43B3-948B-1728B52AA6E4}">
                <adec:decorative xmlns:adec="http://schemas.microsoft.com/office/drawing/2017/decorative" val="1"/>
              </a:ext>
            </a:extLst>
          </p:cNvPr>
          <p:cNvGrpSpPr>
            <a:grpSpLocks noGrp="1" noUngrp="1" noRot="1" noMove="1" noResize="1"/>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Grp="1" noRot="1" noMove="1" noResize="1" noEditPoints="1" noAdjustHandles="1" noChangeArrowheads="1" noChangeShapeType="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Grp="1" noRot="1" noMove="1" noResize="1" noEditPoints="1" noAdjustHandles="1" noChangeArrowheads="1" noChangeShapeType="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Grp="1" noRot="1" noMove="1" noResize="1" noEditPoints="1" noAdjustHandles="1" noChangeArrowheads="1" noChangeShapeType="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Grp="1" noRot="1" noMove="1" noResize="1" noEditPoints="1" noAdjustHandles="1" noChangeArrowheads="1" noChangeShapeType="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0" name="Text Placeholder 9">
            <a:extLst>
              <a:ext uri="{FF2B5EF4-FFF2-40B4-BE49-F238E27FC236}">
                <a16:creationId xmlns:a16="http://schemas.microsoft.com/office/drawing/2014/main" id="{1ABEE049-4EDC-72E7-33F0-97CB98B02587}"/>
              </a:ext>
            </a:extLst>
          </p:cNvPr>
          <p:cNvSpPr>
            <a:spLocks noGrp="1"/>
          </p:cNvSpPr>
          <p:nvPr>
            <p:ph type="body" sz="quarter" idx="11"/>
          </p:nvPr>
        </p:nvSpPr>
        <p:spPr>
          <a:xfrm>
            <a:off x="438150" y="4812630"/>
            <a:ext cx="7868232" cy="219159"/>
          </a:xfrm>
        </p:spPr>
        <p:txBody>
          <a:bodyPr/>
          <a:lstStyle>
            <a:lvl1pPr marL="0" indent="0">
              <a:buNone/>
              <a:defRPr sz="800"/>
            </a:lvl1pPr>
          </a:lstStyle>
          <a:p>
            <a:pPr lvl="0"/>
            <a:endParaRPr lang="en-US"/>
          </a:p>
        </p:txBody>
      </p:sp>
      <p:sp>
        <p:nvSpPr>
          <p:cNvPr id="11" name="Slide Number Placeholder 11">
            <a:extLst>
              <a:ext uri="{FF2B5EF4-FFF2-40B4-BE49-F238E27FC236}">
                <a16:creationId xmlns:a16="http://schemas.microsoft.com/office/drawing/2014/main" id="{EE5CAFF7-7E21-9C78-9070-5FCF133DCD1D}"/>
              </a:ext>
              <a:ext uri="{C183D7F6-B498-43B3-948B-1728B52AA6E4}">
                <adec:decorative xmlns:adec="http://schemas.microsoft.com/office/drawing/2017/decorative" val="1"/>
              </a:ext>
            </a:extLst>
          </p:cNvPr>
          <p:cNvSpPr>
            <a:spLocks noGrp="1"/>
          </p:cNvSpPr>
          <p:nvPr>
            <p:ph type="sldNum" sz="quarter" idx="17"/>
          </p:nvPr>
        </p:nvSpPr>
        <p:spPr>
          <a:xfrm>
            <a:off x="8641079" y="4800599"/>
            <a:ext cx="402336" cy="274320"/>
          </a:xfrm>
          <a:prstGeom prst="rect">
            <a:avLst/>
          </a:prstGeom>
        </p:spPr>
        <p:txBody>
          <a:bodyPr/>
          <a:lstStyle>
            <a:lvl1pPr algn="r">
              <a:defRPr sz="1000">
                <a:solidFill>
                  <a:srgbClr val="0057B7"/>
                </a:solidFill>
                <a:latin typeface="Calibri" panose="020F0502020204030204" pitchFamily="34" charset="0"/>
                <a:cs typeface="Calibri" panose="020F0502020204030204" pitchFamily="34" charset="0"/>
              </a:defRPr>
            </a:lvl1pPr>
          </a:lstStyle>
          <a:p>
            <a:fld id="{BE1A0740-F252-4427-A288-A0F9AF0CD4D9}" type="slidenum">
              <a:rPr lang="en-US" smtClean="0"/>
              <a:pPr/>
              <a:t>‹#›</a:t>
            </a:fld>
            <a:endParaRPr lang="en-US"/>
          </a:p>
        </p:txBody>
      </p:sp>
    </p:spTree>
    <p:extLst>
      <p:ext uri="{BB962C8B-B14F-4D97-AF65-F5344CB8AC3E}">
        <p14:creationId xmlns:p14="http://schemas.microsoft.com/office/powerpoint/2010/main" val="201872026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7" name="Title 1"/>
          <p:cNvSpPr>
            <a:spLocks noGrp="1"/>
          </p:cNvSpPr>
          <p:nvPr>
            <p:ph type="title"/>
          </p:nvPr>
        </p:nvSpPr>
        <p:spPr>
          <a:xfrm>
            <a:off x="457200" y="1039554"/>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90152"/>
            <a:ext cx="6903076" cy="369332"/>
          </a:xfrm>
          <a:prstGeom prst="rect">
            <a:avLst/>
          </a:prstGeom>
          <a:noFill/>
        </p:spPr>
        <p:txBody>
          <a:bodyPr wrap="square" rtlCol="0">
            <a:spAutoFit/>
          </a:bodyPr>
          <a:lstStyle/>
          <a:p>
            <a:pPr eaLnBrk="0" fontAlgn="base" hangingPunct="0">
              <a:spcBef>
                <a:spcPct val="0"/>
              </a:spcBef>
              <a:spcAft>
                <a:spcPct val="0"/>
              </a:spcAft>
            </a:pPr>
            <a:r>
              <a:rPr lang="en-US" sz="1800" b="1">
                <a:solidFill>
                  <a:srgbClr val="FFFFFF">
                    <a:lumMod val="95000"/>
                  </a:srgb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282884575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788A"/>
              </a:buClr>
              <a:buFont typeface="Wingdings" panose="05000000000000000000" pitchFamily="2" charset="2"/>
              <a:buChar char="§"/>
              <a:defRPr sz="2400" b="1">
                <a:solidFill>
                  <a:srgbClr val="00788A"/>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94119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Footer Placeholder 1">
            <a:extLst>
              <a:ext uri="{FF2B5EF4-FFF2-40B4-BE49-F238E27FC236}">
                <a16:creationId xmlns:a16="http://schemas.microsoft.com/office/drawing/2014/main" id="{16AE80B7-8459-1E57-E07B-EFD832E927F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000">
                <a:solidFill>
                  <a:srgbClr val="0057B7"/>
                </a:solidFill>
                <a:latin typeface="Calibri" panose="020F0502020204030204" pitchFamily="34" charset="0"/>
                <a:cs typeface="Calibri" panose="020F0502020204030204" pitchFamily="34" charset="0"/>
              </a:defRPr>
            </a:lvl1pPr>
          </a:lstStyle>
          <a:p>
            <a:endParaRPr lang="en-US"/>
          </a:p>
        </p:txBody>
      </p:sp>
      <p:sp>
        <p:nvSpPr>
          <p:cNvPr id="3" name="Slide Number Placeholder 2">
            <a:extLst>
              <a:ext uri="{FF2B5EF4-FFF2-40B4-BE49-F238E27FC236}">
                <a16:creationId xmlns:a16="http://schemas.microsoft.com/office/drawing/2014/main" id="{1BEFFA85-9BE2-6483-0D38-5E20791A658A}"/>
              </a:ext>
            </a:extLst>
          </p:cNvPr>
          <p:cNvSpPr>
            <a:spLocks noGrp="1"/>
          </p:cNvSpPr>
          <p:nvPr>
            <p:ph type="sldNum" sz="quarter" idx="4"/>
          </p:nvPr>
        </p:nvSpPr>
        <p:spPr>
          <a:xfrm>
            <a:off x="6953541" y="4767262"/>
            <a:ext cx="2057400" cy="274637"/>
          </a:xfrm>
          <a:prstGeom prst="rect">
            <a:avLst/>
          </a:prstGeom>
        </p:spPr>
        <p:txBody>
          <a:bodyPr vert="horz" lIns="91440" tIns="45720" rIns="91440" bIns="45720" rtlCol="0" anchor="ctr"/>
          <a:lstStyle>
            <a:lvl1pPr algn="r">
              <a:defRPr sz="1000">
                <a:solidFill>
                  <a:srgbClr val="0057B7"/>
                </a:solidFill>
                <a:latin typeface="Calibri" panose="020F0502020204030204" pitchFamily="34" charset="0"/>
                <a:cs typeface="Calibri" panose="020F0502020204030204" pitchFamily="34" charset="0"/>
              </a:defRPr>
            </a:lvl1pPr>
          </a:lstStyle>
          <a:p>
            <a:fld id="{D8E7DCDC-E408-4B61-982D-00D1D5E6AEFC}" type="slidenum">
              <a:rPr lang="en-US" smtClean="0"/>
              <a:pPr/>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23" r:id="rId3"/>
    <p:sldLayoutId id="2147483852" r:id="rId4"/>
    <p:sldLayoutId id="2147483883" r:id="rId5"/>
    <p:sldLayoutId id="2147483885" r:id="rId6"/>
    <p:sldLayoutId id="2147483889" r:id="rId7"/>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15828959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cdc.gov/hiv-data/nhss/index.html" TargetMode="External"/><Relationship Id="rId7" Type="http://schemas.openxmlformats.org/officeDocument/2006/relationships/hyperlink" Target="http://www2.census.gov/programs-surveys/acs/tech_docs/subject_definitions/2023_ACSSubjectDefinitions.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cdc.gov/hiv-data/nhss/national-hiv-prevention-and-care-objectives-2025.html" TargetMode="External"/><Relationship Id="rId5" Type="http://schemas.openxmlformats.org/officeDocument/2006/relationships/hyperlink" Target="https://www.cdc.gov/hiv-data/nhss/hiv-diagnoses-deaths-and-prevalence-2025.html" TargetMode="External"/><Relationship Id="rId4" Type="http://schemas.openxmlformats.org/officeDocument/2006/relationships/hyperlink" Target="https://www.cdc.gov/hiv-data/nhss/sdoh-hiv-diagnoses-and-selected-care-outcomes-2025.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odphp.health.gov/healthypeople/priority-areas/social-determinants-health"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CDC logo with trademark. A blue rectangle with a white border. In the center, white sans-serif letters &quot;CDC&quot; are displayed, with four white rays radiating diagonally from the bottom left to the top right behind the letters.">
            <a:extLst>
              <a:ext uri="{FF2B5EF4-FFF2-40B4-BE49-F238E27FC236}">
                <a16:creationId xmlns:a16="http://schemas.microsoft.com/office/drawing/2014/main" id="{5E7EB30B-4BB3-8FFC-5A33-C89BA1A961F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139759" y="166171"/>
            <a:ext cx="873428" cy="553690"/>
          </a:xfrm>
          <a:prstGeom prst="rect">
            <a:avLst/>
          </a:prstGeom>
        </p:spPr>
      </p:pic>
      <p:sp>
        <p:nvSpPr>
          <p:cNvPr id="2" name="Text Placeholder 1">
            <a:extLst>
              <a:ext uri="{FF2B5EF4-FFF2-40B4-BE49-F238E27FC236}">
                <a16:creationId xmlns:a16="http://schemas.microsoft.com/office/drawing/2014/main" id="{FADD30B1-5338-7436-22F1-198B4C3394FC}"/>
              </a:ext>
            </a:extLst>
          </p:cNvPr>
          <p:cNvSpPr>
            <a:spLocks noGrp="1"/>
          </p:cNvSpPr>
          <p:nvPr>
            <p:ph type="body" sz="quarter" idx="11"/>
          </p:nvPr>
        </p:nvSpPr>
        <p:spPr>
          <a:xfrm>
            <a:off x="209191" y="236268"/>
            <a:ext cx="6908800" cy="406400"/>
          </a:xfrm>
        </p:spPr>
        <p:txBody>
          <a:bodyPr/>
          <a:lstStyle/>
          <a:p>
            <a:r>
              <a:rPr lang="en-US" sz="2000" b="1">
                <a:latin typeface="Calibri"/>
                <a:ea typeface="Calibri"/>
                <a:cs typeface="Calibri"/>
              </a:rPr>
              <a:t>U.S. Centers for Disease Control and Prevention</a:t>
            </a:r>
            <a:r>
              <a:rPr lang="en-US" sz="2400" b="1">
                <a:latin typeface="Calibri"/>
                <a:ea typeface="Calibri"/>
                <a:cs typeface="Calibri"/>
              </a:rPr>
              <a:t> </a:t>
            </a:r>
          </a:p>
        </p:txBody>
      </p:sp>
      <p:pic>
        <p:nvPicPr>
          <p:cNvPr id="5" name="Picture 4">
            <a:extLst>
              <a:ext uri="{FF2B5EF4-FFF2-40B4-BE49-F238E27FC236}">
                <a16:creationId xmlns:a16="http://schemas.microsoft.com/office/drawing/2014/main" id="{6C40D37D-E862-80E5-E9F9-3B164F2C28AB}"/>
              </a:ext>
            </a:extLst>
          </p:cNvPr>
          <p:cNvPicPr>
            <a:picLocks noChangeAspect="1"/>
          </p:cNvPicPr>
          <p:nvPr/>
        </p:nvPicPr>
        <p:blipFill>
          <a:blip r:embed="rId5" cstate="print">
            <a:alphaModFix amt="35000"/>
            <a:extLst>
              <a:ext uri="{28A0092B-C50C-407E-A947-70E740481C1C}">
                <a14:useLocalDpi xmlns:a14="http://schemas.microsoft.com/office/drawing/2010/main" val="0"/>
              </a:ext>
            </a:extLst>
          </a:blip>
          <a:srcRect t="25284" b="28900"/>
          <a:stretch/>
        </p:blipFill>
        <p:spPr>
          <a:xfrm>
            <a:off x="1962469" y="860957"/>
            <a:ext cx="7252232" cy="4273550"/>
          </a:xfrm>
          <a:prstGeom prst="rect">
            <a:avLst/>
          </a:prstGeom>
        </p:spPr>
      </p:pic>
      <p:sp>
        <p:nvSpPr>
          <p:cNvPr id="6" name="Rectangle 5">
            <a:extLst>
              <a:ext uri="{FF2B5EF4-FFF2-40B4-BE49-F238E27FC236}">
                <a16:creationId xmlns:a16="http://schemas.microsoft.com/office/drawing/2014/main" id="{D1D404DE-19B2-818B-9A34-6E6618FC09C8}"/>
              </a:ext>
            </a:extLst>
          </p:cNvPr>
          <p:cNvSpPr/>
          <p:nvPr/>
        </p:nvSpPr>
        <p:spPr>
          <a:xfrm>
            <a:off x="1194847" y="869950"/>
            <a:ext cx="3513842" cy="4273550"/>
          </a:xfrm>
          <a:prstGeom prst="rect">
            <a:avLst/>
          </a:prstGeom>
          <a:gradFill>
            <a:gsLst>
              <a:gs pos="3600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AI-generated content may be incorrect.">
            <a:extLst>
              <a:ext uri="{FF2B5EF4-FFF2-40B4-BE49-F238E27FC236}">
                <a16:creationId xmlns:a16="http://schemas.microsoft.com/office/drawing/2014/main" id="{93468FCF-4AC4-340A-A96C-1BB005C68B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50" y="1652502"/>
            <a:ext cx="2407508" cy="1354223"/>
          </a:xfrm>
          <a:prstGeom prst="rect">
            <a:avLst/>
          </a:prstGeom>
          <a:ln>
            <a:noFill/>
          </a:ln>
          <a:effectLst>
            <a:outerShdw blurRad="292100" dist="139700" dir="2700000" algn="tl" rotWithShape="0">
              <a:srgbClr val="333333">
                <a:alpha val="65000"/>
              </a:srgbClr>
            </a:outerShdw>
          </a:effectLst>
        </p:spPr>
      </p:pic>
      <p:sp>
        <p:nvSpPr>
          <p:cNvPr id="8" name="Title 3">
            <a:extLst>
              <a:ext uri="{FF2B5EF4-FFF2-40B4-BE49-F238E27FC236}">
                <a16:creationId xmlns:a16="http://schemas.microsoft.com/office/drawing/2014/main" id="{71A1BD8B-A101-FD92-5627-000E9D182BD9}"/>
              </a:ext>
              <a:ext uri="{C183D7F6-B498-43B3-948B-1728B52AA6E4}">
                <adec:decorative xmlns:adec="http://schemas.microsoft.com/office/drawing/2017/decorative" val="0"/>
              </a:ext>
            </a:extLst>
          </p:cNvPr>
          <p:cNvSpPr txBox="1">
            <a:spLocks/>
          </p:cNvSpPr>
          <p:nvPr/>
        </p:nvSpPr>
        <p:spPr>
          <a:xfrm>
            <a:off x="209191" y="3064962"/>
            <a:ext cx="6305549" cy="2097950"/>
          </a:xfrm>
          <a:prstGeom prst="rect">
            <a:avLst/>
          </a:prstGeom>
        </p:spPr>
        <p:txBody>
          <a:bodyPr vert="horz" lIns="68580" tIns="34290" rIns="68580" bIns="34290" rtlCol="0" anchor="ctr">
            <a:normAutofit/>
          </a:bodyPr>
          <a:lstStyle>
            <a:lvl1pPr algn="l" defTabSz="914400" rtl="0" eaLnBrk="1" latinLnBrk="0" hangingPunct="1">
              <a:lnSpc>
                <a:spcPts val="4000"/>
              </a:lnSpc>
              <a:spcBef>
                <a:spcPct val="0"/>
              </a:spcBef>
              <a:buNone/>
              <a:defRPr sz="3733" b="1" kern="1200" baseline="0">
                <a:solidFill>
                  <a:srgbClr val="0057B7"/>
                </a:solidFill>
                <a:effectLst/>
                <a:latin typeface="Calibri" pitchFamily="34" charset="0"/>
                <a:ea typeface="+mj-ea"/>
                <a:cs typeface="+mj-cs"/>
              </a:defRPr>
            </a:lvl1pPr>
          </a:lstStyle>
          <a:p>
            <a:pPr>
              <a:lnSpc>
                <a:spcPct val="100000"/>
              </a:lnSpc>
            </a:pPr>
            <a:r>
              <a:rPr lang="en-US" altLang="en-US" sz="2800" dirty="0">
                <a:solidFill>
                  <a:srgbClr val="000000"/>
                </a:solidFill>
              </a:rPr>
              <a:t>Social Determinants of Health and Selected Care Outcomes among Adults with HIV Diagnosed during 2023 in the United States and Puerto Rico</a:t>
            </a:r>
          </a:p>
        </p:txBody>
      </p:sp>
    </p:spTree>
    <p:extLst>
      <p:ext uri="{BB962C8B-B14F-4D97-AF65-F5344CB8AC3E}">
        <p14:creationId xmlns:p14="http://schemas.microsoft.com/office/powerpoint/2010/main" val="5228722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62527" y="101601"/>
            <a:ext cx="8418945" cy="406400"/>
          </a:xfrm>
        </p:spPr>
        <p:txBody>
          <a:bodyPr/>
          <a:lstStyle/>
          <a:p>
            <a:r>
              <a:rPr lang="en-US" sz="2000" b="1"/>
              <a:t>HIV diagnoses among females, by race/ethnicity and federal poverty status, 2023—county level, United States and Puerto Rico</a:t>
            </a:r>
          </a:p>
        </p:txBody>
      </p:sp>
      <p:sp>
        <p:nvSpPr>
          <p:cNvPr id="6" name="Rectangle 5">
            <a:extLst>
              <a:ext uri="{FF2B5EF4-FFF2-40B4-BE49-F238E27FC236}">
                <a16:creationId xmlns:a16="http://schemas.microsoft.com/office/drawing/2014/main" id="{7E9FC964-8051-BE62-5EF4-082DE523EAA6}"/>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C2FC99C8-66BB-9D7E-7747-BCF46B43788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291D1795-700B-752D-4350-6DEA8C1C6B70}"/>
              </a:ext>
              <a:ext uri="{C183D7F6-B498-43B3-948B-1728B52AA6E4}">
                <adec:decorative xmlns:adec="http://schemas.microsoft.com/office/drawing/2017/decorative" val="0"/>
              </a:ext>
            </a:extLst>
          </p:cNvPr>
          <p:cNvSpPr txBox="1">
            <a:spLocks/>
          </p:cNvSpPr>
          <p:nvPr/>
        </p:nvSpPr>
        <p:spPr>
          <a:xfrm>
            <a:off x="87154" y="4686954"/>
            <a:ext cx="8132957" cy="3929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a:t>
            </a:r>
            <a:r>
              <a:rPr lang="en-US" sz="900">
                <a:solidFill>
                  <a:srgbClr val="000000"/>
                </a:solidFill>
              </a:rPr>
              <a:t> 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race/ethnicity and federal poverty status at the county level.">
            <a:extLst>
              <a:ext uri="{FF2B5EF4-FFF2-40B4-BE49-F238E27FC236}">
                <a16:creationId xmlns:a16="http://schemas.microsoft.com/office/drawing/2014/main" id="{B8A5BA67-31EB-8B44-C7C9-51A0BC4EA006}"/>
              </a:ext>
            </a:extLst>
          </p:cNvPr>
          <p:cNvPicPr>
            <a:picLocks noChangeAspect="1"/>
          </p:cNvPicPr>
          <p:nvPr/>
        </p:nvPicPr>
        <p:blipFill>
          <a:blip r:embed="rId4"/>
          <a:stretch>
            <a:fillRect/>
          </a:stretch>
        </p:blipFill>
        <p:spPr>
          <a:xfrm>
            <a:off x="87154" y="992629"/>
            <a:ext cx="8943607" cy="3974937"/>
          </a:xfrm>
          <a:prstGeom prst="rect">
            <a:avLst/>
          </a:prstGeom>
        </p:spPr>
      </p:pic>
    </p:spTree>
    <p:extLst>
      <p:ext uri="{BB962C8B-B14F-4D97-AF65-F5344CB8AC3E}">
        <p14:creationId xmlns:p14="http://schemas.microsoft.com/office/powerpoint/2010/main" val="42387684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descr="This slide presents a table of linkage to HIV medical care within 1 month and viral suppression within 6 months of diagnosis in 2023 by sex and age in the highest poverty counties.">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dirty="0"/>
              <a:t>In 2023, males and females residing in counties with the highest poverty had the </a:t>
            </a:r>
            <a:r>
              <a:rPr lang="en-US" sz="1600" b="1" i="1" u="sng" dirty="0"/>
              <a:t>least favorable outcomes</a:t>
            </a:r>
            <a:r>
              <a:rPr lang="en-US" sz="1600" b="1" i="1" dirty="0"/>
              <a:t> </a:t>
            </a:r>
            <a:r>
              <a:rPr lang="en-US" sz="1600" dirty="0"/>
              <a:t>by age:</a:t>
            </a:r>
          </a:p>
          <a:p>
            <a:endParaRPr lang="en-US" sz="1400" b="1" dirty="0"/>
          </a:p>
        </p:txBody>
      </p:sp>
      <p:pic>
        <p:nvPicPr>
          <p:cNvPr id="8" name="Picture 7" descr="This slide presents a table of linkage to HIV medical care within 1 month and viral suppression within 6 months of diagnosis in 2023 by sex and age in the highest poverty counties.">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descr="This slide presents a table of linkage to HIV medical care within 1 month and viral suppression within 6 months of diagnosis in 2023 by sex and age in the highest poverty counties.">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age, and federal poverty status, 2023—county level, United States</a:t>
            </a:r>
          </a:p>
        </p:txBody>
      </p:sp>
      <p:sp>
        <p:nvSpPr>
          <p:cNvPr id="2" name="Text Placeholder 9" descr="This slide presents a table of linkage to HIV medical care within 1 month and viral suppression within 6 months of diagnosis in 2023 by sex and age in the highest poverty counties.">
            <a:extLst>
              <a:ext uri="{FF2B5EF4-FFF2-40B4-BE49-F238E27FC236}">
                <a16:creationId xmlns:a16="http://schemas.microsoft.com/office/drawing/2014/main" id="{B07939E2-68CA-A761-24FF-9F079AD38952}"/>
              </a:ext>
              <a:ext uri="{C183D7F6-B498-43B3-948B-1728B52AA6E4}">
                <adec:decorative xmlns:adec="http://schemas.microsoft.com/office/drawing/2017/decorative" val="0"/>
              </a:ext>
            </a:extLst>
          </p:cNvPr>
          <p:cNvSpPr txBox="1">
            <a:spLocks/>
          </p:cNvSpPr>
          <p:nvPr/>
        </p:nvSpPr>
        <p:spPr>
          <a:xfrm>
            <a:off x="87154" y="478982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algn="l">
              <a:defRPr/>
            </a:pPr>
            <a:r>
              <a:rPr kumimoji="0" lang="en-US" sz="900" b="0" i="1" u="none" strike="noStrike" kern="1200" cap="none" spc="0" normalizeH="0" baseline="0" noProof="0" dirty="0">
                <a:ln>
                  <a:noFill/>
                </a:ln>
                <a:solidFill>
                  <a:srgbClr val="000000"/>
                </a:solidFill>
                <a:effectLst/>
                <a:uLnTx/>
                <a:uFillTx/>
                <a:latin typeface="Calibri"/>
                <a:ea typeface="Calibri"/>
                <a:cs typeface="Calibri"/>
              </a:rPr>
              <a:t>Note. </a:t>
            </a:r>
            <a:r>
              <a:rPr lang="en-US" sz="900" dirty="0">
                <a:solidFill>
                  <a:srgbClr val="000000"/>
                </a:solidFill>
                <a:latin typeface="Calibri"/>
                <a:ea typeface="Calibri"/>
                <a:cs typeface="Calibri"/>
              </a:rPr>
              <a:t>Data are presented for persons aged </a:t>
            </a:r>
            <a:r>
              <a:rPr lang="en-US" sz="900" b="0" i="0" dirty="0">
                <a:solidFill>
                  <a:srgbClr val="000000"/>
                </a:solidFill>
                <a:effectLst/>
                <a:latin typeface="Calibri"/>
                <a:ea typeface="Calibri"/>
                <a:cs typeface="Calibri"/>
              </a:rPr>
              <a:t>≥ 18 years. Dagger (</a:t>
            </a:r>
            <a:r>
              <a:rPr lang="en-US" sz="900" b="0" i="0" dirty="0">
                <a:solidFill>
                  <a:srgbClr val="000000"/>
                </a:solidFill>
                <a:effectLst/>
                <a:latin typeface="Aptos Narrow"/>
                <a:cs typeface="Calibri"/>
              </a:rPr>
              <a:t>†) indicates the lowest  percentage linked to care or lowest percentage with suppressed viral load </a:t>
            </a:r>
            <a:r>
              <a:rPr lang="en-US" sz="900" dirty="0">
                <a:solidFill>
                  <a:srgbClr val="000000"/>
                </a:solidFill>
                <a:latin typeface="Aptos Narrow"/>
                <a:cs typeface="Calibri"/>
              </a:rPr>
              <a:t>was observed in the highest poverty quartile and in one or more additional quartiles.</a:t>
            </a:r>
            <a:r>
              <a:rPr lang="en-US" sz="900" b="0" i="0" dirty="0">
                <a:solidFill>
                  <a:srgbClr val="000000"/>
                </a:solidFill>
                <a:effectLst/>
                <a:latin typeface="Calibri"/>
                <a:ea typeface="Calibri"/>
                <a:cs typeface="Calibri"/>
              </a:rPr>
              <a:t> </a:t>
            </a:r>
            <a:endParaRPr kumimoji="0" lang="en-US" sz="900" b="0" i="0" u="none" strike="noStrike" kern="1200" cap="none" spc="0" normalizeH="0" baseline="0" noProof="0" dirty="0">
              <a:ln>
                <a:noFill/>
              </a:ln>
              <a:solidFill>
                <a:srgbClr val="000000"/>
              </a:solidFill>
              <a:effectLst/>
              <a:uLnTx/>
              <a:uFillTx/>
              <a:latin typeface="Calibri"/>
              <a:ea typeface="Calibri"/>
              <a:cs typeface="Calibri"/>
            </a:endParaRPr>
          </a:p>
        </p:txBody>
      </p:sp>
      <p:pic>
        <p:nvPicPr>
          <p:cNvPr id="9" name="Picture 8" descr="This slide presents a table of linkage to HIV medical care within 1 month and viral suppression within 6 months of diagnosis in 2023 by sex and age in the highest poverty counties.">
            <a:extLst>
              <a:ext uri="{FF2B5EF4-FFF2-40B4-BE49-F238E27FC236}">
                <a16:creationId xmlns:a16="http://schemas.microsoft.com/office/drawing/2014/main" id="{E3ADDFE9-7E29-2D27-70E4-11EF6791652F}"/>
              </a:ext>
            </a:extLst>
          </p:cNvPr>
          <p:cNvPicPr>
            <a:picLocks noChangeAspect="1"/>
          </p:cNvPicPr>
          <p:nvPr/>
        </p:nvPicPr>
        <p:blipFill>
          <a:blip r:embed="rId4"/>
          <a:stretch>
            <a:fillRect/>
          </a:stretch>
        </p:blipFill>
        <p:spPr>
          <a:xfrm>
            <a:off x="715285" y="1790086"/>
            <a:ext cx="7504826" cy="2737341"/>
          </a:xfrm>
          <a:prstGeom prst="rect">
            <a:avLst/>
          </a:prstGeom>
        </p:spPr>
      </p:pic>
    </p:spTree>
    <p:extLst>
      <p:ext uri="{BB962C8B-B14F-4D97-AF65-F5344CB8AC3E}">
        <p14:creationId xmlns:p14="http://schemas.microsoft.com/office/powerpoint/2010/main" val="15836486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highest poverty had the </a:t>
            </a:r>
            <a:r>
              <a:rPr lang="en-US" sz="1600" b="1" i="1" u="sng"/>
              <a:t>least favorable outcomes</a:t>
            </a:r>
            <a:r>
              <a:rPr lang="en-US" sz="1600" b="1" i="1"/>
              <a:t> </a:t>
            </a:r>
            <a:r>
              <a:rPr lang="en-US" sz="1600"/>
              <a:t>by race/ethnicity:</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1" y="-10309"/>
            <a:ext cx="8487020"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rPr>
              <a:t>Linkage to HIV medical care within 1 month and viral suppression within 6 months of HIV diagnosis, by sex, race/ethnicity, and federal poverty status, 2023—county level, United States</a:t>
            </a:r>
          </a:p>
        </p:txBody>
      </p:sp>
      <p:sp>
        <p:nvSpPr>
          <p:cNvPr id="2" name="Text Placeholder 9">
            <a:extLst>
              <a:ext uri="{FF2B5EF4-FFF2-40B4-BE49-F238E27FC236}">
                <a16:creationId xmlns:a16="http://schemas.microsoft.com/office/drawing/2014/main" id="{41459192-DFD0-4AFF-CF4E-A61FF7D3C492}"/>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Hispanic/Latino persons can be of any race.</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race/ethnicity in the highest poverty counties.">
            <a:extLst>
              <a:ext uri="{FF2B5EF4-FFF2-40B4-BE49-F238E27FC236}">
                <a16:creationId xmlns:a16="http://schemas.microsoft.com/office/drawing/2014/main" id="{EA8E6931-59A1-5A7E-7E5A-F0EB968BD363}"/>
              </a:ext>
            </a:extLst>
          </p:cNvPr>
          <p:cNvPicPr>
            <a:picLocks noChangeAspect="1"/>
          </p:cNvPicPr>
          <p:nvPr/>
        </p:nvPicPr>
        <p:blipFill>
          <a:blip r:embed="rId4"/>
          <a:stretch>
            <a:fillRect/>
          </a:stretch>
        </p:blipFill>
        <p:spPr>
          <a:xfrm>
            <a:off x="694844" y="1577301"/>
            <a:ext cx="7596274" cy="3170195"/>
          </a:xfrm>
          <a:prstGeom prst="rect">
            <a:avLst/>
          </a:prstGeom>
        </p:spPr>
      </p:pic>
    </p:spTree>
    <p:extLst>
      <p:ext uri="{BB962C8B-B14F-4D97-AF65-F5344CB8AC3E}">
        <p14:creationId xmlns:p14="http://schemas.microsoft.com/office/powerpoint/2010/main" val="21830657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33A060-86E6-C38A-466B-A422021E7C2E}"/>
              </a:ext>
            </a:extLst>
          </p:cNvPr>
          <p:cNvSpPr/>
          <p:nvPr/>
        </p:nvSpPr>
        <p:spPr>
          <a:xfrm>
            <a:off x="5678905" y="0"/>
            <a:ext cx="346509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78720" y="2124910"/>
            <a:ext cx="8229600" cy="857250"/>
          </a:xfrm>
        </p:spPr>
        <p:txBody>
          <a:bodyPr/>
          <a:lstStyle/>
          <a:p>
            <a:r>
              <a:rPr lang="en-US"/>
              <a:t>Median Household Income</a:t>
            </a:r>
          </a:p>
        </p:txBody>
      </p:sp>
      <p:pic>
        <p:nvPicPr>
          <p:cNvPr id="2050" name="Picture 2">
            <a:extLst>
              <a:ext uri="{FF2B5EF4-FFF2-40B4-BE49-F238E27FC236}">
                <a16:creationId xmlns:a16="http://schemas.microsoft.com/office/drawing/2014/main" id="{1D9C36E4-F096-44C6-DAD8-5910FCF33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127" y="935927"/>
            <a:ext cx="3114649" cy="323521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7640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04518" y="141433"/>
            <a:ext cx="8553741" cy="406400"/>
          </a:xfrm>
        </p:spPr>
        <p:txBody>
          <a:bodyPr/>
          <a:lstStyle/>
          <a:p>
            <a:r>
              <a:rPr lang="en-US" sz="2000" b="1"/>
              <a:t>HIV diagnoses, by sex and median household income, 2023—county level, United States and Puerto Rico</a:t>
            </a:r>
          </a:p>
        </p:txBody>
      </p:sp>
      <p:pic>
        <p:nvPicPr>
          <p:cNvPr id="2" name="Picture 1" descr="Logo&#10;&#10;Description automatically generated">
            <a:extLst>
              <a:ext uri="{FF2B5EF4-FFF2-40B4-BE49-F238E27FC236}">
                <a16:creationId xmlns:a16="http://schemas.microsoft.com/office/drawing/2014/main" id="{FC81C286-7695-7FDE-1ED2-D32F2215E44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Text Placeholder 9">
            <a:extLst>
              <a:ext uri="{FF2B5EF4-FFF2-40B4-BE49-F238E27FC236}">
                <a16:creationId xmlns:a16="http://schemas.microsoft.com/office/drawing/2014/main" id="{FA736CB0-C046-C93A-DA7B-537AB79828DC}"/>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Picture 4" descr="This slide presents a bar chart of HIV diagnoses among persons aged ≥18 years during 2023 in the United States and Puerto Rico, by sex and median household income at the county level.">
            <a:extLst>
              <a:ext uri="{FF2B5EF4-FFF2-40B4-BE49-F238E27FC236}">
                <a16:creationId xmlns:a16="http://schemas.microsoft.com/office/drawing/2014/main" id="{AA1DBA62-4093-07BE-0BA8-3C6248689C3D}"/>
              </a:ext>
            </a:extLst>
          </p:cNvPr>
          <p:cNvPicPr>
            <a:picLocks noChangeAspect="1"/>
          </p:cNvPicPr>
          <p:nvPr/>
        </p:nvPicPr>
        <p:blipFill>
          <a:blip r:embed="rId4"/>
          <a:stretch>
            <a:fillRect/>
          </a:stretch>
        </p:blipFill>
        <p:spPr>
          <a:xfrm>
            <a:off x="87154" y="1081124"/>
            <a:ext cx="9059441" cy="3542083"/>
          </a:xfrm>
          <a:prstGeom prst="rect">
            <a:avLst/>
          </a:prstGeom>
        </p:spPr>
      </p:pic>
    </p:spTree>
    <p:extLst>
      <p:ext uri="{BB962C8B-B14F-4D97-AF65-F5344CB8AC3E}">
        <p14:creationId xmlns:p14="http://schemas.microsoft.com/office/powerpoint/2010/main" val="39428043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a:t>HIV diagnoses among males, by age and median household income, 2023—county level, United States and Puerto Rico</a:t>
            </a:r>
          </a:p>
        </p:txBody>
      </p:sp>
      <p:pic>
        <p:nvPicPr>
          <p:cNvPr id="2" name="Picture 1" descr="Logo&#10;&#10;Description automatically generated">
            <a:extLst>
              <a:ext uri="{FF2B5EF4-FFF2-40B4-BE49-F238E27FC236}">
                <a16:creationId xmlns:a16="http://schemas.microsoft.com/office/drawing/2014/main" id="{9F45C1C3-C15E-2103-A3F6-B3961527AF8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Logo&#10;&#10;Description automatically generated">
            <a:extLst>
              <a:ext uri="{FF2B5EF4-FFF2-40B4-BE49-F238E27FC236}">
                <a16:creationId xmlns:a16="http://schemas.microsoft.com/office/drawing/2014/main" id="{DAA8B4E2-B509-93E4-CE9B-41606C9756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1" name="Text Placeholder 9">
            <a:extLst>
              <a:ext uri="{FF2B5EF4-FFF2-40B4-BE49-F238E27FC236}">
                <a16:creationId xmlns:a16="http://schemas.microsoft.com/office/drawing/2014/main" id="{8D88F0CA-03ED-09EE-C099-6329ADA1F4A2}"/>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males aged ≥18 years during 2023 in the United States and Puerto Rico, by age and median household income at the county level.">
            <a:extLst>
              <a:ext uri="{FF2B5EF4-FFF2-40B4-BE49-F238E27FC236}">
                <a16:creationId xmlns:a16="http://schemas.microsoft.com/office/drawing/2014/main" id="{FD9D5F73-19E6-BDEF-A037-AA3739A2A721}"/>
              </a:ext>
            </a:extLst>
          </p:cNvPr>
          <p:cNvPicPr>
            <a:picLocks noChangeAspect="1"/>
          </p:cNvPicPr>
          <p:nvPr/>
        </p:nvPicPr>
        <p:blipFill>
          <a:blip r:embed="rId4"/>
          <a:stretch>
            <a:fillRect/>
          </a:stretch>
        </p:blipFill>
        <p:spPr>
          <a:xfrm>
            <a:off x="87154" y="991441"/>
            <a:ext cx="8876545" cy="3535986"/>
          </a:xfrm>
          <a:prstGeom prst="rect">
            <a:avLst/>
          </a:prstGeom>
        </p:spPr>
      </p:pic>
    </p:spTree>
    <p:extLst>
      <p:ext uri="{BB962C8B-B14F-4D97-AF65-F5344CB8AC3E}">
        <p14:creationId xmlns:p14="http://schemas.microsoft.com/office/powerpoint/2010/main" val="1634364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57200" y="101601"/>
            <a:ext cx="8446655" cy="406400"/>
          </a:xfrm>
        </p:spPr>
        <p:txBody>
          <a:bodyPr/>
          <a:lstStyle/>
          <a:p>
            <a:r>
              <a:rPr lang="en-US" sz="2000" b="1"/>
              <a:t>HIV diagnoses among females, by age and median household income, 2023—county level, United States and Puerto Rico</a:t>
            </a:r>
          </a:p>
        </p:txBody>
      </p:sp>
      <p:pic>
        <p:nvPicPr>
          <p:cNvPr id="2" name="Picture 1" descr="Logo&#10;&#10;Description automatically generated">
            <a:extLst>
              <a:ext uri="{FF2B5EF4-FFF2-40B4-BE49-F238E27FC236}">
                <a16:creationId xmlns:a16="http://schemas.microsoft.com/office/drawing/2014/main" id="{67B97DF6-ECED-2337-2F15-B77AE9E88F09}"/>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9" name="Text Placeholder 9">
            <a:extLst>
              <a:ext uri="{FF2B5EF4-FFF2-40B4-BE49-F238E27FC236}">
                <a16:creationId xmlns:a16="http://schemas.microsoft.com/office/drawing/2014/main" id="{5E760066-59D9-7E81-F039-F8983EE9865F}"/>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age and median household income at the county level.">
            <a:extLst>
              <a:ext uri="{FF2B5EF4-FFF2-40B4-BE49-F238E27FC236}">
                <a16:creationId xmlns:a16="http://schemas.microsoft.com/office/drawing/2014/main" id="{06A80564-F339-68D7-EF1D-D92144E6E22D}"/>
              </a:ext>
            </a:extLst>
          </p:cNvPr>
          <p:cNvPicPr>
            <a:picLocks noChangeAspect="1"/>
          </p:cNvPicPr>
          <p:nvPr/>
        </p:nvPicPr>
        <p:blipFill>
          <a:blip r:embed="rId4"/>
          <a:stretch>
            <a:fillRect/>
          </a:stretch>
        </p:blipFill>
        <p:spPr>
          <a:xfrm>
            <a:off x="264802" y="1113965"/>
            <a:ext cx="8614395" cy="3633531"/>
          </a:xfrm>
          <a:prstGeom prst="rect">
            <a:avLst/>
          </a:prstGeom>
        </p:spPr>
      </p:pic>
    </p:spTree>
    <p:extLst>
      <p:ext uri="{BB962C8B-B14F-4D97-AF65-F5344CB8AC3E}">
        <p14:creationId xmlns:p14="http://schemas.microsoft.com/office/powerpoint/2010/main" val="193362041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85543" y="141433"/>
            <a:ext cx="8446655" cy="406400"/>
          </a:xfrm>
        </p:spPr>
        <p:txBody>
          <a:bodyPr/>
          <a:lstStyle/>
          <a:p>
            <a:r>
              <a:rPr lang="en-US" sz="2000" b="1" dirty="0">
                <a:latin typeface="Calibri"/>
                <a:ea typeface="Calibri"/>
                <a:cs typeface="Calibri"/>
              </a:rPr>
              <a:t>HIV diagnoses among males, by race/ethnicity and median household income, 2023—county level, United States and Puerto Rico</a:t>
            </a:r>
          </a:p>
        </p:txBody>
      </p:sp>
      <p:pic>
        <p:nvPicPr>
          <p:cNvPr id="2" name="Picture 1" descr="Logo&#10;&#10;Description automatically generated">
            <a:extLst>
              <a:ext uri="{FF2B5EF4-FFF2-40B4-BE49-F238E27FC236}">
                <a16:creationId xmlns:a16="http://schemas.microsoft.com/office/drawing/2014/main" id="{669E7AB2-7546-E013-9AF8-F250BFFAA2AD}"/>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9" name="Text Placeholder 9">
            <a:extLst>
              <a:ext uri="{FF2B5EF4-FFF2-40B4-BE49-F238E27FC236}">
                <a16:creationId xmlns:a16="http://schemas.microsoft.com/office/drawing/2014/main" id="{E88EF5A6-B50A-E6E3-335D-78E3007D70CE}"/>
              </a:ext>
              <a:ext uri="{C183D7F6-B498-43B3-948B-1728B52AA6E4}">
                <adec:decorative xmlns:adec="http://schemas.microsoft.com/office/drawing/2017/decorative" val="0"/>
              </a:ext>
            </a:extLst>
          </p:cNvPr>
          <p:cNvSpPr txBox="1">
            <a:spLocks/>
          </p:cNvSpPr>
          <p:nvPr/>
        </p:nvSpPr>
        <p:spPr>
          <a:xfrm>
            <a:off x="87155" y="4612221"/>
            <a:ext cx="8132957" cy="440138"/>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males aged ≥18 years during 2023 in the United States and Puerto Rico, by race/ethnicity and median household income at the county level.">
            <a:extLst>
              <a:ext uri="{FF2B5EF4-FFF2-40B4-BE49-F238E27FC236}">
                <a16:creationId xmlns:a16="http://schemas.microsoft.com/office/drawing/2014/main" id="{CE279AA2-6A85-E9D9-A434-25F67EB68D06}"/>
              </a:ext>
            </a:extLst>
          </p:cNvPr>
          <p:cNvPicPr>
            <a:picLocks noChangeAspect="1"/>
          </p:cNvPicPr>
          <p:nvPr/>
        </p:nvPicPr>
        <p:blipFill>
          <a:blip r:embed="rId4"/>
          <a:stretch>
            <a:fillRect/>
          </a:stretch>
        </p:blipFill>
        <p:spPr>
          <a:xfrm>
            <a:off x="197741" y="1076829"/>
            <a:ext cx="8748518" cy="3755461"/>
          </a:xfrm>
          <a:prstGeom prst="rect">
            <a:avLst/>
          </a:prstGeom>
        </p:spPr>
      </p:pic>
    </p:spTree>
    <p:extLst>
      <p:ext uri="{BB962C8B-B14F-4D97-AF65-F5344CB8AC3E}">
        <p14:creationId xmlns:p14="http://schemas.microsoft.com/office/powerpoint/2010/main" val="144304906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62527" y="101601"/>
            <a:ext cx="8418945" cy="406400"/>
          </a:xfrm>
        </p:spPr>
        <p:txBody>
          <a:bodyPr/>
          <a:lstStyle/>
          <a:p>
            <a:r>
              <a:rPr lang="en-US" sz="2000" b="1"/>
              <a:t>HIV diagnoses among females, by race/ethnicity and median household income, 2023—county level, United States and Puerto Rico</a:t>
            </a:r>
          </a:p>
        </p:txBody>
      </p:sp>
      <p:pic>
        <p:nvPicPr>
          <p:cNvPr id="2" name="Picture 1" descr="Logo&#10;&#10;Description automatically generated">
            <a:extLst>
              <a:ext uri="{FF2B5EF4-FFF2-40B4-BE49-F238E27FC236}">
                <a16:creationId xmlns:a16="http://schemas.microsoft.com/office/drawing/2014/main" id="{3B75A569-06AE-FF9A-6CA3-3F61FC531838}"/>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9" name="Text Placeholder 9">
            <a:extLst>
              <a:ext uri="{FF2B5EF4-FFF2-40B4-BE49-F238E27FC236}">
                <a16:creationId xmlns:a16="http://schemas.microsoft.com/office/drawing/2014/main" id="{F9FCC174-1C6B-42EE-94A8-4A873B8C3DCD}"/>
              </a:ext>
              <a:ext uri="{C183D7F6-B498-43B3-948B-1728B52AA6E4}">
                <adec:decorative xmlns:adec="http://schemas.microsoft.com/office/drawing/2017/decorative" val="0"/>
              </a:ext>
            </a:extLst>
          </p:cNvPr>
          <p:cNvSpPr txBox="1">
            <a:spLocks/>
          </p:cNvSpPr>
          <p:nvPr/>
        </p:nvSpPr>
        <p:spPr>
          <a:xfrm>
            <a:off x="114584" y="4691481"/>
            <a:ext cx="8132957" cy="392907"/>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race/ethnicity and median household income at the county level.">
            <a:extLst>
              <a:ext uri="{FF2B5EF4-FFF2-40B4-BE49-F238E27FC236}">
                <a16:creationId xmlns:a16="http://schemas.microsoft.com/office/drawing/2014/main" id="{41123E68-AC4D-4F0E-3D88-536E536EFDE2}"/>
              </a:ext>
            </a:extLst>
          </p:cNvPr>
          <p:cNvPicPr>
            <a:picLocks noChangeAspect="1"/>
          </p:cNvPicPr>
          <p:nvPr/>
        </p:nvPicPr>
        <p:blipFill>
          <a:blip r:embed="rId4"/>
          <a:stretch>
            <a:fillRect/>
          </a:stretch>
        </p:blipFill>
        <p:spPr>
          <a:xfrm>
            <a:off x="130678" y="990888"/>
            <a:ext cx="8882642" cy="3700593"/>
          </a:xfrm>
          <a:prstGeom prst="rect">
            <a:avLst/>
          </a:prstGeom>
        </p:spPr>
      </p:pic>
    </p:spTree>
    <p:extLst>
      <p:ext uri="{BB962C8B-B14F-4D97-AF65-F5344CB8AC3E}">
        <p14:creationId xmlns:p14="http://schemas.microsoft.com/office/powerpoint/2010/main" val="400075562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lowest median household income had the </a:t>
            </a:r>
            <a:r>
              <a:rPr lang="en-US" sz="1600" b="1" i="1" u="sng"/>
              <a:t>least favorable outcomes</a:t>
            </a:r>
            <a:r>
              <a:rPr lang="en-US" sz="1600" b="1" i="1"/>
              <a:t> </a:t>
            </a:r>
            <a:r>
              <a:rPr lang="en-US" sz="1600"/>
              <a:t>by age:</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age, and median household income, 2023—county level, United States</a:t>
            </a:r>
          </a:p>
        </p:txBody>
      </p:sp>
      <p:sp>
        <p:nvSpPr>
          <p:cNvPr id="2" name="Text Placeholder 9">
            <a:extLst>
              <a:ext uri="{FF2B5EF4-FFF2-40B4-BE49-F238E27FC236}">
                <a16:creationId xmlns:a16="http://schemas.microsoft.com/office/drawing/2014/main" id="{A953063E-3A06-D9F4-31A7-18EF80E03AFD}"/>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Dagger (</a:t>
            </a:r>
            <a:r>
              <a:rPr lang="en-US" sz="900" b="0" i="0">
                <a:solidFill>
                  <a:srgbClr val="000000"/>
                </a:solidFill>
                <a:effectLst/>
                <a:latin typeface="Aptos Narrow" panose="020B0004020202020204" pitchFamily="34" charset="0"/>
              </a:rPr>
              <a:t>†) indicates the lowest  percentage linked to care or lowest percentage with suppressed viral load was </a:t>
            </a:r>
            <a:r>
              <a:rPr lang="en-US" sz="900">
                <a:solidFill>
                  <a:srgbClr val="000000"/>
                </a:solidFill>
                <a:latin typeface="Aptos Narrow" panose="020B0004020202020204" pitchFamily="34" charset="0"/>
              </a:rPr>
              <a:t>observed in the lowest median household income quartile and in one or more additional quartiles.</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age in the lowest median household income counties.">
            <a:extLst>
              <a:ext uri="{FF2B5EF4-FFF2-40B4-BE49-F238E27FC236}">
                <a16:creationId xmlns:a16="http://schemas.microsoft.com/office/drawing/2014/main" id="{6FE9DDC1-042C-62EA-6E09-1F5F1BA945AD}"/>
              </a:ext>
            </a:extLst>
          </p:cNvPr>
          <p:cNvPicPr>
            <a:picLocks noChangeAspect="1"/>
          </p:cNvPicPr>
          <p:nvPr/>
        </p:nvPicPr>
        <p:blipFill>
          <a:blip r:embed="rId4"/>
          <a:stretch>
            <a:fillRect/>
          </a:stretch>
        </p:blipFill>
        <p:spPr>
          <a:xfrm>
            <a:off x="648224" y="1576812"/>
            <a:ext cx="7571888" cy="2999492"/>
          </a:xfrm>
          <a:prstGeom prst="rect">
            <a:avLst/>
          </a:prstGeom>
        </p:spPr>
      </p:pic>
    </p:spTree>
    <p:extLst>
      <p:ext uri="{BB962C8B-B14F-4D97-AF65-F5344CB8AC3E}">
        <p14:creationId xmlns:p14="http://schemas.microsoft.com/office/powerpoint/2010/main" val="37083481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ECA22-8EB3-D507-C769-A80858D32A7B}"/>
              </a:ext>
              <a:ext uri="{C183D7F6-B498-43B3-948B-1728B52AA6E4}">
                <adec:decorative xmlns:adec="http://schemas.microsoft.com/office/drawing/2017/decorative" val="0"/>
              </a:ext>
            </a:extLst>
          </p:cNvPr>
          <p:cNvSpPr>
            <a:spLocks noGrp="1"/>
          </p:cNvSpPr>
          <p:nvPr>
            <p:ph type="title"/>
          </p:nvPr>
        </p:nvSpPr>
        <p:spPr>
          <a:xfrm>
            <a:off x="457199" y="-101514"/>
            <a:ext cx="8229600" cy="857250"/>
          </a:xfrm>
        </p:spPr>
        <p:txBody>
          <a:bodyPr/>
          <a:lstStyle/>
          <a:p>
            <a:r>
              <a:rPr lang="en-US"/>
              <a:t>Data Sources and Technical Notes</a:t>
            </a:r>
            <a:endParaRPr lang="en-US" sz="1800"/>
          </a:p>
        </p:txBody>
      </p:sp>
      <p:sp>
        <p:nvSpPr>
          <p:cNvPr id="2" name="Text Placeholder 1">
            <a:extLst>
              <a:ext uri="{FF2B5EF4-FFF2-40B4-BE49-F238E27FC236}">
                <a16:creationId xmlns:a16="http://schemas.microsoft.com/office/drawing/2014/main" id="{5CD8958D-A25A-77D2-8BAF-7EB768452F15}"/>
              </a:ext>
              <a:ext uri="{C183D7F6-B498-43B3-948B-1728B52AA6E4}">
                <adec:decorative xmlns:adec="http://schemas.microsoft.com/office/drawing/2017/decorative" val="0"/>
              </a:ext>
            </a:extLst>
          </p:cNvPr>
          <p:cNvSpPr>
            <a:spLocks noGrp="1"/>
          </p:cNvSpPr>
          <p:nvPr>
            <p:ph type="body" sz="quarter" idx="10"/>
          </p:nvPr>
        </p:nvSpPr>
        <p:spPr>
          <a:xfrm>
            <a:off x="186864" y="456107"/>
            <a:ext cx="8616314" cy="4231285"/>
          </a:xfrm>
        </p:spPr>
        <p:txBody>
          <a:bodyPr>
            <a:noAutofit/>
          </a:bodyPr>
          <a:lstStyle/>
          <a:p>
            <a:r>
              <a:rPr lang="en-US" sz="1400" kern="100" dirty="0">
                <a:effectLst/>
                <a:latin typeface="Calibri"/>
                <a:ea typeface="Calibri"/>
                <a:cs typeface="Calibri"/>
              </a:rPr>
              <a:t>For more information on data sources, data collection and reporting practices, and case definitions, see </a:t>
            </a:r>
            <a:r>
              <a:rPr lang="fr-FR" sz="1400" kern="100" dirty="0">
                <a:effectLst/>
                <a:latin typeface="Calibri"/>
                <a:ea typeface="Calibri"/>
                <a:cs typeface="Calibri"/>
              </a:rPr>
              <a:t>National HIV Surveillance System (NHSS)</a:t>
            </a:r>
            <a:r>
              <a:rPr lang="en-US" sz="1400" kern="100" dirty="0">
                <a:effectLst/>
                <a:latin typeface="Calibri"/>
                <a:ea typeface="Calibri"/>
                <a:cs typeface="Calibri"/>
              </a:rPr>
              <a:t> Technical Notes, available at </a:t>
            </a:r>
            <a:r>
              <a:rPr lang="en-US" sz="1400" dirty="0">
                <a:effectLst/>
                <a:latin typeface="Calibri"/>
                <a:ea typeface="Calibri"/>
                <a:cs typeface="Calibri"/>
                <a:hlinkClick r:id="rId3" tooltip="https://www.cdc.gov/hiv-data/nhss/index.html"/>
              </a:rPr>
              <a:t>https://www.cdc.gov/hiv-data/nhss/index.html</a:t>
            </a:r>
            <a:r>
              <a:rPr lang="en-US" sz="1400" dirty="0">
                <a:effectLst/>
                <a:latin typeface="Calibri"/>
                <a:ea typeface="Calibri"/>
                <a:cs typeface="Calibri"/>
              </a:rPr>
              <a:t> </a:t>
            </a:r>
            <a:endParaRPr lang="en-US" sz="1400" dirty="0">
              <a:latin typeface="Calibri"/>
              <a:ea typeface="Calibri"/>
              <a:cs typeface="Calibri"/>
            </a:endParaRPr>
          </a:p>
          <a:p>
            <a:pPr>
              <a:spcBef>
                <a:spcPts val="1200"/>
              </a:spcBef>
            </a:pPr>
            <a:r>
              <a:rPr lang="en-US" sz="1400" dirty="0">
                <a:latin typeface="Calibri"/>
                <a:ea typeface="Calibri"/>
                <a:cs typeface="Calibri"/>
              </a:rPr>
              <a:t>For more information on </a:t>
            </a:r>
            <a:r>
              <a:rPr lang="en-US" sz="1400" i="0" u="none" strike="noStrike" baseline="0" dirty="0">
                <a:solidFill>
                  <a:srgbClr val="000000"/>
                </a:solidFill>
                <a:latin typeface="Calibri"/>
                <a:ea typeface="Calibri"/>
                <a:cs typeface="Calibri"/>
              </a:rPr>
              <a:t>social determinants of  health (SDOH)</a:t>
            </a:r>
            <a:r>
              <a:rPr lang="en-US" sz="1400" dirty="0">
                <a:latin typeface="Calibri"/>
                <a:ea typeface="Calibri"/>
                <a:cs typeface="Calibri"/>
              </a:rPr>
              <a:t> definitions </a:t>
            </a:r>
            <a:r>
              <a:rPr lang="en-US" sz="1400" i="0" u="none" strike="noStrike" baseline="0" dirty="0">
                <a:solidFill>
                  <a:srgbClr val="000000"/>
                </a:solidFill>
                <a:latin typeface="Calibri"/>
                <a:ea typeface="Calibri"/>
                <a:cs typeface="Calibri"/>
              </a:rPr>
              <a:t>and data specifications</a:t>
            </a:r>
            <a:r>
              <a:rPr lang="en-US" sz="1400" dirty="0">
                <a:latin typeface="Calibri"/>
                <a:ea typeface="Calibri"/>
                <a:cs typeface="Calibri"/>
              </a:rPr>
              <a:t>, see </a:t>
            </a:r>
            <a:r>
              <a:rPr lang="en-US" sz="1400" dirty="0">
                <a:solidFill>
                  <a:srgbClr val="000000"/>
                </a:solidFill>
                <a:latin typeface="Calibri"/>
                <a:ea typeface="Calibri"/>
                <a:cs typeface="Calibri"/>
              </a:rPr>
              <a:t>S</a:t>
            </a:r>
            <a:r>
              <a:rPr lang="en-US" sz="1400" i="0" dirty="0">
                <a:solidFill>
                  <a:srgbClr val="000000"/>
                </a:solidFill>
                <a:effectLst/>
                <a:latin typeface="Calibri"/>
                <a:ea typeface="Calibri"/>
                <a:cs typeface="Calibri"/>
              </a:rPr>
              <a:t>ocial </a:t>
            </a:r>
            <a:r>
              <a:rPr lang="en-US" sz="1400" dirty="0">
                <a:solidFill>
                  <a:srgbClr val="000000"/>
                </a:solidFill>
                <a:latin typeface="Calibri"/>
                <a:ea typeface="Calibri"/>
                <a:cs typeface="Calibri"/>
              </a:rPr>
              <a:t>D</a:t>
            </a:r>
            <a:r>
              <a:rPr lang="en-US" sz="1400" i="0" dirty="0">
                <a:solidFill>
                  <a:srgbClr val="000000"/>
                </a:solidFill>
                <a:effectLst/>
                <a:latin typeface="Calibri"/>
                <a:ea typeface="Calibri"/>
                <a:cs typeface="Calibri"/>
              </a:rPr>
              <a:t>eterminants of Health Report </a:t>
            </a:r>
            <a:r>
              <a:rPr lang="en-US" sz="1400" dirty="0">
                <a:latin typeface="Calibri"/>
                <a:ea typeface="Calibri"/>
                <a:cs typeface="Calibri"/>
              </a:rPr>
              <a:t>Technical Notes, </a:t>
            </a:r>
            <a:r>
              <a:rPr lang="en-US" sz="1400" dirty="0">
                <a:solidFill>
                  <a:srgbClr val="000000"/>
                </a:solidFill>
                <a:latin typeface="Calibri"/>
                <a:ea typeface="Calibri"/>
                <a:cs typeface="Calibri"/>
              </a:rPr>
              <a:t>available at </a:t>
            </a:r>
            <a:r>
              <a:rPr lang="en-US" sz="1400" u="sng" dirty="0">
                <a:hlinkClick r:id="rId4"/>
              </a:rPr>
              <a:t>https://www.cdc.gov/hiv-data/nhss/sdoh-hiv-diagnoses-and-selected-care-outcomes-2025.html</a:t>
            </a:r>
            <a:r>
              <a:rPr lang="en-US" sz="1400" dirty="0"/>
              <a:t> </a:t>
            </a:r>
          </a:p>
          <a:p>
            <a:pPr>
              <a:spcBef>
                <a:spcPts val="1200"/>
              </a:spcBef>
            </a:pPr>
            <a:r>
              <a:rPr lang="en-US" sz="1400" dirty="0">
                <a:latin typeface="Calibri"/>
                <a:ea typeface="Calibri"/>
                <a:cs typeface="Calibri"/>
              </a:rPr>
              <a:t>For more information on diagnoses, see HIV Surveillance Report Technical Notes, available at </a:t>
            </a:r>
            <a:r>
              <a:rPr lang="en-US" sz="1400" i="0" u="none" strike="noStrike" baseline="0" dirty="0">
                <a:solidFill>
                  <a:srgbClr val="000000"/>
                </a:solidFill>
                <a:latin typeface="Calibri"/>
                <a:ea typeface="Calibri"/>
                <a:cs typeface="Calibri"/>
                <a:hlinkClick r:id="rId5"/>
              </a:rPr>
              <a:t>https://www.cdc.gov/hiv-data/nhss/hiv-diagnoses-deaths-and-prevalence-2025.html</a:t>
            </a:r>
            <a:r>
              <a:rPr lang="en-US" sz="1400" i="0" u="none" strike="noStrike" baseline="0" dirty="0">
                <a:solidFill>
                  <a:srgbClr val="000000"/>
                </a:solidFill>
                <a:latin typeface="Calibri"/>
                <a:ea typeface="Calibri"/>
                <a:cs typeface="Calibri"/>
              </a:rPr>
              <a:t> </a:t>
            </a:r>
            <a:endParaRPr lang="en-US" sz="1400" dirty="0">
              <a:solidFill>
                <a:srgbClr val="000000"/>
              </a:solidFill>
              <a:latin typeface="Calibri"/>
              <a:ea typeface="Calibri"/>
              <a:cs typeface="Calibri"/>
            </a:endParaRPr>
          </a:p>
          <a:p>
            <a:pPr>
              <a:spcBef>
                <a:spcPts val="1200"/>
              </a:spcBef>
            </a:pPr>
            <a:r>
              <a:rPr lang="en-US" sz="1400" dirty="0">
                <a:solidFill>
                  <a:srgbClr val="000000"/>
                </a:solidFill>
                <a:latin typeface="Calibri"/>
                <a:ea typeface="Calibri"/>
                <a:cs typeface="Calibri"/>
              </a:rPr>
              <a:t>For more information on linkage to HIV medical care within 1 month and viral suppression within 6 months of HIV diagnosis, </a:t>
            </a:r>
            <a:r>
              <a:rPr lang="en-US" sz="1400" dirty="0">
                <a:latin typeface="Calibri"/>
                <a:ea typeface="Calibri"/>
                <a:cs typeface="Calibri"/>
              </a:rPr>
              <a:t>see Monitoring HIV Prevention and Care Outcomes Report Technical Notes,</a:t>
            </a:r>
            <a:r>
              <a:rPr lang="en-US" sz="1400" dirty="0">
                <a:solidFill>
                  <a:srgbClr val="000000"/>
                </a:solidFill>
                <a:latin typeface="Calibri"/>
                <a:ea typeface="Calibri"/>
                <a:cs typeface="Calibri"/>
              </a:rPr>
              <a:t> available at </a:t>
            </a:r>
            <a:r>
              <a:rPr lang="en-US" sz="1400" dirty="0">
                <a:solidFill>
                  <a:srgbClr val="000000"/>
                </a:solidFill>
                <a:latin typeface="Calibri"/>
                <a:ea typeface="Calibri"/>
                <a:cs typeface="Calibri"/>
                <a:hlinkClick r:id="rId6"/>
              </a:rPr>
              <a:t>https://www.cdc.gov/hiv-data/nhss/national-hiv-prevention-and-care-objectives-2025.html</a:t>
            </a:r>
            <a:r>
              <a:rPr lang="en-US" sz="1400" dirty="0">
                <a:solidFill>
                  <a:srgbClr val="000000"/>
                </a:solidFill>
                <a:latin typeface="Calibri"/>
                <a:ea typeface="Calibri"/>
                <a:cs typeface="Calibri"/>
              </a:rPr>
              <a:t> </a:t>
            </a:r>
          </a:p>
          <a:p>
            <a:pPr>
              <a:spcBef>
                <a:spcPts val="1200"/>
              </a:spcBef>
            </a:pPr>
            <a:r>
              <a:rPr lang="en-US" sz="1400" i="0" u="none" strike="noStrike" baseline="0" dirty="0">
                <a:solidFill>
                  <a:srgbClr val="000000"/>
                </a:solidFill>
                <a:latin typeface="Calibri"/>
                <a:ea typeface="Calibri"/>
                <a:cs typeface="Calibri"/>
              </a:rPr>
              <a:t>For the definitions of SDOH indicator variables used in this report, see the U.S. Census Bureau’s American Community Survey</a:t>
            </a:r>
            <a:r>
              <a:rPr lang="en-US" sz="1400" dirty="0">
                <a:solidFill>
                  <a:srgbClr val="000000"/>
                </a:solidFill>
                <a:latin typeface="Calibri"/>
                <a:ea typeface="Calibri"/>
                <a:cs typeface="Calibri"/>
              </a:rPr>
              <a:t>,</a:t>
            </a:r>
            <a:r>
              <a:rPr lang="en-US" sz="1400" i="0" u="none" strike="noStrike" baseline="0" dirty="0">
                <a:solidFill>
                  <a:srgbClr val="000000"/>
                </a:solidFill>
                <a:latin typeface="Calibri"/>
                <a:ea typeface="Calibri"/>
                <a:cs typeface="Calibri"/>
              </a:rPr>
              <a:t> </a:t>
            </a:r>
            <a:r>
              <a:rPr lang="en-US" sz="1400" dirty="0">
                <a:solidFill>
                  <a:srgbClr val="000000"/>
                </a:solidFill>
                <a:latin typeface="Calibri"/>
                <a:ea typeface="Calibri"/>
                <a:cs typeface="Calibri"/>
              </a:rPr>
              <a:t>available </a:t>
            </a:r>
            <a:r>
              <a:rPr lang="en-US" sz="1400" i="0" u="none" strike="noStrike" baseline="0" dirty="0">
                <a:solidFill>
                  <a:srgbClr val="000000"/>
                </a:solidFill>
                <a:latin typeface="Calibri"/>
                <a:ea typeface="Calibri"/>
                <a:cs typeface="Calibri"/>
              </a:rPr>
              <a:t>at </a:t>
            </a:r>
            <a:r>
              <a:rPr lang="en-US" sz="1400" i="0" u="none" strike="noStrike" baseline="0" dirty="0">
                <a:solidFill>
                  <a:srgbClr val="000000"/>
                </a:solidFill>
                <a:latin typeface="Calibri"/>
                <a:ea typeface="Calibri"/>
                <a:cs typeface="Calibri"/>
                <a:hlinkClick r:id="rId7"/>
              </a:rPr>
              <a:t>http</a:t>
            </a:r>
            <a:r>
              <a:rPr lang="en-US" sz="1400" i="0" u="none" strike="noStrike" baseline="0" dirty="0">
                <a:solidFill>
                  <a:srgbClr val="000000"/>
                </a:solidFill>
                <a:latin typeface="Calibri"/>
                <a:ea typeface="Calibri"/>
                <a:cs typeface="Calibri"/>
                <a:hlinkClick r:id="rId7"/>
              </a:rPr>
              <a:t>s</a:t>
            </a:r>
            <a:r>
              <a:rPr lang="en-US" sz="1400" i="0" u="none" strike="noStrike" baseline="0" dirty="0">
                <a:solidFill>
                  <a:srgbClr val="000000"/>
                </a:solidFill>
                <a:latin typeface="Calibri"/>
                <a:ea typeface="Calibri"/>
                <a:cs typeface="Calibri"/>
                <a:hlinkClick r:id="rId7"/>
              </a:rPr>
              <a:t>://www2.census.gov/programs-surveys/acs/tech_docs/subject_definitions/2023_ACSSubjectDefinitions.pdf</a:t>
            </a:r>
            <a:endParaRPr lang="en-US" sz="1400" i="0" u="none" strike="noStrike" baseline="0" dirty="0">
              <a:solidFill>
                <a:srgbClr val="000000"/>
              </a:solidFill>
              <a:latin typeface="Calibri"/>
              <a:ea typeface="Calibri"/>
              <a:cs typeface="Calibri"/>
            </a:endParaRPr>
          </a:p>
          <a:p>
            <a:endParaRPr lang="en-US" sz="1400" kern="100" dirty="0">
              <a:latin typeface="+mn-lt"/>
              <a:ea typeface="Calibri" panose="020F0502020204030204" pitchFamily="34" charset="0"/>
              <a:cs typeface="Times New Roman" panose="02020603050405020304" pitchFamily="18" charset="0"/>
            </a:endParaRPr>
          </a:p>
          <a:p>
            <a:endParaRPr lang="en-US" sz="1400" i="0" u="none" strike="noStrike" baseline="0" dirty="0">
              <a:solidFill>
                <a:srgbClr val="000000"/>
              </a:solidFill>
              <a:cs typeface="Calibri" panose="020F0502020204030204" pitchFamily="34" charset="0"/>
            </a:endParaRPr>
          </a:p>
          <a:p>
            <a:endParaRPr lang="en-US" sz="1400" dirty="0">
              <a:solidFill>
                <a:srgbClr val="000000"/>
              </a:solidFill>
              <a:cs typeface="Calibri" panose="020F0502020204030204" pitchFamily="34" charset="0"/>
            </a:endParaRPr>
          </a:p>
          <a:p>
            <a:pPr marL="0" indent="0">
              <a:buNone/>
            </a:pPr>
            <a:endParaRPr lang="en-US" sz="1400" dirty="0"/>
          </a:p>
          <a:p>
            <a:endParaRPr lang="en-US" sz="1400" kern="100" dirty="0">
              <a:cs typeface="Calibri" panose="020F0502020204030204" pitchFamily="34" charset="0"/>
            </a:endParaRPr>
          </a:p>
          <a:p>
            <a:pPr marL="287020" lvl="1" indent="0">
              <a:buNone/>
            </a:pPr>
            <a:endParaRPr lang="en-US" sz="1200" dirty="0">
              <a:ea typeface="Calibri" panose="020F0502020204030204" pitchFamily="34" charset="0"/>
              <a:cs typeface="Calibri" panose="020F0502020204030204" pitchFamily="34" charset="0"/>
            </a:endParaRPr>
          </a:p>
        </p:txBody>
      </p:sp>
      <p:pic>
        <p:nvPicPr>
          <p:cNvPr id="4" name="Picture 3" descr="Logo&#10;&#10;Description automatically generated">
            <a:extLst>
              <a:ext uri="{FF2B5EF4-FFF2-40B4-BE49-F238E27FC236}">
                <a16:creationId xmlns:a16="http://schemas.microsoft.com/office/drawing/2014/main" id="{5FD5A4E2-A67B-056D-EB61-3CECDBFD58CE}"/>
              </a:ext>
            </a:extLst>
          </p:cNvPr>
          <p:cNvPicPr>
            <a:picLocks noGrp="1" noRot="1" noMove="1" noResize="1" noEditPoints="1" noAdjustHandles="1" noChangeArrowheads="1" noChangeShapeType="1" noCrop="1"/>
          </p:cNvPicPr>
          <p:nvPr/>
        </p:nvPicPr>
        <p:blipFill>
          <a:blip r:embed="rId8"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134470461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lowest median household income had the </a:t>
            </a:r>
            <a:r>
              <a:rPr lang="en-US" sz="1600" b="1" i="1" u="sng"/>
              <a:t>least favorable outcomes</a:t>
            </a:r>
            <a:r>
              <a:rPr lang="en-US" sz="1600" b="1" i="1"/>
              <a:t> </a:t>
            </a:r>
            <a:r>
              <a:rPr lang="en-US" sz="1600"/>
              <a:t>by race/ethnicity:</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race/ethnicity, and median household income, 2023—county level, United States</a:t>
            </a:r>
          </a:p>
        </p:txBody>
      </p:sp>
      <p:sp>
        <p:nvSpPr>
          <p:cNvPr id="2" name="Text Placeholder 9">
            <a:extLst>
              <a:ext uri="{FF2B5EF4-FFF2-40B4-BE49-F238E27FC236}">
                <a16:creationId xmlns:a16="http://schemas.microsoft.com/office/drawing/2014/main" id="{661DAE36-4050-4446-3DBF-51DDBBA853F0}"/>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Hispanic/Latino persons can be of any race.</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race/ethnicity in the lowest median household income counties.">
            <a:extLst>
              <a:ext uri="{FF2B5EF4-FFF2-40B4-BE49-F238E27FC236}">
                <a16:creationId xmlns:a16="http://schemas.microsoft.com/office/drawing/2014/main" id="{C46DB97C-465C-10A6-EE1D-DD32DEBA5B5B}"/>
              </a:ext>
            </a:extLst>
          </p:cNvPr>
          <p:cNvPicPr>
            <a:picLocks noChangeAspect="1"/>
          </p:cNvPicPr>
          <p:nvPr/>
        </p:nvPicPr>
        <p:blipFill>
          <a:blip r:embed="rId4"/>
          <a:stretch>
            <a:fillRect/>
          </a:stretch>
        </p:blipFill>
        <p:spPr>
          <a:xfrm>
            <a:off x="734234" y="1576812"/>
            <a:ext cx="7675529" cy="3328704"/>
          </a:xfrm>
          <a:prstGeom prst="rect">
            <a:avLst/>
          </a:prstGeom>
        </p:spPr>
      </p:pic>
    </p:spTree>
    <p:extLst>
      <p:ext uri="{BB962C8B-B14F-4D97-AF65-F5344CB8AC3E}">
        <p14:creationId xmlns:p14="http://schemas.microsoft.com/office/powerpoint/2010/main" val="13928115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51623" y="2145505"/>
            <a:ext cx="8229600" cy="857250"/>
          </a:xfrm>
        </p:spPr>
        <p:txBody>
          <a:bodyPr/>
          <a:lstStyle/>
          <a:p>
            <a:r>
              <a:rPr lang="en-US"/>
              <a:t>Education Level</a:t>
            </a:r>
          </a:p>
        </p:txBody>
      </p:sp>
      <p:sp>
        <p:nvSpPr>
          <p:cNvPr id="2" name="Rectangle 1">
            <a:extLst>
              <a:ext uri="{FF2B5EF4-FFF2-40B4-BE49-F238E27FC236}">
                <a16:creationId xmlns:a16="http://schemas.microsoft.com/office/drawing/2014/main" id="{32B86541-0394-07FC-017F-FDE3604CE050}"/>
              </a:ext>
            </a:extLst>
          </p:cNvPr>
          <p:cNvSpPr/>
          <p:nvPr/>
        </p:nvSpPr>
        <p:spPr>
          <a:xfrm>
            <a:off x="5678905" y="0"/>
            <a:ext cx="346509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9D21AB6E-B495-5867-6AB3-DB1476752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06" y="972656"/>
            <a:ext cx="3126470" cy="273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622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04518" y="141433"/>
            <a:ext cx="8553741" cy="406400"/>
          </a:xfrm>
        </p:spPr>
        <p:txBody>
          <a:bodyPr/>
          <a:lstStyle/>
          <a:p>
            <a:r>
              <a:rPr lang="en-US" sz="2000" b="1"/>
              <a:t>HIV diagnoses, by sex and education level, 2023—county level, United States and Puerto Rico</a:t>
            </a:r>
          </a:p>
        </p:txBody>
      </p:sp>
      <p:pic>
        <p:nvPicPr>
          <p:cNvPr id="2" name="Picture 1" descr="Logo&#10;&#10;Description automatically generated">
            <a:extLst>
              <a:ext uri="{FF2B5EF4-FFF2-40B4-BE49-F238E27FC236}">
                <a16:creationId xmlns:a16="http://schemas.microsoft.com/office/drawing/2014/main" id="{5F49D4B7-A54B-CC5E-427B-3B1A0CF9A99D}"/>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Text Placeholder 9">
            <a:extLst>
              <a:ext uri="{FF2B5EF4-FFF2-40B4-BE49-F238E27FC236}">
                <a16:creationId xmlns:a16="http://schemas.microsoft.com/office/drawing/2014/main" id="{9D243A5B-07EB-58CE-3F9E-37E32669098D}"/>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persons aged ≥18 years during 2023 in the United States and Puerto Rico, by sex and education level at the county level.">
            <a:extLst>
              <a:ext uri="{FF2B5EF4-FFF2-40B4-BE49-F238E27FC236}">
                <a16:creationId xmlns:a16="http://schemas.microsoft.com/office/drawing/2014/main" id="{FB8F5445-B976-B4D2-5226-A4507BF21503}"/>
              </a:ext>
            </a:extLst>
          </p:cNvPr>
          <p:cNvPicPr>
            <a:picLocks noChangeAspect="1"/>
          </p:cNvPicPr>
          <p:nvPr/>
        </p:nvPicPr>
        <p:blipFill>
          <a:blip r:embed="rId4"/>
          <a:stretch>
            <a:fillRect/>
          </a:stretch>
        </p:blipFill>
        <p:spPr>
          <a:xfrm>
            <a:off x="291887" y="992035"/>
            <a:ext cx="8779001" cy="3755461"/>
          </a:xfrm>
          <a:prstGeom prst="rect">
            <a:avLst/>
          </a:prstGeom>
        </p:spPr>
      </p:pic>
    </p:spTree>
    <p:extLst>
      <p:ext uri="{BB962C8B-B14F-4D97-AF65-F5344CB8AC3E}">
        <p14:creationId xmlns:p14="http://schemas.microsoft.com/office/powerpoint/2010/main" val="274056472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a:t>HIV diagnoses among males, by age and education level, 2023—county level, United States and Puerto Rico</a:t>
            </a:r>
          </a:p>
        </p:txBody>
      </p:sp>
      <p:sp>
        <p:nvSpPr>
          <p:cNvPr id="6" name="Rectangle 5">
            <a:extLst>
              <a:ext uri="{FF2B5EF4-FFF2-40B4-BE49-F238E27FC236}">
                <a16:creationId xmlns:a16="http://schemas.microsoft.com/office/drawing/2014/main" id="{6EF87F06-3336-86B9-3618-E93FD3DB98DE}"/>
              </a:ext>
            </a:extLst>
          </p:cNvPr>
          <p:cNvSpPr/>
          <p:nvPr/>
        </p:nvSpPr>
        <p:spPr>
          <a:xfrm>
            <a:off x="6883545" y="4601022"/>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9E0D21D1-EF09-29AA-4CC8-ABC1D31109B5}"/>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Logo&#10;&#10;Description automatically generated">
            <a:extLst>
              <a:ext uri="{FF2B5EF4-FFF2-40B4-BE49-F238E27FC236}">
                <a16:creationId xmlns:a16="http://schemas.microsoft.com/office/drawing/2014/main" id="{681DD0F4-80F0-CB9E-2F7F-BFA103F9B76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9C25A2EB-42D2-5CCA-A401-2A7D56F66A12}"/>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males aged ≥18 years during 2023 in the United States and Puerto Rico, by age and education level at the county level.">
            <a:extLst>
              <a:ext uri="{FF2B5EF4-FFF2-40B4-BE49-F238E27FC236}">
                <a16:creationId xmlns:a16="http://schemas.microsoft.com/office/drawing/2014/main" id="{2C98A1CE-EECB-1342-29A1-FB65CD26DB8B}"/>
              </a:ext>
            </a:extLst>
          </p:cNvPr>
          <p:cNvPicPr>
            <a:picLocks noChangeAspect="1"/>
          </p:cNvPicPr>
          <p:nvPr/>
        </p:nvPicPr>
        <p:blipFill>
          <a:blip r:embed="rId4"/>
          <a:stretch>
            <a:fillRect/>
          </a:stretch>
        </p:blipFill>
        <p:spPr>
          <a:xfrm>
            <a:off x="87154" y="1013999"/>
            <a:ext cx="8974090" cy="3651821"/>
          </a:xfrm>
          <a:prstGeom prst="rect">
            <a:avLst/>
          </a:prstGeom>
        </p:spPr>
      </p:pic>
    </p:spTree>
    <p:extLst>
      <p:ext uri="{BB962C8B-B14F-4D97-AF65-F5344CB8AC3E}">
        <p14:creationId xmlns:p14="http://schemas.microsoft.com/office/powerpoint/2010/main" val="304252750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57200" y="101601"/>
            <a:ext cx="8446655" cy="406400"/>
          </a:xfrm>
        </p:spPr>
        <p:txBody>
          <a:bodyPr/>
          <a:lstStyle/>
          <a:p>
            <a:r>
              <a:rPr lang="en-US" sz="2000" b="1"/>
              <a:t>HIV diagnoses among females, by age and education level, 2023—county level, United States and Puerto Rico</a:t>
            </a:r>
          </a:p>
        </p:txBody>
      </p:sp>
      <p:sp>
        <p:nvSpPr>
          <p:cNvPr id="6" name="Rectangle 5">
            <a:extLst>
              <a:ext uri="{FF2B5EF4-FFF2-40B4-BE49-F238E27FC236}">
                <a16:creationId xmlns:a16="http://schemas.microsoft.com/office/drawing/2014/main" id="{55C00281-00CB-F99C-C56C-5C9159248FF5}"/>
              </a:ext>
            </a:extLst>
          </p:cNvPr>
          <p:cNvSpPr/>
          <p:nvPr/>
        </p:nvSpPr>
        <p:spPr>
          <a:xfrm>
            <a:off x="6953541" y="4621297"/>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912382EE-7000-204F-1BA2-77553701218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Logo&#10;&#10;Description automatically generated">
            <a:extLst>
              <a:ext uri="{FF2B5EF4-FFF2-40B4-BE49-F238E27FC236}">
                <a16:creationId xmlns:a16="http://schemas.microsoft.com/office/drawing/2014/main" id="{DA1FDA71-0302-502C-5C83-7B68194E50F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06B52A5E-F57E-1613-2BCC-EBB81CDB67A9}"/>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age and education level at the county level.">
            <a:extLst>
              <a:ext uri="{FF2B5EF4-FFF2-40B4-BE49-F238E27FC236}">
                <a16:creationId xmlns:a16="http://schemas.microsoft.com/office/drawing/2014/main" id="{698F8340-271E-E645-C0B5-E9514AF607BE}"/>
              </a:ext>
            </a:extLst>
          </p:cNvPr>
          <p:cNvPicPr>
            <a:picLocks noChangeAspect="1"/>
          </p:cNvPicPr>
          <p:nvPr/>
        </p:nvPicPr>
        <p:blipFill>
          <a:blip r:embed="rId4"/>
          <a:stretch>
            <a:fillRect/>
          </a:stretch>
        </p:blipFill>
        <p:spPr>
          <a:xfrm>
            <a:off x="258972" y="1046318"/>
            <a:ext cx="8705843" cy="3639627"/>
          </a:xfrm>
          <a:prstGeom prst="rect">
            <a:avLst/>
          </a:prstGeom>
        </p:spPr>
      </p:pic>
    </p:spTree>
    <p:extLst>
      <p:ext uri="{BB962C8B-B14F-4D97-AF65-F5344CB8AC3E}">
        <p14:creationId xmlns:p14="http://schemas.microsoft.com/office/powerpoint/2010/main" val="149019804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85543" y="141433"/>
            <a:ext cx="8446655" cy="406400"/>
          </a:xfrm>
        </p:spPr>
        <p:txBody>
          <a:bodyPr/>
          <a:lstStyle/>
          <a:p>
            <a:r>
              <a:rPr lang="en-US" sz="2000" b="1"/>
              <a:t>HIV diagnoses among males, by race/ethnicity and education level, 2023—county level, United States and Puerto Rico</a:t>
            </a:r>
          </a:p>
        </p:txBody>
      </p:sp>
      <p:pic>
        <p:nvPicPr>
          <p:cNvPr id="2" name="Picture 1" descr="Logo&#10;&#10;Description automatically generated">
            <a:extLst>
              <a:ext uri="{FF2B5EF4-FFF2-40B4-BE49-F238E27FC236}">
                <a16:creationId xmlns:a16="http://schemas.microsoft.com/office/drawing/2014/main" id="{34E20458-4327-1828-C20F-4F516E512914}"/>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Logo&#10;&#10;Description automatically generated">
            <a:extLst>
              <a:ext uri="{FF2B5EF4-FFF2-40B4-BE49-F238E27FC236}">
                <a16:creationId xmlns:a16="http://schemas.microsoft.com/office/drawing/2014/main" id="{220FC322-915E-4D77-F467-6332902CDE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04032F37-3B8B-A672-64E4-73DA116709D3}"/>
              </a:ext>
              <a:ext uri="{C183D7F6-B498-43B3-948B-1728B52AA6E4}">
                <adec:decorative xmlns:adec="http://schemas.microsoft.com/office/drawing/2017/decorative" val="0"/>
              </a:ext>
            </a:extLst>
          </p:cNvPr>
          <p:cNvSpPr txBox="1">
            <a:spLocks/>
          </p:cNvSpPr>
          <p:nvPr/>
        </p:nvSpPr>
        <p:spPr>
          <a:xfrm>
            <a:off x="117052" y="4673148"/>
            <a:ext cx="8132957" cy="3929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males aged ≥18 years during 2023 in the United States and Puerto Rico, by race/ethnicity and education level at the county level.">
            <a:extLst>
              <a:ext uri="{FF2B5EF4-FFF2-40B4-BE49-F238E27FC236}">
                <a16:creationId xmlns:a16="http://schemas.microsoft.com/office/drawing/2014/main" id="{182DCD2E-545F-7487-C30D-845B65400C96}"/>
              </a:ext>
            </a:extLst>
          </p:cNvPr>
          <p:cNvPicPr>
            <a:picLocks noChangeAspect="1"/>
          </p:cNvPicPr>
          <p:nvPr/>
        </p:nvPicPr>
        <p:blipFill>
          <a:blip r:embed="rId4"/>
          <a:stretch>
            <a:fillRect/>
          </a:stretch>
        </p:blipFill>
        <p:spPr>
          <a:xfrm>
            <a:off x="169910" y="984579"/>
            <a:ext cx="8974090" cy="3578662"/>
          </a:xfrm>
          <a:prstGeom prst="rect">
            <a:avLst/>
          </a:prstGeom>
        </p:spPr>
      </p:pic>
    </p:spTree>
    <p:extLst>
      <p:ext uri="{BB962C8B-B14F-4D97-AF65-F5344CB8AC3E}">
        <p14:creationId xmlns:p14="http://schemas.microsoft.com/office/powerpoint/2010/main" val="33901818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62527" y="101601"/>
            <a:ext cx="8418945" cy="406400"/>
          </a:xfrm>
        </p:spPr>
        <p:txBody>
          <a:bodyPr/>
          <a:lstStyle/>
          <a:p>
            <a:r>
              <a:rPr lang="en-US" sz="2000" b="1"/>
              <a:t>HIV diagnoses among females, by race/ethnicity and education level, 2023—county level, United States and Puerto Rico</a:t>
            </a:r>
          </a:p>
        </p:txBody>
      </p:sp>
      <p:pic>
        <p:nvPicPr>
          <p:cNvPr id="2" name="Picture 1" descr="Logo&#10;&#10;Description automatically generated">
            <a:extLst>
              <a:ext uri="{FF2B5EF4-FFF2-40B4-BE49-F238E27FC236}">
                <a16:creationId xmlns:a16="http://schemas.microsoft.com/office/drawing/2014/main" id="{89A88C34-C743-6EA4-7A71-D52AB89AE94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4" name="Picture 3" descr="Logo&#10;&#10;Description automatically generated">
            <a:extLst>
              <a:ext uri="{FF2B5EF4-FFF2-40B4-BE49-F238E27FC236}">
                <a16:creationId xmlns:a16="http://schemas.microsoft.com/office/drawing/2014/main" id="{C8694080-C668-44C8-CC81-6F530FD926A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1D11F6E9-D168-FA94-A331-229874F66340}"/>
              </a:ext>
              <a:ext uri="{C183D7F6-B498-43B3-948B-1728B52AA6E4}">
                <adec:decorative xmlns:adec="http://schemas.microsoft.com/office/drawing/2017/decorative" val="0"/>
              </a:ext>
            </a:extLst>
          </p:cNvPr>
          <p:cNvSpPr txBox="1">
            <a:spLocks/>
          </p:cNvSpPr>
          <p:nvPr/>
        </p:nvSpPr>
        <p:spPr>
          <a:xfrm>
            <a:off x="87154" y="4693171"/>
            <a:ext cx="8132957" cy="3929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 </a:t>
            </a:r>
            <a:r>
              <a:rPr lang="en-US" sz="900" b="0" i="0">
                <a:solidFill>
                  <a:srgbClr val="000000"/>
                </a:solidFill>
                <a:effectLst/>
                <a:latin typeface="Calibri" panose="020F0502020204030204" pitchFamily="34" charset="0"/>
              </a:rPr>
              <a:t>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race/ethnicity and education level at the county level.">
            <a:extLst>
              <a:ext uri="{FF2B5EF4-FFF2-40B4-BE49-F238E27FC236}">
                <a16:creationId xmlns:a16="http://schemas.microsoft.com/office/drawing/2014/main" id="{F5AE6674-7FF1-CB7F-D147-51AC5A4F9A90}"/>
              </a:ext>
            </a:extLst>
          </p:cNvPr>
          <p:cNvPicPr>
            <a:picLocks noChangeAspect="1"/>
          </p:cNvPicPr>
          <p:nvPr/>
        </p:nvPicPr>
        <p:blipFill>
          <a:blip r:embed="rId4"/>
          <a:stretch>
            <a:fillRect/>
          </a:stretch>
        </p:blipFill>
        <p:spPr>
          <a:xfrm>
            <a:off x="0" y="1090123"/>
            <a:ext cx="8974090" cy="3603048"/>
          </a:xfrm>
          <a:prstGeom prst="rect">
            <a:avLst/>
          </a:prstGeom>
        </p:spPr>
      </p:pic>
    </p:spTree>
    <p:extLst>
      <p:ext uri="{BB962C8B-B14F-4D97-AF65-F5344CB8AC3E}">
        <p14:creationId xmlns:p14="http://schemas.microsoft.com/office/powerpoint/2010/main" val="4466969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lowest high school education had the </a:t>
            </a:r>
            <a:r>
              <a:rPr lang="en-US" sz="1600" b="1" i="1" u="sng"/>
              <a:t>least favorable outcomes</a:t>
            </a:r>
            <a:r>
              <a:rPr lang="en-US" sz="1600" b="1" i="1"/>
              <a:t> </a:t>
            </a:r>
            <a:r>
              <a:rPr lang="en-US" sz="1600"/>
              <a:t>by age:</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age, and education level, 2023—county level, United States</a:t>
            </a:r>
          </a:p>
        </p:txBody>
      </p:sp>
      <p:sp>
        <p:nvSpPr>
          <p:cNvPr id="2" name="Text Placeholder 9">
            <a:extLst>
              <a:ext uri="{FF2B5EF4-FFF2-40B4-BE49-F238E27FC236}">
                <a16:creationId xmlns:a16="http://schemas.microsoft.com/office/drawing/2014/main" id="{28C98566-3F1D-1FDE-FE30-2E5DC5C18448}"/>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age in the lowest education counties.">
            <a:extLst>
              <a:ext uri="{FF2B5EF4-FFF2-40B4-BE49-F238E27FC236}">
                <a16:creationId xmlns:a16="http://schemas.microsoft.com/office/drawing/2014/main" id="{ACFB5454-9D63-D7CF-E2A7-BD9A6B1515D3}"/>
              </a:ext>
            </a:extLst>
          </p:cNvPr>
          <p:cNvPicPr>
            <a:picLocks noChangeAspect="1"/>
          </p:cNvPicPr>
          <p:nvPr/>
        </p:nvPicPr>
        <p:blipFill>
          <a:blip r:embed="rId4"/>
          <a:stretch>
            <a:fillRect/>
          </a:stretch>
        </p:blipFill>
        <p:spPr>
          <a:xfrm>
            <a:off x="807392" y="1680507"/>
            <a:ext cx="7529213" cy="3158002"/>
          </a:xfrm>
          <a:prstGeom prst="rect">
            <a:avLst/>
          </a:prstGeom>
        </p:spPr>
      </p:pic>
    </p:spTree>
    <p:extLst>
      <p:ext uri="{BB962C8B-B14F-4D97-AF65-F5344CB8AC3E}">
        <p14:creationId xmlns:p14="http://schemas.microsoft.com/office/powerpoint/2010/main" val="38705562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lowest high school education had the </a:t>
            </a:r>
            <a:r>
              <a:rPr lang="en-US" sz="1600" b="1" i="1" u="sng"/>
              <a:t>least favorable outcomes</a:t>
            </a:r>
            <a:r>
              <a:rPr lang="en-US" sz="1600" b="1" i="1"/>
              <a:t> </a:t>
            </a:r>
            <a:r>
              <a:rPr lang="en-US" sz="1600"/>
              <a:t>by race/ethnicity:</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race/ethnicity, and education level, 2023—county level, United States</a:t>
            </a:r>
          </a:p>
        </p:txBody>
      </p:sp>
      <p:sp>
        <p:nvSpPr>
          <p:cNvPr id="2" name="Text Placeholder 9">
            <a:extLst>
              <a:ext uri="{FF2B5EF4-FFF2-40B4-BE49-F238E27FC236}">
                <a16:creationId xmlns:a16="http://schemas.microsoft.com/office/drawing/2014/main" id="{01FF6320-0833-6F6B-9085-C7731CC80936}"/>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Hispanic/Latino persons can be of any race.</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race/ethnicity in the lowest education counties.">
            <a:extLst>
              <a:ext uri="{FF2B5EF4-FFF2-40B4-BE49-F238E27FC236}">
                <a16:creationId xmlns:a16="http://schemas.microsoft.com/office/drawing/2014/main" id="{BB6C8383-6A14-C0A9-B8A6-B1931DE4C1A3}"/>
              </a:ext>
            </a:extLst>
          </p:cNvPr>
          <p:cNvPicPr>
            <a:picLocks noChangeAspect="1"/>
          </p:cNvPicPr>
          <p:nvPr/>
        </p:nvPicPr>
        <p:blipFill>
          <a:blip r:embed="rId4"/>
          <a:stretch>
            <a:fillRect/>
          </a:stretch>
        </p:blipFill>
        <p:spPr>
          <a:xfrm>
            <a:off x="837216" y="1479322"/>
            <a:ext cx="7382896" cy="3359187"/>
          </a:xfrm>
          <a:prstGeom prst="rect">
            <a:avLst/>
          </a:prstGeom>
        </p:spPr>
      </p:pic>
    </p:spTree>
    <p:extLst>
      <p:ext uri="{BB962C8B-B14F-4D97-AF65-F5344CB8AC3E}">
        <p14:creationId xmlns:p14="http://schemas.microsoft.com/office/powerpoint/2010/main" val="385290491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78720" y="2143125"/>
            <a:ext cx="8229600" cy="857250"/>
          </a:xfrm>
        </p:spPr>
        <p:txBody>
          <a:bodyPr/>
          <a:lstStyle/>
          <a:p>
            <a:r>
              <a:rPr lang="en-US"/>
              <a:t>Health Insurance Coverage</a:t>
            </a:r>
          </a:p>
        </p:txBody>
      </p:sp>
      <p:pic>
        <p:nvPicPr>
          <p:cNvPr id="3074" name="Picture 2">
            <a:extLst>
              <a:ext uri="{FF2B5EF4-FFF2-40B4-BE49-F238E27FC236}">
                <a16:creationId xmlns:a16="http://schemas.microsoft.com/office/drawing/2014/main" id="{E8C8DA3F-BE91-2058-0DE7-6D8ED1D02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770" y="1006965"/>
            <a:ext cx="2576513" cy="1768741"/>
          </a:xfrm>
          <a:prstGeom prst="rect">
            <a:avLst/>
          </a:prstGeom>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F7C869C-F48D-93EB-C4EE-C6FDE6513785}"/>
              </a:ext>
            </a:extLst>
          </p:cNvPr>
          <p:cNvSpPr/>
          <p:nvPr/>
        </p:nvSpPr>
        <p:spPr>
          <a:xfrm>
            <a:off x="5678905" y="0"/>
            <a:ext cx="346509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a:extLst>
              <a:ext uri="{FF2B5EF4-FFF2-40B4-BE49-F238E27FC236}">
                <a16:creationId xmlns:a16="http://schemas.microsoft.com/office/drawing/2014/main" id="{C333C2C5-683A-F324-84C1-76FD53DE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770" y="1422134"/>
            <a:ext cx="3028292" cy="20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9693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D30EB58-21D4-BDF8-A624-E66B93BFE01C}"/>
              </a:ext>
            </a:extLst>
          </p:cNvPr>
          <p:cNvSpPr>
            <a:spLocks noGrp="1"/>
          </p:cNvSpPr>
          <p:nvPr>
            <p:ph type="body" sz="quarter" idx="12"/>
          </p:nvPr>
        </p:nvSpPr>
        <p:spPr>
          <a:xfrm>
            <a:off x="304267" y="4748407"/>
            <a:ext cx="8084616" cy="219159"/>
          </a:xfrm>
        </p:spPr>
        <p:txBody>
          <a:bodyPr/>
          <a:lstStyle/>
          <a:p>
            <a:r>
              <a:rPr lang="en-US" sz="900">
                <a:hlinkClick r:id="rId3"/>
              </a:rPr>
              <a:t>https://odphp.health.gov/healthypeople/priority-areas/social-determinants-health</a:t>
            </a:r>
            <a:r>
              <a:rPr lang="en-US" sz="900"/>
              <a:t> </a:t>
            </a:r>
          </a:p>
        </p:txBody>
      </p:sp>
      <p:pic>
        <p:nvPicPr>
          <p:cNvPr id="3" name="Picture 2" descr="Logo&#10;&#10;Description automatically generated">
            <a:extLst>
              <a:ext uri="{FF2B5EF4-FFF2-40B4-BE49-F238E27FC236}">
                <a16:creationId xmlns:a16="http://schemas.microsoft.com/office/drawing/2014/main" id="{DFD6EE81-6F21-8061-B451-B51A0E6557C4}"/>
              </a:ext>
            </a:extLst>
          </p:cNvPr>
          <p:cNvPicPr>
            <a:picLocks noGrp="1" noRo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pic>
        <p:nvPicPr>
          <p:cNvPr id="7" name="Picture 6">
            <a:extLst>
              <a:ext uri="{FF2B5EF4-FFF2-40B4-BE49-F238E27FC236}">
                <a16:creationId xmlns:a16="http://schemas.microsoft.com/office/drawing/2014/main" id="{462BA886-2F7C-6AFB-DB22-71B3F44B0E59}"/>
              </a:ext>
            </a:extLst>
          </p:cNvPr>
          <p:cNvPicPr>
            <a:picLocks noChangeAspect="1"/>
          </p:cNvPicPr>
          <p:nvPr/>
        </p:nvPicPr>
        <p:blipFill>
          <a:blip r:embed="rId5"/>
          <a:stretch>
            <a:fillRect/>
          </a:stretch>
        </p:blipFill>
        <p:spPr>
          <a:xfrm>
            <a:off x="286140" y="175934"/>
            <a:ext cx="8571719" cy="4608975"/>
          </a:xfrm>
          <a:prstGeom prst="rect">
            <a:avLst/>
          </a:prstGeom>
        </p:spPr>
      </p:pic>
    </p:spTree>
    <p:extLst>
      <p:ext uri="{BB962C8B-B14F-4D97-AF65-F5344CB8AC3E}">
        <p14:creationId xmlns:p14="http://schemas.microsoft.com/office/powerpoint/2010/main" val="270967818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04518" y="141433"/>
            <a:ext cx="8553741" cy="406400"/>
          </a:xfrm>
        </p:spPr>
        <p:txBody>
          <a:bodyPr/>
          <a:lstStyle/>
          <a:p>
            <a:r>
              <a:rPr lang="en-US" sz="2000" b="1"/>
              <a:t>HIV diagnoses, by sex and health insurance coverage, 2023—county level, United States and Puerto Rico</a:t>
            </a:r>
          </a:p>
        </p:txBody>
      </p:sp>
      <p:pic>
        <p:nvPicPr>
          <p:cNvPr id="2" name="Picture 1" descr="Logo&#10;&#10;Description automatically generated">
            <a:extLst>
              <a:ext uri="{FF2B5EF4-FFF2-40B4-BE49-F238E27FC236}">
                <a16:creationId xmlns:a16="http://schemas.microsoft.com/office/drawing/2014/main" id="{CC6DA887-3403-58F9-1E08-E31A31975E38}"/>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6" name="Rectangle 5">
            <a:extLst>
              <a:ext uri="{FF2B5EF4-FFF2-40B4-BE49-F238E27FC236}">
                <a16:creationId xmlns:a16="http://schemas.microsoft.com/office/drawing/2014/main" id="{B23A4A6A-1A05-3D2A-95C1-0362D123D714}"/>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id="{F3BAF198-11F3-8C05-A306-7CCE1209EF6E}"/>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persons aged ≥18 years during 2023 in the United States and Puerto Rico, by sex and health insurance coverage at the county level.">
            <a:extLst>
              <a:ext uri="{FF2B5EF4-FFF2-40B4-BE49-F238E27FC236}">
                <a16:creationId xmlns:a16="http://schemas.microsoft.com/office/drawing/2014/main" id="{D9B57117-3840-EE6B-79E2-4B4B6CB0718B}"/>
              </a:ext>
            </a:extLst>
          </p:cNvPr>
          <p:cNvPicPr>
            <a:picLocks noChangeAspect="1"/>
          </p:cNvPicPr>
          <p:nvPr/>
        </p:nvPicPr>
        <p:blipFill>
          <a:blip r:embed="rId4"/>
          <a:stretch>
            <a:fillRect/>
          </a:stretch>
        </p:blipFill>
        <p:spPr>
          <a:xfrm>
            <a:off x="30456" y="1055475"/>
            <a:ext cx="8927804" cy="3695119"/>
          </a:xfrm>
          <a:prstGeom prst="rect">
            <a:avLst/>
          </a:prstGeom>
        </p:spPr>
      </p:pic>
    </p:spTree>
    <p:extLst>
      <p:ext uri="{BB962C8B-B14F-4D97-AF65-F5344CB8AC3E}">
        <p14:creationId xmlns:p14="http://schemas.microsoft.com/office/powerpoint/2010/main" val="143887717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a:t>HIV diagnoses among males, by age and health insurance coverage, 2023—county level, United States and Puerto Rico</a:t>
            </a:r>
          </a:p>
        </p:txBody>
      </p:sp>
      <p:sp>
        <p:nvSpPr>
          <p:cNvPr id="6" name="Rectangle 5">
            <a:extLst>
              <a:ext uri="{FF2B5EF4-FFF2-40B4-BE49-F238E27FC236}">
                <a16:creationId xmlns:a16="http://schemas.microsoft.com/office/drawing/2014/main" id="{6EF87F06-3336-86B9-3618-E93FD3DB98DE}"/>
              </a:ext>
            </a:extLst>
          </p:cNvPr>
          <p:cNvSpPr/>
          <p:nvPr/>
        </p:nvSpPr>
        <p:spPr>
          <a:xfrm>
            <a:off x="6953541" y="4646539"/>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D05B72C9-B764-2A72-E239-C71869104B32}"/>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Rectangle 9">
            <a:extLst>
              <a:ext uri="{FF2B5EF4-FFF2-40B4-BE49-F238E27FC236}">
                <a16:creationId xmlns:a16="http://schemas.microsoft.com/office/drawing/2014/main" id="{72F09136-9958-D342-0694-8E05F64E197D}"/>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495AA682-E4A2-2B31-5D22-2F4C61155D96}"/>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males aged ≥18 years during 2023 in the United States and Puerto Rico, by age and health insurance coverage at the county level.">
            <a:extLst>
              <a:ext uri="{FF2B5EF4-FFF2-40B4-BE49-F238E27FC236}">
                <a16:creationId xmlns:a16="http://schemas.microsoft.com/office/drawing/2014/main" id="{4A222E61-C398-92F7-AEB2-C4F49DFFF474}"/>
              </a:ext>
            </a:extLst>
          </p:cNvPr>
          <p:cNvPicPr>
            <a:picLocks noChangeAspect="1"/>
          </p:cNvPicPr>
          <p:nvPr/>
        </p:nvPicPr>
        <p:blipFill>
          <a:blip r:embed="rId4"/>
          <a:stretch>
            <a:fillRect/>
          </a:stretch>
        </p:blipFill>
        <p:spPr>
          <a:xfrm>
            <a:off x="118485" y="956476"/>
            <a:ext cx="8907028" cy="3651821"/>
          </a:xfrm>
          <a:prstGeom prst="rect">
            <a:avLst/>
          </a:prstGeom>
        </p:spPr>
      </p:pic>
    </p:spTree>
    <p:extLst>
      <p:ext uri="{BB962C8B-B14F-4D97-AF65-F5344CB8AC3E}">
        <p14:creationId xmlns:p14="http://schemas.microsoft.com/office/powerpoint/2010/main" val="307535245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57200" y="101601"/>
            <a:ext cx="8446655" cy="406400"/>
          </a:xfrm>
        </p:spPr>
        <p:txBody>
          <a:bodyPr/>
          <a:lstStyle/>
          <a:p>
            <a:r>
              <a:rPr lang="en-US" sz="2000" b="1"/>
              <a:t>HIV diagnoses among females, by age and health insurance coverage, 2023—county level, United States and Puerto Rico</a:t>
            </a:r>
          </a:p>
        </p:txBody>
      </p:sp>
      <p:sp>
        <p:nvSpPr>
          <p:cNvPr id="6" name="Rectangle 5">
            <a:extLst>
              <a:ext uri="{FF2B5EF4-FFF2-40B4-BE49-F238E27FC236}">
                <a16:creationId xmlns:a16="http://schemas.microsoft.com/office/drawing/2014/main" id="{55C00281-00CB-F99C-C56C-5C9159248FF5}"/>
              </a:ext>
            </a:extLst>
          </p:cNvPr>
          <p:cNvSpPr/>
          <p:nvPr/>
        </p:nvSpPr>
        <p:spPr>
          <a:xfrm>
            <a:off x="6862793"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ADB5B214-96D6-553A-586A-F05CA2E9CD9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Rectangle 9">
            <a:extLst>
              <a:ext uri="{FF2B5EF4-FFF2-40B4-BE49-F238E27FC236}">
                <a16:creationId xmlns:a16="http://schemas.microsoft.com/office/drawing/2014/main" id="{6CCAD735-9568-8F02-2942-ACA02796E5D5}"/>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AD81B752-DA9F-1D9A-C80D-984383417AB6}"/>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age and health insurance coverage at the county level.">
            <a:extLst>
              <a:ext uri="{FF2B5EF4-FFF2-40B4-BE49-F238E27FC236}">
                <a16:creationId xmlns:a16="http://schemas.microsoft.com/office/drawing/2014/main" id="{D46B5A38-FFF2-0E48-7C0B-16ADCCD958A1}"/>
              </a:ext>
            </a:extLst>
          </p:cNvPr>
          <p:cNvPicPr>
            <a:picLocks noChangeAspect="1"/>
          </p:cNvPicPr>
          <p:nvPr/>
        </p:nvPicPr>
        <p:blipFill>
          <a:blip r:embed="rId4"/>
          <a:stretch>
            <a:fillRect/>
          </a:stretch>
        </p:blipFill>
        <p:spPr>
          <a:xfrm>
            <a:off x="301653" y="944492"/>
            <a:ext cx="8602202" cy="3621338"/>
          </a:xfrm>
          <a:prstGeom prst="rect">
            <a:avLst/>
          </a:prstGeom>
        </p:spPr>
      </p:pic>
    </p:spTree>
    <p:extLst>
      <p:ext uri="{BB962C8B-B14F-4D97-AF65-F5344CB8AC3E}">
        <p14:creationId xmlns:p14="http://schemas.microsoft.com/office/powerpoint/2010/main" val="167970076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85543" y="141433"/>
            <a:ext cx="8446655" cy="406400"/>
          </a:xfrm>
        </p:spPr>
        <p:txBody>
          <a:bodyPr/>
          <a:lstStyle/>
          <a:p>
            <a:r>
              <a:rPr lang="en-US" sz="2000" b="1"/>
              <a:t>HIV diagnoses among males, by race/ethnicity and health insurance coverage, 2023—county level, United States and Puerto Rico</a:t>
            </a:r>
          </a:p>
        </p:txBody>
      </p:sp>
      <p:sp>
        <p:nvSpPr>
          <p:cNvPr id="6" name="Rectangle 5">
            <a:extLst>
              <a:ext uri="{FF2B5EF4-FFF2-40B4-BE49-F238E27FC236}">
                <a16:creationId xmlns:a16="http://schemas.microsoft.com/office/drawing/2014/main" id="{552A85B6-BEBB-10DD-A5C9-7F021CE5B5A5}"/>
              </a:ext>
            </a:extLst>
          </p:cNvPr>
          <p:cNvSpPr/>
          <p:nvPr/>
        </p:nvSpPr>
        <p:spPr>
          <a:xfrm>
            <a:off x="6953541" y="4646539"/>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9FB17F66-E28C-BE79-3975-BE2BC7A9FE9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Rectangle 9">
            <a:extLst>
              <a:ext uri="{FF2B5EF4-FFF2-40B4-BE49-F238E27FC236}">
                <a16:creationId xmlns:a16="http://schemas.microsoft.com/office/drawing/2014/main" id="{BBDF1A7C-A05E-6F02-E470-6AB92BDEE9A6}"/>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98AA9DED-16AD-0F51-A62F-5329968F4F39}"/>
              </a:ext>
              <a:ext uri="{C183D7F6-B498-43B3-948B-1728B52AA6E4}">
                <adec:decorative xmlns:adec="http://schemas.microsoft.com/office/drawing/2017/decorative" val="0"/>
              </a:ext>
            </a:extLst>
          </p:cNvPr>
          <p:cNvSpPr txBox="1">
            <a:spLocks/>
          </p:cNvSpPr>
          <p:nvPr/>
        </p:nvSpPr>
        <p:spPr>
          <a:xfrm>
            <a:off x="87154" y="4689006"/>
            <a:ext cx="8132957" cy="3929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males aged ≥18 years during 2023 in the United States and Puerto Rico, by race/ethnicity and health insurance coverage at the county level.">
            <a:extLst>
              <a:ext uri="{FF2B5EF4-FFF2-40B4-BE49-F238E27FC236}">
                <a16:creationId xmlns:a16="http://schemas.microsoft.com/office/drawing/2014/main" id="{75DC5B0B-2988-42FD-3117-78CD0171C28D}"/>
              </a:ext>
            </a:extLst>
          </p:cNvPr>
          <p:cNvPicPr>
            <a:picLocks noChangeAspect="1"/>
          </p:cNvPicPr>
          <p:nvPr/>
        </p:nvPicPr>
        <p:blipFill>
          <a:blip r:embed="rId4"/>
          <a:stretch>
            <a:fillRect/>
          </a:stretch>
        </p:blipFill>
        <p:spPr>
          <a:xfrm>
            <a:off x="278769" y="993576"/>
            <a:ext cx="8553429" cy="3603048"/>
          </a:xfrm>
          <a:prstGeom prst="rect">
            <a:avLst/>
          </a:prstGeom>
        </p:spPr>
      </p:pic>
    </p:spTree>
    <p:extLst>
      <p:ext uri="{BB962C8B-B14F-4D97-AF65-F5344CB8AC3E}">
        <p14:creationId xmlns:p14="http://schemas.microsoft.com/office/powerpoint/2010/main" val="353771239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62527" y="101601"/>
            <a:ext cx="8418945" cy="406400"/>
          </a:xfrm>
        </p:spPr>
        <p:txBody>
          <a:bodyPr/>
          <a:lstStyle/>
          <a:p>
            <a:r>
              <a:rPr lang="en-US" sz="2000" b="1"/>
              <a:t>HIV diagnoses among females, by race/ethnicity and health insurance coverage, 2023—county level, United States and Puerto Rico</a:t>
            </a:r>
          </a:p>
        </p:txBody>
      </p:sp>
      <p:pic>
        <p:nvPicPr>
          <p:cNvPr id="8" name="Picture 7" descr="Logo&#10;&#10;Description automatically generated">
            <a:extLst>
              <a:ext uri="{FF2B5EF4-FFF2-40B4-BE49-F238E27FC236}">
                <a16:creationId xmlns:a16="http://schemas.microsoft.com/office/drawing/2014/main" id="{4440CBE0-0272-0617-371F-AD6552283B6A}"/>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Rectangle 9">
            <a:extLst>
              <a:ext uri="{FF2B5EF4-FFF2-40B4-BE49-F238E27FC236}">
                <a16:creationId xmlns:a16="http://schemas.microsoft.com/office/drawing/2014/main" id="{DA07CF23-DCC2-30A4-B695-CFAEC7BD8000}"/>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815A6ABF-7131-A572-83C7-9D97A3236150}"/>
              </a:ext>
              <a:ext uri="{C183D7F6-B498-43B3-948B-1728B52AA6E4}">
                <adec:decorative xmlns:adec="http://schemas.microsoft.com/office/drawing/2017/decorative" val="0"/>
              </a:ext>
            </a:extLst>
          </p:cNvPr>
          <p:cNvSpPr txBox="1">
            <a:spLocks/>
          </p:cNvSpPr>
          <p:nvPr/>
        </p:nvSpPr>
        <p:spPr>
          <a:xfrm>
            <a:off x="87154" y="4689006"/>
            <a:ext cx="8132957" cy="3929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race/ethnicity and health insurance coverage at the county level.">
            <a:extLst>
              <a:ext uri="{FF2B5EF4-FFF2-40B4-BE49-F238E27FC236}">
                <a16:creationId xmlns:a16="http://schemas.microsoft.com/office/drawing/2014/main" id="{F8732250-8FF0-7D87-5BD2-2825EA4DE151}"/>
              </a:ext>
            </a:extLst>
          </p:cNvPr>
          <p:cNvPicPr>
            <a:picLocks noChangeAspect="1"/>
          </p:cNvPicPr>
          <p:nvPr/>
        </p:nvPicPr>
        <p:blipFill>
          <a:blip r:embed="rId4"/>
          <a:stretch>
            <a:fillRect/>
          </a:stretch>
        </p:blipFill>
        <p:spPr>
          <a:xfrm>
            <a:off x="289188" y="963093"/>
            <a:ext cx="8565622" cy="3633531"/>
          </a:xfrm>
          <a:prstGeom prst="rect">
            <a:avLst/>
          </a:prstGeom>
        </p:spPr>
      </p:pic>
    </p:spTree>
    <p:extLst>
      <p:ext uri="{BB962C8B-B14F-4D97-AF65-F5344CB8AC3E}">
        <p14:creationId xmlns:p14="http://schemas.microsoft.com/office/powerpoint/2010/main" val="23012926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lowest health insurance coverage had the </a:t>
            </a:r>
            <a:r>
              <a:rPr lang="en-US" sz="1600" b="1" i="1" u="sng"/>
              <a:t>least favorable outcomes</a:t>
            </a:r>
            <a:r>
              <a:rPr lang="en-US" sz="1600" b="1" i="1"/>
              <a:t> </a:t>
            </a:r>
            <a:r>
              <a:rPr lang="en-US" sz="1600"/>
              <a:t>by age:</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age, and health insurance coverage, 2023—county level, United States</a:t>
            </a:r>
          </a:p>
        </p:txBody>
      </p:sp>
      <p:sp>
        <p:nvSpPr>
          <p:cNvPr id="2" name="Text Placeholder 9">
            <a:extLst>
              <a:ext uri="{FF2B5EF4-FFF2-40B4-BE49-F238E27FC236}">
                <a16:creationId xmlns:a16="http://schemas.microsoft.com/office/drawing/2014/main" id="{88D145EA-08BA-2E5A-BA40-FC231438D3BC}"/>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age in the lowest health insurance coverage  counties.">
            <a:extLst>
              <a:ext uri="{FF2B5EF4-FFF2-40B4-BE49-F238E27FC236}">
                <a16:creationId xmlns:a16="http://schemas.microsoft.com/office/drawing/2014/main" id="{10C58B7A-0077-21DF-8D0E-EF5FF58C8566}"/>
              </a:ext>
            </a:extLst>
          </p:cNvPr>
          <p:cNvPicPr>
            <a:picLocks noChangeAspect="1"/>
          </p:cNvPicPr>
          <p:nvPr/>
        </p:nvPicPr>
        <p:blipFill>
          <a:blip r:embed="rId4"/>
          <a:stretch>
            <a:fillRect/>
          </a:stretch>
        </p:blipFill>
        <p:spPr>
          <a:xfrm>
            <a:off x="709189" y="1631735"/>
            <a:ext cx="7510923" cy="3206774"/>
          </a:xfrm>
          <a:prstGeom prst="rect">
            <a:avLst/>
          </a:prstGeom>
        </p:spPr>
      </p:pic>
    </p:spTree>
    <p:extLst>
      <p:ext uri="{BB962C8B-B14F-4D97-AF65-F5344CB8AC3E}">
        <p14:creationId xmlns:p14="http://schemas.microsoft.com/office/powerpoint/2010/main" val="12237495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lowest health insurance coverage had the </a:t>
            </a:r>
            <a:r>
              <a:rPr lang="en-US" sz="1600" b="1" i="1" u="sng"/>
              <a:t>least favorable outcomes</a:t>
            </a:r>
            <a:r>
              <a:rPr lang="en-US" sz="1600" b="1" i="1"/>
              <a:t> </a:t>
            </a:r>
            <a:r>
              <a:rPr lang="en-US" sz="1600"/>
              <a:t>by race/ethnicity:</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19101"/>
            <a:ext cx="869803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rPr>
              <a:t>Linkage to HIV medical care within 1 month and viral suppression within 6 months of HIV diagnosis, by sex, race/ethnicity, and health insurance coverage, 2023—county level, United States</a:t>
            </a:r>
          </a:p>
        </p:txBody>
      </p:sp>
      <p:sp>
        <p:nvSpPr>
          <p:cNvPr id="2" name="Text Placeholder 9">
            <a:extLst>
              <a:ext uri="{FF2B5EF4-FFF2-40B4-BE49-F238E27FC236}">
                <a16:creationId xmlns:a16="http://schemas.microsoft.com/office/drawing/2014/main" id="{63835985-500F-1929-8DD0-74AB0BD811C7}"/>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18</a:t>
            </a:r>
            <a:r>
              <a:rPr lang="en-US" sz="900" b="0" i="0" dirty="0">
                <a:solidFill>
                  <a:srgbClr val="000000"/>
                </a:solidFill>
                <a:effectLst/>
                <a:latin typeface="Calibri" panose="020F0502020204030204" pitchFamily="34" charset="0"/>
              </a:rPr>
              <a:t> years. </a:t>
            </a:r>
            <a:r>
              <a:rPr lang="en-US" sz="900" dirty="0">
                <a:solidFill>
                  <a:srgbClr val="000000"/>
                </a:solidFill>
              </a:rPr>
              <a:t>Hispanic/Latino persons can be of any race.</a:t>
            </a:r>
            <a:r>
              <a:rPr lang="en-US" sz="900" b="0" i="0" dirty="0">
                <a:solidFill>
                  <a:srgbClr val="000000"/>
                </a:solidFill>
                <a:effectLst/>
                <a:latin typeface="Calibri" panose="020F0502020204030204" pitchFamily="34" charset="0"/>
              </a:rPr>
              <a:t> Dagger (</a:t>
            </a:r>
            <a:r>
              <a:rPr lang="en-US" sz="900" b="0" i="0" dirty="0">
                <a:solidFill>
                  <a:srgbClr val="000000"/>
                </a:solidFill>
                <a:effectLst/>
                <a:latin typeface="Aptos Narrow" panose="020B0004020202020204" pitchFamily="34" charset="0"/>
              </a:rPr>
              <a:t>†) indicates the lowest  percentage linked to care or lowest percentage with suppressed viral load was </a:t>
            </a:r>
            <a:r>
              <a:rPr lang="en-US" sz="900" dirty="0">
                <a:solidFill>
                  <a:srgbClr val="000000"/>
                </a:solidFill>
                <a:latin typeface="Aptos Narrow" panose="020B0004020202020204" pitchFamily="34" charset="0"/>
              </a:rPr>
              <a:t>observed in the lowest health insurance coverage quartile and in one or more additional quartiles.</a:t>
            </a:r>
            <a:r>
              <a:rPr lang="en-US" sz="900" b="0" i="0" dirty="0">
                <a:solidFill>
                  <a:srgbClr val="000000"/>
                </a:solidFill>
                <a:effectLst/>
                <a:latin typeface="Calibri" panose="020F0502020204030204" pitchFamily="34" charset="0"/>
              </a:rPr>
              <a:t>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race/ethnicity in the lowest health insurance coverage  counties.">
            <a:extLst>
              <a:ext uri="{FF2B5EF4-FFF2-40B4-BE49-F238E27FC236}">
                <a16:creationId xmlns:a16="http://schemas.microsoft.com/office/drawing/2014/main" id="{C9F42782-46B0-34CD-09F1-B0F79DC04970}"/>
              </a:ext>
            </a:extLst>
          </p:cNvPr>
          <p:cNvPicPr>
            <a:picLocks noChangeAspect="1"/>
          </p:cNvPicPr>
          <p:nvPr/>
        </p:nvPicPr>
        <p:blipFill>
          <a:blip r:embed="rId4"/>
          <a:stretch>
            <a:fillRect/>
          </a:stretch>
        </p:blipFill>
        <p:spPr>
          <a:xfrm>
            <a:off x="627782" y="1552480"/>
            <a:ext cx="7663336" cy="3286029"/>
          </a:xfrm>
          <a:prstGeom prst="rect">
            <a:avLst/>
          </a:prstGeom>
        </p:spPr>
      </p:pic>
    </p:spTree>
    <p:extLst>
      <p:ext uri="{BB962C8B-B14F-4D97-AF65-F5344CB8AC3E}">
        <p14:creationId xmlns:p14="http://schemas.microsoft.com/office/powerpoint/2010/main" val="349757539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170623" y="2147885"/>
            <a:ext cx="8229600" cy="857250"/>
          </a:xfrm>
        </p:spPr>
        <p:txBody>
          <a:bodyPr/>
          <a:lstStyle/>
          <a:p>
            <a:r>
              <a:rPr lang="en-US"/>
              <a:t>Cost-burdened Household</a:t>
            </a:r>
          </a:p>
        </p:txBody>
      </p:sp>
      <p:sp>
        <p:nvSpPr>
          <p:cNvPr id="2" name="Rectangle 1">
            <a:extLst>
              <a:ext uri="{FF2B5EF4-FFF2-40B4-BE49-F238E27FC236}">
                <a16:creationId xmlns:a16="http://schemas.microsoft.com/office/drawing/2014/main" id="{32B86541-0394-07FC-017F-FDE3604CE050}"/>
              </a:ext>
            </a:extLst>
          </p:cNvPr>
          <p:cNvSpPr/>
          <p:nvPr/>
        </p:nvSpPr>
        <p:spPr>
          <a:xfrm>
            <a:off x="5678905" y="0"/>
            <a:ext cx="346509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47C2E4-16E7-5346-19E8-500AD87494BA}"/>
              </a:ext>
            </a:extLst>
          </p:cNvPr>
          <p:cNvPicPr>
            <a:picLocks noChangeAspect="1"/>
          </p:cNvPicPr>
          <p:nvPr/>
        </p:nvPicPr>
        <p:blipFill rotWithShape="1">
          <a:blip r:embed="rId3" cstate="print">
            <a:clrChange>
              <a:clrFrom>
                <a:srgbClr val="1271A0"/>
              </a:clrFrom>
              <a:clrTo>
                <a:srgbClr val="1271A0">
                  <a:alpha val="0"/>
                </a:srgbClr>
              </a:clrTo>
            </a:clrChange>
            <a:extLst>
              <a:ext uri="{28A0092B-C50C-407E-A947-70E740481C1C}">
                <a14:useLocalDpi xmlns:a14="http://schemas.microsoft.com/office/drawing/2010/main" val="0"/>
              </a:ext>
            </a:extLst>
          </a:blip>
          <a:srcRect l="71145" t="42538" r="6321" b="28990"/>
          <a:stretch/>
        </p:blipFill>
        <p:spPr bwMode="auto">
          <a:xfrm>
            <a:off x="6212240" y="1056535"/>
            <a:ext cx="2398423" cy="30304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457214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04518" y="141433"/>
            <a:ext cx="8553741" cy="406400"/>
          </a:xfrm>
        </p:spPr>
        <p:txBody>
          <a:bodyPr/>
          <a:lstStyle/>
          <a:p>
            <a:r>
              <a:rPr lang="en-US" sz="2000" b="1"/>
              <a:t>HIV diagnoses, by sex and cost-burdened households, 2023—county level, United States and Puerto Rico</a:t>
            </a:r>
          </a:p>
        </p:txBody>
      </p:sp>
      <p:pic>
        <p:nvPicPr>
          <p:cNvPr id="5" name="Picture 4" descr="Logo&#10;&#10;Description automatically generated">
            <a:extLst>
              <a:ext uri="{FF2B5EF4-FFF2-40B4-BE49-F238E27FC236}">
                <a16:creationId xmlns:a16="http://schemas.microsoft.com/office/drawing/2014/main" id="{3B20B7BE-E40F-25E6-FE72-7C65A7E492EE}"/>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9" name="Rectangle 8">
            <a:extLst>
              <a:ext uri="{FF2B5EF4-FFF2-40B4-BE49-F238E27FC236}">
                <a16:creationId xmlns:a16="http://schemas.microsoft.com/office/drawing/2014/main" id="{30F5C0EF-99E2-CF97-97C3-3C130C1AD091}"/>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A7A83FE5-8789-88D4-6A60-388F96EC2C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1" name="Text Placeholder 9">
            <a:extLst>
              <a:ext uri="{FF2B5EF4-FFF2-40B4-BE49-F238E27FC236}">
                <a16:creationId xmlns:a16="http://schemas.microsoft.com/office/drawing/2014/main" id="{B6C56DC0-5371-33B3-9136-8B3142F7174E}"/>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persons aged ≥18 years during 2023 in the United States and Puerto Rico, by sex and cost-burdened households at the county level.">
            <a:extLst>
              <a:ext uri="{FF2B5EF4-FFF2-40B4-BE49-F238E27FC236}">
                <a16:creationId xmlns:a16="http://schemas.microsoft.com/office/drawing/2014/main" id="{886DB5F1-6D7B-40AD-F657-C89D96F40DC1}"/>
              </a:ext>
            </a:extLst>
          </p:cNvPr>
          <p:cNvPicPr>
            <a:picLocks noChangeAspect="1"/>
          </p:cNvPicPr>
          <p:nvPr/>
        </p:nvPicPr>
        <p:blipFill>
          <a:blip r:embed="rId4"/>
          <a:stretch>
            <a:fillRect/>
          </a:stretch>
        </p:blipFill>
        <p:spPr>
          <a:xfrm>
            <a:off x="420264" y="932299"/>
            <a:ext cx="8303472" cy="3633531"/>
          </a:xfrm>
          <a:prstGeom prst="rect">
            <a:avLst/>
          </a:prstGeom>
        </p:spPr>
      </p:pic>
    </p:spTree>
    <p:extLst>
      <p:ext uri="{BB962C8B-B14F-4D97-AF65-F5344CB8AC3E}">
        <p14:creationId xmlns:p14="http://schemas.microsoft.com/office/powerpoint/2010/main" val="40757813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a:t>HIV diagnoses among males, by age and cost-burdened households, 2023—county level, United States and Puerto Rico</a:t>
            </a:r>
          </a:p>
        </p:txBody>
      </p:sp>
      <p:pic>
        <p:nvPicPr>
          <p:cNvPr id="5" name="Picture 4" descr="Logo&#10;&#10;Description automatically generated">
            <a:extLst>
              <a:ext uri="{FF2B5EF4-FFF2-40B4-BE49-F238E27FC236}">
                <a16:creationId xmlns:a16="http://schemas.microsoft.com/office/drawing/2014/main" id="{507850A6-26DB-7291-E3A7-7F27A8CDEE55}"/>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25E6A862-EDAF-A12B-5658-9CE0BB8C1FCE}"/>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1B172B70-019F-BD9F-954B-37890F2AE3D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B61376FE-F138-5189-C0E8-37191AC78562}"/>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males aged ≥18 years during 2023 in the United States and Puerto Rico, by age and cost-burdened households at the county level.">
            <a:extLst>
              <a:ext uri="{FF2B5EF4-FFF2-40B4-BE49-F238E27FC236}">
                <a16:creationId xmlns:a16="http://schemas.microsoft.com/office/drawing/2014/main" id="{613A05DF-AACF-366C-F76B-C678BF1767D4}"/>
              </a:ext>
            </a:extLst>
          </p:cNvPr>
          <p:cNvPicPr>
            <a:picLocks noChangeAspect="1"/>
          </p:cNvPicPr>
          <p:nvPr/>
        </p:nvPicPr>
        <p:blipFill>
          <a:blip r:embed="rId4"/>
          <a:stretch>
            <a:fillRect/>
          </a:stretch>
        </p:blipFill>
        <p:spPr>
          <a:xfrm>
            <a:off x="243464" y="944032"/>
            <a:ext cx="8657070" cy="3633531"/>
          </a:xfrm>
          <a:prstGeom prst="rect">
            <a:avLst/>
          </a:prstGeom>
        </p:spPr>
      </p:pic>
    </p:spTree>
    <p:extLst>
      <p:ext uri="{BB962C8B-B14F-4D97-AF65-F5344CB8AC3E}">
        <p14:creationId xmlns:p14="http://schemas.microsoft.com/office/powerpoint/2010/main" val="1709438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sual chart showing social determinants of health (SDOH) indicator variables categorized into empirically derived quartiles. The chart ranges from counties with the greatest economic and social opportunities (marked by orange circles) to counties with the greatest economic and social challenges (marked by red circles).">
            <a:extLst>
              <a:ext uri="{FF2B5EF4-FFF2-40B4-BE49-F238E27FC236}">
                <a16:creationId xmlns:a16="http://schemas.microsoft.com/office/drawing/2014/main" id="{359EF8BB-CC65-3743-B029-50B72A6A1F98}"/>
              </a:ext>
            </a:extLst>
          </p:cNvPr>
          <p:cNvPicPr>
            <a:picLocks noChangeAspect="1"/>
          </p:cNvPicPr>
          <p:nvPr/>
        </p:nvPicPr>
        <p:blipFill>
          <a:blip r:embed="rId3"/>
          <a:stretch>
            <a:fillRect/>
          </a:stretch>
        </p:blipFill>
        <p:spPr>
          <a:xfrm>
            <a:off x="0" y="2084852"/>
            <a:ext cx="9144000" cy="3122637"/>
          </a:xfrm>
          <a:prstGeom prst="rect">
            <a:avLst/>
          </a:prstGeom>
        </p:spPr>
      </p:pic>
      <p:sp>
        <p:nvSpPr>
          <p:cNvPr id="10" name="Title 9">
            <a:extLst>
              <a:ext uri="{FF2B5EF4-FFF2-40B4-BE49-F238E27FC236}">
                <a16:creationId xmlns:a16="http://schemas.microsoft.com/office/drawing/2014/main" id="{75B7F88A-B490-E001-1C0B-04F44BD269F3}"/>
              </a:ext>
            </a:extLst>
          </p:cNvPr>
          <p:cNvSpPr>
            <a:spLocks noGrp="1"/>
          </p:cNvSpPr>
          <p:nvPr>
            <p:ph type="title"/>
          </p:nvPr>
        </p:nvSpPr>
        <p:spPr/>
        <p:txBody>
          <a:bodyPr/>
          <a:lstStyle/>
          <a:p>
            <a:r>
              <a:rPr lang="en-US"/>
              <a:t>SDOH Categories</a:t>
            </a:r>
          </a:p>
        </p:txBody>
      </p:sp>
      <p:sp>
        <p:nvSpPr>
          <p:cNvPr id="17" name="TextBox 16">
            <a:extLst>
              <a:ext uri="{FF2B5EF4-FFF2-40B4-BE49-F238E27FC236}">
                <a16:creationId xmlns:a16="http://schemas.microsoft.com/office/drawing/2014/main" id="{FF5D0BF6-1822-170A-76AE-41CE8CD33602}"/>
              </a:ext>
            </a:extLst>
          </p:cNvPr>
          <p:cNvSpPr txBox="1"/>
          <p:nvPr/>
        </p:nvSpPr>
        <p:spPr>
          <a:xfrm>
            <a:off x="457200" y="881268"/>
            <a:ext cx="7650479" cy="1200329"/>
          </a:xfrm>
          <a:prstGeom prst="rect">
            <a:avLst/>
          </a:prstGeom>
          <a:noFill/>
        </p:spPr>
        <p:txBody>
          <a:bodyPr wrap="square" lIns="91440" tIns="45720" rIns="91440" bIns="45720" anchor="t">
            <a:spAutoFit/>
          </a:bodyPr>
          <a:lstStyle/>
          <a:p>
            <a:pPr marL="0" marR="0">
              <a:spcBef>
                <a:spcPts val="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1800" dirty="0">
                <a:solidFill>
                  <a:srgbClr val="000000"/>
                </a:solidFill>
                <a:effectLst/>
                <a:latin typeface="Calibri"/>
                <a:ea typeface="Times New Roman" panose="02020603050405020304" pitchFamily="18" charset="0"/>
                <a:cs typeface="Calibri"/>
              </a:rPr>
              <a:t>SDOH indicator variables were categorized by using empirically derived quartiles—ranging from </a:t>
            </a:r>
            <a:r>
              <a:rPr lang="en-US" dirty="0">
                <a:solidFill>
                  <a:srgbClr val="000000"/>
                </a:solidFill>
                <a:latin typeface="Calibri"/>
                <a:ea typeface="Times New Roman" panose="02020603050405020304" pitchFamily="18" charset="0"/>
                <a:cs typeface="Calibri"/>
              </a:rPr>
              <a:t>counties</a:t>
            </a:r>
            <a:r>
              <a:rPr lang="en-US" sz="1800" dirty="0">
                <a:solidFill>
                  <a:srgbClr val="000000"/>
                </a:solidFill>
                <a:effectLst/>
                <a:latin typeface="Calibri"/>
                <a:ea typeface="Times New Roman" panose="02020603050405020304" pitchFamily="18" charset="0"/>
                <a:cs typeface="Calibri"/>
              </a:rPr>
              <a:t> </a:t>
            </a:r>
            <a:r>
              <a:rPr lang="en-US" dirty="0">
                <a:solidFill>
                  <a:srgbClr val="000000"/>
                </a:solidFill>
                <a:latin typeface="Calibri"/>
                <a:ea typeface="Times New Roman" panose="02020603050405020304" pitchFamily="18" charset="0"/>
                <a:cs typeface="Calibri"/>
              </a:rPr>
              <a:t>with the greatest economic and social opportunities (</a:t>
            </a:r>
            <a:r>
              <a:rPr lang="en-US" sz="1800" dirty="0">
                <a:solidFill>
                  <a:srgbClr val="000000"/>
                </a:solidFill>
                <a:effectLst/>
                <a:latin typeface="Calibri"/>
                <a:ea typeface="Times New Roman" panose="02020603050405020304" pitchFamily="18" charset="0"/>
                <a:cs typeface="Calibri"/>
              </a:rPr>
              <a:t>denoted with orange circles) to </a:t>
            </a:r>
            <a:r>
              <a:rPr lang="en-US" dirty="0">
                <a:solidFill>
                  <a:srgbClr val="000000"/>
                </a:solidFill>
                <a:latin typeface="Calibri"/>
                <a:ea typeface="Times New Roman" panose="02020603050405020304" pitchFamily="18" charset="0"/>
                <a:cs typeface="Calibri"/>
              </a:rPr>
              <a:t>counties</a:t>
            </a:r>
            <a:r>
              <a:rPr lang="en-US" sz="1800" dirty="0">
                <a:solidFill>
                  <a:srgbClr val="000000"/>
                </a:solidFill>
                <a:effectLst/>
                <a:latin typeface="Calibri"/>
                <a:ea typeface="Times New Roman" panose="02020603050405020304" pitchFamily="18" charset="0"/>
                <a:cs typeface="Calibri"/>
              </a:rPr>
              <a:t> with the greatest economic and social challenges (denoted with red circles):</a:t>
            </a:r>
          </a:p>
        </p:txBody>
      </p:sp>
      <p:pic>
        <p:nvPicPr>
          <p:cNvPr id="20" name="Picture 6">
            <a:extLst>
              <a:ext uri="{FF2B5EF4-FFF2-40B4-BE49-F238E27FC236}">
                <a16:creationId xmlns:a16="http://schemas.microsoft.com/office/drawing/2014/main" id="{DF7A0D5E-7AED-6A96-D8DA-B324CDE915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368" y="6858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10;&#10;Description automatically generated">
            <a:extLst>
              <a:ext uri="{FF2B5EF4-FFF2-40B4-BE49-F238E27FC236}">
                <a16:creationId xmlns:a16="http://schemas.microsoft.com/office/drawing/2014/main" id="{2E25ABA6-9CFC-793E-89AB-A2C756B7BCA5}"/>
              </a:ext>
            </a:extLst>
          </p:cNvPr>
          <p:cNvPicPr>
            <a:picLocks noGrp="1" noRo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Tree>
    <p:extLst>
      <p:ext uri="{BB962C8B-B14F-4D97-AF65-F5344CB8AC3E}">
        <p14:creationId xmlns:p14="http://schemas.microsoft.com/office/powerpoint/2010/main" val="58867131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57200" y="101601"/>
            <a:ext cx="8446655" cy="406400"/>
          </a:xfrm>
        </p:spPr>
        <p:txBody>
          <a:bodyPr/>
          <a:lstStyle/>
          <a:p>
            <a:r>
              <a:rPr lang="en-US" sz="2000" b="1"/>
              <a:t>HIV diagnoses among females, by age and cost-burdened households, 2023—county level, United States and Puerto Rico</a:t>
            </a:r>
          </a:p>
        </p:txBody>
      </p:sp>
      <p:pic>
        <p:nvPicPr>
          <p:cNvPr id="5" name="Picture 4" descr="Logo&#10;&#10;Description automatically generated">
            <a:extLst>
              <a:ext uri="{FF2B5EF4-FFF2-40B4-BE49-F238E27FC236}">
                <a16:creationId xmlns:a16="http://schemas.microsoft.com/office/drawing/2014/main" id="{69E6B6B0-1B39-C871-40A4-C73415391DBD}"/>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8BE4D486-3932-DF9C-091A-516FF6149938}"/>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52D8DC3E-D25D-D1B7-6036-AB4B0634CFD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D132E4C1-D87D-2C18-B08B-81A510DADF0B}"/>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females aged ≥18 years during 2023 in the United States and Puerto Rico, by age and cost-burdened households at the county level.">
            <a:extLst>
              <a:ext uri="{FF2B5EF4-FFF2-40B4-BE49-F238E27FC236}">
                <a16:creationId xmlns:a16="http://schemas.microsoft.com/office/drawing/2014/main" id="{CD5AABB1-E3D9-0759-8BB2-1E664B31A363}"/>
              </a:ext>
            </a:extLst>
          </p:cNvPr>
          <p:cNvPicPr>
            <a:picLocks noChangeAspect="1"/>
          </p:cNvPicPr>
          <p:nvPr/>
        </p:nvPicPr>
        <p:blipFill>
          <a:blip r:embed="rId4"/>
          <a:stretch>
            <a:fillRect/>
          </a:stretch>
        </p:blipFill>
        <p:spPr>
          <a:xfrm>
            <a:off x="280044" y="978218"/>
            <a:ext cx="8583912" cy="3621338"/>
          </a:xfrm>
          <a:prstGeom prst="rect">
            <a:avLst/>
          </a:prstGeom>
        </p:spPr>
      </p:pic>
    </p:spTree>
    <p:extLst>
      <p:ext uri="{BB962C8B-B14F-4D97-AF65-F5344CB8AC3E}">
        <p14:creationId xmlns:p14="http://schemas.microsoft.com/office/powerpoint/2010/main" val="239351985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85543" y="141433"/>
            <a:ext cx="8446655" cy="406400"/>
          </a:xfrm>
        </p:spPr>
        <p:txBody>
          <a:bodyPr/>
          <a:lstStyle/>
          <a:p>
            <a:r>
              <a:rPr lang="en-US" sz="2000" b="1"/>
              <a:t>HIV diagnoses among males, by race/ethnicity and cost-burdened households, 2023—county level, United States and Puerto Rico</a:t>
            </a:r>
          </a:p>
        </p:txBody>
      </p:sp>
      <p:sp>
        <p:nvSpPr>
          <p:cNvPr id="6" name="Rectangle 5">
            <a:extLst>
              <a:ext uri="{FF2B5EF4-FFF2-40B4-BE49-F238E27FC236}">
                <a16:creationId xmlns:a16="http://schemas.microsoft.com/office/drawing/2014/main" id="{552A85B6-BEBB-10DD-A5C9-7F021CE5B5A5}"/>
              </a:ext>
            </a:extLst>
          </p:cNvPr>
          <p:cNvSpPr/>
          <p:nvPr/>
        </p:nvSpPr>
        <p:spPr>
          <a:xfrm>
            <a:off x="6953541" y="4692357"/>
            <a:ext cx="602291" cy="4244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A0815228-4AE3-EB7B-657B-73D21880F5C4}"/>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A26F2B31-547C-6CEA-E566-A3ABDD7B1819}"/>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C31E084D-58A1-A200-7A99-0BF4B8BA39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66491189-BE1D-F5F2-F6CE-3D5BE999CCD3}"/>
              </a:ext>
              <a:ext uri="{C183D7F6-B498-43B3-948B-1728B52AA6E4}">
                <adec:decorative xmlns:adec="http://schemas.microsoft.com/office/drawing/2017/decorative" val="0"/>
              </a:ext>
            </a:extLst>
          </p:cNvPr>
          <p:cNvSpPr txBox="1">
            <a:spLocks/>
          </p:cNvSpPr>
          <p:nvPr/>
        </p:nvSpPr>
        <p:spPr>
          <a:xfrm>
            <a:off x="87154" y="4702354"/>
            <a:ext cx="8132957" cy="366209"/>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males aged ≥18 years during 2023 in the United States and Puerto Rico, by race/ethnicity and cost-burdened households at the county level.">
            <a:extLst>
              <a:ext uri="{FF2B5EF4-FFF2-40B4-BE49-F238E27FC236}">
                <a16:creationId xmlns:a16="http://schemas.microsoft.com/office/drawing/2014/main" id="{A17C3ADA-BF9E-AFD1-E9B6-E8E07F6372B4}"/>
              </a:ext>
            </a:extLst>
          </p:cNvPr>
          <p:cNvPicPr>
            <a:picLocks noChangeAspect="1"/>
          </p:cNvPicPr>
          <p:nvPr/>
        </p:nvPicPr>
        <p:blipFill>
          <a:blip r:embed="rId4"/>
          <a:stretch>
            <a:fillRect/>
          </a:stretch>
        </p:blipFill>
        <p:spPr>
          <a:xfrm>
            <a:off x="274238" y="994776"/>
            <a:ext cx="8669263" cy="3670110"/>
          </a:xfrm>
          <a:prstGeom prst="rect">
            <a:avLst/>
          </a:prstGeom>
        </p:spPr>
      </p:pic>
    </p:spTree>
    <p:extLst>
      <p:ext uri="{BB962C8B-B14F-4D97-AF65-F5344CB8AC3E}">
        <p14:creationId xmlns:p14="http://schemas.microsoft.com/office/powerpoint/2010/main" val="152103464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62527" y="101601"/>
            <a:ext cx="8418945" cy="406400"/>
          </a:xfrm>
        </p:spPr>
        <p:txBody>
          <a:bodyPr/>
          <a:lstStyle/>
          <a:p>
            <a:r>
              <a:rPr lang="en-US" sz="2000" b="1"/>
              <a:t>HIV diagnoses among females, by race/ethnicity and cost-burdened households, 2023—county level, United States and Puerto Rico</a:t>
            </a:r>
          </a:p>
        </p:txBody>
      </p:sp>
      <p:sp>
        <p:nvSpPr>
          <p:cNvPr id="6" name="Rectangle 5">
            <a:extLst>
              <a:ext uri="{FF2B5EF4-FFF2-40B4-BE49-F238E27FC236}">
                <a16:creationId xmlns:a16="http://schemas.microsoft.com/office/drawing/2014/main" id="{7E9FC964-8051-BE62-5EF4-082DE523EAA6}"/>
              </a:ext>
            </a:extLst>
          </p:cNvPr>
          <p:cNvSpPr/>
          <p:nvPr/>
        </p:nvSpPr>
        <p:spPr>
          <a:xfrm>
            <a:off x="6810596" y="4767262"/>
            <a:ext cx="639564" cy="40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0F608D0B-9B4A-FDBD-8087-22D05A871912}"/>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1AFAE2F9-71B8-1DA0-0B4B-7E4289C7B1AD}"/>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E467EB65-A008-AC2F-6521-7FC02B0F63F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2" name="Text Placeholder 9">
            <a:extLst>
              <a:ext uri="{FF2B5EF4-FFF2-40B4-BE49-F238E27FC236}">
                <a16:creationId xmlns:a16="http://schemas.microsoft.com/office/drawing/2014/main" id="{DA5E2C2E-3286-AFF0-963E-EF99B66499B6}"/>
              </a:ext>
              <a:ext uri="{C183D7F6-B498-43B3-948B-1728B52AA6E4}">
                <adec:decorative xmlns:adec="http://schemas.microsoft.com/office/drawing/2017/decorative" val="0"/>
              </a:ext>
            </a:extLst>
          </p:cNvPr>
          <p:cNvSpPr txBox="1">
            <a:spLocks/>
          </p:cNvSpPr>
          <p:nvPr/>
        </p:nvSpPr>
        <p:spPr>
          <a:xfrm>
            <a:off x="87154" y="4702354"/>
            <a:ext cx="8132957" cy="366209"/>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bar chart of HIV diagnoses among females aged ≥18 years during 2023 in the United States and Puerto Rico, by race/ethnicity and cost-burdened households at the county level.">
            <a:extLst>
              <a:ext uri="{FF2B5EF4-FFF2-40B4-BE49-F238E27FC236}">
                <a16:creationId xmlns:a16="http://schemas.microsoft.com/office/drawing/2014/main" id="{31784580-61BE-CE26-3136-FBAB8640FCE8}"/>
              </a:ext>
            </a:extLst>
          </p:cNvPr>
          <p:cNvPicPr>
            <a:picLocks noChangeAspect="1"/>
          </p:cNvPicPr>
          <p:nvPr/>
        </p:nvPicPr>
        <p:blipFill>
          <a:blip r:embed="rId4"/>
          <a:stretch>
            <a:fillRect/>
          </a:stretch>
        </p:blipFill>
        <p:spPr>
          <a:xfrm>
            <a:off x="152016" y="938129"/>
            <a:ext cx="8839966" cy="3651821"/>
          </a:xfrm>
          <a:prstGeom prst="rect">
            <a:avLst/>
          </a:prstGeom>
        </p:spPr>
      </p:pic>
    </p:spTree>
    <p:extLst>
      <p:ext uri="{BB962C8B-B14F-4D97-AF65-F5344CB8AC3E}">
        <p14:creationId xmlns:p14="http://schemas.microsoft.com/office/powerpoint/2010/main" val="419972933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highest cost-burdened households had the </a:t>
            </a:r>
            <a:r>
              <a:rPr lang="en-US" sz="1600" b="1" i="1" u="sng"/>
              <a:t>least favorable outcomes </a:t>
            </a:r>
            <a:r>
              <a:rPr lang="en-US" sz="1600"/>
              <a:t>by age:</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a:solidFill>
                  <a:schemeClr val="bg1"/>
                </a:solidFill>
              </a:rPr>
              <a:t>Linkage to HIV medical care within 1 month and viral suppression within 6 months of HIV diagnosis, by sex, age, and cost-burdened households, 2023—county level, United States</a:t>
            </a:r>
          </a:p>
        </p:txBody>
      </p:sp>
      <p:sp>
        <p:nvSpPr>
          <p:cNvPr id="2" name="Text Placeholder 9">
            <a:extLst>
              <a:ext uri="{FF2B5EF4-FFF2-40B4-BE49-F238E27FC236}">
                <a16:creationId xmlns:a16="http://schemas.microsoft.com/office/drawing/2014/main" id="{75E6327A-1B8A-48B1-9EE3-E7FD66B4A2D8}"/>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a:t>
            </a:r>
            <a:r>
              <a:rPr lang="en-US" sz="900">
                <a:solidFill>
                  <a:srgbClr val="000000"/>
                </a:solidFill>
              </a:rPr>
              <a:t>.</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age in the highest cost-burdened household counties.">
            <a:extLst>
              <a:ext uri="{FF2B5EF4-FFF2-40B4-BE49-F238E27FC236}">
                <a16:creationId xmlns:a16="http://schemas.microsoft.com/office/drawing/2014/main" id="{7D886F4C-4368-22F4-8736-E6C5E2826D3B}"/>
              </a:ext>
            </a:extLst>
          </p:cNvPr>
          <p:cNvPicPr>
            <a:picLocks noChangeAspect="1"/>
          </p:cNvPicPr>
          <p:nvPr/>
        </p:nvPicPr>
        <p:blipFill>
          <a:blip r:embed="rId4"/>
          <a:stretch>
            <a:fillRect/>
          </a:stretch>
        </p:blipFill>
        <p:spPr>
          <a:xfrm>
            <a:off x="745768" y="1687039"/>
            <a:ext cx="7474344" cy="3060457"/>
          </a:xfrm>
          <a:prstGeom prst="rect">
            <a:avLst/>
          </a:prstGeom>
        </p:spPr>
      </p:pic>
    </p:spTree>
    <p:extLst>
      <p:ext uri="{BB962C8B-B14F-4D97-AF65-F5344CB8AC3E}">
        <p14:creationId xmlns:p14="http://schemas.microsoft.com/office/powerpoint/2010/main" val="324897238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a:t>In 2023, males and females residing in counties with the highest cost-burdened households had the </a:t>
            </a:r>
            <a:r>
              <a:rPr lang="en-US" sz="1600" b="1" i="1" u="sng"/>
              <a:t>least favorable outcomes </a:t>
            </a:r>
            <a:r>
              <a:rPr lang="en-US" sz="1600"/>
              <a:t>by race/ethnicity:</a:t>
            </a:r>
          </a:p>
          <a:p>
            <a:endParaRPr lang="en-US" sz="1400" b="1"/>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1517"/>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rPr>
              <a:t>Linkage to HIV medical care within 1 month and viral suppression within 6 months of HIV diagnosis, by sex, race/ethnicity, and cost-burdened households, 2023—county level, United States</a:t>
            </a:r>
          </a:p>
        </p:txBody>
      </p:sp>
      <p:sp>
        <p:nvSpPr>
          <p:cNvPr id="2" name="Text Placeholder 9">
            <a:extLst>
              <a:ext uri="{FF2B5EF4-FFF2-40B4-BE49-F238E27FC236}">
                <a16:creationId xmlns:a16="http://schemas.microsoft.com/office/drawing/2014/main" id="{1F580F09-03CA-1102-35CE-8F94E2705D09}"/>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Hispanic/Latino persons can be of any race.</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race/ethnicity in the highest cost-burdened household counties.">
            <a:extLst>
              <a:ext uri="{FF2B5EF4-FFF2-40B4-BE49-F238E27FC236}">
                <a16:creationId xmlns:a16="http://schemas.microsoft.com/office/drawing/2014/main" id="{A6F472DD-836B-1C39-0C3D-26CFF6B73C55}"/>
              </a:ext>
            </a:extLst>
          </p:cNvPr>
          <p:cNvPicPr>
            <a:picLocks noChangeAspect="1"/>
          </p:cNvPicPr>
          <p:nvPr/>
        </p:nvPicPr>
        <p:blipFill>
          <a:blip r:embed="rId4"/>
          <a:stretch>
            <a:fillRect/>
          </a:stretch>
        </p:blipFill>
        <p:spPr>
          <a:xfrm>
            <a:off x="902126" y="1461467"/>
            <a:ext cx="7388992" cy="3286029"/>
          </a:xfrm>
          <a:prstGeom prst="rect">
            <a:avLst/>
          </a:prstGeom>
        </p:spPr>
      </p:pic>
    </p:spTree>
    <p:extLst>
      <p:ext uri="{BB962C8B-B14F-4D97-AF65-F5344CB8AC3E}">
        <p14:creationId xmlns:p14="http://schemas.microsoft.com/office/powerpoint/2010/main" val="100449004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551623" y="2145505"/>
            <a:ext cx="8229600" cy="857250"/>
          </a:xfrm>
        </p:spPr>
        <p:txBody>
          <a:bodyPr/>
          <a:lstStyle/>
          <a:p>
            <a:r>
              <a:rPr lang="en-US" dirty="0"/>
              <a:t>Residential Instability</a:t>
            </a:r>
          </a:p>
        </p:txBody>
      </p:sp>
      <p:sp>
        <p:nvSpPr>
          <p:cNvPr id="2" name="Rectangle 1">
            <a:extLst>
              <a:ext uri="{FF2B5EF4-FFF2-40B4-BE49-F238E27FC236}">
                <a16:creationId xmlns:a16="http://schemas.microsoft.com/office/drawing/2014/main" id="{32B86541-0394-07FC-017F-FDE3604CE050}"/>
              </a:ext>
            </a:extLst>
          </p:cNvPr>
          <p:cNvSpPr/>
          <p:nvPr/>
        </p:nvSpPr>
        <p:spPr>
          <a:xfrm>
            <a:off x="5678905" y="0"/>
            <a:ext cx="346509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Geographical mobility">
            <a:extLst>
              <a:ext uri="{FF2B5EF4-FFF2-40B4-BE49-F238E27FC236}">
                <a16:creationId xmlns:a16="http://schemas.microsoft.com/office/drawing/2014/main" id="{D0178075-5B39-49F6-289F-20B91A396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5429" r="789" b="32224"/>
          <a:stretch>
            <a:fillRect/>
          </a:stretch>
        </p:blipFill>
        <p:spPr bwMode="auto">
          <a:xfrm>
            <a:off x="5896802" y="1489471"/>
            <a:ext cx="3057526" cy="2164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97618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04518" y="141433"/>
            <a:ext cx="8553741" cy="406400"/>
          </a:xfrm>
        </p:spPr>
        <p:txBody>
          <a:bodyPr/>
          <a:lstStyle/>
          <a:p>
            <a:r>
              <a:rPr lang="en-US" sz="2000" b="1" dirty="0"/>
              <a:t>HIV diagnoses, by sex and residential instability, 2023—county level, United States and Puerto Rico</a:t>
            </a:r>
          </a:p>
        </p:txBody>
      </p:sp>
      <p:pic>
        <p:nvPicPr>
          <p:cNvPr id="5" name="Picture 4" descr="Logo&#10;&#10;Description automatically generated">
            <a:extLst>
              <a:ext uri="{FF2B5EF4-FFF2-40B4-BE49-F238E27FC236}">
                <a16:creationId xmlns:a16="http://schemas.microsoft.com/office/drawing/2014/main" id="{DE2A2078-4E79-3223-C5BA-1E3E2DC7AB6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6" name="Rectangle 5">
            <a:extLst>
              <a:ext uri="{FF2B5EF4-FFF2-40B4-BE49-F238E27FC236}">
                <a16:creationId xmlns:a16="http://schemas.microsoft.com/office/drawing/2014/main" id="{5E840B71-456C-FD4B-C5D3-2A4A1D958C07}"/>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6AF2244E-55C2-436C-83D7-FC82E43DCE1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9" name="Text Placeholder 9">
            <a:extLst>
              <a:ext uri="{FF2B5EF4-FFF2-40B4-BE49-F238E27FC236}">
                <a16:creationId xmlns:a16="http://schemas.microsoft.com/office/drawing/2014/main" id="{ABAAA9B9-A2F4-2E9E-9AD5-15A538DFBFD6}"/>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persons aged ≥18 years during 2023 in the United States and Puerto Rico, by sex and residential instability at the county level.">
            <a:extLst>
              <a:ext uri="{FF2B5EF4-FFF2-40B4-BE49-F238E27FC236}">
                <a16:creationId xmlns:a16="http://schemas.microsoft.com/office/drawing/2014/main" id="{2848C130-C6FE-2693-C9B8-1FA1947283A8}"/>
              </a:ext>
            </a:extLst>
          </p:cNvPr>
          <p:cNvPicPr>
            <a:picLocks noChangeAspect="1"/>
          </p:cNvPicPr>
          <p:nvPr/>
        </p:nvPicPr>
        <p:blipFill>
          <a:blip r:embed="rId4"/>
          <a:stretch>
            <a:fillRect/>
          </a:stretch>
        </p:blipFill>
        <p:spPr>
          <a:xfrm>
            <a:off x="82756" y="937935"/>
            <a:ext cx="8974090" cy="3645724"/>
          </a:xfrm>
          <a:prstGeom prst="rect">
            <a:avLst/>
          </a:prstGeom>
        </p:spPr>
      </p:pic>
    </p:spTree>
    <p:extLst>
      <p:ext uri="{BB962C8B-B14F-4D97-AF65-F5344CB8AC3E}">
        <p14:creationId xmlns:p14="http://schemas.microsoft.com/office/powerpoint/2010/main" val="215622440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dirty="0"/>
              <a:t>HIV diagnoses among males, by age and residential instability, 2023—county level, United States and Puerto Rico</a:t>
            </a:r>
          </a:p>
        </p:txBody>
      </p:sp>
      <p:sp>
        <p:nvSpPr>
          <p:cNvPr id="6" name="Rectangle 5">
            <a:extLst>
              <a:ext uri="{FF2B5EF4-FFF2-40B4-BE49-F238E27FC236}">
                <a16:creationId xmlns:a16="http://schemas.microsoft.com/office/drawing/2014/main" id="{6EF87F06-3336-86B9-3618-E93FD3DB98DE}"/>
              </a:ext>
            </a:extLst>
          </p:cNvPr>
          <p:cNvSpPr/>
          <p:nvPr/>
        </p:nvSpPr>
        <p:spPr>
          <a:xfrm>
            <a:off x="6846571" y="4750717"/>
            <a:ext cx="634860" cy="3927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651E85AB-552C-EC85-9EAD-2D39B1C1AFF1}"/>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B47F79D4-D482-3740-0944-1BA906C1C096}"/>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BA543CA1-ABD7-4830-A2DC-AEDB8759D8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B4376624-DC89-1234-FC07-3400DF1C83A9}"/>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males aged ≥18 years during 2023 in the United States and Puerto Rico, by age and residential instability at the county level.">
            <a:extLst>
              <a:ext uri="{FF2B5EF4-FFF2-40B4-BE49-F238E27FC236}">
                <a16:creationId xmlns:a16="http://schemas.microsoft.com/office/drawing/2014/main" id="{91D90E45-4E65-E7B1-3350-6CDEA90C0121}"/>
              </a:ext>
            </a:extLst>
          </p:cNvPr>
          <p:cNvPicPr>
            <a:picLocks noChangeAspect="1"/>
          </p:cNvPicPr>
          <p:nvPr/>
        </p:nvPicPr>
        <p:blipFill>
          <a:blip r:embed="rId4"/>
          <a:stretch>
            <a:fillRect/>
          </a:stretch>
        </p:blipFill>
        <p:spPr>
          <a:xfrm>
            <a:off x="87154" y="982271"/>
            <a:ext cx="8974090" cy="3633531"/>
          </a:xfrm>
          <a:prstGeom prst="rect">
            <a:avLst/>
          </a:prstGeom>
        </p:spPr>
      </p:pic>
    </p:spTree>
    <p:extLst>
      <p:ext uri="{BB962C8B-B14F-4D97-AF65-F5344CB8AC3E}">
        <p14:creationId xmlns:p14="http://schemas.microsoft.com/office/powerpoint/2010/main" val="2454154550"/>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57200" y="101601"/>
            <a:ext cx="8446655" cy="406400"/>
          </a:xfrm>
        </p:spPr>
        <p:txBody>
          <a:bodyPr/>
          <a:lstStyle/>
          <a:p>
            <a:r>
              <a:rPr lang="en-US" sz="2000" b="1" dirty="0"/>
              <a:t>HIV diagnoses among females, by age and residential instability, 2023—county level, United States and Puerto Rico</a:t>
            </a:r>
          </a:p>
        </p:txBody>
      </p:sp>
      <p:sp>
        <p:nvSpPr>
          <p:cNvPr id="6" name="Rectangle 5">
            <a:extLst>
              <a:ext uri="{FF2B5EF4-FFF2-40B4-BE49-F238E27FC236}">
                <a16:creationId xmlns:a16="http://schemas.microsoft.com/office/drawing/2014/main" id="{55C00281-00CB-F99C-C56C-5C9159248FF5}"/>
              </a:ext>
            </a:extLst>
          </p:cNvPr>
          <p:cNvSpPr/>
          <p:nvPr/>
        </p:nvSpPr>
        <p:spPr>
          <a:xfrm>
            <a:off x="6838486" y="4698563"/>
            <a:ext cx="611467" cy="4120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3C7914E1-77DB-F2DD-607A-4E81BAF2DD87}"/>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D1A55832-3253-BC69-BB57-3C6AD679DBFD}"/>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2097BE99-751D-4353-7945-9BF22CDFA3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9D720CAA-7C4C-C416-D34A-CD250F01CB0C}"/>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females aged ≥18 years during 2023 in the United States and Puerto Rico, by age and residential instabilityat the county level.">
            <a:extLst>
              <a:ext uri="{FF2B5EF4-FFF2-40B4-BE49-F238E27FC236}">
                <a16:creationId xmlns:a16="http://schemas.microsoft.com/office/drawing/2014/main" id="{7A962CE9-6A89-EF04-AD2F-E44DF049014F}"/>
              </a:ext>
            </a:extLst>
          </p:cNvPr>
          <p:cNvPicPr>
            <a:picLocks noChangeAspect="1"/>
          </p:cNvPicPr>
          <p:nvPr/>
        </p:nvPicPr>
        <p:blipFill>
          <a:blip r:embed="rId4"/>
          <a:stretch>
            <a:fillRect/>
          </a:stretch>
        </p:blipFill>
        <p:spPr>
          <a:xfrm>
            <a:off x="332136" y="1006080"/>
            <a:ext cx="8571719" cy="3621338"/>
          </a:xfrm>
          <a:prstGeom prst="rect">
            <a:avLst/>
          </a:prstGeom>
        </p:spPr>
      </p:pic>
    </p:spTree>
    <p:extLst>
      <p:ext uri="{BB962C8B-B14F-4D97-AF65-F5344CB8AC3E}">
        <p14:creationId xmlns:p14="http://schemas.microsoft.com/office/powerpoint/2010/main" val="95877278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85543" y="141433"/>
            <a:ext cx="8446655" cy="406400"/>
          </a:xfrm>
        </p:spPr>
        <p:txBody>
          <a:bodyPr/>
          <a:lstStyle/>
          <a:p>
            <a:r>
              <a:rPr lang="en-US" sz="2000" b="1" dirty="0"/>
              <a:t>HIV diagnoses among males, by race/ethnicity and residential instability, 2023—county level, United States and Puerto Rico</a:t>
            </a:r>
          </a:p>
        </p:txBody>
      </p:sp>
      <p:sp>
        <p:nvSpPr>
          <p:cNvPr id="6" name="Rectangle 5">
            <a:extLst>
              <a:ext uri="{FF2B5EF4-FFF2-40B4-BE49-F238E27FC236}">
                <a16:creationId xmlns:a16="http://schemas.microsoft.com/office/drawing/2014/main" id="{552A85B6-BEBB-10DD-A5C9-7F021CE5B5A5}"/>
              </a:ext>
            </a:extLst>
          </p:cNvPr>
          <p:cNvSpPr/>
          <p:nvPr/>
        </p:nvSpPr>
        <p:spPr>
          <a:xfrm>
            <a:off x="6953541" y="4712216"/>
            <a:ext cx="616310" cy="4312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9976DD9E-09AC-C0CB-5BB5-54E11D5C273F}"/>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4E312C80-36BD-6766-FE90-32FDE76E3DCB}"/>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3931BA8-367C-4B84-BB7A-1DC32984A0F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D65F63FD-4FFD-0FD2-C02B-D1DE8D073535}"/>
              </a:ext>
              <a:ext uri="{C183D7F6-B498-43B3-948B-1728B52AA6E4}">
                <adec:decorative xmlns:adec="http://schemas.microsoft.com/office/drawing/2017/decorative" val="0"/>
              </a:ext>
            </a:extLst>
          </p:cNvPr>
          <p:cNvSpPr txBox="1">
            <a:spLocks/>
          </p:cNvSpPr>
          <p:nvPr/>
        </p:nvSpPr>
        <p:spPr>
          <a:xfrm>
            <a:off x="87154" y="4649349"/>
            <a:ext cx="8132957" cy="3929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males aged ≥18 years during 2023 in the United States and Puerto Rico, by race/ethnicity and residential instability at the county level.">
            <a:extLst>
              <a:ext uri="{FF2B5EF4-FFF2-40B4-BE49-F238E27FC236}">
                <a16:creationId xmlns:a16="http://schemas.microsoft.com/office/drawing/2014/main" id="{EDCA1F10-454E-7DD1-C204-398327F5792B}"/>
              </a:ext>
            </a:extLst>
          </p:cNvPr>
          <p:cNvPicPr>
            <a:picLocks noChangeAspect="1"/>
          </p:cNvPicPr>
          <p:nvPr/>
        </p:nvPicPr>
        <p:blipFill>
          <a:blip r:embed="rId4"/>
          <a:stretch>
            <a:fillRect/>
          </a:stretch>
        </p:blipFill>
        <p:spPr>
          <a:xfrm>
            <a:off x="121825" y="955803"/>
            <a:ext cx="8974090" cy="3724979"/>
          </a:xfrm>
          <a:prstGeom prst="rect">
            <a:avLst/>
          </a:prstGeom>
        </p:spPr>
      </p:pic>
    </p:spTree>
    <p:extLst>
      <p:ext uri="{BB962C8B-B14F-4D97-AF65-F5344CB8AC3E}">
        <p14:creationId xmlns:p14="http://schemas.microsoft.com/office/powerpoint/2010/main" val="27841198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 uri="{C183D7F6-B498-43B3-948B-1728B52AA6E4}">
                <adec:decorative xmlns:adec="http://schemas.microsoft.com/office/drawing/2017/decorative" val="0"/>
              </a:ext>
            </a:extLst>
          </p:cNvPr>
          <p:cNvSpPr>
            <a:spLocks noGrp="1"/>
          </p:cNvSpPr>
          <p:nvPr>
            <p:ph type="title"/>
          </p:nvPr>
        </p:nvSpPr>
        <p:spPr>
          <a:xfrm>
            <a:off x="457200" y="2143125"/>
            <a:ext cx="8229600" cy="857250"/>
          </a:xfrm>
        </p:spPr>
        <p:txBody>
          <a:bodyPr/>
          <a:lstStyle/>
          <a:p>
            <a:r>
              <a:rPr lang="en-US"/>
              <a:t>Federal Poverty Status </a:t>
            </a:r>
          </a:p>
        </p:txBody>
      </p:sp>
      <p:sp>
        <p:nvSpPr>
          <p:cNvPr id="3" name="Rectangle 2">
            <a:extLst>
              <a:ext uri="{FF2B5EF4-FFF2-40B4-BE49-F238E27FC236}">
                <a16:creationId xmlns:a16="http://schemas.microsoft.com/office/drawing/2014/main" id="{4CCF85CD-CD75-AF66-BD3A-71CE57BFC26D}"/>
              </a:ext>
            </a:extLst>
          </p:cNvPr>
          <p:cNvSpPr/>
          <p:nvPr/>
        </p:nvSpPr>
        <p:spPr>
          <a:xfrm>
            <a:off x="5678905" y="0"/>
            <a:ext cx="346509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B1828BF-9F93-7AD5-8E61-6D86BAB77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031" y="1138760"/>
            <a:ext cx="3086842" cy="328508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2B8DF77-FF2E-CFF6-1515-DF2D3CF82995}"/>
              </a:ext>
            </a:extLst>
          </p:cNvPr>
          <p:cNvSpPr txBox="1"/>
          <p:nvPr/>
        </p:nvSpPr>
        <p:spPr>
          <a:xfrm>
            <a:off x="2286000" y="2387661"/>
            <a:ext cx="4572000" cy="369332"/>
          </a:xfrm>
          <a:prstGeom prst="rect">
            <a:avLst/>
          </a:prstGeom>
          <a:noFill/>
        </p:spPr>
        <p:txBody>
          <a:bodyPr wrap="square">
            <a:spAutoFit/>
          </a:bodyPr>
          <a:lstStyle/>
          <a:p>
            <a:r>
              <a:rPr lang="en-US"/>
              <a:t> </a:t>
            </a:r>
          </a:p>
        </p:txBody>
      </p:sp>
      <p:sp>
        <p:nvSpPr>
          <p:cNvPr id="8" name="TextBox 7">
            <a:extLst>
              <a:ext uri="{FF2B5EF4-FFF2-40B4-BE49-F238E27FC236}">
                <a16:creationId xmlns:a16="http://schemas.microsoft.com/office/drawing/2014/main" id="{E38575C9-0227-1223-4040-F9CAF8706BBB}"/>
              </a:ext>
            </a:extLst>
          </p:cNvPr>
          <p:cNvSpPr txBox="1"/>
          <p:nvPr/>
        </p:nvSpPr>
        <p:spPr>
          <a:xfrm>
            <a:off x="2286000" y="2387661"/>
            <a:ext cx="4572000"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176273668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62527" y="101601"/>
            <a:ext cx="8418945" cy="406400"/>
          </a:xfrm>
        </p:spPr>
        <p:txBody>
          <a:bodyPr/>
          <a:lstStyle/>
          <a:p>
            <a:r>
              <a:rPr lang="en-US" sz="2000" b="1" dirty="0"/>
              <a:t>HIV diagnoses among females, by race/ethnicity and residential instability, 2023—county level, United States and Puerto Rico</a:t>
            </a:r>
          </a:p>
        </p:txBody>
      </p:sp>
      <p:sp>
        <p:nvSpPr>
          <p:cNvPr id="6" name="Rectangle 5">
            <a:extLst>
              <a:ext uri="{FF2B5EF4-FFF2-40B4-BE49-F238E27FC236}">
                <a16:creationId xmlns:a16="http://schemas.microsoft.com/office/drawing/2014/main" id="{7E9FC964-8051-BE62-5EF4-082DE523EAA6}"/>
              </a:ext>
            </a:extLst>
          </p:cNvPr>
          <p:cNvSpPr/>
          <p:nvPr/>
        </p:nvSpPr>
        <p:spPr>
          <a:xfrm>
            <a:off x="6902571" y="4809247"/>
            <a:ext cx="547589" cy="334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87235367-AB7C-228C-9E8A-F23EB5CB84B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Rectangle 7">
            <a:extLst>
              <a:ext uri="{FF2B5EF4-FFF2-40B4-BE49-F238E27FC236}">
                <a16:creationId xmlns:a16="http://schemas.microsoft.com/office/drawing/2014/main" id="{F9422B86-026F-DE9A-88F7-BDDC68B2DBC6}"/>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2951EE7-0028-E877-713E-0CA3C2014E4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CFE7B4CF-9777-DC8A-1002-BD925FA97FE1}"/>
              </a:ext>
              <a:ext uri="{C183D7F6-B498-43B3-948B-1728B52AA6E4}">
                <adec:decorative xmlns:adec="http://schemas.microsoft.com/office/drawing/2017/decorative" val="0"/>
              </a:ext>
            </a:extLst>
          </p:cNvPr>
          <p:cNvSpPr txBox="1">
            <a:spLocks/>
          </p:cNvSpPr>
          <p:nvPr/>
        </p:nvSpPr>
        <p:spPr>
          <a:xfrm>
            <a:off x="87155" y="4656841"/>
            <a:ext cx="8132957" cy="428006"/>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a:t>
            </a:r>
            <a:r>
              <a:rPr lang="en-US" sz="900">
                <a:solidFill>
                  <a:srgbClr val="000000"/>
                </a:solidFill>
              </a:rPr>
              <a:t> 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 name="Picture 1" descr="This slide presents a bar chart of HIV diagnoses among females aged ≥18 years during 2023 in the United States and Puerto Rico, by race/ethnicity and residential instability at the county level.">
            <a:extLst>
              <a:ext uri="{FF2B5EF4-FFF2-40B4-BE49-F238E27FC236}">
                <a16:creationId xmlns:a16="http://schemas.microsoft.com/office/drawing/2014/main" id="{2A23AE40-1D98-446C-C943-138F7F80EF50}"/>
              </a:ext>
            </a:extLst>
          </p:cNvPr>
          <p:cNvPicPr>
            <a:picLocks noChangeAspect="1"/>
          </p:cNvPicPr>
          <p:nvPr/>
        </p:nvPicPr>
        <p:blipFill>
          <a:blip r:embed="rId4"/>
          <a:stretch>
            <a:fillRect/>
          </a:stretch>
        </p:blipFill>
        <p:spPr>
          <a:xfrm>
            <a:off x="222126" y="964657"/>
            <a:ext cx="8699746" cy="3633531"/>
          </a:xfrm>
          <a:prstGeom prst="rect">
            <a:avLst/>
          </a:prstGeom>
        </p:spPr>
      </p:pic>
    </p:spTree>
    <p:extLst>
      <p:ext uri="{BB962C8B-B14F-4D97-AF65-F5344CB8AC3E}">
        <p14:creationId xmlns:p14="http://schemas.microsoft.com/office/powerpoint/2010/main" val="122417387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dirty="0"/>
              <a:t>In 2023, males and females residing in counties with the highest residential instability had the </a:t>
            </a:r>
            <a:r>
              <a:rPr lang="en-US" sz="1600" b="1" i="1" u="sng" dirty="0"/>
              <a:t>least favorable outcomes </a:t>
            </a:r>
            <a:r>
              <a:rPr lang="en-US" sz="1600" dirty="0"/>
              <a:t>by age:</a:t>
            </a:r>
          </a:p>
          <a:p>
            <a:endParaRPr lang="en-US" sz="1400" b="1" dirty="0"/>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0" y="24859"/>
            <a:ext cx="8857065"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rPr>
              <a:t>Linkage to HIV medical care within 1 month and viral suppression within 6 months of HIV diagnosis, by sex, age, and residential instability, 2023—county level, United States</a:t>
            </a:r>
          </a:p>
        </p:txBody>
      </p:sp>
      <p:sp>
        <p:nvSpPr>
          <p:cNvPr id="2" name="Text Placeholder 9">
            <a:extLst>
              <a:ext uri="{FF2B5EF4-FFF2-40B4-BE49-F238E27FC236}">
                <a16:creationId xmlns:a16="http://schemas.microsoft.com/office/drawing/2014/main" id="{E985D747-E42B-D6C4-58FE-D7C855A5F666}"/>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age in the highest residential instability counties.">
            <a:extLst>
              <a:ext uri="{FF2B5EF4-FFF2-40B4-BE49-F238E27FC236}">
                <a16:creationId xmlns:a16="http://schemas.microsoft.com/office/drawing/2014/main" id="{38BC6E08-5C33-3F33-4924-9723C171BE90}"/>
              </a:ext>
            </a:extLst>
          </p:cNvPr>
          <p:cNvPicPr>
            <a:picLocks noChangeAspect="1"/>
          </p:cNvPicPr>
          <p:nvPr/>
        </p:nvPicPr>
        <p:blipFill>
          <a:blip r:embed="rId4"/>
          <a:stretch>
            <a:fillRect/>
          </a:stretch>
        </p:blipFill>
        <p:spPr>
          <a:xfrm>
            <a:off x="783019" y="1573791"/>
            <a:ext cx="7309738" cy="3267739"/>
          </a:xfrm>
          <a:prstGeom prst="rect">
            <a:avLst/>
          </a:prstGeom>
        </p:spPr>
      </p:pic>
    </p:spTree>
    <p:extLst>
      <p:ext uri="{BB962C8B-B14F-4D97-AF65-F5344CB8AC3E}">
        <p14:creationId xmlns:p14="http://schemas.microsoft.com/office/powerpoint/2010/main" val="166833009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F1E76CA-9158-4C52-6146-33BB857511DB}"/>
              </a:ext>
            </a:extLst>
          </p:cNvPr>
          <p:cNvSpPr>
            <a:spLocks noGrp="1"/>
          </p:cNvSpPr>
          <p:nvPr>
            <p:ph type="body" sz="quarter" idx="10"/>
          </p:nvPr>
        </p:nvSpPr>
        <p:spPr>
          <a:xfrm>
            <a:off x="143467" y="933358"/>
            <a:ext cx="8857065" cy="643454"/>
          </a:xfrm>
        </p:spPr>
        <p:txBody>
          <a:bodyPr/>
          <a:lstStyle/>
          <a:p>
            <a:r>
              <a:rPr lang="en-US" sz="1600" dirty="0"/>
              <a:t>In 2023, males and females residing in counties with the highest residential instability had the </a:t>
            </a:r>
            <a:r>
              <a:rPr lang="en-US" sz="1600" b="1" i="1" u="sng" dirty="0"/>
              <a:t>least favorable outcomes</a:t>
            </a:r>
            <a:r>
              <a:rPr lang="en-US" sz="1600" b="1" i="1" dirty="0"/>
              <a:t> </a:t>
            </a:r>
            <a:r>
              <a:rPr lang="en-US" sz="1600" dirty="0"/>
              <a:t>by race/ethnicity:</a:t>
            </a:r>
          </a:p>
          <a:p>
            <a:endParaRPr lang="en-US" sz="1400" b="1" dirty="0"/>
          </a:p>
        </p:txBody>
      </p:sp>
      <p:pic>
        <p:nvPicPr>
          <p:cNvPr id="8" name="Picture 7" descr="Logo&#10;&#10;Description automatically generated">
            <a:extLst>
              <a:ext uri="{FF2B5EF4-FFF2-40B4-BE49-F238E27FC236}">
                <a16:creationId xmlns:a16="http://schemas.microsoft.com/office/drawing/2014/main" id="{28537A86-DED2-7706-8246-0CD33044BC96}"/>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5" name="Text Placeholder 6">
            <a:extLst>
              <a:ext uri="{FF2B5EF4-FFF2-40B4-BE49-F238E27FC236}">
                <a16:creationId xmlns:a16="http://schemas.microsoft.com/office/drawing/2014/main" id="{E18454C8-27A1-08EA-1A3D-726657CC7EC2}"/>
              </a:ext>
            </a:extLst>
          </p:cNvPr>
          <p:cNvSpPr txBox="1">
            <a:spLocks/>
          </p:cNvSpPr>
          <p:nvPr/>
        </p:nvSpPr>
        <p:spPr>
          <a:xfrm>
            <a:off x="199781" y="-19101"/>
            <a:ext cx="8425474" cy="406400"/>
          </a:xfrm>
          <a:prstGeom prst="rect">
            <a:avLst/>
          </a:prstGeom>
        </p:spPr>
        <p:txBody>
          <a:bodyPr/>
          <a:lst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bg1"/>
                </a:solidFill>
              </a:rPr>
              <a:t>Linkage to HIV medical care within 1 month and viral suppression within 6 months of HIV diagnosis, by sex, race/ethnicity, and residential instability, 2023—county level, United States</a:t>
            </a:r>
          </a:p>
        </p:txBody>
      </p:sp>
      <p:sp>
        <p:nvSpPr>
          <p:cNvPr id="2" name="Text Placeholder 9">
            <a:extLst>
              <a:ext uri="{FF2B5EF4-FFF2-40B4-BE49-F238E27FC236}">
                <a16:creationId xmlns:a16="http://schemas.microsoft.com/office/drawing/2014/main" id="{00D01AE2-A825-7608-D9C9-041824E429EE}"/>
              </a:ext>
              <a:ext uri="{C183D7F6-B498-43B3-948B-1728B52AA6E4}">
                <adec:decorative xmlns:adec="http://schemas.microsoft.com/office/drawing/2017/decorative" val="0"/>
              </a:ext>
            </a:extLst>
          </p:cNvPr>
          <p:cNvSpPr txBox="1">
            <a:spLocks/>
          </p:cNvSpPr>
          <p:nvPr/>
        </p:nvSpPr>
        <p:spPr>
          <a:xfrm>
            <a:off x="87155" y="4838509"/>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18</a:t>
            </a:r>
            <a:r>
              <a:rPr lang="en-US" sz="900" b="0" i="0" dirty="0">
                <a:solidFill>
                  <a:srgbClr val="000000"/>
                </a:solidFill>
                <a:effectLst/>
                <a:latin typeface="Calibri" panose="020F0502020204030204" pitchFamily="34" charset="0"/>
              </a:rPr>
              <a:t> years. </a:t>
            </a:r>
            <a:r>
              <a:rPr lang="en-US" sz="900" dirty="0">
                <a:solidFill>
                  <a:srgbClr val="000000"/>
                </a:solidFill>
              </a:rPr>
              <a:t>Hispanic/Latino persons can be of any race. Dagger (</a:t>
            </a:r>
            <a:r>
              <a:rPr lang="en-US" sz="900" dirty="0">
                <a:solidFill>
                  <a:srgbClr val="000000"/>
                </a:solidFill>
                <a:latin typeface="Aptos Narrow" panose="020B0004020202020204" pitchFamily="34" charset="0"/>
              </a:rPr>
              <a:t>†) indicates the lowest  percentage linked to care or lowest percentage with suppressed viral load was observed in the highest residential instability quartile and in one or more additional quartiles.</a:t>
            </a:r>
            <a:r>
              <a:rPr lang="en-US" sz="900" b="0" i="0" dirty="0">
                <a:solidFill>
                  <a:srgbClr val="000000"/>
                </a:solidFill>
                <a:effectLst/>
                <a:latin typeface="Calibri" panose="020F0502020204030204" pitchFamily="34" charset="0"/>
              </a:rPr>
              <a:t>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 name="Picture 2" descr="This slide presents a table of linkage to HIV medical care within 1 month and viral suppression within 6 months of diagnosis in 2023 by sex and race/ethnicity in the highest residential instability counties.">
            <a:extLst>
              <a:ext uri="{FF2B5EF4-FFF2-40B4-BE49-F238E27FC236}">
                <a16:creationId xmlns:a16="http://schemas.microsoft.com/office/drawing/2014/main" id="{4F87AE9B-D0F0-6B8B-7462-C488E61A0607}"/>
              </a:ext>
            </a:extLst>
          </p:cNvPr>
          <p:cNvPicPr>
            <a:picLocks noChangeAspect="1"/>
          </p:cNvPicPr>
          <p:nvPr/>
        </p:nvPicPr>
        <p:blipFill>
          <a:blip r:embed="rId4"/>
          <a:stretch>
            <a:fillRect/>
          </a:stretch>
        </p:blipFill>
        <p:spPr>
          <a:xfrm>
            <a:off x="626574" y="1497611"/>
            <a:ext cx="7571888" cy="3340898"/>
          </a:xfrm>
          <a:prstGeom prst="rect">
            <a:avLst/>
          </a:prstGeom>
        </p:spPr>
      </p:pic>
    </p:spTree>
    <p:extLst>
      <p:ext uri="{BB962C8B-B14F-4D97-AF65-F5344CB8AC3E}">
        <p14:creationId xmlns:p14="http://schemas.microsoft.com/office/powerpoint/2010/main" val="9702355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404518" y="141433"/>
            <a:ext cx="8553741" cy="406400"/>
          </a:xfrm>
        </p:spPr>
        <p:txBody>
          <a:bodyPr/>
          <a:lstStyle/>
          <a:p>
            <a:r>
              <a:rPr lang="en-US" sz="2000" b="1" dirty="0"/>
              <a:t>HIV diagnoses, by sex and federal poverty status, 2023—county level, United States and Puerto Rico</a:t>
            </a:r>
          </a:p>
        </p:txBody>
      </p:sp>
      <p:pic>
        <p:nvPicPr>
          <p:cNvPr id="2" name="Picture 1" descr="Logo&#10;&#10;Description automatically generated">
            <a:extLst>
              <a:ext uri="{FF2B5EF4-FFF2-40B4-BE49-F238E27FC236}">
                <a16:creationId xmlns:a16="http://schemas.microsoft.com/office/drawing/2014/main" id="{0BA5E1AB-FB9C-912D-4A2B-BF44EBC54224}"/>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8" name="Text Placeholder 9" descr="This slide presents a bar chart of HIV diagnoses among persons aged ≥18 years during 2023 in the United States and Puerto Rico, by sex and federal poverty status at the county level.">
            <a:extLst>
              <a:ext uri="{FF2B5EF4-FFF2-40B4-BE49-F238E27FC236}">
                <a16:creationId xmlns:a16="http://schemas.microsoft.com/office/drawing/2014/main" id="{FE2A5BFC-7D96-D012-DF9F-C617359AF1D1}"/>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dirty="0">
                <a:solidFill>
                  <a:srgbClr val="000000"/>
                </a:solidFill>
                <a:latin typeface="Calibri" panose="020F0502020204030204" pitchFamily="34" charset="0"/>
              </a:rPr>
              <a:t>Data are presented for persons aged </a:t>
            </a:r>
            <a:r>
              <a:rPr lang="en-US" sz="900" b="0" i="0" dirty="0">
                <a:solidFill>
                  <a:srgbClr val="000000"/>
                </a:solidFill>
                <a:effectLst/>
                <a:latin typeface="Calibri" panose="020F0502020204030204" pitchFamily="34" charset="0"/>
                <a:cs typeface="Calibri" panose="020F0502020204030204" pitchFamily="34" charset="0"/>
              </a:rPr>
              <a:t>≥ 18</a:t>
            </a:r>
            <a:r>
              <a:rPr lang="en-US" sz="900" b="0" i="0" dirty="0">
                <a:solidFill>
                  <a:srgbClr val="000000"/>
                </a:solidFill>
                <a:effectLst/>
                <a:latin typeface="Calibri" panose="020F0502020204030204" pitchFamily="34" charset="0"/>
              </a:rPr>
              <a:t> years. </a:t>
            </a:r>
            <a:r>
              <a:rPr lang="en-US" sz="900" dirty="0">
                <a:solidFill>
                  <a:srgbClr val="000000"/>
                </a:solidFill>
              </a:rPr>
              <a:t>Rates are per 100,000 population.</a:t>
            </a:r>
            <a:r>
              <a:rPr lang="en-US" sz="900" b="0" i="0" dirty="0">
                <a:solidFill>
                  <a:srgbClr val="000000"/>
                </a:solidFill>
                <a:effectLst/>
                <a:latin typeface="Calibri" panose="020F0502020204030204" pitchFamily="34" charset="0"/>
              </a:rPr>
              <a:t> </a:t>
            </a:r>
            <a:endParaRPr kumimoji="0" lang="en-US" sz="9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Picture 4" descr="This slide presents a bar chart of HIV diagnoses among persons aged ≥18 years during 2023 in the United States and Puerto Rico, by sex and federal poverty status at the county level.&#10;">
            <a:extLst>
              <a:ext uri="{FF2B5EF4-FFF2-40B4-BE49-F238E27FC236}">
                <a16:creationId xmlns:a16="http://schemas.microsoft.com/office/drawing/2014/main" id="{A8B3322C-4CAF-5233-5BE4-6810D1EDCEC0}"/>
              </a:ext>
            </a:extLst>
          </p:cNvPr>
          <p:cNvPicPr>
            <a:picLocks noChangeAspect="1"/>
          </p:cNvPicPr>
          <p:nvPr/>
        </p:nvPicPr>
        <p:blipFill>
          <a:blip r:embed="rId4"/>
          <a:stretch>
            <a:fillRect/>
          </a:stretch>
        </p:blipFill>
        <p:spPr>
          <a:xfrm>
            <a:off x="471735" y="1146322"/>
            <a:ext cx="8419306" cy="3481118"/>
          </a:xfrm>
          <a:prstGeom prst="rect">
            <a:avLst/>
          </a:prstGeom>
        </p:spPr>
      </p:pic>
    </p:spTree>
    <p:extLst>
      <p:ext uri="{BB962C8B-B14F-4D97-AF65-F5344CB8AC3E}">
        <p14:creationId xmlns:p14="http://schemas.microsoft.com/office/powerpoint/2010/main" val="2609958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a:t>HIV diagnoses among males, by age and federal poverty status, 2023—county level, United States and Puerto Rico</a:t>
            </a:r>
          </a:p>
        </p:txBody>
      </p:sp>
      <p:pic>
        <p:nvPicPr>
          <p:cNvPr id="2" name="Picture 1" descr="Logo&#10;&#10;Description automatically generated">
            <a:extLst>
              <a:ext uri="{FF2B5EF4-FFF2-40B4-BE49-F238E27FC236}">
                <a16:creationId xmlns:a16="http://schemas.microsoft.com/office/drawing/2014/main" id="{C367EE10-AF49-1CD5-25D5-D4287A4EBDA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4" name="Text Placeholder 9">
            <a:extLst>
              <a:ext uri="{FF2B5EF4-FFF2-40B4-BE49-F238E27FC236}">
                <a16:creationId xmlns:a16="http://schemas.microsoft.com/office/drawing/2014/main" id="{1BCC66E7-B165-3B37-77F7-5E90D9368B1B}"/>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descr="This slide presents a bar chart of HIV diagnoses among males aged ≥18 years during 2023 in the United States and Puerto Rico, by age and federal poverty status at the county level.">
            <a:extLst>
              <a:ext uri="{FF2B5EF4-FFF2-40B4-BE49-F238E27FC236}">
                <a16:creationId xmlns:a16="http://schemas.microsoft.com/office/drawing/2014/main" id="{AE3AFFEB-7056-FC9E-A7CC-3A1EE7E5B313}"/>
              </a:ext>
            </a:extLst>
          </p:cNvPr>
          <p:cNvPicPr>
            <a:picLocks noChangeAspect="1"/>
          </p:cNvPicPr>
          <p:nvPr/>
        </p:nvPicPr>
        <p:blipFill>
          <a:blip r:embed="rId4"/>
          <a:stretch>
            <a:fillRect/>
          </a:stretch>
        </p:blipFill>
        <p:spPr>
          <a:xfrm>
            <a:off x="270898" y="997093"/>
            <a:ext cx="8602202" cy="4206605"/>
          </a:xfrm>
          <a:prstGeom prst="rect">
            <a:avLst/>
          </a:prstGeom>
        </p:spPr>
      </p:pic>
    </p:spTree>
    <p:extLst>
      <p:ext uri="{BB962C8B-B14F-4D97-AF65-F5344CB8AC3E}">
        <p14:creationId xmlns:p14="http://schemas.microsoft.com/office/powerpoint/2010/main" val="6794806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4054" y="141433"/>
            <a:ext cx="8455891" cy="406400"/>
          </a:xfrm>
        </p:spPr>
        <p:txBody>
          <a:bodyPr/>
          <a:lstStyle/>
          <a:p>
            <a:r>
              <a:rPr lang="en-US" sz="2000" b="1"/>
              <a:t>HIV diagnoses among females, by age and federal poverty status, 2023—county level, United States and Puerto Rico</a:t>
            </a:r>
          </a:p>
        </p:txBody>
      </p:sp>
      <p:pic>
        <p:nvPicPr>
          <p:cNvPr id="2" name="Picture 1" descr="Logo&#10;&#10;Description automatically generated">
            <a:extLst>
              <a:ext uri="{FF2B5EF4-FFF2-40B4-BE49-F238E27FC236}">
                <a16:creationId xmlns:a16="http://schemas.microsoft.com/office/drawing/2014/main" id="{C367EE10-AF49-1CD5-25D5-D4287A4EBDA0}"/>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4" name="Text Placeholder 9">
            <a:extLst>
              <a:ext uri="{FF2B5EF4-FFF2-40B4-BE49-F238E27FC236}">
                <a16:creationId xmlns:a16="http://schemas.microsoft.com/office/drawing/2014/main" id="{48A60228-8754-A4A3-2007-739C36779B15}"/>
              </a:ext>
              <a:ext uri="{C183D7F6-B498-43B3-948B-1728B52AA6E4}">
                <adec:decorative xmlns:adec="http://schemas.microsoft.com/office/drawing/2017/decorative" val="0"/>
              </a:ext>
            </a:extLst>
          </p:cNvPr>
          <p:cNvSpPr txBox="1">
            <a:spLocks/>
          </p:cNvSpPr>
          <p:nvPr/>
        </p:nvSpPr>
        <p:spPr>
          <a:xfrm>
            <a:off x="87155" y="4750594"/>
            <a:ext cx="8132957" cy="258114"/>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a:t>
            </a:r>
            <a:r>
              <a:rPr lang="en-US" sz="900" b="0" i="0">
                <a:solidFill>
                  <a:srgbClr val="000000"/>
                </a:solidFill>
                <a:effectLst/>
                <a:latin typeface="Calibri" panose="020F0502020204030204" pitchFamily="34" charset="0"/>
              </a:rPr>
              <a:t>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8" name="Picture 7" descr="This slide presents a bar chart of HIV diagnoses among females aged ≥18 years during 2023 in the United States and Puerto Rico, by age and federal poverty status at the county level.">
            <a:extLst>
              <a:ext uri="{FF2B5EF4-FFF2-40B4-BE49-F238E27FC236}">
                <a16:creationId xmlns:a16="http://schemas.microsoft.com/office/drawing/2014/main" id="{2988FFA7-8DAD-31F6-379E-0309C9093B1B}"/>
              </a:ext>
            </a:extLst>
          </p:cNvPr>
          <p:cNvPicPr>
            <a:picLocks noChangeAspect="1"/>
          </p:cNvPicPr>
          <p:nvPr/>
        </p:nvPicPr>
        <p:blipFill>
          <a:blip r:embed="rId4"/>
          <a:stretch>
            <a:fillRect/>
          </a:stretch>
        </p:blipFill>
        <p:spPr>
          <a:xfrm>
            <a:off x="253600" y="942992"/>
            <a:ext cx="8455885" cy="4200508"/>
          </a:xfrm>
          <a:prstGeom prst="rect">
            <a:avLst/>
          </a:prstGeom>
        </p:spPr>
      </p:pic>
    </p:spTree>
    <p:extLst>
      <p:ext uri="{BB962C8B-B14F-4D97-AF65-F5344CB8AC3E}">
        <p14:creationId xmlns:p14="http://schemas.microsoft.com/office/powerpoint/2010/main" val="154987042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88E25A-44F2-C45E-BFB7-654BE9F90ED9}"/>
              </a:ext>
            </a:extLst>
          </p:cNvPr>
          <p:cNvSpPr>
            <a:spLocks noGrp="1"/>
          </p:cNvSpPr>
          <p:nvPr>
            <p:ph type="body" sz="quarter" idx="11"/>
          </p:nvPr>
        </p:nvSpPr>
        <p:spPr>
          <a:xfrm>
            <a:off x="348672" y="134792"/>
            <a:ext cx="8446655" cy="406400"/>
          </a:xfrm>
        </p:spPr>
        <p:txBody>
          <a:bodyPr/>
          <a:lstStyle/>
          <a:p>
            <a:r>
              <a:rPr lang="en-US" sz="2000" b="1"/>
              <a:t>HIV diagnoses among males, by race/ethnicity and federal poverty status, 2023—county level, United States and Puerto Rico</a:t>
            </a:r>
          </a:p>
        </p:txBody>
      </p:sp>
      <p:sp>
        <p:nvSpPr>
          <p:cNvPr id="6" name="Rectangle 5">
            <a:extLst>
              <a:ext uri="{FF2B5EF4-FFF2-40B4-BE49-F238E27FC236}">
                <a16:creationId xmlns:a16="http://schemas.microsoft.com/office/drawing/2014/main" id="{552A85B6-BEBB-10DD-A5C9-7F021CE5B5A5}"/>
              </a:ext>
            </a:extLst>
          </p:cNvPr>
          <p:cNvSpPr/>
          <p:nvPr/>
        </p:nvSpPr>
        <p:spPr>
          <a:xfrm>
            <a:off x="6953541" y="4627418"/>
            <a:ext cx="721877" cy="516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06ACA355-06C4-4F96-C0D5-09A6528765E7}"/>
              </a:ext>
            </a:extLst>
          </p:cNvPr>
          <p:cNvPicPr>
            <a:picLocks noGrp="1" noRo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362124" y="4527427"/>
            <a:ext cx="694722" cy="440139"/>
          </a:xfrm>
          <a:prstGeom prst="rect">
            <a:avLst/>
          </a:prstGeom>
        </p:spPr>
      </p:pic>
      <p:sp>
        <p:nvSpPr>
          <p:cNvPr id="10" name="Text Placeholder 9">
            <a:extLst>
              <a:ext uri="{FF2B5EF4-FFF2-40B4-BE49-F238E27FC236}">
                <a16:creationId xmlns:a16="http://schemas.microsoft.com/office/drawing/2014/main" id="{62BB4BC4-6A9D-B9C2-87C4-90063BA7FF70}"/>
              </a:ext>
              <a:ext uri="{C183D7F6-B498-43B3-948B-1728B52AA6E4}">
                <adec:decorative xmlns:adec="http://schemas.microsoft.com/office/drawing/2017/decorative" val="0"/>
              </a:ext>
            </a:extLst>
          </p:cNvPr>
          <p:cNvSpPr txBox="1">
            <a:spLocks/>
          </p:cNvSpPr>
          <p:nvPr/>
        </p:nvSpPr>
        <p:spPr>
          <a:xfrm>
            <a:off x="87154" y="4723816"/>
            <a:ext cx="8132957" cy="362642"/>
          </a:xfrm>
          <a:prstGeom prst="rect">
            <a:avLst/>
          </a:prstGeom>
          <a:ln w="9525" cap="rnd">
            <a:noFill/>
            <a:prstDash val="solid"/>
          </a:ln>
        </p:spPr>
        <p:txBody>
          <a:bodyPr vert="horz" lIns="91440" tIns="45720" rIns="91440" bIns="45720" rtlCol="0" anchor="ctr"/>
          <a:lstStyle>
            <a:defPPr>
              <a:defRPr lang="en-US"/>
            </a:defPPr>
            <a:lvl1pPr algn="r" rtl="0" eaLnBrk="0" fontAlgn="base" hangingPunct="0">
              <a:spcBef>
                <a:spcPct val="0"/>
              </a:spcBef>
              <a:spcAft>
                <a:spcPct val="0"/>
              </a:spcAft>
              <a:defRPr sz="1000" kern="1200">
                <a:solidFill>
                  <a:srgbClr val="0057B7"/>
                </a:solidFill>
                <a:latin typeface="Calibri" panose="020F0502020204030204" pitchFamily="34" charset="0"/>
                <a:ea typeface="+mn-ea"/>
                <a:cs typeface="Calibri" panose="020F0502020204030204" pitchFamily="34" charset="0"/>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lvl="0" algn="l">
              <a:defRPr/>
            </a:pPr>
            <a:r>
              <a:rPr kumimoji="0" lang="en-US" sz="9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Note. </a:t>
            </a:r>
            <a:r>
              <a:rPr lang="en-US" sz="900">
                <a:solidFill>
                  <a:srgbClr val="000000"/>
                </a:solidFill>
                <a:latin typeface="Calibri" panose="020F0502020204030204" pitchFamily="34" charset="0"/>
              </a:rPr>
              <a:t>Data are presented for persons aged </a:t>
            </a:r>
            <a:r>
              <a:rPr lang="en-US" sz="900" b="0" i="0">
                <a:solidFill>
                  <a:srgbClr val="000000"/>
                </a:solidFill>
                <a:effectLst/>
                <a:latin typeface="Calibri" panose="020F0502020204030204" pitchFamily="34" charset="0"/>
                <a:cs typeface="Calibri" panose="020F0502020204030204" pitchFamily="34" charset="0"/>
              </a:rPr>
              <a:t>≥ 18</a:t>
            </a:r>
            <a:r>
              <a:rPr lang="en-US" sz="900" b="0" i="0">
                <a:solidFill>
                  <a:srgbClr val="000000"/>
                </a:solidFill>
                <a:effectLst/>
                <a:latin typeface="Calibri" panose="020F0502020204030204" pitchFamily="34" charset="0"/>
              </a:rPr>
              <a:t> years. </a:t>
            </a:r>
            <a:r>
              <a:rPr lang="en-US" sz="900">
                <a:solidFill>
                  <a:srgbClr val="000000"/>
                </a:solidFill>
              </a:rPr>
              <a:t>Rates are per 100,000 population. Hispanic/Latino persons can be of any race.</a:t>
            </a:r>
            <a:r>
              <a:rPr lang="en-US" sz="900" b="0" i="0">
                <a:solidFill>
                  <a:srgbClr val="000000"/>
                </a:solidFill>
                <a:effectLst/>
                <a:latin typeface="Calibri" panose="020F0502020204030204" pitchFamily="34" charset="0"/>
              </a:rPr>
              <a:t> Striped bars indicate rates based on small numbers (i.e., less than 12 diagnoses) and should be interpreted with caution. </a:t>
            </a:r>
            <a:endPar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descr="This slide presents a bar chart of HIV diagnoses among males aged ≥18 years during 2023 in the United States and Puerto Rico, by race/ethnicity and federal poverty status at the county level.">
            <a:extLst>
              <a:ext uri="{FF2B5EF4-FFF2-40B4-BE49-F238E27FC236}">
                <a16:creationId xmlns:a16="http://schemas.microsoft.com/office/drawing/2014/main" id="{C6A68417-0567-4A04-5D90-B3E8453750AF}"/>
              </a:ext>
            </a:extLst>
          </p:cNvPr>
          <p:cNvPicPr>
            <a:picLocks noChangeAspect="1"/>
          </p:cNvPicPr>
          <p:nvPr/>
        </p:nvPicPr>
        <p:blipFill>
          <a:blip r:embed="rId4"/>
          <a:stretch>
            <a:fillRect/>
          </a:stretch>
        </p:blipFill>
        <p:spPr>
          <a:xfrm>
            <a:off x="198590" y="953988"/>
            <a:ext cx="8858256" cy="3712786"/>
          </a:xfrm>
          <a:prstGeom prst="rect">
            <a:avLst/>
          </a:prstGeom>
        </p:spPr>
      </p:pic>
    </p:spTree>
    <p:extLst>
      <p:ext uri="{BB962C8B-B14F-4D97-AF65-F5344CB8AC3E}">
        <p14:creationId xmlns:p14="http://schemas.microsoft.com/office/powerpoint/2010/main" val="3152711925"/>
      </p:ext>
    </p:extLst>
  </p:cSld>
  <p:clrMapOvr>
    <a:masterClrMapping/>
  </p:clrMapOvr>
  <p:transition>
    <p:fade/>
  </p:transition>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CBBA025EF895498A8EE4E50EACD08D" ma:contentTypeVersion="12" ma:contentTypeDescription="Create a new document." ma:contentTypeScope="" ma:versionID="5b98ae0432ae5dc0d74fe263d02a87bc">
  <xsd:schema xmlns:xsd="http://www.w3.org/2001/XMLSchema" xmlns:xs="http://www.w3.org/2001/XMLSchema" xmlns:p="http://schemas.microsoft.com/office/2006/metadata/properties" xmlns:ns2="4c1261c5-4634-4001-b2c2-dd693c0fc722" xmlns:ns3="17051b31-a8da-480b-9652-0ce39a653a12" targetNamespace="http://schemas.microsoft.com/office/2006/metadata/properties" ma:root="true" ma:fieldsID="e89aecbc5ac2c977fad0d85456d71f68" ns2:_="" ns3:_="">
    <xsd:import namespace="4c1261c5-4634-4001-b2c2-dd693c0fc722"/>
    <xsd:import namespace="17051b31-a8da-480b-9652-0ce39a653a1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261c5-4634-4001-b2c2-dd693c0fc7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051b31-a8da-480b-9652-0ce39a653a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1261c5-4634-4001-b2c2-dd693c0fc722">
      <Terms xmlns="http://schemas.microsoft.com/office/infopath/2007/PartnerControls"/>
    </lcf76f155ced4ddcb4097134ff3c332f>
    <SharedWithUsers xmlns="17051b31-a8da-480b-9652-0ce39a653a12">
      <UserInfo>
        <DisplayName/>
        <AccountId xsi:nil="true"/>
        <AccountType/>
      </UserInfo>
    </SharedWithUsers>
  </documentManagement>
</p:properties>
</file>

<file path=customXml/itemProps1.xml><?xml version="1.0" encoding="utf-8"?>
<ds:datastoreItem xmlns:ds="http://schemas.openxmlformats.org/officeDocument/2006/customXml" ds:itemID="{A8CAB974-19C4-4F35-81F0-7F720D235A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1261c5-4634-4001-b2c2-dd693c0fc722"/>
    <ds:schemaRef ds:uri="17051b31-a8da-480b-9652-0ce39a653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E87A75-67FD-4DCA-86F7-CA9BDE1929B1}">
  <ds:schemaRefs>
    <ds:schemaRef ds:uri="http://schemas.microsoft.com/sharepoint/v3/contenttype/forms"/>
  </ds:schemaRefs>
</ds:datastoreItem>
</file>

<file path=customXml/itemProps3.xml><?xml version="1.0" encoding="utf-8"?>
<ds:datastoreItem xmlns:ds="http://schemas.openxmlformats.org/officeDocument/2006/customXml" ds:itemID="{2EC7F3D2-B5ED-4D3A-B32A-E0A00BF29D94}">
  <ds:schemaRefs>
    <ds:schemaRef ds:uri="4c1261c5-4634-4001-b2c2-dd693c0fc722"/>
    <ds:schemaRef ds:uri="http://www.w3.org/XML/1998/namespace"/>
    <ds:schemaRef ds:uri="http://schemas.microsoft.com/office/2006/metadata/properties"/>
    <ds:schemaRef ds:uri="http://schemas.openxmlformats.org/package/2006/metadata/core-properties"/>
    <ds:schemaRef ds:uri="17051b31-a8da-480b-9652-0ce39a653a12"/>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2e7921a0-b950-4335-a72f-6b9f059bfee1"/>
    <ds:schemaRef ds:uri="4218b681-4b89-40a3-9e20-f54c8dd6660b"/>
  </ds:schemaRefs>
</ds:datastoreItem>
</file>

<file path=docProps/app.xml><?xml version="1.0" encoding="utf-8"?>
<Properties xmlns="http://schemas.openxmlformats.org/officeDocument/2006/extended-properties" xmlns:vt="http://schemas.openxmlformats.org/officeDocument/2006/docPropsVTypes">
  <Template/>
  <TotalTime>7608</TotalTime>
  <Words>16224</Words>
  <Application>Microsoft Office PowerPoint</Application>
  <PresentationFormat>On-screen Show (16:9)</PresentationFormat>
  <Paragraphs>912</Paragraphs>
  <Slides>52</Slides>
  <Notes>52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52</vt:i4>
      </vt:variant>
    </vt:vector>
  </HeadingPairs>
  <TitlesOfParts>
    <vt:vector size="62" baseType="lpstr">
      <vt:lpstr>Myriad Web Pro</vt:lpstr>
      <vt:lpstr>Wingdings</vt:lpstr>
      <vt:lpstr>Courier New</vt:lpstr>
      <vt:lpstr>Aptos Narrow</vt:lpstr>
      <vt:lpstr>Arial</vt:lpstr>
      <vt:lpstr>Times New Roman</vt:lpstr>
      <vt:lpstr>Calibri</vt:lpstr>
      <vt:lpstr>Aptos</vt:lpstr>
      <vt:lpstr>NCEH_ATSDR_combined</vt:lpstr>
      <vt:lpstr>1_NCEH_ATSDR_combined</vt:lpstr>
      <vt:lpstr>PowerPoint Presentation</vt:lpstr>
      <vt:lpstr>Data Sources and Technical Notes</vt:lpstr>
      <vt:lpstr>PowerPoint Presentation</vt:lpstr>
      <vt:lpstr>SDOH Categories</vt:lpstr>
      <vt:lpstr>Federal Poverty Status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Median Household Income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Insurance Coverage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Cost-burdened Household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Residential Instability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Watson, Lakeshia (CDC/NCHHSTP/DHP)</cp:lastModifiedBy>
  <cp:revision>6</cp:revision>
  <dcterms:created xsi:type="dcterms:W3CDTF">2011-03-17T17:43:16Z</dcterms:created>
  <dcterms:modified xsi:type="dcterms:W3CDTF">2025-12-09T19:34:02Z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0x010100D7CBBA025EF895498A8EE4E50EACD08D</vt:lpwstr>
  </property>
  <property fmtid="{D5CDD505-2E9C-101B-9397-08002B2CF9AE}" pid="11" name="MediaServiceImageTags">
    <vt:lpwstr/>
  </property>
  <property fmtid="{D5CDD505-2E9C-101B-9397-08002B2CF9AE}" pid="12" name="Order">
    <vt:r8>24900</vt:r8>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