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1"/>
  </p:sldMasterIdLst>
  <p:notesMasterIdLst>
    <p:notesMasterId r:id="rId5"/>
  </p:notesMasterIdLst>
  <p:sldIdLst>
    <p:sldId id="283" r:id="rId2"/>
    <p:sldId id="284" r:id="rId3"/>
    <p:sldId id="285" r:id="rId4"/>
  </p:sldIdLst>
  <p:sldSz cx="12192000" cy="6858000"/>
  <p:notesSz cx="6858000" cy="9144000"/>
  <p:embeddedFontLst>
    <p:embeddedFont>
      <p:font typeface="Calibri" panose="020F0502020204030204" pitchFamily="34" charset="0"/>
      <p:regular r:id="rId6"/>
      <p:bold r:id="rId6"/>
      <p:italic r:id="rId6"/>
      <p:boldItalic r:id="rId6"/>
    </p:embeddedFont>
    <p:embeddedFont>
      <p:font typeface="Calibri Light" panose="020F0302020204030204" pitchFamily="34" charset="0"/>
      <p:regular r:id="rId6"/>
      <p:italic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E6D"/>
    <a:srgbClr val="595959"/>
    <a:srgbClr val="7979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325" autoAdjust="0"/>
    <p:restoredTop sz="89048" autoAdjust="0"/>
  </p:normalViewPr>
  <p:slideViewPr>
    <p:cSldViewPr snapToGrid="0" snapToObjects="1">
      <p:cViewPr varScale="1">
        <p:scale>
          <a:sx n="67" d="100"/>
          <a:sy n="67" d="100"/>
        </p:scale>
        <p:origin x="192" y="1080"/>
      </p:cViewPr>
      <p:guideLst/>
    </p:cSldViewPr>
  </p:slideViewPr>
  <p:outlineViewPr>
    <p:cViewPr>
      <p:scale>
        <a:sx n="33" d="100"/>
        <a:sy n="33" d="100"/>
      </p:scale>
      <p:origin x="0" y="-5572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NUL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D4E00B-FDD3-A84B-9604-6F0E67A00F3B}" type="datetimeFigureOut">
              <a:rPr lang="en-US" smtClean="0"/>
              <a:t>8/27/21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8454C-70A6-484B-A18A-4A2F432C8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850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8FB0C-793C-F448-A5DE-1ECE5F46AE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16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56D25A-C6C9-9141-9122-5CF26ED6EA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1" name="object 25">
            <a:extLst>
              <a:ext uri="{FF2B5EF4-FFF2-40B4-BE49-F238E27FC236}">
                <a16:creationId xmlns:a16="http://schemas.microsoft.com/office/drawing/2014/main" id="{B918C44A-D747-8747-A5A6-C93BD455FBA8}"/>
              </a:ext>
            </a:extLst>
          </p:cNvPr>
          <p:cNvSpPr/>
          <p:nvPr userDrawn="1"/>
        </p:nvSpPr>
        <p:spPr>
          <a:xfrm>
            <a:off x="8259954" y="559130"/>
            <a:ext cx="3176270" cy="0"/>
          </a:xfrm>
          <a:custGeom>
            <a:avLst/>
            <a:gdLst/>
            <a:ahLst/>
            <a:cxnLst/>
            <a:rect l="l" t="t" r="r" b="b"/>
            <a:pathLst>
              <a:path w="3176270">
                <a:moveTo>
                  <a:pt x="0" y="0"/>
                </a:moveTo>
                <a:lnTo>
                  <a:pt x="3175762" y="0"/>
                </a:lnTo>
              </a:path>
            </a:pathLst>
          </a:custGeom>
          <a:ln w="9525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4D061CB1-4803-B342-A614-439ACAD6B787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5197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F0AA0-819D-A640-B022-012D3F632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13791"/>
            <a:ext cx="10515600" cy="676897"/>
          </a:xfrm>
        </p:spPr>
        <p:txBody>
          <a:bodyPr/>
          <a:lstStyle>
            <a:lvl1pPr>
              <a:defRPr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FB38B264-0DFB-CF40-B069-BD295FD1D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5613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1405F-5F40-7943-9AB0-2E38C961A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16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523F74CA-E32A-6A47-966C-A4FF4BAB1F16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27644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1F1A7-221D-A243-A44A-F0459F933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E1E6899-878F-4343-8BFB-B203B4F3D6CC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3105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1B10776D-39F1-F14E-8E1B-2E6D083E24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7590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36BEDA-FD21-3743-B3E7-55A5D7934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905A86-7A52-C94F-8C94-766E7C864F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5DA3C077-2B43-5A4E-A027-44AB7D165F5F}" type="datetimeFigureOut">
              <a:rPr lang="en-US" smtClean="0"/>
              <a:pPr/>
              <a:t>8/27/21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96D62B-34D2-5343-AA45-5F364927B6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CB29E-F359-4E44-84A9-50FD2ABBCA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30F1DBB4-7CC1-EB4B-A699-6A2257B427F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4" name="Picture 23" descr="VIRAL HEPATITIS SURVEILLANCE AND CASE MANAGEMENT">
            <a:extLst>
              <a:ext uri="{FF2B5EF4-FFF2-40B4-BE49-F238E27FC236}">
                <a16:creationId xmlns:a16="http://schemas.microsoft.com/office/drawing/2014/main" id="{CA1DF094-451F-43C7-9980-2F0E562D2D6E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9698900" y="357271"/>
            <a:ext cx="2130556" cy="385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972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5" r:id="rId5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1600" b="1" i="0" kern="1200">
          <a:solidFill>
            <a:srgbClr val="005E6D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/hiv/library/reports/hiv-surveillance.html" TargetMode="External"/><Relationship Id="rId3" Type="http://schemas.openxmlformats.org/officeDocument/2006/relationships/hyperlink" Target="https://www.cdc.gov/nchs/nvss/births.htm" TargetMode="External"/><Relationship Id="rId7" Type="http://schemas.openxmlformats.org/officeDocument/2006/relationships/hyperlink" Target="https://www.cdc.gov/nchs/nvss/deaths.htm" TargetMode="External"/><Relationship Id="rId12" Type="http://schemas.openxmlformats.org/officeDocument/2006/relationships/hyperlink" Target="https://dmf.ntis.gov/" TargetMode="External"/><Relationship Id="rId2" Type="http://schemas.openxmlformats.org/officeDocument/2006/relationships/hyperlink" Target="https://www.accurint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ncbi.nlm.nih.gov/pmc/articles/PMC6606113/" TargetMode="External"/><Relationship Id="rId11" Type="http://schemas.openxmlformats.org/officeDocument/2006/relationships/hyperlink" Target="https://hab.hrsa.gov/data/data-reports" TargetMode="External"/><Relationship Id="rId5" Type="http://schemas.openxmlformats.org/officeDocument/2006/relationships/hyperlink" Target="https://www.cdc.gov/cancer/npcr/index.htm" TargetMode="External"/><Relationship Id="rId10" Type="http://schemas.openxmlformats.org/officeDocument/2006/relationships/hyperlink" Target="https://www.cdc.gov/nchs/ndi/index.htm" TargetMode="External"/><Relationship Id="rId4" Type="http://schemas.openxmlformats.org/officeDocument/2006/relationships/hyperlink" Target="https://www.cdc.gov/ncbddd/birthdefects/data.html" TargetMode="External"/><Relationship Id="rId9" Type="http://schemas.openxmlformats.org/officeDocument/2006/relationships/hyperlink" Target="https://www.cdc.gov/vaccines/programs/iis/index.html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hcup-us.ahrq.gov/overview.jsp" TargetMode="External"/><Relationship Id="rId3" Type="http://schemas.openxmlformats.org/officeDocument/2006/relationships/hyperlink" Target="https://www.ahrq.gov/data/apcd/index.html" TargetMode="External"/><Relationship Id="rId7" Type="http://schemas.openxmlformats.org/officeDocument/2006/relationships/hyperlink" Target="https://www.cdc.gov/nchs/nhds/index.htm" TargetMode="External"/><Relationship Id="rId2" Type="http://schemas.openxmlformats.org/officeDocument/2006/relationships/hyperlink" Target="https://adap.directory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dc.gov/ecr/index.html" TargetMode="External"/><Relationship Id="rId5" Type="http://schemas.openxmlformats.org/officeDocument/2006/relationships/hyperlink" Target="https://www.cancer.gov/publications/dictionaries/cancer-terms/def/electronic-medical-record" TargetMode="External"/><Relationship Id="rId10" Type="http://schemas.openxmlformats.org/officeDocument/2006/relationships/hyperlink" Target="https://www.cdc.gov/nssp/overview.html" TargetMode="External"/><Relationship Id="rId4" Type="http://schemas.openxmlformats.org/officeDocument/2006/relationships/hyperlink" Target="https://www.cms.gov/OpenPayments/Explore-the-Data/Data-Overview" TargetMode="External"/><Relationship Id="rId9" Type="http://schemas.openxmlformats.org/officeDocument/2006/relationships/hyperlink" Target="https://www.ajmc.com/journals/supplement/2019/burden-chronic-hepatitis-c/assessing-burden-illness-chronic-hepatitis-impact-antiviral-healthcare-costs-medicaid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hiv/statistics/systems/mmp/index.html" TargetMode="External"/><Relationship Id="rId2" Type="http://schemas.openxmlformats.org/officeDocument/2006/relationships/hyperlink" Target="https://www.cdc.gov/brfss/index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dc.gov/nchs/nhis/index.htm" TargetMode="External"/><Relationship Id="rId5" Type="http://schemas.openxmlformats.org/officeDocument/2006/relationships/hyperlink" Target="https://www.cdc.gov/hiv/statistics/systems/nhbs/index.html" TargetMode="External"/><Relationship Id="rId4" Type="http://schemas.openxmlformats.org/officeDocument/2006/relationships/hyperlink" Target="https://www.cdc.gov/nchs/nhanes/index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5BA33-723C-9F43-94D6-3DF8B20BD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5-8. Supplementary data sources</a:t>
            </a:r>
          </a:p>
        </p:txBody>
      </p:sp>
      <p:graphicFrame>
        <p:nvGraphicFramePr>
          <p:cNvPr id="4" name="Table 5-8">
            <a:extLst>
              <a:ext uri="{FF2B5EF4-FFF2-40B4-BE49-F238E27FC236}">
                <a16:creationId xmlns:a16="http://schemas.microsoft.com/office/drawing/2014/main" id="{F53E6DD3-E21C-7F4C-827D-157FBC366F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9219881"/>
              </p:ext>
            </p:extLst>
          </p:nvPr>
        </p:nvGraphicFramePr>
        <p:xfrm>
          <a:off x="459581" y="1681163"/>
          <a:ext cx="11272837" cy="4732972"/>
        </p:xfrm>
        <a:graphic>
          <a:graphicData uri="http://schemas.openxmlformats.org/drawingml/2006/table">
            <a:tbl>
              <a:tblPr firstRow="1" bandRow="1">
                <a:solidFill>
                  <a:srgbClr val="FFFFFF">
                    <a:alpha val="9804"/>
                  </a:srgbClr>
                </a:solidFill>
                <a:effectLst>
                  <a:outerShdw blurRad="177800" sx="102000" sy="102000" algn="ctr" rotWithShape="0">
                    <a:srgbClr val="000000">
                      <a:alpha val="10000"/>
                    </a:srgbClr>
                  </a:outerShdw>
                </a:effectLst>
                <a:tableStyleId>{2D5ABB26-0587-4C30-8999-92F81FD0307C}</a:tableStyleId>
              </a:tblPr>
              <a:tblGrid>
                <a:gridCol w="38445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9894">
                  <a:extLst>
                    <a:ext uri="{9D8B030D-6E8A-4147-A177-3AD203B41FA5}">
                      <a16:colId xmlns:a16="http://schemas.microsoft.com/office/drawing/2014/main" val="2175816137"/>
                    </a:ext>
                  </a:extLst>
                </a:gridCol>
                <a:gridCol w="1471867">
                  <a:extLst>
                    <a:ext uri="{9D8B030D-6E8A-4147-A177-3AD203B41FA5}">
                      <a16:colId xmlns:a16="http://schemas.microsoft.com/office/drawing/2014/main" val="3353039380"/>
                    </a:ext>
                  </a:extLst>
                </a:gridCol>
                <a:gridCol w="3476509">
                  <a:extLst>
                    <a:ext uri="{9D8B030D-6E8A-4147-A177-3AD203B41FA5}">
                      <a16:colId xmlns:a16="http://schemas.microsoft.com/office/drawing/2014/main" val="1525323577"/>
                    </a:ext>
                  </a:extLst>
                </a:gridCol>
              </a:tblGrid>
              <a:tr h="543571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sz="1050" b="1" i="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</a:t>
                      </a:r>
                      <a:r>
                        <a:rPr sz="1050" b="1" i="0" spc="-2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1" i="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Source</a:t>
                      </a:r>
                      <a:endParaRPr sz="105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 anchor="ctr">
                    <a:lnR w="6350">
                      <a:solidFill>
                        <a:srgbClr val="FFFFFF"/>
                      </a:solidFill>
                      <a:prstDash val="solid"/>
                    </a:lnR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lang="en-US" sz="1050" b="1" i="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Representativeness</a:t>
                      </a:r>
                      <a:endParaRPr sz="105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lang="en-US" sz="1050" b="1" i="0" spc="-1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</a:t>
                      </a:r>
                      <a:r>
                        <a:rPr lang="en-US" sz="1050" b="1" i="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</a:t>
                      </a:r>
                      <a:r>
                        <a:rPr lang="en-US" sz="1050" b="1" i="0" spc="-2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50" b="1" i="0" spc="-1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  <a:r>
                        <a:rPr lang="en-US" sz="1050" b="1" i="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en-US" sz="1050" b="1" i="0" spc="-2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50" b="1" i="0" spc="-1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Able </a:t>
                      </a:r>
                      <a:r>
                        <a:rPr lang="en-US" sz="1050" b="1" i="0" spc="-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 </a:t>
                      </a:r>
                      <a:r>
                        <a:rPr lang="en-US" sz="1050" b="1" i="0" spc="-1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Link </a:t>
                      </a:r>
                      <a:br>
                        <a:rPr lang="en-US" sz="1050" b="1" i="0" spc="-1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050" b="1" i="0" spc="-1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 Surveillance </a:t>
                      </a:r>
                      <a:r>
                        <a:rPr lang="en-US" sz="1050" b="1" i="0" spc="-2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Data?</a:t>
                      </a:r>
                      <a:endParaRPr sz="105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lang="en-US" sz="1050" b="1" i="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Additional</a:t>
                      </a:r>
                      <a:r>
                        <a:rPr lang="en-US" sz="1050" b="1" i="0" spc="-1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50" b="1" i="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Information</a:t>
                      </a:r>
                      <a:endParaRPr sz="105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1763">
                <a:tc gridSpan="4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1050" b="1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Registry/Surveillance</a:t>
                      </a:r>
                      <a:r>
                        <a:rPr sz="1050" b="1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1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System</a:t>
                      </a:r>
                      <a:r>
                        <a:rPr sz="1050" b="1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1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</a:t>
                      </a:r>
                      <a:endParaRPr sz="105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70485" marB="0">
                    <a:lnT w="635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E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endParaRPr sz="900">
                        <a:latin typeface="ProximaNova-Extrabld"/>
                        <a:cs typeface="ProximaNova-Extrabld"/>
                      </a:endParaRPr>
                    </a:p>
                  </a:txBody>
                  <a:tcPr marL="0" marR="0" marT="70485" marB="0"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5301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Accurint/LexisNexis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6350">
                      <a:solidFill>
                        <a:srgbClr val="005E6D"/>
                      </a:solidFill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Jurisdiction-specific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lang="en-US" sz="900" b="0" i="0" u="sng" dirty="0">
                          <a:solidFill>
                            <a:srgbClr val="205E9E"/>
                          </a:solidFill>
                          <a:uFill>
                            <a:solidFill>
                              <a:srgbClr val="205E9E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  <a:hlinkClick r:id="rId2"/>
                        </a:rPr>
                        <a:t>https://www.accurint.com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7975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Birth</a:t>
                      </a:r>
                      <a:r>
                        <a:rPr sz="900" b="0" i="0" spc="-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Certificates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lang="en-US"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National-level 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lang="en-US" sz="9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jurisdiction-specific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lang="en-US" sz="900" b="0" i="0" spc="-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lang="en-US" sz="900" b="0" i="0" u="sng" dirty="0">
                          <a:solidFill>
                            <a:srgbClr val="205E9E"/>
                          </a:solidFill>
                          <a:uFill>
                            <a:solidFill>
                              <a:srgbClr val="205E9E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  <a:hlinkClick r:id="rId3"/>
                        </a:rPr>
                        <a:t>https://www.cdc.gov/nchs/nvss/births.htm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5301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Birth Defects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Registry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Jurisdiction-specific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lang="en-US" sz="900" b="0" i="0" spc="-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lang="en-US" sz="900" b="0" i="0" u="sng" dirty="0">
                          <a:solidFill>
                            <a:srgbClr val="205E9E"/>
                          </a:solidFill>
                          <a:uFill>
                            <a:solidFill>
                              <a:srgbClr val="205E9E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  <a:hlinkClick r:id="rId4"/>
                        </a:rPr>
                        <a:t>https://www.cdc.gov/ncbddd/birthdefects/data.html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761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Cancer</a:t>
                      </a:r>
                      <a:r>
                        <a:rPr sz="900" b="0" i="0" spc="-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Registry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lang="en-US"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National-level 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lang="en-US" sz="9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jurisdiction-specific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lang="en-US" sz="900" b="0" i="0" spc="-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lang="en-US" sz="900" b="0" i="0" u="sng" dirty="0">
                          <a:solidFill>
                            <a:srgbClr val="205E9E"/>
                          </a:solidFill>
                          <a:uFill>
                            <a:solidFill>
                              <a:srgbClr val="205E9E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  <a:hlinkClick r:id="rId5"/>
                        </a:rPr>
                        <a:t>https://www.cdc.gov/cancer/npcr/index.htm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4471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Commercial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Laboratory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lang="en-US"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</a:t>
                      </a:r>
                      <a:r>
                        <a:rPr lang="en-US" sz="900" b="0" i="0" spc="-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population-based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lang="en-US"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 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(standalone system)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lang="en-US"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lang="en-US" sz="900" b="0" i="0" u="sng" dirty="0">
                          <a:solidFill>
                            <a:srgbClr val="205E9E"/>
                          </a:solidFill>
                          <a:uFill>
                            <a:solidFill>
                              <a:srgbClr val="205E9E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  <a:hlinkClick r:id="rId6"/>
                        </a:rPr>
                        <a:t>https://www.ncbi.nlm.nih.gov/pmc/articles/PMC6606113/</a:t>
                      </a:r>
                      <a:r>
                        <a:rPr lang="en-US" sz="900" b="0" i="0" u="sng" spc="15" dirty="0">
                          <a:solidFill>
                            <a:srgbClr val="205E9E"/>
                          </a:solidFill>
                          <a:uFill>
                            <a:solidFill>
                              <a:srgbClr val="205E9E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  <a:hlinkClick r:id="rId6"/>
                        </a:rPr>
                        <a:t> 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498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Death</a:t>
                      </a:r>
                      <a:r>
                        <a:rPr sz="900" b="0" i="0" spc="-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Certificates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lang="en-US"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National-level 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lang="en-US" sz="9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jurisdiction-specific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lang="en-US" sz="900" b="0" i="0" spc="-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lang="en-US" sz="900" b="0" i="0" u="sng" dirty="0">
                          <a:solidFill>
                            <a:srgbClr val="205E9E"/>
                          </a:solidFill>
                          <a:uFill>
                            <a:solidFill>
                              <a:srgbClr val="205E9E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  <a:hlinkClick r:id="rId7"/>
                        </a:rPr>
                        <a:t>https://www.cdc.gov/nchs/nvss/deaths.htm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0039">
                <a:tc>
                  <a:txBody>
                    <a:bodyPr/>
                    <a:lstStyle/>
                    <a:p>
                      <a:pPr marL="57150" marR="113030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Enhanced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HIV/AIDS</a:t>
                      </a:r>
                      <a:r>
                        <a:rPr sz="9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Reporting</a:t>
                      </a:r>
                      <a:r>
                        <a:rPr sz="900" b="0" i="0" spc="-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System</a:t>
                      </a:r>
                      <a:r>
                        <a:rPr sz="900" b="0" i="0" spc="-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(eHARS)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113030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lang="en-US"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National-level 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 jurisdiction-specific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113030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lang="en-US" sz="900" b="0" i="0" spc="-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lang="en-US" sz="900" b="0" i="0" u="sng" spc="-15" dirty="0">
                          <a:solidFill>
                            <a:srgbClr val="205E9E"/>
                          </a:solidFill>
                          <a:uFill>
                            <a:solidFill>
                              <a:srgbClr val="205E9E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  <a:hlinkClick r:id="rId8"/>
                        </a:rPr>
                        <a:t>https://www.cdc.gov/hiv/library/reports/hiv-surveillance.html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0039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Immunization Registry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Jurisdiction-specific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lang="en-US" sz="900" b="0" i="0" spc="-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lang="en-US" sz="900" b="0" i="0" u="sng" dirty="0">
                          <a:solidFill>
                            <a:srgbClr val="205E9E"/>
                          </a:solidFill>
                          <a:uFill>
                            <a:solidFill>
                              <a:srgbClr val="205E9E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  <a:hlinkClick r:id="rId9"/>
                        </a:rPr>
                        <a:t>https://www.cdc.gov/vaccines/programs/iis/index.html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2441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National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Death</a:t>
                      </a:r>
                      <a:r>
                        <a:rPr sz="9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-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Index</a:t>
                      </a:r>
                      <a:r>
                        <a:rPr sz="9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(NDI)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lang="en-US"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National-level 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lang="en-US" sz="9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jurisdiction-specific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lang="en-US" sz="900" b="0" i="0" spc="-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lang="en-US" sz="900" b="0" i="0" u="sng" dirty="0">
                          <a:solidFill>
                            <a:srgbClr val="205E9E"/>
                          </a:solidFill>
                          <a:uFill>
                            <a:solidFill>
                              <a:srgbClr val="205E9E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  <a:hlinkClick r:id="rId10"/>
                        </a:rPr>
                        <a:t>https://www.cdc.gov/nchs/ndi/index.htm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0039">
                <a:tc>
                  <a:txBody>
                    <a:bodyPr/>
                    <a:lstStyle/>
                    <a:p>
                      <a:pPr marL="57150" marR="405765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Ryan White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Eligibility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System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(RWES)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405765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lang="en-US"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National-level 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 jurisdiction-specific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405765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lang="en-US" sz="900" b="0" i="0" spc="-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lang="en-US" sz="900" b="0" i="0" u="sng" dirty="0">
                          <a:solidFill>
                            <a:srgbClr val="205E9E"/>
                          </a:solidFill>
                          <a:uFill>
                            <a:solidFill>
                              <a:srgbClr val="205E9E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  <a:hlinkClick r:id="rId11"/>
                        </a:rPr>
                        <a:t>https://hab.hrsa.gov/data/data-reports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2268">
                <a:tc>
                  <a:txBody>
                    <a:bodyPr/>
                    <a:lstStyle/>
                    <a:p>
                      <a:pPr marL="57150" marR="95250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Jurisdiction-specific</a:t>
                      </a:r>
                      <a:r>
                        <a:rPr sz="9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Infectious</a:t>
                      </a:r>
                      <a:r>
                        <a:rPr sz="9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Disease</a:t>
                      </a:r>
                      <a:r>
                        <a:rPr sz="9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Surveillance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Databases</a:t>
                      </a:r>
                      <a:r>
                        <a:rPr sz="9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(e.g.,</a:t>
                      </a:r>
                      <a:r>
                        <a:rPr sz="9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-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HIV,</a:t>
                      </a:r>
                      <a:r>
                        <a:rPr sz="9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STI,</a:t>
                      </a:r>
                      <a:r>
                        <a:rPr sz="9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-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Tuberculosis</a:t>
                      </a:r>
                      <a:r>
                        <a:rPr lang="en-US" sz="900" b="0" i="0" spc="-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Case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Surveillance)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95250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Jurisdiction-specific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95250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lang="en-US" sz="900" b="0" i="0" spc="-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2268">
                <a:tc>
                  <a:txBody>
                    <a:bodyPr/>
                    <a:lstStyle/>
                    <a:p>
                      <a:pPr marL="57150" marR="271780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Jurisdiction-specific</a:t>
                      </a:r>
                      <a:r>
                        <a:rPr sz="9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Non-infectious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Disease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Surveillance</a:t>
                      </a:r>
                      <a:r>
                        <a:rPr sz="900" b="0" i="0" spc="-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Databases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57150" marR="162560">
                        <a:lnSpc>
                          <a:spcPts val="1000"/>
                        </a:lnSpc>
                      </a:pP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(e.g., Cancer Registry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Injury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Prevention)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162560">
                        <a:lnSpc>
                          <a:spcPts val="1000"/>
                        </a:lnSpc>
                      </a:pP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Jurisdiction-specific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162560">
                        <a:lnSpc>
                          <a:spcPts val="1000"/>
                        </a:lnSpc>
                      </a:pPr>
                      <a:r>
                        <a:rPr lang="en-US" sz="900" b="0" i="0" spc="-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0039">
                <a:tc>
                  <a:txBody>
                    <a:bodyPr/>
                    <a:lstStyle/>
                    <a:p>
                      <a:pPr marL="57150" marR="377825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Social Security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Death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Master File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(SSDMF)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377825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lang="en-US"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National-level 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lang="en-US" sz="9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jurisdiction-specific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377825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lang="en-US" sz="900" b="0" i="0" spc="-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lang="en-US" sz="900" b="0" i="0" u="sng" dirty="0">
                          <a:solidFill>
                            <a:srgbClr val="205E9E"/>
                          </a:solidFill>
                          <a:uFill>
                            <a:solidFill>
                              <a:srgbClr val="205E9E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  <a:hlinkClick r:id="rId12"/>
                        </a:rPr>
                        <a:t>https://dmf.ntis.gov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37226">
                <a:tc>
                  <a:txBody>
                    <a:bodyPr/>
                    <a:lstStyle/>
                    <a:p>
                      <a:pPr marL="57150" marR="172085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Jurisdictional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Corrections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Information</a:t>
                      </a:r>
                      <a:r>
                        <a:rPr sz="9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Systems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172085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Jurisdiction-specific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172085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lang="en-US" sz="900" b="0" i="0" spc="-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912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BCED26-5279-E047-855A-31F046E86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5-8. Supplementary data sources (continued 1)</a:t>
            </a:r>
          </a:p>
        </p:txBody>
      </p:sp>
      <p:graphicFrame>
        <p:nvGraphicFramePr>
          <p:cNvPr id="4" name="Table 5-8 Continued 1">
            <a:extLst>
              <a:ext uri="{FF2B5EF4-FFF2-40B4-BE49-F238E27FC236}">
                <a16:creationId xmlns:a16="http://schemas.microsoft.com/office/drawing/2014/main" id="{5C6156A5-848B-7B4F-87D4-88B468965A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1679313"/>
              </p:ext>
            </p:extLst>
          </p:nvPr>
        </p:nvGraphicFramePr>
        <p:xfrm>
          <a:off x="608168" y="1690688"/>
          <a:ext cx="10975664" cy="4545987"/>
        </p:xfrm>
        <a:graphic>
          <a:graphicData uri="http://schemas.openxmlformats.org/drawingml/2006/table">
            <a:tbl>
              <a:tblPr firstRow="1" bandRow="1">
                <a:solidFill>
                  <a:srgbClr val="FFFFFF">
                    <a:alpha val="9804"/>
                  </a:srgbClr>
                </a:solidFill>
                <a:effectLst>
                  <a:outerShdw blurRad="177800" sx="102000" sy="102000" algn="ctr" rotWithShape="0">
                    <a:srgbClr val="000000">
                      <a:alpha val="10000"/>
                    </a:srgbClr>
                  </a:outerShdw>
                </a:effectLst>
                <a:tableStyleId>{2D5ABB26-0587-4C30-8999-92F81FD0307C}</a:tableStyleId>
              </a:tblPr>
              <a:tblGrid>
                <a:gridCol w="2738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8181">
                  <a:extLst>
                    <a:ext uri="{9D8B030D-6E8A-4147-A177-3AD203B41FA5}">
                      <a16:colId xmlns:a16="http://schemas.microsoft.com/office/drawing/2014/main" val="2027355103"/>
                    </a:ext>
                  </a:extLst>
                </a:gridCol>
                <a:gridCol w="1514476">
                  <a:extLst>
                    <a:ext uri="{9D8B030D-6E8A-4147-A177-3AD203B41FA5}">
                      <a16:colId xmlns:a16="http://schemas.microsoft.com/office/drawing/2014/main" val="2769295360"/>
                    </a:ext>
                  </a:extLst>
                </a:gridCol>
                <a:gridCol w="4774569">
                  <a:extLst>
                    <a:ext uri="{9D8B030D-6E8A-4147-A177-3AD203B41FA5}">
                      <a16:colId xmlns:a16="http://schemas.microsoft.com/office/drawing/2014/main" val="1864835842"/>
                    </a:ext>
                  </a:extLst>
                </a:gridCol>
              </a:tblGrid>
              <a:tr h="541738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sz="1050" b="1" i="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</a:t>
                      </a:r>
                      <a:r>
                        <a:rPr sz="1050" b="1" i="0" spc="-2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1" i="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Source</a:t>
                      </a:r>
                      <a:endParaRPr sz="105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445" marB="0" anchor="ctr">
                    <a:lnR w="6350">
                      <a:solidFill>
                        <a:srgbClr val="FFFFFF"/>
                      </a:solidFill>
                      <a:prstDash val="solid"/>
                    </a:lnR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lang="en-US" sz="1050" b="1" i="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Representativeness</a:t>
                      </a:r>
                      <a:endParaRPr sz="105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44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lang="en-US" sz="1050" b="1" i="0" spc="-1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</a:t>
                      </a:r>
                      <a:r>
                        <a:rPr lang="en-US" sz="1050" b="1" i="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</a:t>
                      </a:r>
                      <a:r>
                        <a:rPr lang="en-US" sz="1050" b="1" i="0" spc="-2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50" b="1" i="0" spc="-1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  <a:r>
                        <a:rPr lang="en-US" sz="1050" b="1" i="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en-US" sz="1050" b="1" i="0" spc="-2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50" b="1" i="0" spc="-1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Able </a:t>
                      </a:r>
                      <a:r>
                        <a:rPr lang="en-US" sz="1050" b="1" i="0" spc="-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 </a:t>
                      </a:r>
                      <a:r>
                        <a:rPr lang="en-US" sz="1050" b="1" i="0" spc="-1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Link </a:t>
                      </a:r>
                      <a:br>
                        <a:rPr lang="en-US" sz="1050" b="1" i="0" spc="-1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050" b="1" i="0" spc="-1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 Surveillance </a:t>
                      </a:r>
                      <a:r>
                        <a:rPr lang="en-US" sz="1050" b="1" i="0" spc="-2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Data?</a:t>
                      </a:r>
                      <a:endParaRPr sz="105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lang="en-US" sz="1050" b="1" i="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Additional</a:t>
                      </a:r>
                      <a:r>
                        <a:rPr lang="en-US" sz="1050" b="1" i="0" spc="-1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50" b="1" i="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Information</a:t>
                      </a:r>
                      <a:endParaRPr sz="105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44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4406">
                <a:tc gridSpan="4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050" b="1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Health</a:t>
                      </a:r>
                      <a:r>
                        <a:rPr sz="1050" b="1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1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Care</a:t>
                      </a:r>
                      <a:r>
                        <a:rPr sz="1050" b="1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1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Systems</a:t>
                      </a:r>
                      <a:r>
                        <a:rPr sz="1050" b="1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Data</a:t>
                      </a:r>
                      <a:endParaRPr sz="105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73660" marB="0">
                    <a:lnT w="635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E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endParaRPr sz="105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73660" marB="0"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57150" marR="350520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AIDS Drug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Assistance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Programs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(ADAP)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6350">
                      <a:solidFill>
                        <a:srgbClr val="005E6D"/>
                      </a:solidFill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lang="en-US" sz="900" b="0" i="0" spc="5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Jurisdiction-specific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lang="en-US" sz="900" b="0" i="0" spc="-35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lang="en-US" sz="900" b="0" i="0" u="sng" dirty="0">
                          <a:solidFill>
                            <a:srgbClr val="205E9E"/>
                          </a:solidFill>
                          <a:uFill>
                            <a:solidFill>
                              <a:srgbClr val="205E9E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  <a:hlinkClick r:id="rId2"/>
                        </a:rPr>
                        <a:t>https://adap.directory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All-payers/Insurance</a:t>
                      </a:r>
                      <a:r>
                        <a:rPr sz="9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Claims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lang="en-US" sz="900" b="0" i="0" spc="5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Jurisdiction-specific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lang="en-US" sz="900" b="0" i="0" spc="-35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lang="en-US" sz="900" b="0" i="0" u="sng" dirty="0">
                          <a:solidFill>
                            <a:srgbClr val="205E9E"/>
                          </a:solidFill>
                          <a:uFill>
                            <a:solidFill>
                              <a:srgbClr val="205E9E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  <a:hlinkClick r:id="rId3"/>
                        </a:rPr>
                        <a:t>https://www.ahrq.gov/data/apcd/index.html</a:t>
                      </a:r>
                      <a:endParaRPr lang="en-US"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57150" marR="175895">
                        <a:lnSpc>
                          <a:spcPts val="1000"/>
                        </a:lnSpc>
                        <a:spcBef>
                          <a:spcPts val="470"/>
                        </a:spcBef>
                      </a:pPr>
                      <a:r>
                        <a:rPr lang="en-US" sz="900" b="0" i="0" u="sng" dirty="0">
                          <a:solidFill>
                            <a:srgbClr val="205E9E"/>
                          </a:solidFill>
                          <a:uFill>
                            <a:solidFill>
                              <a:srgbClr val="205E9E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  <a:hlinkClick r:id="rId4"/>
                        </a:rPr>
                        <a:t>https://www.cms.gov/OpenPayments/Explore-the-Data/ </a:t>
                      </a:r>
                      <a:r>
                        <a:rPr lang="en-US" sz="900" b="0" i="0" u="sng" spc="5" dirty="0">
                          <a:solidFill>
                            <a:srgbClr val="205E9E"/>
                          </a:solidFill>
                          <a:uFill>
                            <a:solidFill>
                              <a:srgbClr val="205E9E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  <a:hlinkClick r:id="rId4"/>
                        </a:rPr>
                        <a:t>Data-Overview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Electronic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Medical</a:t>
                      </a:r>
                      <a:r>
                        <a:rPr sz="9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Records</a:t>
                      </a:r>
                      <a:r>
                        <a:rPr lang="en-US"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(EMR)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</a:t>
                      </a:r>
                      <a:r>
                        <a:rPr sz="9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Electronic</a:t>
                      </a:r>
                      <a:r>
                        <a:rPr sz="9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Health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Records</a:t>
                      </a:r>
                      <a:r>
                        <a:rPr sz="9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(EHR)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lang="en-US" sz="900" b="0" i="0" spc="5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Jurisdiction-specific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lang="en-US" sz="900" b="0" i="0" spc="-35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100330">
                        <a:lnSpc>
                          <a:spcPts val="1000"/>
                        </a:lnSpc>
                        <a:spcBef>
                          <a:spcPts val="985"/>
                        </a:spcBef>
                      </a:pPr>
                      <a:r>
                        <a:rPr lang="en-US" sz="900" b="0" i="0" u="sng" dirty="0">
                          <a:solidFill>
                            <a:srgbClr val="205E9E"/>
                          </a:solidFill>
                          <a:uFill>
                            <a:solidFill>
                              <a:srgbClr val="205E9E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  <a:hlinkClick r:id="rId5"/>
                        </a:rPr>
                        <a:t>https://www.cancer.gov/publications/dictionaries/cancer- </a:t>
                      </a:r>
                      <a:r>
                        <a:rPr lang="en-US" sz="900" b="0" i="0" u="sng" spc="5" dirty="0">
                          <a:solidFill>
                            <a:srgbClr val="205E9E"/>
                          </a:solidFill>
                          <a:uFill>
                            <a:solidFill>
                              <a:srgbClr val="205E9E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  <a:hlinkClick r:id="rId5"/>
                        </a:rPr>
                        <a:t>terms/def/electronic-medical-record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57150" marR="143510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Electronic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Case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Reporting</a:t>
                      </a:r>
                      <a:r>
                        <a:rPr lang="en-US"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(eCR)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185420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Jurisdiction-specific </a:t>
                      </a:r>
                      <a:r>
                        <a:rPr lang="en-US"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pilot</a:t>
                      </a:r>
                      <a:r>
                        <a:rPr lang="en-US" sz="9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study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185420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lang="en-US" sz="900" b="0" i="0" spc="-35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  <a:endParaRPr sz="900" b="0" i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lang="en-US" sz="900" b="0" i="0" u="sng" dirty="0">
                          <a:solidFill>
                            <a:srgbClr val="205E9E"/>
                          </a:solidFill>
                          <a:uFill>
                            <a:solidFill>
                              <a:srgbClr val="205E9E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  <a:hlinkClick r:id="rId6"/>
                        </a:rPr>
                        <a:t>https://www.cdc.gov/ecr/index.html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57150" marR="499109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Hospital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Discharge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Databases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Jurisdiction-specific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lang="en-US" sz="900" b="0" i="0" spc="-35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  <a:endParaRPr sz="900" b="0" i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lang="en-US" sz="900" b="0" i="0" u="sng" dirty="0">
                          <a:solidFill>
                            <a:srgbClr val="205E9E"/>
                          </a:solidFill>
                          <a:uFill>
                            <a:solidFill>
                              <a:srgbClr val="205E9E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  <a:hlinkClick r:id="rId7"/>
                        </a:rPr>
                        <a:t>https://www.cdc.gov/nchs/nhds/index.htm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57150" marR="172085">
                        <a:lnSpc>
                          <a:spcPts val="1000"/>
                        </a:lnSpc>
                        <a:spcBef>
                          <a:spcPts val="985"/>
                        </a:spcBef>
                      </a:pP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Healthcare</a:t>
                      </a:r>
                      <a:r>
                        <a:rPr sz="9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Cost</a:t>
                      </a:r>
                      <a:r>
                        <a:rPr sz="9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Utilization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Project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(HCUP)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National-level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lang="en-US"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 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(standalone system)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lang="en-US" sz="900" b="0" i="0" dirty="0">
                          <a:solidFill>
                            <a:srgbClr val="205E9E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hlinkClick r:id="rId8"/>
                        </a:rPr>
                        <a:t>https://www.hcup-us.ahrq.gov/overview.jsp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Pharmacy</a:t>
                      </a:r>
                      <a:r>
                        <a:rPr sz="900" b="0" i="0" spc="-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Claims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lang="en-US" sz="900" b="0" i="0" spc="5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US-population-based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lang="en-US" sz="900" b="0" i="0" spc="-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66675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lang="en-US" sz="900" b="0" i="0" u="sng" dirty="0">
                          <a:solidFill>
                            <a:srgbClr val="205E9E"/>
                          </a:solidFill>
                          <a:uFill>
                            <a:solidFill>
                              <a:srgbClr val="205E9E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  <a:hlinkClick r:id="rId9"/>
                        </a:rPr>
                        <a:t>https://www.ajmc.com/journals/supplement/2019/burden- </a:t>
                      </a:r>
                      <a:r>
                        <a:rPr lang="en-US" sz="900" b="0" i="0" u="sng" spc="5" dirty="0">
                          <a:solidFill>
                            <a:srgbClr val="205E9E"/>
                          </a:solidFill>
                          <a:uFill>
                            <a:solidFill>
                              <a:srgbClr val="205E9E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  <a:hlinkClick r:id="rId9"/>
                        </a:rPr>
                        <a:t>chronic-hepatitis-c/assessing-burden-illness-chronic- hepatitis-impact-antiviral-healthcare-costs-medicaid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06143">
                <a:tc>
                  <a:txBody>
                    <a:bodyPr/>
                    <a:lstStyle/>
                    <a:p>
                      <a:pPr marL="57150" marR="156845">
                        <a:lnSpc>
                          <a:spcPts val="1000"/>
                        </a:lnSpc>
                        <a:spcBef>
                          <a:spcPts val="5"/>
                        </a:spcBef>
                      </a:pP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Syndromic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Surveillance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Injection</a:t>
                      </a:r>
                      <a:r>
                        <a:rPr sz="9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Drug-Related</a:t>
                      </a:r>
                      <a:r>
                        <a:rPr lang="en-US" sz="900" b="0" i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Complaints,</a:t>
                      </a:r>
                      <a:r>
                        <a:rPr sz="9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Non-Fatal</a:t>
                      </a:r>
                      <a:r>
                        <a:rPr sz="9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Drug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Overdoses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Jurisdiction-specific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Dependent </a:t>
                      </a:r>
                      <a:r>
                        <a:rPr lang="en-US"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 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capabilities </a:t>
                      </a:r>
                      <a:r>
                        <a:rPr lang="en-US"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 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surveillance system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lang="en-US" sz="900" b="0" i="0" u="sng" dirty="0">
                          <a:solidFill>
                            <a:srgbClr val="205E9E"/>
                          </a:solidFill>
                          <a:uFill>
                            <a:solidFill>
                              <a:srgbClr val="205E9E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  <a:hlinkClick r:id="rId10"/>
                        </a:rPr>
                        <a:t>https://www.cdc.gov/nssp/overview.html</a:t>
                      </a:r>
                      <a:r>
                        <a:rPr lang="en-US" sz="900" b="0" i="0" u="sng" spc="15" dirty="0">
                          <a:solidFill>
                            <a:srgbClr val="205E9E"/>
                          </a:solidFill>
                          <a:uFill>
                            <a:solidFill>
                              <a:srgbClr val="205E9E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  <a:hlinkClick r:id="rId10"/>
                        </a:rPr>
                        <a:t> 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2792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3CDA9-3BE4-234E-90D2-713FA1005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5-8. Supplementary data sources (continued 2)</a:t>
            </a:r>
          </a:p>
        </p:txBody>
      </p:sp>
      <p:graphicFrame>
        <p:nvGraphicFramePr>
          <p:cNvPr id="4" name="Table 5-8 Continued 2">
            <a:extLst>
              <a:ext uri="{FF2B5EF4-FFF2-40B4-BE49-F238E27FC236}">
                <a16:creationId xmlns:a16="http://schemas.microsoft.com/office/drawing/2014/main" id="{EAD89C9F-3272-6C4D-A224-5A79A61F3C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8164900"/>
              </p:ext>
            </p:extLst>
          </p:nvPr>
        </p:nvGraphicFramePr>
        <p:xfrm>
          <a:off x="699593" y="1738024"/>
          <a:ext cx="10792814" cy="3249611"/>
        </p:xfrm>
        <a:graphic>
          <a:graphicData uri="http://schemas.openxmlformats.org/drawingml/2006/table">
            <a:tbl>
              <a:tblPr firstRow="1" bandRow="1">
                <a:solidFill>
                  <a:srgbClr val="FFFFFF">
                    <a:alpha val="9804"/>
                  </a:srgbClr>
                </a:solidFill>
                <a:effectLst>
                  <a:outerShdw blurRad="177800" sx="102000" sy="102000" algn="ctr" rotWithShape="0">
                    <a:srgbClr val="000000">
                      <a:alpha val="10000"/>
                    </a:srgbClr>
                  </a:outerShdw>
                </a:effectLst>
                <a:tableStyleId>{2D5ABB26-0587-4C30-8999-92F81FD0307C}</a:tableStyleId>
              </a:tblPr>
              <a:tblGrid>
                <a:gridCol w="29697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6784">
                  <a:extLst>
                    <a:ext uri="{9D8B030D-6E8A-4147-A177-3AD203B41FA5}">
                      <a16:colId xmlns:a16="http://schemas.microsoft.com/office/drawing/2014/main" val="3769642200"/>
                    </a:ext>
                  </a:extLst>
                </a:gridCol>
                <a:gridCol w="20170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29277">
                  <a:extLst>
                    <a:ext uri="{9D8B030D-6E8A-4147-A177-3AD203B41FA5}">
                      <a16:colId xmlns:a16="http://schemas.microsoft.com/office/drawing/2014/main" val="2319265389"/>
                    </a:ext>
                  </a:extLst>
                </a:gridCol>
              </a:tblGrid>
              <a:tr h="512761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sz="1050" b="1" i="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</a:t>
                      </a:r>
                      <a:r>
                        <a:rPr sz="1050" b="1" i="0" spc="-2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1" i="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Source</a:t>
                      </a:r>
                      <a:endParaRPr sz="105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445" marB="0" anchor="ctr">
                    <a:lnR w="6350">
                      <a:solidFill>
                        <a:srgbClr val="FFFFFF"/>
                      </a:solidFill>
                      <a:prstDash val="solid"/>
                    </a:lnR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lang="en-US" sz="1050" b="1" i="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Representativeness</a:t>
                      </a:r>
                      <a:endParaRPr sz="105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44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85090">
                        <a:lnSpc>
                          <a:spcPts val="1000"/>
                        </a:lnSpc>
                        <a:spcBef>
                          <a:spcPts val="360"/>
                        </a:spcBef>
                      </a:pPr>
                      <a:r>
                        <a:rPr sz="1050" b="1" i="0" spc="-1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</a:t>
                      </a:r>
                      <a:r>
                        <a:rPr sz="1050" b="1" i="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</a:t>
                      </a:r>
                      <a:r>
                        <a:rPr sz="1050" b="1" i="0" spc="-2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1" i="0" spc="-1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  <a:r>
                        <a:rPr sz="1050" b="1" i="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sz="1050" b="1" i="0" spc="-2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1" i="0" spc="-1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Able</a:t>
                      </a:r>
                      <a:r>
                        <a:rPr lang="en-US" sz="1050" b="1" i="0" spc="-1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1" i="0" spc="-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 </a:t>
                      </a:r>
                      <a:r>
                        <a:rPr sz="1050" b="1" i="0" spc="-1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Link </a:t>
                      </a:r>
                      <a:br>
                        <a:rPr lang="en-US" sz="1050" b="1" i="0" spc="-1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sz="1050" b="1" i="0" spc="-1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sz="1050" b="1" i="0" spc="-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1" i="0" spc="-1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Surveillance</a:t>
                      </a:r>
                      <a:r>
                        <a:rPr lang="en-US" sz="1050" b="1" i="0" spc="-1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1" i="0" spc="-2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Data?</a:t>
                      </a:r>
                      <a:endParaRPr sz="105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lang="en-US" sz="1050" b="1" i="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Additional</a:t>
                      </a:r>
                      <a:r>
                        <a:rPr lang="en-US" sz="1050" b="1" i="0" spc="-1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50" b="1" i="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Information</a:t>
                      </a:r>
                      <a:endParaRPr sz="105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44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750">
                <a:tc gridSpan="4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050" b="1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Survey</a:t>
                      </a:r>
                      <a:r>
                        <a:rPr sz="1050" b="1" i="0" spc="-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1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</a:t>
                      </a:r>
                      <a:endParaRPr sz="105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73660" marB="0"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E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endParaRPr sz="105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73660" marB="0"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90220">
                <a:tc>
                  <a:txBody>
                    <a:bodyPr/>
                    <a:lstStyle/>
                    <a:p>
                      <a:pPr marL="57150" marR="328295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Behavioral Risk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Factor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Surveillance</a:t>
                      </a:r>
                      <a:r>
                        <a:rPr sz="9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System</a:t>
                      </a:r>
                      <a:r>
                        <a:rPr lang="en-US"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(BRFSS)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1594" marB="0" anchor="ctr">
                    <a:lnR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Jurisdiction-specific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35" marB="0"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139700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(standalone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system)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1594" marB="0"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lang="en-US" sz="900" b="0" i="0" u="sng" dirty="0">
                          <a:solidFill>
                            <a:srgbClr val="205E9E"/>
                          </a:solidFill>
                          <a:uFill>
                            <a:solidFill>
                              <a:srgbClr val="205E9E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  <a:hlinkClick r:id="rId2"/>
                        </a:rPr>
                        <a:t>https://www.cdc.gov/brfss/index.html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35" marB="0"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90220"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Medical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Monitoring</a:t>
                      </a:r>
                      <a:r>
                        <a:rPr sz="9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Project</a:t>
                      </a:r>
                      <a:r>
                        <a:rPr sz="9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(MMP) (e.g.,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HCV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medical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chart</a:t>
                      </a:r>
                      <a:r>
                        <a:rPr sz="9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review</a:t>
                      </a:r>
                      <a:r>
                        <a:rPr sz="9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portion)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1594" marB="0" anchor="ctr">
                    <a:lnR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Jurisdiction-specific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35" marB="0"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sz="900" b="0" i="0" spc="-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35" marB="0"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lang="en-US" sz="900" b="0" i="0" u="sng" spc="-5" dirty="0">
                          <a:solidFill>
                            <a:srgbClr val="205E9E"/>
                          </a:solidFill>
                          <a:uFill>
                            <a:solidFill>
                              <a:srgbClr val="205E9E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  <a:hlinkClick r:id="rId3"/>
                        </a:rPr>
                        <a:t>https://www.cdc.gov/hiv/statistics/systems/mmp/index.html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35" marB="0"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90220">
                <a:tc>
                  <a:txBody>
                    <a:bodyPr/>
                    <a:lstStyle/>
                    <a:p>
                      <a:pPr marL="57150" marR="374650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National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Health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and</a:t>
                      </a:r>
                      <a:r>
                        <a:rPr sz="9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Nutrition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Examination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Survey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(NHANES)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1594" marB="0" anchor="ctr">
                    <a:lnR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lang="en-US" sz="900" b="0" i="0" spc="5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National-level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35" marB="0"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139700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(standalone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system)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1594" marB="0"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lang="en-US" sz="900" b="0" i="0" u="sng" dirty="0">
                          <a:solidFill>
                            <a:srgbClr val="205E9E"/>
                          </a:solidFill>
                          <a:uFill>
                            <a:solidFill>
                              <a:srgbClr val="205E9E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  <a:hlinkClick r:id="rId4"/>
                        </a:rPr>
                        <a:t>https://www.cdc.gov/nchs/nhanes/index.htm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35" marB="0"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90220">
                <a:tc>
                  <a:txBody>
                    <a:bodyPr/>
                    <a:lstStyle/>
                    <a:p>
                      <a:pPr marL="57150" marR="168910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National HIV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Behavioral</a:t>
                      </a:r>
                      <a:r>
                        <a:rPr sz="9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Surveillance (HCV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testing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during</a:t>
                      </a:r>
                      <a:r>
                        <a:rPr sz="9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IDU</a:t>
                      </a:r>
                      <a:r>
                        <a:rPr sz="9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cycle)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1594" marB="0" anchor="ctr">
                    <a:lnR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lang="en-US" sz="900" b="0" i="0" spc="5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Jurisdiction-specific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35" marB="0"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139700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(standalone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system)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1594" marB="0"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lang="en-US" sz="900" b="0" i="0" u="sng" spc="-5" dirty="0">
                          <a:solidFill>
                            <a:srgbClr val="205E9E"/>
                          </a:solidFill>
                          <a:uFill>
                            <a:solidFill>
                              <a:srgbClr val="205E9E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  <a:hlinkClick r:id="rId5"/>
                        </a:rPr>
                        <a:t>https://www.cdc.gov/hiv/statistics/systems/nhbs/index.html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35" marB="0"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90220">
                <a:tc>
                  <a:txBody>
                    <a:bodyPr/>
                    <a:lstStyle/>
                    <a:p>
                      <a:pPr marL="57150" marR="179705">
                        <a:lnSpc>
                          <a:spcPts val="1000"/>
                        </a:lnSpc>
                        <a:spcBef>
                          <a:spcPts val="985"/>
                        </a:spcBef>
                      </a:pP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National Health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Interview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Survey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25095" marB="0" anchor="ctr">
                    <a:lnR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National-level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35" marB="0"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139700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(standalone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system)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1594" marB="0"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lang="en-US" sz="900" b="0" i="0" dirty="0">
                          <a:solidFill>
                            <a:srgbClr val="205E9E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hlinkClick r:id="rId6"/>
                        </a:rPr>
                        <a:t>https://www.cdc.gov/nchs/nhis/index.htm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35" marB="0" anchor="ctr">
                    <a:lnL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8306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VH Surveillan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3858</TotalTime>
  <Words>726</Words>
  <Application>Microsoft Macintosh PowerPoint</Application>
  <PresentationFormat>Widescreen</PresentationFormat>
  <Paragraphs>126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Arial</vt:lpstr>
      <vt:lpstr>Calibri Light</vt:lpstr>
      <vt:lpstr>Office Theme</vt:lpstr>
      <vt:lpstr>Table 5-8. Supplementary data sources</vt:lpstr>
      <vt:lpstr>Table 5-8. Supplementary data sources (continued 1)</vt:lpstr>
      <vt:lpstr>Table 5-8. Supplementary data sources (continued 2)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DVH_Guidance_for_VH_Surveillance_Table_5-8</dc:title>
  <dc:subject/>
  <dc:creator/>
  <cp:keywords/>
  <dc:description/>
  <cp:lastModifiedBy>BanyanComm7</cp:lastModifiedBy>
  <cp:revision>450</cp:revision>
  <dcterms:created xsi:type="dcterms:W3CDTF">2021-08-23T13:02:24Z</dcterms:created>
  <dcterms:modified xsi:type="dcterms:W3CDTF">2021-08-27T15:17:53Z</dcterms:modified>
  <cp:category/>
</cp:coreProperties>
</file>