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1"/>
  </p:sldMasterIdLst>
  <p:notesMasterIdLst>
    <p:notesMasterId r:id="rId3"/>
  </p:notesMasterIdLst>
  <p:sldIdLst>
    <p:sldId id="278" r:id="rId2"/>
  </p:sldIdLst>
  <p:sldSz cx="12192000" cy="6858000"/>
  <p:notesSz cx="6858000" cy="9144000"/>
  <p:embeddedFontLst>
    <p:embeddedFont>
      <p:font typeface="Calibri" panose="020F0502020204030204" pitchFamily="34" charset="0"/>
      <p:regular r:id="rId4"/>
      <p:bold r:id="rId4"/>
      <p:italic r:id="rId4"/>
      <p:boldItalic r:id="rId4"/>
    </p:embeddedFont>
    <p:embeddedFont>
      <p:font typeface="Calibri Light" panose="020F0302020204030204" pitchFamily="34" charset="0"/>
      <p:regular r:id="rId4"/>
      <p:italic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E6D"/>
    <a:srgbClr val="595959"/>
    <a:srgbClr val="7979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325" autoAdjust="0"/>
    <p:restoredTop sz="89048" autoAdjust="0"/>
  </p:normalViewPr>
  <p:slideViewPr>
    <p:cSldViewPr snapToGrid="0" snapToObjects="1">
      <p:cViewPr varScale="1">
        <p:scale>
          <a:sx n="67" d="100"/>
          <a:sy n="67" d="100"/>
        </p:scale>
        <p:origin x="192" y="1080"/>
      </p:cViewPr>
      <p:guideLst/>
    </p:cSldViewPr>
  </p:slideViewPr>
  <p:outlineViewPr>
    <p:cViewPr>
      <p:scale>
        <a:sx n="33" d="100"/>
        <a:sy n="33" d="100"/>
      </p:scale>
      <p:origin x="0" y="-5572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NUL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D4E00B-FDD3-A84B-9604-6F0E67A00F3B}" type="datetimeFigureOut">
              <a:rPr lang="en-US" smtClean="0"/>
              <a:t>8/27/21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8454C-70A6-484B-A18A-4A2F432C8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850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8FB0C-793C-F448-A5DE-1ECE5F46AE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16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56D25A-C6C9-9141-9122-5CF26ED6EA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1" name="object 25">
            <a:extLst>
              <a:ext uri="{FF2B5EF4-FFF2-40B4-BE49-F238E27FC236}">
                <a16:creationId xmlns:a16="http://schemas.microsoft.com/office/drawing/2014/main" id="{B918C44A-D747-8747-A5A6-C93BD455FBA8}"/>
              </a:ext>
            </a:extLst>
          </p:cNvPr>
          <p:cNvSpPr/>
          <p:nvPr userDrawn="1"/>
        </p:nvSpPr>
        <p:spPr>
          <a:xfrm>
            <a:off x="8259954" y="559130"/>
            <a:ext cx="3176270" cy="0"/>
          </a:xfrm>
          <a:custGeom>
            <a:avLst/>
            <a:gdLst/>
            <a:ahLst/>
            <a:cxnLst/>
            <a:rect l="l" t="t" r="r" b="b"/>
            <a:pathLst>
              <a:path w="3176270">
                <a:moveTo>
                  <a:pt x="0" y="0"/>
                </a:moveTo>
                <a:lnTo>
                  <a:pt x="3175762" y="0"/>
                </a:lnTo>
              </a:path>
            </a:pathLst>
          </a:custGeom>
          <a:ln w="9525">
            <a:solidFill>
              <a:srgbClr val="005E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4D061CB1-4803-B342-A614-439ACAD6B787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5197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F0AA0-819D-A640-B022-012D3F632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13791"/>
            <a:ext cx="10515600" cy="676897"/>
          </a:xfrm>
        </p:spPr>
        <p:txBody>
          <a:bodyPr/>
          <a:lstStyle>
            <a:lvl1pPr>
              <a:defRPr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FB38B264-0DFB-CF40-B069-BD295FD1D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55613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1405F-5F40-7943-9AB0-2E38C961A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16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523F74CA-E32A-6A47-966C-A4FF4BAB1F16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27644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1F1A7-221D-A243-A44A-F0459F933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E1E6899-878F-4343-8BFB-B203B4F3D6CC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3105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1B10776D-39F1-F14E-8E1B-2E6D083E24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816499"/>
            <a:ext cx="10515600" cy="676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67590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36BEDA-FD21-3743-B3E7-55A5D7934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905A86-7A52-C94F-8C94-766E7C864F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5DA3C077-2B43-5A4E-A027-44AB7D165F5F}" type="datetimeFigureOut">
              <a:rPr lang="en-US" smtClean="0"/>
              <a:pPr/>
              <a:t>8/27/21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96D62B-34D2-5343-AA45-5F364927B6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CB29E-F359-4E44-84A9-50FD2ABBCA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rgbClr val="797979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30F1DBB4-7CC1-EB4B-A699-6A2257B427F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4" name="Picture 23" descr="VIRAL HEPATITIS SURVEILLANCE AND CASE MANAGEMENT">
            <a:extLst>
              <a:ext uri="{FF2B5EF4-FFF2-40B4-BE49-F238E27FC236}">
                <a16:creationId xmlns:a16="http://schemas.microsoft.com/office/drawing/2014/main" id="{CA1DF094-451F-43C7-9980-2F0E562D2D6E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9698900" y="357271"/>
            <a:ext cx="2130556" cy="385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972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  <p:sldLayoutId id="2147483655" r:id="rId5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1600" b="1" i="0" kern="1200">
          <a:solidFill>
            <a:srgbClr val="005E6D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6A8ED-7AF3-F946-8278-C90678FDF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5-3. Person and case identification variables via Health Level Seven (HL7) case notification</a:t>
            </a:r>
          </a:p>
        </p:txBody>
      </p:sp>
      <p:graphicFrame>
        <p:nvGraphicFramePr>
          <p:cNvPr id="7" name="Table 5-3">
            <a:extLst>
              <a:ext uri="{FF2B5EF4-FFF2-40B4-BE49-F238E27FC236}">
                <a16:creationId xmlns:a16="http://schemas.microsoft.com/office/drawing/2014/main" id="{CF24CAD5-A2B4-444A-AFE1-4205CC095E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4843170"/>
              </p:ext>
            </p:extLst>
          </p:nvPr>
        </p:nvGraphicFramePr>
        <p:xfrm>
          <a:off x="1619515" y="1830822"/>
          <a:ext cx="8952970" cy="2557776"/>
        </p:xfrm>
        <a:graphic>
          <a:graphicData uri="http://schemas.openxmlformats.org/drawingml/2006/table">
            <a:tbl>
              <a:tblPr firstRow="1" bandRow="1">
                <a:solidFill>
                  <a:srgbClr val="FFFFFF">
                    <a:alpha val="9804"/>
                  </a:srgbClr>
                </a:solidFill>
                <a:effectLst>
                  <a:outerShdw blurRad="177800" sx="102000" sy="102000" algn="ctr" rotWithShape="0">
                    <a:srgbClr val="000000">
                      <a:alpha val="10000"/>
                    </a:srgbClr>
                  </a:outerShdw>
                </a:effectLst>
                <a:tableStyleId>{2D5ABB26-0587-4C30-8999-92F81FD0307C}</a:tableStyleId>
              </a:tblPr>
              <a:tblGrid>
                <a:gridCol w="1141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52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59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302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8467">
                <a:tc>
                  <a:txBody>
                    <a:bodyPr/>
                    <a:lstStyle/>
                    <a:p>
                      <a:pPr marL="57150">
                        <a:lnSpc>
                          <a:spcPts val="1040"/>
                        </a:lnSpc>
                        <a:spcBef>
                          <a:spcPts val="260"/>
                        </a:spcBef>
                      </a:pPr>
                      <a:r>
                        <a:rPr sz="1200" b="1" i="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PHIN</a:t>
                      </a:r>
                      <a:r>
                        <a:rPr lang="en-US" sz="1200" b="1" i="0" spc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200" b="1" i="0" spc="-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Variable</a:t>
                      </a:r>
                      <a:endParaRPr sz="1200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0" marB="0" anchor="ctr">
                    <a:lnR w="63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57150" algn="l" defTabSz="914400" rtl="0" eaLnBrk="1" latinLnBrk="0" hangingPunct="1">
                        <a:lnSpc>
                          <a:spcPts val="1040"/>
                        </a:lnSpc>
                        <a:spcBef>
                          <a:spcPts val="260"/>
                        </a:spcBef>
                      </a:pPr>
                      <a:r>
                        <a:rPr sz="1200" b="1" i="0" kern="120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Variable Type</a:t>
                      </a:r>
                    </a:p>
                  </a:txBody>
                  <a:tcPr marT="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217170" algn="l" defTabSz="914400" rtl="0" eaLnBrk="1" latinLnBrk="0" hangingPunct="1">
                        <a:lnSpc>
                          <a:spcPts val="1040"/>
                        </a:lnSpc>
                        <a:spcBef>
                          <a:spcPts val="260"/>
                        </a:spcBef>
                      </a:pPr>
                      <a:r>
                        <a:rPr sz="1200" b="1" i="0" kern="120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Data</a:t>
                      </a:r>
                      <a:r>
                        <a:rPr lang="en-US" sz="1200" b="1" i="0" kern="120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sz="1200" b="1" i="0" kern="120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Element</a:t>
                      </a:r>
                    </a:p>
                  </a:txBody>
                  <a:tcPr marT="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173355" algn="l" defTabSz="914400" rtl="0" eaLnBrk="1" latinLnBrk="0" hangingPunct="1">
                        <a:lnSpc>
                          <a:spcPts val="1040"/>
                        </a:lnSpc>
                        <a:spcBef>
                          <a:spcPts val="260"/>
                        </a:spcBef>
                      </a:pPr>
                      <a:r>
                        <a:rPr sz="1200" b="1" i="0" kern="120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Data Element</a:t>
                      </a:r>
                      <a:r>
                        <a:rPr lang="en-US" sz="1200" b="1" i="0" kern="120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sz="1200" b="1" i="0" kern="1200" spc="5" dirty="0">
                          <a:solidFill>
                            <a:srgbClr val="FFFFFF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Description</a:t>
                      </a:r>
                    </a:p>
                  </a:txBody>
                  <a:tcPr marT="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solidFill>
                      <a:srgbClr val="005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387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DEM197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2545" marB="0" anchor="ctr">
                    <a:lnR w="6350">
                      <a:solidFill>
                        <a:srgbClr val="005E6D"/>
                      </a:solidFill>
                      <a:prstDash val="solid"/>
                    </a:lnR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050" b="0" i="0" spc="-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Text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2545" marB="0" anchor="ctr">
                    <a:lnL w="6350">
                      <a:solidFill>
                        <a:srgbClr val="005E6D"/>
                      </a:solidFill>
                      <a:prstDash val="soli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146685">
                        <a:lnSpc>
                          <a:spcPts val="1000"/>
                        </a:lnSpc>
                        <a:spcBef>
                          <a:spcPts val="434"/>
                        </a:spcBef>
                      </a:pP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Local</a:t>
                      </a:r>
                      <a:r>
                        <a:rPr lang="en-US"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subject</a:t>
                      </a:r>
                      <a:r>
                        <a:rPr sz="1050" b="0" i="0" spc="-4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ID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55244" marB="0" anchor="ctr">
                    <a:lnL w="6350">
                      <a:solidFill>
                        <a:srgbClr val="005E6D"/>
                      </a:solidFill>
                      <a:prstDash val="soli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48260">
                        <a:lnSpc>
                          <a:spcPts val="1000"/>
                        </a:lnSpc>
                        <a:spcBef>
                          <a:spcPts val="434"/>
                        </a:spcBef>
                      </a:pP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 person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local</a:t>
                      </a:r>
                      <a:r>
                        <a:rPr lang="en-US"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ID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associated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with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case.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55244" marB="0" anchor="ctr">
                    <a:lnL w="6350">
                      <a:solidFill>
                        <a:srgbClr val="005E6D"/>
                      </a:solidFill>
                      <a:prstDash val="solid"/>
                    </a:lnL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1219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INV168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8895" marB="0" anchor="ctr"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113664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sz="1050" b="0" i="0" spc="-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Text</a:t>
                      </a:r>
                      <a:r>
                        <a:rPr lang="en-US" sz="1050" b="0" i="0" spc="-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(Alphanumeric</a:t>
                      </a:r>
                      <a:r>
                        <a:rPr lang="en-US" sz="1050" b="0" i="0" spc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&lt;200</a:t>
                      </a:r>
                      <a:r>
                        <a:rPr lang="en-US" sz="1050" b="0" i="0" spc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characters)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1594" marB="0" anchor="ctr">
                    <a:lnL w="6350">
                      <a:solidFill>
                        <a:srgbClr val="005E6D"/>
                      </a:solidFill>
                      <a:prstDash val="soli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182880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Local</a:t>
                      </a:r>
                      <a:r>
                        <a:rPr lang="en-US"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record</a:t>
                      </a:r>
                      <a:r>
                        <a:rPr sz="1050" b="0" i="0" spc="-5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ID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1594" marB="0" anchor="ctr">
                    <a:lnL w="6350">
                      <a:solidFill>
                        <a:srgbClr val="005E6D"/>
                      </a:solidFill>
                      <a:prstDash val="soli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50800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Sending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system-</a:t>
                      </a:r>
                      <a:r>
                        <a:rPr lang="en-US"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assigned</a:t>
                      </a:r>
                      <a:r>
                        <a:rPr lang="en-US" sz="1050" b="0" i="0" spc="229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local</a:t>
                      </a:r>
                      <a:r>
                        <a:rPr sz="105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ID of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case</a:t>
                      </a:r>
                      <a:r>
                        <a:rPr lang="en-US"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with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which</a:t>
                      </a:r>
                      <a:r>
                        <a:rPr lang="en-US" sz="1050" b="0" i="0" spc="5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 subject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is</a:t>
                      </a:r>
                      <a:r>
                        <a:rPr lang="en-US"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associated.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1594" marB="0" anchor="ctr">
                    <a:lnL w="6350">
                      <a:solidFill>
                        <a:srgbClr val="005E6D"/>
                      </a:solidFill>
                      <a:prstDash val="solid"/>
                    </a:lnL>
                    <a:lnT w="6350">
                      <a:solidFill>
                        <a:srgbClr val="005E6D"/>
                      </a:solidFill>
                      <a:prstDash val="solid"/>
                    </a:lnT>
                    <a:lnB w="63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422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NOT116</a:t>
                      </a:r>
                      <a:endParaRPr sz="1050" b="0" i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8895" marB="0" anchor="ctr"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113664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Coded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value</a:t>
                      </a:r>
                      <a:r>
                        <a:rPr lang="en-US"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(Alphanumeric</a:t>
                      </a:r>
                      <a:r>
                        <a:rPr lang="en-US" sz="1050" b="0" i="0" spc="5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&lt;20</a:t>
                      </a:r>
                      <a:r>
                        <a:rPr sz="1050" b="0" i="0" spc="-3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characters)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1594" marB="0" anchor="ctr">
                    <a:lnL w="6350">
                      <a:solidFill>
                        <a:srgbClr val="005E6D"/>
                      </a:solidFill>
                      <a:prstDash val="soli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1040"/>
                        </a:lnSpc>
                        <a:spcBef>
                          <a:spcPts val="385"/>
                        </a:spcBef>
                      </a:pP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77968-6</a:t>
                      </a:r>
                      <a:r>
                        <a:rPr lang="en-US" sz="1050" b="0" i="0" spc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National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Reporting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Jurisdiction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48895" marB="0" anchor="ctr">
                    <a:lnL w="6350">
                      <a:solidFill>
                        <a:srgbClr val="005E6D"/>
                      </a:solidFill>
                      <a:prstDash val="solid"/>
                    </a:lnL>
                    <a:lnR w="6350">
                      <a:solidFill>
                        <a:srgbClr val="005E6D"/>
                      </a:solidFill>
                      <a:prstDash val="solid"/>
                    </a:lnR>
                    <a:lnT w="6350">
                      <a:solidFill>
                        <a:srgbClr val="005E6D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 marR="203835">
                        <a:lnSpc>
                          <a:spcPts val="1000"/>
                        </a:lnSpc>
                        <a:spcBef>
                          <a:spcPts val="484"/>
                        </a:spcBef>
                      </a:pP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National jurisdiction</a:t>
                      </a:r>
                      <a:r>
                        <a:rPr sz="1050" b="0" i="0" spc="1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reporting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the </a:t>
                      </a:r>
                      <a:r>
                        <a:rPr sz="1050" b="0" i="0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notification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</a:t>
                      </a:r>
                      <a:r>
                        <a:rPr lang="en-US"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sz="1050" b="0" i="0" spc="5" dirty="0">
                          <a:solidFill>
                            <a:srgbClr val="231F2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CDC.</a:t>
                      </a:r>
                      <a:endParaRPr sz="1050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T="61594" marB="0" anchor="ctr">
                    <a:lnL w="6350">
                      <a:solidFill>
                        <a:srgbClr val="005E6D"/>
                      </a:solidFill>
                      <a:prstDash val="solid"/>
                    </a:lnL>
                    <a:lnT w="6350">
                      <a:solidFill>
                        <a:srgbClr val="005E6D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8650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VH Surveillan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3857</TotalTime>
  <Words>87</Words>
  <Application>Microsoft Macintosh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Arial</vt:lpstr>
      <vt:lpstr>Calibri Light</vt:lpstr>
      <vt:lpstr>Office Theme</vt:lpstr>
      <vt:lpstr>Table 5-3. Person and case identification variables via Health Level Seven (HL7) case notification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DVH_Guidance_for_VH_Surveillance_Table_5-3</dc:title>
  <dc:subject/>
  <dc:creator/>
  <cp:keywords/>
  <dc:description/>
  <cp:lastModifiedBy>BanyanComm7</cp:lastModifiedBy>
  <cp:revision>450</cp:revision>
  <dcterms:created xsi:type="dcterms:W3CDTF">2021-08-23T13:02:24Z</dcterms:created>
  <dcterms:modified xsi:type="dcterms:W3CDTF">2021-08-27T15:11:57Z</dcterms:modified>
  <cp:category/>
</cp:coreProperties>
</file>