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77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E8BC5-2443-2E4E-877C-2FBED796F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8618" y="1013791"/>
            <a:ext cx="8754761" cy="676897"/>
          </a:xfrm>
        </p:spPr>
        <p:txBody>
          <a:bodyPr>
            <a:normAutofit/>
          </a:bodyPr>
          <a:lstStyle/>
          <a:p>
            <a:r>
              <a:rPr lang="en-US" dirty="0"/>
              <a:t>Table 5-2. Person and case identification variables in the National Electronic Disease </a:t>
            </a:r>
            <a:br>
              <a:rPr lang="en-US" dirty="0"/>
            </a:br>
            <a:r>
              <a:rPr lang="en-US" dirty="0"/>
              <a:t>Surveillance System Base System (NBS)</a:t>
            </a:r>
          </a:p>
        </p:txBody>
      </p:sp>
      <p:graphicFrame>
        <p:nvGraphicFramePr>
          <p:cNvPr id="5" name="Table 5-2">
            <a:extLst>
              <a:ext uri="{FF2B5EF4-FFF2-40B4-BE49-F238E27FC236}">
                <a16:creationId xmlns:a16="http://schemas.microsoft.com/office/drawing/2014/main" id="{992E5FCC-A02F-B546-9613-B56980B00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923643"/>
              </p:ext>
            </p:extLst>
          </p:nvPr>
        </p:nvGraphicFramePr>
        <p:xfrm>
          <a:off x="1718618" y="1925692"/>
          <a:ext cx="8754761" cy="2658499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1545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38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483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</a:t>
                      </a:r>
                      <a:r>
                        <a:rPr lang="en-US" sz="1200" b="1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</a:t>
                      </a:r>
                      <a:r>
                        <a:rPr sz="1200" b="1" i="0" spc="-2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</a:t>
                      </a:r>
                      <a:r>
                        <a:rPr lang="en-US" sz="1200" b="1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-5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ariable</a:t>
                      </a:r>
                      <a:r>
                        <a:rPr lang="en-US"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Name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</a:t>
                      </a:r>
                      <a:r>
                        <a:rPr sz="1200" b="1" i="0" spc="-4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</a:t>
                      </a:r>
                      <a:r>
                        <a:rPr lang="en-US"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58419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</a:t>
                      </a:r>
                      <a:r>
                        <a:rPr sz="12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200" b="1" i="0" spc="1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Question/</a:t>
                      </a:r>
                      <a:r>
                        <a:rPr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</a:t>
                      </a:r>
                      <a:r>
                        <a:rPr lang="en-US"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Description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67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DEM197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08279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spc="-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sz="1050" b="0" i="0" spc="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erson_local_id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Alphanumeric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(&lt;200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characters)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30810" algn="l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local ID</a:t>
                      </a:r>
                      <a:r>
                        <a:rPr lang="en-US"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 the subject/entity of the</a:t>
                      </a:r>
                      <a:endParaRPr sz="1050" b="0" i="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57150" marR="48260" algn="l">
                        <a:lnSpc>
                          <a:spcPct val="100000"/>
                        </a:lnSpc>
                      </a:pP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case.</a:t>
                      </a:r>
                      <a:r>
                        <a:rPr lang="en-US"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This is the</a:t>
                      </a:r>
                      <a:r>
                        <a:rPr lang="en-US"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 that the state NBS application assigned to the</a:t>
                      </a:r>
                      <a:r>
                        <a:rPr lang="en-US"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 when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 was entered</a:t>
                      </a:r>
                      <a:r>
                        <a:rPr lang="en-US"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into NBS.</a:t>
                      </a:r>
                      <a:endParaRPr sz="1050" b="0" i="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667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INV168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3114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Case_local_id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Alphanumeric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(&lt;200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characters)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82550" algn="l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State-assigned expanded case ID/local record</a:t>
                      </a:r>
                      <a:r>
                        <a:rPr lang="en-US"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 in source NBS Master Message.</a:t>
                      </a:r>
                      <a:endParaRPr sz="1050" b="0" i="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667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NOT109/</a:t>
                      </a:r>
                      <a:r>
                        <a:rPr sz="1050" b="0" i="0" spc="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nbs</a:t>
                      </a:r>
                      <a:r>
                        <a:rPr sz="1050" b="0" i="0" spc="-10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sz="1050" b="0" i="0" spc="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tate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NND_</a:t>
                      </a:r>
                      <a:r>
                        <a:rPr sz="1050" b="0" i="0" spc="-20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sz="1050" b="0" i="0" spc="5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eporting_</a:t>
                      </a:r>
                      <a:r>
                        <a:rPr sz="1050" b="0" i="0" dirty="0" err="1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State_Cd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Alphanumeric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(&lt;20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characters)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39065" algn="l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50" b="0" i="0" spc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NBS reporting state code.</a:t>
                      </a:r>
                      <a:endParaRPr sz="1050" b="0" i="0" spc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398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124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5-2. Person and case identification variables in the National Electronic Disease  Surveillance System Base System (NBS)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DVH_Guidance_for_VH_Surveillance_Table_5-2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2021-08-27T15:10:46Z</dcterms:modified>
  <cp:category/>
</cp:coreProperties>
</file>