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1"/>
  </p:sldMasterIdLst>
  <p:notesMasterIdLst>
    <p:notesMasterId r:id="rId3"/>
  </p:notesMasterIdLst>
  <p:sldIdLst>
    <p:sldId id="287" r:id="rId2"/>
  </p:sldIdLst>
  <p:sldSz cx="12192000" cy="6858000"/>
  <p:notesSz cx="6858000" cy="9144000"/>
  <p:embeddedFontLst>
    <p:embeddedFont>
      <p:font typeface="Calibri" panose="020F0502020204030204" pitchFamily="34" charset="0"/>
      <p:regular r:id="rId4"/>
      <p:bold r:id="rId4"/>
      <p:italic r:id="rId4"/>
      <p:boldItalic r:id="rId4"/>
    </p:embeddedFont>
    <p:embeddedFont>
      <p:font typeface="Calibri Light" panose="020F0302020204030204" pitchFamily="34" charset="0"/>
      <p:regular r:id="rId4"/>
      <p:italic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E6D"/>
    <a:srgbClr val="595959"/>
    <a:srgbClr val="7979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325" autoAdjust="0"/>
    <p:restoredTop sz="89048" autoAdjust="0"/>
  </p:normalViewPr>
  <p:slideViewPr>
    <p:cSldViewPr snapToGrid="0" snapToObjects="1">
      <p:cViewPr varScale="1">
        <p:scale>
          <a:sx n="67" d="100"/>
          <a:sy n="67" d="100"/>
        </p:scale>
        <p:origin x="192" y="1080"/>
      </p:cViewPr>
      <p:guideLst/>
    </p:cSldViewPr>
  </p:slideViewPr>
  <p:outlineViewPr>
    <p:cViewPr>
      <p:scale>
        <a:sx n="33" d="100"/>
        <a:sy n="33" d="100"/>
      </p:scale>
      <p:origin x="0" y="-5572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NUL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D4E00B-FDD3-A84B-9604-6F0E67A00F3B}" type="datetimeFigureOut">
              <a:rPr lang="en-US" smtClean="0"/>
              <a:t>8/27/21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8454C-70A6-484B-A18A-4A2F432C8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850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8FB0C-793C-F448-A5DE-1ECE5F46AE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1600"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56D25A-C6C9-9141-9122-5CF26ED6EA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1" name="object 25">
            <a:extLst>
              <a:ext uri="{FF2B5EF4-FFF2-40B4-BE49-F238E27FC236}">
                <a16:creationId xmlns:a16="http://schemas.microsoft.com/office/drawing/2014/main" id="{B918C44A-D747-8747-A5A6-C93BD455FBA8}"/>
              </a:ext>
            </a:extLst>
          </p:cNvPr>
          <p:cNvSpPr/>
          <p:nvPr userDrawn="1"/>
        </p:nvSpPr>
        <p:spPr>
          <a:xfrm>
            <a:off x="8259954" y="559130"/>
            <a:ext cx="3176270" cy="0"/>
          </a:xfrm>
          <a:custGeom>
            <a:avLst/>
            <a:gdLst/>
            <a:ahLst/>
            <a:cxnLst/>
            <a:rect l="l" t="t" r="r" b="b"/>
            <a:pathLst>
              <a:path w="3176270">
                <a:moveTo>
                  <a:pt x="0" y="0"/>
                </a:moveTo>
                <a:lnTo>
                  <a:pt x="3175762" y="0"/>
                </a:lnTo>
              </a:path>
            </a:pathLst>
          </a:custGeom>
          <a:ln w="9525">
            <a:solidFill>
              <a:srgbClr val="005E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4D061CB1-4803-B342-A614-439ACAD6B787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5197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F0AA0-819D-A640-B022-012D3F632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13791"/>
            <a:ext cx="10515600" cy="676897"/>
          </a:xfrm>
        </p:spPr>
        <p:txBody>
          <a:bodyPr/>
          <a:lstStyle>
            <a:lvl1pPr>
              <a:defRPr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FB38B264-0DFB-CF40-B069-BD295FD1D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55613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1405F-5F40-7943-9AB0-2E38C961A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1600"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523F74CA-E32A-6A47-966C-A4FF4BAB1F16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27644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1F1A7-221D-A243-A44A-F0459F933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E1E6899-878F-4343-8BFB-B203B4F3D6CC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3105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1B10776D-39F1-F14E-8E1B-2E6D083E24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67590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36BEDA-FD21-3743-B3E7-55A5D7934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905A86-7A52-C94F-8C94-766E7C864F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5DA3C077-2B43-5A4E-A027-44AB7D165F5F}" type="datetimeFigureOut">
              <a:rPr lang="en-US" smtClean="0"/>
              <a:pPr/>
              <a:t>8/27/21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96D62B-34D2-5343-AA45-5F364927B6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CB29E-F359-4E44-84A9-50FD2ABBCA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30F1DBB4-7CC1-EB4B-A699-6A2257B427F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4" name="Picture 23" descr="VIRAL HEPATITIS SURVEILLANCE AND CASE MANAGEMENT">
            <a:extLst>
              <a:ext uri="{FF2B5EF4-FFF2-40B4-BE49-F238E27FC236}">
                <a16:creationId xmlns:a16="http://schemas.microsoft.com/office/drawing/2014/main" id="{CA1DF094-451F-43C7-9980-2F0E562D2D6E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9698900" y="357271"/>
            <a:ext cx="2130556" cy="385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972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4" r:id="rId4"/>
    <p:sldLayoutId id="2147483655" r:id="rId5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1600" b="1" i="0" kern="1200">
          <a:solidFill>
            <a:srgbClr val="005E6D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cd.who.int/browse10/2019/en%23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10067-01E3-7C4A-9310-345F7556E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8279" y="1053407"/>
            <a:ext cx="9329670" cy="676897"/>
          </a:xfrm>
        </p:spPr>
        <p:txBody>
          <a:bodyPr>
            <a:noAutofit/>
          </a:bodyPr>
          <a:lstStyle/>
          <a:p>
            <a:r>
              <a:rPr lang="en-US" dirty="0"/>
              <a:t>Table 5-10. International Statistical Classification of Diseases and Related Health Problems, Tenth Revision (ICD- 10) codes for hepatitis A, hepatitis B, and hepatitis C for clinical diagnosis and cause of death coding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6" name="Table 5-10">
            <a:extLst>
              <a:ext uri="{FF2B5EF4-FFF2-40B4-BE49-F238E27FC236}">
                <a16:creationId xmlns:a16="http://schemas.microsoft.com/office/drawing/2014/main" id="{36A5FDFC-A51D-9040-8C06-C7CD398019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8238789"/>
              </p:ext>
            </p:extLst>
          </p:nvPr>
        </p:nvGraphicFramePr>
        <p:xfrm>
          <a:off x="2602982" y="1872447"/>
          <a:ext cx="6986035" cy="1829064"/>
        </p:xfrm>
        <a:graphic>
          <a:graphicData uri="http://schemas.openxmlformats.org/drawingml/2006/table">
            <a:tbl>
              <a:tblPr firstRow="1" bandRow="1">
                <a:solidFill>
                  <a:srgbClr val="FFFFFF">
                    <a:alpha val="9804"/>
                  </a:srgbClr>
                </a:solidFill>
                <a:effectLst>
                  <a:outerShdw blurRad="177800" sx="102000" sy="102000" algn="ctr" rotWithShape="0">
                    <a:srgbClr val="000000">
                      <a:alpha val="10000"/>
                    </a:srgbClr>
                  </a:outerShdw>
                </a:effectLst>
                <a:tableStyleId>{2D5ABB26-0587-4C30-8999-92F81FD0307C}</a:tableStyleId>
              </a:tblPr>
              <a:tblGrid>
                <a:gridCol w="19035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825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8233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200" b="1" i="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Condition</a:t>
                      </a:r>
                      <a:endParaRPr sz="120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63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200" b="1" i="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ICD-10</a:t>
                      </a:r>
                      <a:r>
                        <a:rPr sz="1200" b="1" i="0" spc="-2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200" b="1" i="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Codes</a:t>
                      </a:r>
                      <a:endParaRPr sz="120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>
                      <a:solidFill>
                        <a:srgbClr val="FFFFFF"/>
                      </a:solidFill>
                      <a:prstDash val="solid"/>
                    </a:lnL>
                    <a:solidFill>
                      <a:srgbClr val="005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277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Hepatitis</a:t>
                      </a:r>
                      <a:r>
                        <a:rPr sz="1050" b="0" i="0" spc="-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6350">
                      <a:solidFill>
                        <a:srgbClr val="005E6D"/>
                      </a:solidFill>
                      <a:prstDash val="solid"/>
                    </a:lnR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B15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>
                      <a:solidFill>
                        <a:srgbClr val="005E6D"/>
                      </a:solidFill>
                      <a:prstDash val="solid"/>
                    </a:lnL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277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Hepatitis</a:t>
                      </a:r>
                      <a:r>
                        <a:rPr sz="1050" b="0" i="0" spc="-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B16, </a:t>
                      </a:r>
                      <a:r>
                        <a:rPr sz="1050" b="0" i="0" spc="-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B17.0,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B18.0, and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spc="-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B18.1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>
                      <a:solidFill>
                        <a:srgbClr val="005E6D"/>
                      </a:solidFill>
                      <a:prstDash val="solid"/>
                    </a:lnL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0277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Hepatitis</a:t>
                      </a:r>
                      <a:r>
                        <a:rPr sz="1050" b="0" i="0" spc="-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  <a:endParaRPr sz="1050" b="0" i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050" b="0" i="0" spc="-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B17.1</a:t>
                      </a:r>
                      <a:r>
                        <a:rPr sz="1050" b="0" i="0" spc="-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</a:t>
                      </a:r>
                      <a:r>
                        <a:rPr sz="1050" b="0" i="0" spc="-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B18.2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>
                      <a:solidFill>
                        <a:srgbClr val="005E6D"/>
                      </a:solidFill>
                      <a:prstDash val="solid"/>
                    </a:lnL>
                    <a:lnT w="6350">
                      <a:solidFill>
                        <a:srgbClr val="005E6D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70587E-8908-F242-B33F-645505465A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55395" y="3892323"/>
            <a:ext cx="7289423" cy="378065"/>
          </a:xfrm>
        </p:spPr>
        <p:txBody>
          <a:bodyPr/>
          <a:lstStyle/>
          <a:p>
            <a:r>
              <a:rPr lang="en-US" dirty="0">
                <a:solidFill>
                  <a:srgbClr val="595959"/>
                </a:solidFill>
              </a:rPr>
              <a:t>Source: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spc="-10" dirty="0">
                <a:solidFill>
                  <a:srgbClr val="595959"/>
                </a:solidFill>
              </a:rPr>
              <a:t>World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Health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Organization.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ICD-10</a:t>
            </a:r>
            <a:r>
              <a:rPr lang="en-US" spc="-5" dirty="0">
                <a:solidFill>
                  <a:srgbClr val="595959"/>
                </a:solidFill>
              </a:rPr>
              <a:t> Version: 2019. Available </a:t>
            </a:r>
            <a:r>
              <a:rPr lang="en-US" dirty="0">
                <a:solidFill>
                  <a:srgbClr val="595959"/>
                </a:solidFill>
              </a:rPr>
              <a:t>at: </a:t>
            </a:r>
            <a:r>
              <a:rPr lang="en-US" u="sng" spc="-5" dirty="0">
                <a:solidFill>
                  <a:srgbClr val="0563C1"/>
                </a:solidFill>
                <a:uFill>
                  <a:solidFill>
                    <a:srgbClr val="205E9E"/>
                  </a:solidFill>
                </a:u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https://icd.who.int/browse10/2019/en#</a:t>
            </a:r>
            <a:r>
              <a:rPr lang="en-US" spc="-5" dirty="0">
                <a:solidFill>
                  <a:schemeClr val="bg1">
                    <a:lumMod val="6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en-US" spc="-5" dirty="0">
                <a:solidFill>
                  <a:schemeClr val="bg1">
                    <a:lumMod val="65000"/>
                  </a:schemeClr>
                </a:solidFill>
              </a:rPr>
              <a:t>.</a:t>
            </a:r>
            <a:r>
              <a:rPr lang="en-US" spc="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pc="-5" dirty="0">
                <a:solidFill>
                  <a:srgbClr val="595959"/>
                </a:solidFill>
              </a:rPr>
              <a:t>Accessed</a:t>
            </a:r>
            <a:r>
              <a:rPr lang="en-US" spc="10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on</a:t>
            </a:r>
            <a:r>
              <a:rPr lang="en-US" spc="10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May</a:t>
            </a:r>
            <a:r>
              <a:rPr lang="en-US" spc="10" dirty="0">
                <a:solidFill>
                  <a:srgbClr val="595959"/>
                </a:solidFill>
              </a:rPr>
              <a:t> </a:t>
            </a:r>
            <a:r>
              <a:rPr lang="en-US" spc="-10" dirty="0">
                <a:solidFill>
                  <a:srgbClr val="595959"/>
                </a:solidFill>
              </a:rPr>
              <a:t>20,</a:t>
            </a:r>
            <a:r>
              <a:rPr lang="en-US" spc="10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2021.</a:t>
            </a:r>
          </a:p>
        </p:txBody>
      </p:sp>
    </p:spTree>
    <p:extLst>
      <p:ext uri="{BB962C8B-B14F-4D97-AF65-F5344CB8AC3E}">
        <p14:creationId xmlns:p14="http://schemas.microsoft.com/office/powerpoint/2010/main" val="15947412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VH Surveillan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3858</TotalTime>
  <Words>93</Words>
  <Application>Microsoft Macintosh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Arial</vt:lpstr>
      <vt:lpstr>Calibri Light</vt:lpstr>
      <vt:lpstr>Office Theme</vt:lpstr>
      <vt:lpstr>Table 5-10. International Statistical Classification of Diseases and Related Health Problems, Tenth Revision (ICD- 10) codes for hepatitis A, hepatitis B, and hepatitis C for clinical diagnosis and cause of death coding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DVH_Guidance_for_VH_Surveillance_Table_5-10</dc:title>
  <dc:subject/>
  <dc:creator/>
  <cp:keywords/>
  <dc:description/>
  <cp:lastModifiedBy>BanyanComm7</cp:lastModifiedBy>
  <cp:revision>450</cp:revision>
  <dcterms:created xsi:type="dcterms:W3CDTF">2021-08-23T13:02:24Z</dcterms:created>
  <dcterms:modified xsi:type="dcterms:W3CDTF">2021-08-27T15:19:58Z</dcterms:modified>
  <cp:category/>
</cp:coreProperties>
</file>