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48" r:id="rId1"/>
  </p:sldMasterIdLst>
  <p:notesMasterIdLst>
    <p:notesMasterId r:id="rId3"/>
  </p:notesMasterIdLst>
  <p:sldIdLst>
    <p:sldId id="274" r:id="rId2"/>
  </p:sldIdLst>
  <p:sldSz cx="12192000" cy="6858000"/>
  <p:notesSz cx="6858000" cy="9144000"/>
  <p:embeddedFontLst>
    <p:embeddedFont>
      <p:font typeface="Calibri" panose="020F0502020204030204" pitchFamily="34" charset="0"/>
      <p:regular r:id="rId4"/>
      <p:bold r:id="rId4"/>
      <p:italic r:id="rId4"/>
      <p:boldItalic r:id="rId4"/>
    </p:embeddedFont>
    <p:embeddedFont>
      <p:font typeface="Calibri Light" panose="020F0302020204030204" pitchFamily="34" charset="0"/>
      <p:regular r:id="rId4"/>
      <p:italic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E6D"/>
    <a:srgbClr val="595959"/>
    <a:srgbClr val="7979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68" autoAdjust="0"/>
    <p:restoredTop sz="89048" autoAdjust="0"/>
  </p:normalViewPr>
  <p:slideViewPr>
    <p:cSldViewPr snapToGrid="0" snapToObjects="1">
      <p:cViewPr varScale="1">
        <p:scale>
          <a:sx n="103" d="100"/>
          <a:sy n="103" d="100"/>
        </p:scale>
        <p:origin x="192" y="304"/>
      </p:cViewPr>
      <p:guideLst/>
    </p:cSldViewPr>
  </p:slideViewPr>
  <p:outlineViewPr>
    <p:cViewPr>
      <p:scale>
        <a:sx n="33" d="100"/>
        <a:sy n="33" d="100"/>
      </p:scale>
      <p:origin x="0" y="-5572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NUL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D4E00B-FDD3-A84B-9604-6F0E67A00F3B}" type="datetimeFigureOut">
              <a:rPr lang="en-US" smtClean="0"/>
              <a:t>8/27/21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B8454C-70A6-484B-A18A-4A2F432C8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8509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8FB0C-793C-F448-A5DE-1ECE5F46AE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1600"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56D25A-C6C9-9141-9122-5CF26ED6EA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1" name="object 25">
            <a:extLst>
              <a:ext uri="{FF2B5EF4-FFF2-40B4-BE49-F238E27FC236}">
                <a16:creationId xmlns:a16="http://schemas.microsoft.com/office/drawing/2014/main" id="{B918C44A-D747-8747-A5A6-C93BD455FBA8}"/>
              </a:ext>
            </a:extLst>
          </p:cNvPr>
          <p:cNvSpPr/>
          <p:nvPr userDrawn="1"/>
        </p:nvSpPr>
        <p:spPr>
          <a:xfrm>
            <a:off x="8259954" y="559130"/>
            <a:ext cx="3176270" cy="0"/>
          </a:xfrm>
          <a:custGeom>
            <a:avLst/>
            <a:gdLst/>
            <a:ahLst/>
            <a:cxnLst/>
            <a:rect l="l" t="t" r="r" b="b"/>
            <a:pathLst>
              <a:path w="3176270">
                <a:moveTo>
                  <a:pt x="0" y="0"/>
                </a:moveTo>
                <a:lnTo>
                  <a:pt x="3175762" y="0"/>
                </a:lnTo>
              </a:path>
            </a:pathLst>
          </a:custGeom>
          <a:ln w="9525">
            <a:solidFill>
              <a:srgbClr val="005E6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4D061CB1-4803-B342-A614-439ACAD6B787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831850" y="5816499"/>
            <a:ext cx="10515600" cy="6768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75197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F0AA0-819D-A640-B022-012D3F632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13791"/>
            <a:ext cx="10515600" cy="676897"/>
          </a:xfrm>
        </p:spPr>
        <p:txBody>
          <a:bodyPr/>
          <a:lstStyle>
            <a:lvl1pPr>
              <a:defRPr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FB38B264-0DFB-CF40-B069-BD295FD1D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816499"/>
            <a:ext cx="10515600" cy="6768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55613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1405F-5F40-7943-9AB0-2E38C961A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1600"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523F74CA-E32A-6A47-966C-A4FF4BAB1F16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831850" y="5816499"/>
            <a:ext cx="10515600" cy="6768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27644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1F1A7-221D-A243-A44A-F0459F933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8E1E6899-878F-4343-8BFB-B203B4F3D6CC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831850" y="5816499"/>
            <a:ext cx="10515600" cy="6768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63105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1B10776D-39F1-F14E-8E1B-2E6D083E24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816499"/>
            <a:ext cx="10515600" cy="6768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67590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36BEDA-FD21-3743-B3E7-55A5D7934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905A86-7A52-C94F-8C94-766E7C864F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5DA3C077-2B43-5A4E-A027-44AB7D165F5F}" type="datetimeFigureOut">
              <a:rPr lang="en-US" smtClean="0"/>
              <a:pPr/>
              <a:t>8/27/21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96D62B-34D2-5343-AA45-5F364927B6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8CB29E-F359-4E44-84A9-50FD2ABBCA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30F1DBB4-7CC1-EB4B-A699-6A2257B427F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4" name="Picture 23" descr="VIRAL HEPATITIS SURVEILLANCE AND CASE MANAGEMENT">
            <a:extLst>
              <a:ext uri="{FF2B5EF4-FFF2-40B4-BE49-F238E27FC236}">
                <a16:creationId xmlns:a16="http://schemas.microsoft.com/office/drawing/2014/main" id="{CA1DF094-451F-43C7-9980-2F0E562D2D6E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9698900" y="357271"/>
            <a:ext cx="2130556" cy="385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972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4" r:id="rId4"/>
    <p:sldLayoutId id="2147483655" r:id="rId5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1600" b="1" i="0" kern="1200">
          <a:solidFill>
            <a:srgbClr val="005E6D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0F1C0-83DB-6A44-BE95-6AF3DD7400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en-US" dirty="0"/>
            </a:br>
            <a:r>
              <a:rPr lang="en-US" dirty="0"/>
              <a:t>Table 4-4. US Centers for Disease Control and Prevention (CDC) and Council of State and Territorial Epidemiologists (CSTE) case definition for perinatal hepatitis C, 2018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Table 4-4">
            <a:extLst>
              <a:ext uri="{FF2B5EF4-FFF2-40B4-BE49-F238E27FC236}">
                <a16:creationId xmlns:a16="http://schemas.microsoft.com/office/drawing/2014/main" id="{524F1FC6-BA7A-F04B-99AC-B7F7002AF6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6105413"/>
              </p:ext>
            </p:extLst>
          </p:nvPr>
        </p:nvGraphicFramePr>
        <p:xfrm>
          <a:off x="2428193" y="1820332"/>
          <a:ext cx="7807823" cy="3700752"/>
        </p:xfrm>
        <a:graphic>
          <a:graphicData uri="http://schemas.openxmlformats.org/drawingml/2006/table">
            <a:tbl>
              <a:tblPr firstRow="1" bandRow="1">
                <a:solidFill>
                  <a:srgbClr val="FFFFFF">
                    <a:alpha val="9804"/>
                  </a:srgbClr>
                </a:solidFill>
                <a:effectLst>
                  <a:outerShdw blurRad="177800" dist="50800" dir="5400000" sx="102000" sy="102000" algn="ctr" rotWithShape="0">
                    <a:srgbClr val="000000">
                      <a:alpha val="10000"/>
                    </a:srgbClr>
                  </a:outerShdw>
                </a:effectLst>
                <a:tableStyleId>{2D5ABB26-0587-4C30-8999-92F81FD0307C}</a:tableStyleId>
              </a:tblPr>
              <a:tblGrid>
                <a:gridCol w="21019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058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2308">
                <a:tc>
                  <a:txBody>
                    <a:bodyPr/>
                    <a:lstStyle/>
                    <a:p>
                      <a:pPr marL="7493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100" b="1" i="0" kern="1200" spc="1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Criteria Type</a:t>
                      </a:r>
                    </a:p>
                  </a:txBody>
                  <a:tcPr marR="0" marT="0" marB="0" anchor="ctr">
                    <a:lnR w="635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100" b="1" i="0" kern="1200" spc="1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Criteria</a:t>
                      </a:r>
                    </a:p>
                  </a:txBody>
                  <a:tcPr marL="0" marR="0" marT="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solidFill>
                      <a:srgbClr val="005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687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Demographic</a:t>
                      </a:r>
                      <a:endParaRPr sz="10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2545" marB="0">
                    <a:lnR w="6350">
                      <a:solidFill>
                        <a:srgbClr val="005E6D"/>
                      </a:solidFill>
                      <a:prstDash val="solid"/>
                    </a:lnR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150495">
                        <a:lnSpc>
                          <a:spcPts val="1000"/>
                        </a:lnSpc>
                        <a:spcBef>
                          <a:spcPts val="434"/>
                        </a:spcBef>
                      </a:pP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Diagnosis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of</a:t>
                      </a:r>
                      <a:r>
                        <a:rPr sz="10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hepatitis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  <a:r>
                        <a:rPr sz="10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</a:t>
                      </a:r>
                      <a:r>
                        <a:rPr sz="10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infant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2–36</a:t>
                      </a:r>
                      <a:r>
                        <a:rPr lang="en-US"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months</a:t>
                      </a:r>
                      <a:r>
                        <a:rPr sz="10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of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age</a:t>
                      </a:r>
                      <a:endParaRPr sz="10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55244" marB="0">
                    <a:lnL w="6350">
                      <a:solidFill>
                        <a:srgbClr val="005E6D"/>
                      </a:solidFill>
                      <a:prstDash val="solid"/>
                    </a:lnL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322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Clinical</a:t>
                      </a:r>
                      <a:endParaRPr sz="10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8895" marB="0"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238760">
                        <a:lnSpc>
                          <a:spcPts val="1000"/>
                        </a:lnSpc>
                        <a:spcBef>
                          <a:spcPts val="484"/>
                        </a:spcBef>
                      </a:pP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Ranges</a:t>
                      </a:r>
                      <a:r>
                        <a:rPr sz="10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from</a:t>
                      </a:r>
                      <a:r>
                        <a:rPr sz="10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asymptomatic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</a:t>
                      </a:r>
                      <a:r>
                        <a:rPr sz="10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fulminant</a:t>
                      </a:r>
                      <a:r>
                        <a:rPr lang="en-US"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hepatitis</a:t>
                      </a:r>
                      <a:endParaRPr sz="10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61594" marB="0">
                    <a:lnL w="6350">
                      <a:solidFill>
                        <a:srgbClr val="005E6D"/>
                      </a:solidFill>
                      <a:prstDash val="solid"/>
                    </a:lnL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52997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Laboratory*</a:t>
                      </a:r>
                      <a:endParaRPr sz="10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8895" marB="0"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223520">
                        <a:lnSpc>
                          <a:spcPct val="101899"/>
                        </a:lnSpc>
                        <a:spcBef>
                          <a:spcPts val="365"/>
                        </a:spcBef>
                      </a:pP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Child</a:t>
                      </a:r>
                      <a:r>
                        <a:rPr sz="10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u="sng" dirty="0">
                          <a:solidFill>
                            <a:srgbClr val="231F20"/>
                          </a:solidFill>
                          <a:uFill>
                            <a:solidFill>
                              <a:srgbClr val="231F20"/>
                            </a:solidFill>
                          </a:u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months</a:t>
                      </a:r>
                      <a:r>
                        <a:rPr sz="10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of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age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with</a:t>
                      </a:r>
                      <a:r>
                        <a:rPr sz="10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evidence</a:t>
                      </a:r>
                      <a:r>
                        <a:rPr lang="en-US"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of</a:t>
                      </a:r>
                      <a:r>
                        <a:rPr sz="10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hepatitis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  <a:r>
                        <a:rPr sz="10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shown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by</a:t>
                      </a:r>
                      <a:r>
                        <a:rPr sz="10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following</a:t>
                      </a:r>
                      <a:r>
                        <a:rPr lang="en-US"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laboratory</a:t>
                      </a:r>
                      <a:r>
                        <a:rPr sz="10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results:</a:t>
                      </a:r>
                      <a:endParaRPr sz="10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171450" indent="-114300">
                        <a:lnSpc>
                          <a:spcPts val="1040"/>
                        </a:lnSpc>
                        <a:spcBef>
                          <a:spcPts val="370"/>
                        </a:spcBef>
                        <a:buChar char="•"/>
                        <a:tabLst>
                          <a:tab pos="171450" algn="l"/>
                        </a:tabLst>
                      </a:pPr>
                      <a:r>
                        <a:rPr sz="1000" b="1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Diagnostic</a:t>
                      </a:r>
                      <a:r>
                        <a:rPr sz="1000" b="1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1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Laboratory</a:t>
                      </a:r>
                      <a:r>
                        <a:rPr sz="1000" b="1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1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Evidence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:</a:t>
                      </a:r>
                      <a:endParaRPr sz="10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171450">
                        <a:lnSpc>
                          <a:spcPts val="1040"/>
                        </a:lnSpc>
                      </a:pP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HCV</a:t>
                      </a:r>
                      <a:r>
                        <a:rPr sz="1000" b="0" i="0" spc="-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detection 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test:</a:t>
                      </a:r>
                      <a:endParaRPr sz="10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285750" marR="292735" indent="-114300">
                        <a:lnSpc>
                          <a:spcPct val="101899"/>
                        </a:lnSpc>
                        <a:spcBef>
                          <a:spcPts val="450"/>
                        </a:spcBef>
                      </a:pP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»</a:t>
                      </a:r>
                      <a:r>
                        <a:rPr sz="1000" b="0" i="0" spc="4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Positive</a:t>
                      </a:r>
                      <a:r>
                        <a:rPr sz="10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nucleic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acid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test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spc="-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(NAT)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for</a:t>
                      </a:r>
                      <a:r>
                        <a:rPr lang="en-US"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HCV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RNA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(including</a:t>
                      </a:r>
                      <a:r>
                        <a:rPr sz="10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qualitative,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quantitative,</a:t>
                      </a:r>
                      <a:r>
                        <a:rPr sz="10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or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genotype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testing)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during</a:t>
                      </a:r>
                      <a:r>
                        <a:rPr sz="10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2–36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months</a:t>
                      </a:r>
                      <a:r>
                        <a:rPr sz="10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of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age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1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OR</a:t>
                      </a:r>
                      <a:endParaRPr sz="100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285750" marR="239395" indent="-114300">
                        <a:lnSpc>
                          <a:spcPct val="101899"/>
                        </a:lnSpc>
                        <a:spcBef>
                          <a:spcPts val="450"/>
                        </a:spcBef>
                      </a:pP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»</a:t>
                      </a:r>
                      <a:r>
                        <a:rPr sz="1000" b="0" i="0" spc="5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Positive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test</a:t>
                      </a:r>
                      <a:r>
                        <a:rPr sz="10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indicating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presence</a:t>
                      </a:r>
                      <a:r>
                        <a:rPr sz="10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of</a:t>
                      </a:r>
                      <a:r>
                        <a:rPr lang="en-US"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HCV</a:t>
                      </a:r>
                      <a:r>
                        <a:rPr sz="10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antigen</a:t>
                      </a:r>
                      <a:r>
                        <a:rPr sz="10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during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2–36</a:t>
                      </a:r>
                      <a:r>
                        <a:rPr sz="10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months</a:t>
                      </a:r>
                      <a:r>
                        <a:rPr lang="en-US"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of</a:t>
                      </a:r>
                      <a:r>
                        <a:rPr sz="10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age</a:t>
                      </a:r>
                      <a:endParaRPr sz="10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6355" marB="0">
                    <a:lnL w="6350">
                      <a:solidFill>
                        <a:srgbClr val="005E6D"/>
                      </a:solidFill>
                      <a:prstDash val="solid"/>
                    </a:lnL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8543">
                <a:tc>
                  <a:txBody>
                    <a:bodyPr/>
                    <a:lstStyle/>
                    <a:p>
                      <a:pPr marL="57150" marR="64769">
                        <a:lnSpc>
                          <a:spcPts val="1000"/>
                        </a:lnSpc>
                        <a:spcBef>
                          <a:spcPts val="484"/>
                        </a:spcBef>
                      </a:pP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Epidemiologic</a:t>
                      </a:r>
                      <a:r>
                        <a:rPr lang="en-US"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Linkage</a:t>
                      </a:r>
                      <a:endParaRPr sz="10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61594" marB="0"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60960" indent="-114300">
                        <a:lnSpc>
                          <a:spcPts val="1000"/>
                        </a:lnSpc>
                        <a:spcBef>
                          <a:spcPts val="735"/>
                        </a:spcBef>
                        <a:buChar char="•"/>
                        <a:tabLst>
                          <a:tab pos="171450" algn="l"/>
                        </a:tabLst>
                      </a:pP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Maternal</a:t>
                      </a:r>
                      <a:r>
                        <a:rPr sz="10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infection</a:t>
                      </a:r>
                      <a:r>
                        <a:rPr sz="10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with</a:t>
                      </a:r>
                      <a:r>
                        <a:rPr sz="10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hepatitis</a:t>
                      </a:r>
                      <a:r>
                        <a:rPr sz="10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  <a:r>
                        <a:rPr sz="10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of</a:t>
                      </a:r>
                      <a:r>
                        <a:rPr sz="10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any</a:t>
                      </a:r>
                      <a:r>
                        <a:rPr lang="en-US"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duration,</a:t>
                      </a:r>
                      <a:r>
                        <a:rPr sz="10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if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known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1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</a:t>
                      </a:r>
                      <a:endParaRPr sz="100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171450" marR="158750" indent="-114300">
                        <a:lnSpc>
                          <a:spcPts val="1000"/>
                        </a:lnSpc>
                        <a:spcBef>
                          <a:spcPts val="450"/>
                        </a:spcBef>
                        <a:buChar char="•"/>
                        <a:tabLst>
                          <a:tab pos="171450" algn="l"/>
                        </a:tabLst>
                      </a:pP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Not</a:t>
                      </a:r>
                      <a:r>
                        <a:rPr sz="10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known</a:t>
                      </a:r>
                      <a:r>
                        <a:rPr sz="10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have</a:t>
                      </a:r>
                      <a:r>
                        <a:rPr sz="10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been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exposed</a:t>
                      </a:r>
                      <a:r>
                        <a:rPr sz="10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</a:t>
                      </a:r>
                      <a:r>
                        <a:rPr lang="en-US"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hepatitis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via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sz="1000" b="0" i="0" spc="2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mechanism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other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than</a:t>
                      </a:r>
                      <a:r>
                        <a:rPr lang="en-US"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perinatally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(e.g.,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not</a:t>
                      </a:r>
                      <a:r>
                        <a:rPr sz="1000" b="0" i="0" spc="229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acquired</a:t>
                      </a:r>
                      <a:r>
                        <a:rPr sz="1000" b="0" i="0" spc="229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via</a:t>
                      </a:r>
                      <a:r>
                        <a:rPr lang="en-US"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health</a:t>
                      </a:r>
                      <a:r>
                        <a:rPr sz="10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care)</a:t>
                      </a:r>
                      <a:endParaRPr sz="10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93345" marB="0">
                    <a:lnL w="6350">
                      <a:solidFill>
                        <a:srgbClr val="005E6D"/>
                      </a:solidFill>
                      <a:prstDash val="solid"/>
                    </a:lnL>
                    <a:lnT w="6350">
                      <a:solidFill>
                        <a:srgbClr val="005E6D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9256"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100" b="1" i="0" spc="1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Case</a:t>
                      </a:r>
                      <a:r>
                        <a:rPr sz="1100" b="1" i="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100" b="1" i="0" spc="1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Status</a:t>
                      </a:r>
                      <a:endParaRPr sz="110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R="0" marT="0" marB="0" anchor="ctr">
                    <a:lnR w="635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100" b="1" i="0" spc="10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Classification</a:t>
                      </a:r>
                      <a:endParaRPr sz="110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solidFill>
                      <a:srgbClr val="005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7558">
                <a:tc>
                  <a:txBody>
                    <a:bodyPr/>
                    <a:lstStyle/>
                    <a:p>
                      <a:pPr marL="57150" marR="255904">
                        <a:lnSpc>
                          <a:spcPts val="1000"/>
                        </a:lnSpc>
                        <a:spcBef>
                          <a:spcPts val="484"/>
                        </a:spcBef>
                      </a:pP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Confirmed</a:t>
                      </a:r>
                      <a:r>
                        <a:rPr lang="en-US"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Perinatal*</a:t>
                      </a:r>
                      <a:endParaRPr sz="10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61594" marB="0">
                    <a:lnR w="63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404495" indent="-114300" algn="just">
                        <a:lnSpc>
                          <a:spcPts val="1000"/>
                        </a:lnSpc>
                        <a:spcBef>
                          <a:spcPts val="735"/>
                        </a:spcBef>
                        <a:buChar char="•"/>
                        <a:tabLst>
                          <a:tab pos="171450" algn="l"/>
                        </a:tabLst>
                      </a:pP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Has a positive HCV detection 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test</a:t>
                      </a:r>
                      <a:r>
                        <a:rPr lang="en-US"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performed during 2–36 months 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of</a:t>
                      </a:r>
                      <a:r>
                        <a:rPr lang="en-US"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age</a:t>
                      </a:r>
                      <a:r>
                        <a:rPr sz="10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1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</a:t>
                      </a:r>
                      <a:endParaRPr sz="100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171450" marR="185420" indent="-114300">
                        <a:lnSpc>
                          <a:spcPts val="1000"/>
                        </a:lnSpc>
                        <a:spcBef>
                          <a:spcPts val="450"/>
                        </a:spcBef>
                        <a:buChar char="•"/>
                        <a:tabLst>
                          <a:tab pos="171450" algn="l"/>
                        </a:tabLst>
                      </a:pP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Is</a:t>
                      </a:r>
                      <a:r>
                        <a:rPr sz="10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not</a:t>
                      </a:r>
                      <a:r>
                        <a:rPr sz="10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known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</a:t>
                      </a:r>
                      <a:r>
                        <a:rPr sz="10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have</a:t>
                      </a:r>
                      <a:r>
                        <a:rPr sz="10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been</a:t>
                      </a:r>
                      <a:r>
                        <a:rPr sz="10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exposed</a:t>
                      </a:r>
                      <a:r>
                        <a:rPr sz="1000" b="0" i="0" spc="1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</a:t>
                      </a:r>
                      <a:r>
                        <a:rPr lang="en-US"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hepatitis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via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US" sz="1000" b="0" i="0" spc="229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mechanism</a:t>
                      </a:r>
                      <a:r>
                        <a:rPr sz="1000" b="0" i="0" spc="229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other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than</a:t>
                      </a:r>
                      <a:r>
                        <a:rPr sz="100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0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perinatally.</a:t>
                      </a:r>
                      <a:endParaRPr sz="10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93345" marB="0">
                    <a:lnL w="6350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FD671D-BC5B-A440-BAEF-5DF04F6EA2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31729" y="5685977"/>
            <a:ext cx="7654308" cy="814546"/>
          </a:xfrm>
        </p:spPr>
        <p:txBody>
          <a:bodyPr/>
          <a:lstStyle/>
          <a:p>
            <a:pPr marL="12700" marR="5080">
              <a:lnSpc>
                <a:spcPts val="950"/>
              </a:lnSpc>
              <a:spcBef>
                <a:spcPts val="190"/>
              </a:spcBef>
            </a:pPr>
            <a:r>
              <a:rPr lang="en-US" dirty="0">
                <a:solidFill>
                  <a:srgbClr val="595959"/>
                </a:solidFill>
              </a:rPr>
              <a:t>*Surveillance</a:t>
            </a:r>
            <a:r>
              <a:rPr lang="en-US" spc="-1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programs</a:t>
            </a:r>
            <a:r>
              <a:rPr lang="en-US" spc="-10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should</a:t>
            </a:r>
            <a:r>
              <a:rPr lang="en-US" spc="-1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provide</a:t>
            </a:r>
            <a:r>
              <a:rPr lang="en-US" spc="-10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prevention</a:t>
            </a:r>
            <a:r>
              <a:rPr lang="en-US" spc="-1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programs</a:t>
            </a:r>
            <a:r>
              <a:rPr lang="en-US" spc="-10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with</a:t>
            </a:r>
            <a:r>
              <a:rPr lang="en-US" spc="-1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information</a:t>
            </a:r>
            <a:r>
              <a:rPr lang="en-US" spc="-10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on people</a:t>
            </a:r>
            <a:r>
              <a:rPr lang="en-US" spc="-10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who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have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positive</a:t>
            </a:r>
            <a:r>
              <a:rPr lang="en-US" spc="-10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test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outcomes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for</a:t>
            </a:r>
            <a:r>
              <a:rPr lang="en-US" spc="-10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post-test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counseling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and</a:t>
            </a:r>
            <a:r>
              <a:rPr lang="en-US" spc="-10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referral</a:t>
            </a:r>
          </a:p>
          <a:p>
            <a:pPr marL="12700" marR="161925">
              <a:lnSpc>
                <a:spcPts val="950"/>
              </a:lnSpc>
            </a:pPr>
            <a:r>
              <a:rPr lang="en-US" dirty="0">
                <a:solidFill>
                  <a:srgbClr val="595959"/>
                </a:solidFill>
              </a:rPr>
              <a:t>to treatment and </a:t>
            </a:r>
            <a:r>
              <a:rPr lang="en-US" spc="-5" dirty="0">
                <a:solidFill>
                  <a:srgbClr val="595959"/>
                </a:solidFill>
              </a:rPr>
              <a:t>care, </a:t>
            </a:r>
            <a:r>
              <a:rPr lang="en-US" dirty="0">
                <a:solidFill>
                  <a:srgbClr val="595959"/>
                </a:solidFill>
              </a:rPr>
              <a:t>as </a:t>
            </a:r>
            <a:r>
              <a:rPr lang="en-US" spc="-5" dirty="0">
                <a:solidFill>
                  <a:srgbClr val="595959"/>
                </a:solidFill>
              </a:rPr>
              <a:t>appropriate. At </a:t>
            </a:r>
            <a:r>
              <a:rPr lang="en-US" dirty="0">
                <a:solidFill>
                  <a:srgbClr val="595959"/>
                </a:solidFill>
              </a:rPr>
              <a:t>present no HCV antigen tests are approved by the US Food and Drug </a:t>
            </a:r>
            <a:r>
              <a:rPr lang="en-US" spc="-5" dirty="0">
                <a:solidFill>
                  <a:srgbClr val="595959"/>
                </a:solidFill>
              </a:rPr>
              <a:t>Administration (FDA). </a:t>
            </a:r>
            <a:r>
              <a:rPr lang="en-US" dirty="0">
                <a:solidFill>
                  <a:srgbClr val="595959"/>
                </a:solidFill>
              </a:rPr>
              <a:t>These tests will be acceptable</a:t>
            </a:r>
            <a:r>
              <a:rPr lang="en-US" spc="-10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laboratory</a:t>
            </a:r>
            <a:r>
              <a:rPr lang="en-US" spc="-10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criteria,</a:t>
            </a:r>
            <a:r>
              <a:rPr lang="en-US" spc="-10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equivalent</a:t>
            </a:r>
            <a:r>
              <a:rPr lang="en-US" spc="-10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to</a:t>
            </a:r>
            <a:r>
              <a:rPr lang="en-US" spc="-10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HCV</a:t>
            </a:r>
            <a:r>
              <a:rPr lang="en-US" spc="-10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RNA</a:t>
            </a:r>
            <a:r>
              <a:rPr lang="en-US" spc="-10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testing,</a:t>
            </a:r>
            <a:r>
              <a:rPr lang="en-US" spc="-10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when</a:t>
            </a:r>
            <a:r>
              <a:rPr lang="en-US" spc="-10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an</a:t>
            </a:r>
            <a:r>
              <a:rPr lang="en-US" spc="-10" dirty="0">
                <a:solidFill>
                  <a:srgbClr val="595959"/>
                </a:solidFill>
              </a:rPr>
              <a:t> </a:t>
            </a:r>
            <a:r>
              <a:rPr lang="en-US" spc="-5" dirty="0">
                <a:solidFill>
                  <a:srgbClr val="595959"/>
                </a:solidFill>
              </a:rPr>
              <a:t>FDA- </a:t>
            </a:r>
            <a:r>
              <a:rPr lang="en-US" dirty="0">
                <a:solidFill>
                  <a:srgbClr val="595959"/>
                </a:solidFill>
              </a:rPr>
              <a:t>approved</a:t>
            </a:r>
            <a:r>
              <a:rPr lang="en-US" spc="-5" dirty="0">
                <a:solidFill>
                  <a:srgbClr val="595959"/>
                </a:solidFill>
              </a:rPr>
              <a:t> </a:t>
            </a:r>
            <a:r>
              <a:rPr lang="en-US" dirty="0">
                <a:solidFill>
                  <a:srgbClr val="595959"/>
                </a:solidFill>
              </a:rPr>
              <a:t>test becomes </a:t>
            </a:r>
            <a:r>
              <a:rPr lang="en-US" spc="-5" dirty="0">
                <a:solidFill>
                  <a:srgbClr val="595959"/>
                </a:solidFill>
              </a:rPr>
              <a:t>available.</a:t>
            </a:r>
            <a:endParaRPr lang="en-US" dirty="0">
              <a:solidFill>
                <a:srgbClr val="595959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9553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VH Surveillan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3855</TotalTime>
  <Words>269</Words>
  <Application>Microsoft Macintosh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Arial</vt:lpstr>
      <vt:lpstr>Calibri Light</vt:lpstr>
      <vt:lpstr>Office Theme</vt:lpstr>
      <vt:lpstr> Table 4-4. US Centers for Disease Control and Prevention (CDC) and Council of State and Territorial Epidemiologists (CSTE) case definition for perinatal hepatitis C, 2018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DVH_Guidance_for_VH_Surveillance_Table_4-4</dc:title>
  <dc:subject/>
  <dc:creator/>
  <cp:keywords/>
  <dc:description/>
  <cp:lastModifiedBy>BanyanComm7</cp:lastModifiedBy>
  <cp:revision>450</cp:revision>
  <dcterms:created xsi:type="dcterms:W3CDTF">2021-08-23T13:02:24Z</dcterms:created>
  <dcterms:modified xsi:type="dcterms:W3CDTF">2021-08-27T15:07:18Z</dcterms:modified>
  <cp:category/>
</cp:coreProperties>
</file>