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dn.ymaws.com/www.cste.org/resource/resmgr/2019ps/final/19-ID-06_HepatitisC_final_7.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3B811-137D-944D-8DC4-4CC87EC0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dirty="0"/>
            </a:br>
            <a:r>
              <a:rPr lang="en-US" dirty="0"/>
              <a:t>Table 4-3. Considerations for hepatitis C cases who were organ (or tissue) transplant recipients*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Table 4-3">
            <a:extLst>
              <a:ext uri="{FF2B5EF4-FFF2-40B4-BE49-F238E27FC236}">
                <a16:creationId xmlns:a16="http://schemas.microsoft.com/office/drawing/2014/main" id="{7AD410C3-5BEC-AC4B-B0F3-DEA74735E6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649194"/>
              </p:ext>
            </p:extLst>
          </p:nvPr>
        </p:nvGraphicFramePr>
        <p:xfrm>
          <a:off x="503321" y="1585390"/>
          <a:ext cx="7364465" cy="4972497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2158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75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714">
                <a:tc>
                  <a:txBody>
                    <a:bodyPr/>
                    <a:lstStyle/>
                    <a:p>
                      <a:pPr marL="441959" marR="433070" algn="ctr">
                        <a:lnSpc>
                          <a:spcPts val="1000"/>
                        </a:lnSpc>
                        <a:spcBef>
                          <a:spcPts val="360"/>
                        </a:spcBef>
                      </a:pPr>
                      <a:r>
                        <a:rPr sz="11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 Recipient</a:t>
                      </a:r>
                      <a:r>
                        <a:rPr lang="en-US" sz="11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Pre-Transplant</a:t>
                      </a:r>
                      <a:r>
                        <a:rPr lang="en-US" sz="11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sz="1100" b="1" i="0" spc="-2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00" b="1" i="0" spc="-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Result†</a:t>
                      </a:r>
                      <a:endParaRPr sz="11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441959" marR="433070" algn="ctr" defTabSz="914400" rtl="0" eaLnBrk="1" latinLnBrk="0" hangingPunct="1">
                        <a:lnSpc>
                          <a:spcPts val="1000"/>
                        </a:lnSpc>
                        <a:spcBef>
                          <a:spcPts val="360"/>
                        </a:spcBef>
                      </a:pPr>
                      <a:r>
                        <a:rPr sz="1100" b="1" i="0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Organ</a:t>
                      </a:r>
                      <a:r>
                        <a:rPr lang="en-US" sz="1100" b="1" i="0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00" b="1" i="0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Recipient</a:t>
                      </a:r>
                      <a:r>
                        <a:rPr lang="en-US" sz="1100" b="1" i="0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00" b="1" i="0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Post-transplant</a:t>
                      </a:r>
                      <a:r>
                        <a:rPr lang="en-US" sz="1100" b="1" i="0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00" b="1" i="0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Laboratory Result†</a:t>
                      </a:r>
                    </a:p>
                  </a:txBody>
                  <a:tcPr marL="0" marR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441959" marR="433070" algn="ctr" defTabSz="914400" rtl="0" eaLnBrk="1" latinLnBrk="0" hangingPunct="1">
                        <a:lnSpc>
                          <a:spcPts val="1000"/>
                        </a:lnSpc>
                        <a:spcBef>
                          <a:spcPts val="360"/>
                        </a:spcBef>
                      </a:pPr>
                      <a:r>
                        <a:rPr sz="1100" b="1" i="0" kern="120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Case Classification</a:t>
                      </a:r>
                    </a:p>
                  </a:txBody>
                  <a:tcPr marL="0" marR="0" marT="635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26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antibody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(anti-HCV)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00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detection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sz="1000" b="0" i="0" spc="-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‡</a:t>
                      </a:r>
                      <a:endParaRPr sz="1000" b="0" i="0" baseline="33333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 anti-HCV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ts val="1040"/>
                        </a:lnSpc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detection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sz="1000" b="0" i="0" spc="-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‡</a:t>
                      </a:r>
                      <a:endParaRPr sz="1000" b="0" i="0" baseline="33333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319405">
                        <a:lnSpc>
                          <a:spcPts val="1000"/>
                        </a:lnSpc>
                        <a:spcBef>
                          <a:spcPts val="434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Should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considered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transplant,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but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rather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infection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documented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prior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transplant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§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r>
                        <a:rPr sz="1000" b="0" i="0" spc="-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-4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determine whether this case should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considered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newly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reported,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follow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Figure</a:t>
                      </a:r>
                      <a:r>
                        <a:rPr sz="1000" b="0" i="0" u="sng" spc="20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 </a:t>
                      </a:r>
                      <a:r>
                        <a:rPr sz="1000" b="0" i="0" u="sng" dirty="0">
                          <a:solidFill>
                            <a:srgbClr val="205E9E"/>
                          </a:solidFill>
                          <a:uFill>
                            <a:solidFill>
                              <a:srgbClr val="205E9E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4-2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55244" marB="0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600"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815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anti-HCV</a:t>
                      </a:r>
                      <a:r>
                        <a:rPr sz="1000" b="0" i="0" spc="229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00" b="0" i="0" spc="229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evidence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according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AASLD/IDSA</a:t>
                      </a:r>
                      <a:r>
                        <a:rPr lang="en-US"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treatment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guidelines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92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sz="1000" b="0" i="0" baseline="33333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40"/>
                        </a:lnSpc>
                        <a:spcBef>
                          <a:spcPts val="870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 anti-HCV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ts val="1040"/>
                        </a:lnSpc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detection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sz="1000" b="0" i="0" spc="-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‡</a:t>
                      </a:r>
                      <a:endParaRPr sz="1000" b="0" i="0" baseline="33333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27329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Should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classified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acute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due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reinfection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according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CDC/CSTE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definition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14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lang="en-US"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investigated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three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major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hypotheses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mind: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14300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donor-derived</a:t>
                      </a: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transmission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455295" indent="-114300">
                        <a:lnSpc>
                          <a:spcPts val="1000"/>
                        </a:lnSpc>
                        <a:spcBef>
                          <a:spcPts val="470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transmission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related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recipient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risk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behaviors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exposures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14300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care-associated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transmission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marR="391795">
                        <a:lnSpc>
                          <a:spcPts val="1000"/>
                        </a:lnSpc>
                        <a:spcBef>
                          <a:spcPts val="470"/>
                        </a:spcBef>
                      </a:pP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CDC’s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Division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might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already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been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notified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about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investigation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available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consultation.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5915">
                <a:tc>
                  <a:txBody>
                    <a:bodyPr/>
                    <a:lstStyle/>
                    <a:p>
                      <a:pPr marL="57150" marR="10096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Negative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anti-HCV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negative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detection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sz="1000" b="0" i="0" spc="-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‡</a:t>
                      </a:r>
                      <a:endParaRPr sz="1000" b="0" i="0" baseline="33333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7150">
                        <a:lnSpc>
                          <a:spcPts val="1040"/>
                        </a:lnSpc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 anti-HCV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ts val="1040"/>
                        </a:lnSpc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detection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sz="1000" b="0" i="0" spc="-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‡</a:t>
                      </a:r>
                      <a:endParaRPr sz="1000" b="0" i="0" baseline="33333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Should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classified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acute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infection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according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CDC/CSTE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definition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hlinkClick r:id="" action="ppaction://noaction"/>
                        </a:rPr>
                        <a:t>14</a:t>
                      </a:r>
                      <a:r>
                        <a:rPr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r>
                        <a:rPr sz="1000" b="0" i="0" spc="179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investigated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source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transmission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major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hypotheses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ts val="980"/>
                        </a:lnSpc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100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mind: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14300">
                        <a:lnSpc>
                          <a:spcPct val="100000"/>
                        </a:lnSpc>
                        <a:spcBef>
                          <a:spcPts val="370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donor-derived</a:t>
                      </a: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transmission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455295" indent="-114300">
                        <a:lnSpc>
                          <a:spcPts val="1000"/>
                        </a:lnSpc>
                        <a:spcBef>
                          <a:spcPts val="470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transmission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related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recipient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risk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behaviors</a:t>
                      </a:r>
                      <a:r>
                        <a:rPr sz="1000" b="0" i="0" spc="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exposures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14300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care-associated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transmission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marR="391795">
                        <a:lnSpc>
                          <a:spcPts val="1000"/>
                        </a:lnSpc>
                        <a:spcBef>
                          <a:spcPts val="470"/>
                        </a:spcBef>
                      </a:pP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CDC’s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Division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Viral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might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already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been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notified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about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investigation</a:t>
                      </a:r>
                      <a:r>
                        <a:rPr sz="100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available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consultation.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5915">
                <a:tc>
                  <a:txBody>
                    <a:bodyPr/>
                    <a:lstStyle/>
                    <a:p>
                      <a:pPr marL="571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lang="en-US"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prior</a:t>
                      </a:r>
                      <a:r>
                        <a:rPr lang="en-US"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lang="en-US"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lang="en-US"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</a:t>
                      </a:r>
                      <a:r>
                        <a:rPr lang="en-US" sz="1000" b="0" i="0" spc="7" baseline="33333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¶</a:t>
                      </a:r>
                      <a:endParaRPr lang="en-US" sz="1000" b="0" i="0" baseline="33333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endParaRPr sz="1000" b="0" i="0" baseline="33333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R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5E6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28071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C53F5C-7F47-9047-B823-753E6D71B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218" y="1585390"/>
            <a:ext cx="3273150" cy="4553003"/>
          </a:xfrm>
        </p:spPr>
        <p:txBody>
          <a:bodyPr/>
          <a:lstStyle/>
          <a:p>
            <a:pPr marL="38100" marR="30480">
              <a:lnSpc>
                <a:spcPts val="950"/>
              </a:lnSpc>
              <a:spcBef>
                <a:spcPts val="190"/>
              </a:spcBef>
            </a:pPr>
            <a:r>
              <a:rPr lang="en-US" dirty="0">
                <a:solidFill>
                  <a:srgbClr val="595959"/>
                </a:solidFill>
              </a:rPr>
              <a:t>*It is recommended that donors undergo anti-HCV and HCV RNA testing prior to organ </a:t>
            </a:r>
            <a:r>
              <a:rPr lang="en-US" spc="-5" dirty="0">
                <a:solidFill>
                  <a:srgbClr val="595959"/>
                </a:solidFill>
              </a:rPr>
              <a:t>procurement.</a:t>
            </a:r>
            <a:r>
              <a:rPr lang="en-US" dirty="0">
                <a:solidFill>
                  <a:srgbClr val="595959"/>
                </a:solidFill>
              </a:rPr>
              <a:t> If donors are negative for HCV RNA, transmission is considered </a:t>
            </a:r>
            <a:r>
              <a:rPr lang="en-US" spc="-10" dirty="0">
                <a:solidFill>
                  <a:srgbClr val="595959"/>
                </a:solidFill>
              </a:rPr>
              <a:t>“unexpected.”</a:t>
            </a:r>
            <a:r>
              <a:rPr lang="en-US" spc="15" dirty="0">
                <a:solidFill>
                  <a:srgbClr val="595959"/>
                </a:solidFill>
              </a:rPr>
              <a:t> </a:t>
            </a:r>
            <a:r>
              <a:rPr lang="en-US" spc="-5" dirty="0">
                <a:solidFill>
                  <a:srgbClr val="595959"/>
                </a:solidFill>
              </a:rPr>
              <a:t>Transmission </a:t>
            </a:r>
            <a:r>
              <a:rPr lang="en-US" dirty="0">
                <a:solidFill>
                  <a:srgbClr val="595959"/>
                </a:solidFill>
              </a:rPr>
              <a:t>has occurred from donors who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were infected/re-infected shortly before death; in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this </a:t>
            </a:r>
            <a:r>
              <a:rPr lang="en-US" spc="-5" dirty="0">
                <a:solidFill>
                  <a:srgbClr val="595959"/>
                </a:solidFill>
              </a:rPr>
              <a:t>scenario,</a:t>
            </a:r>
            <a:r>
              <a:rPr lang="en-US" dirty="0">
                <a:solidFill>
                  <a:srgbClr val="595959"/>
                </a:solidFill>
              </a:rPr>
              <a:t> transmission to the recipient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occurs during the “window</a:t>
            </a:r>
            <a:r>
              <a:rPr lang="en-US" spc="-5" dirty="0">
                <a:solidFill>
                  <a:srgbClr val="595959"/>
                </a:solidFill>
              </a:rPr>
              <a:t> period”.</a:t>
            </a:r>
            <a:endParaRPr lang="en-US" dirty="0">
              <a:solidFill>
                <a:srgbClr val="595959"/>
              </a:solidFill>
            </a:endParaRPr>
          </a:p>
          <a:p>
            <a:pPr marL="38100" marR="128905">
              <a:lnSpc>
                <a:spcPts val="950"/>
              </a:lnSpc>
              <a:spcBef>
                <a:spcPts val="215"/>
              </a:spcBef>
            </a:pPr>
            <a:r>
              <a:rPr lang="en-US" spc="-10" dirty="0">
                <a:solidFill>
                  <a:srgbClr val="595959"/>
                </a:solidFill>
              </a:rPr>
              <a:t>†Because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of the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large number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of tests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performed on recipients,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irreproducible positive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results are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sometimes reported.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Investigators should review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all results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in </a:t>
            </a:r>
            <a:r>
              <a:rPr lang="en-US" spc="-5" dirty="0">
                <a:solidFill>
                  <a:srgbClr val="595959"/>
                </a:solidFill>
              </a:rPr>
              <a:t>context. </a:t>
            </a:r>
            <a:r>
              <a:rPr lang="en-US" spc="-10" dirty="0">
                <a:solidFill>
                  <a:srgbClr val="595959"/>
                </a:solidFill>
              </a:rPr>
              <a:t>CDC’s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Division of Viral Hepatitis is available for consultation.</a:t>
            </a:r>
          </a:p>
          <a:p>
            <a:pPr marL="38100" marR="116205">
              <a:lnSpc>
                <a:spcPts val="950"/>
              </a:lnSpc>
              <a:spcBef>
                <a:spcPts val="215"/>
              </a:spcBef>
            </a:pPr>
            <a:r>
              <a:rPr lang="en-US" spc="-15" dirty="0">
                <a:solidFill>
                  <a:srgbClr val="595959"/>
                </a:solidFill>
              </a:rPr>
              <a:t>‡The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2020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Public Health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Service (PHS)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guidelines recommend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testing all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organ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recipients for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anti-HCV and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HCV RNA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pre-transplant and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for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HCV RNA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at 4–5</a:t>
            </a:r>
            <a:r>
              <a:rPr lang="en-US" spc="-5" dirty="0">
                <a:solidFill>
                  <a:srgbClr val="595959"/>
                </a:solidFill>
              </a:rPr>
              <a:t> weeks</a:t>
            </a:r>
            <a:r>
              <a:rPr lang="en-US" dirty="0">
                <a:solidFill>
                  <a:srgbClr val="595959"/>
                </a:solidFill>
              </a:rPr>
              <a:t> post- </a:t>
            </a:r>
            <a:r>
              <a:rPr lang="en-US" spc="-5" dirty="0">
                <a:solidFill>
                  <a:srgbClr val="595959"/>
                </a:solidFill>
              </a:rPr>
              <a:t>transplant</a:t>
            </a:r>
            <a:r>
              <a:rPr lang="en-US" spc="-7" baseline="33333" dirty="0">
                <a:solidFill>
                  <a:srgbClr val="595959"/>
                </a:solidFill>
              </a:rPr>
              <a:t>(</a:t>
            </a:r>
            <a:r>
              <a:rPr lang="en-US" spc="-7" baseline="33333" dirty="0">
                <a:solidFill>
                  <a:srgbClr val="595959"/>
                </a:solidFill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67</a:t>
            </a:r>
            <a:r>
              <a:rPr lang="en-US" spc="-7" baseline="33333" dirty="0">
                <a:solidFill>
                  <a:srgbClr val="595959"/>
                </a:solidFill>
              </a:rPr>
              <a:t>)</a:t>
            </a:r>
            <a:r>
              <a:rPr lang="en-US" spc="-5" dirty="0">
                <a:solidFill>
                  <a:srgbClr val="595959"/>
                </a:solidFill>
              </a:rPr>
              <a:t>.</a:t>
            </a:r>
            <a:endParaRPr lang="en-US" dirty="0">
              <a:solidFill>
                <a:srgbClr val="595959"/>
              </a:solidFill>
            </a:endParaRPr>
          </a:p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lang="en-US" spc="-7" baseline="33333" dirty="0">
                <a:solidFill>
                  <a:srgbClr val="595959"/>
                </a:solidFill>
              </a:rPr>
              <a:t>§</a:t>
            </a:r>
            <a:r>
              <a:rPr lang="en-US" spc="-5" dirty="0">
                <a:solidFill>
                  <a:srgbClr val="595959"/>
                </a:solidFill>
              </a:rPr>
              <a:t>If </a:t>
            </a:r>
            <a:r>
              <a:rPr lang="en-US" dirty="0">
                <a:solidFill>
                  <a:srgbClr val="595959"/>
                </a:solidFill>
              </a:rPr>
              <a:t>the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pre-transplant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genotype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differs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from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that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observed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post-transplant,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consider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investigating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if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the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infection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is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newly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acquired.</a:t>
            </a:r>
          </a:p>
          <a:p>
            <a:pPr marL="38100" marR="317500">
              <a:lnSpc>
                <a:spcPts val="950"/>
              </a:lnSpc>
              <a:spcBef>
                <a:spcPts val="235"/>
              </a:spcBef>
            </a:pPr>
            <a:r>
              <a:rPr lang="en-US" spc="-7" baseline="33333" dirty="0">
                <a:solidFill>
                  <a:srgbClr val="595959"/>
                </a:solidFill>
              </a:rPr>
              <a:t>¶</a:t>
            </a:r>
            <a:r>
              <a:rPr lang="en-US" spc="-5" dirty="0">
                <a:solidFill>
                  <a:srgbClr val="595959"/>
                </a:solidFill>
              </a:rPr>
              <a:t>All </a:t>
            </a:r>
            <a:r>
              <a:rPr lang="en-US" dirty="0">
                <a:solidFill>
                  <a:srgbClr val="595959"/>
                </a:solidFill>
              </a:rPr>
              <a:t>recipients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should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be tested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pre-transplant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for anti-HCV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and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HCV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RNA.</a:t>
            </a:r>
            <a:r>
              <a:rPr lang="en-US" spc="180" dirty="0">
                <a:solidFill>
                  <a:srgbClr val="595959"/>
                </a:solidFill>
              </a:rPr>
              <a:t> </a:t>
            </a:r>
            <a:br>
              <a:rPr lang="en-US" spc="180" dirty="0">
                <a:solidFill>
                  <a:srgbClr val="595959"/>
                </a:solidFill>
              </a:rPr>
            </a:br>
            <a:r>
              <a:rPr lang="en-US" dirty="0">
                <a:solidFill>
                  <a:srgbClr val="595959"/>
                </a:solidFill>
              </a:rPr>
              <a:t>If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the recipient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has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not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been tested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appropriately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pre-transplant, consider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contacting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the transplant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center to promote awareness of the 2020 PHS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guidelines.</a:t>
            </a:r>
          </a:p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lang="en-US" spc="-5" dirty="0">
                <a:solidFill>
                  <a:srgbClr val="595959"/>
                </a:solidFill>
              </a:rPr>
              <a:t>References:</a:t>
            </a:r>
            <a:endParaRPr lang="en-US" dirty="0">
              <a:solidFill>
                <a:srgbClr val="595959"/>
              </a:solidFill>
            </a:endParaRPr>
          </a:p>
          <a:p>
            <a:pPr marL="38100" marR="142240">
              <a:lnSpc>
                <a:spcPts val="950"/>
              </a:lnSpc>
              <a:spcBef>
                <a:spcPts val="125"/>
              </a:spcBef>
            </a:pPr>
            <a:r>
              <a:rPr lang="en-US" dirty="0">
                <a:solidFill>
                  <a:srgbClr val="595959"/>
                </a:solidFill>
              </a:rPr>
              <a:t>14. Council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of </a:t>
            </a:r>
            <a:r>
              <a:rPr lang="en-US" spc="-5" dirty="0">
                <a:solidFill>
                  <a:srgbClr val="595959"/>
                </a:solidFill>
              </a:rPr>
              <a:t>State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and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spc="-10" dirty="0">
                <a:solidFill>
                  <a:srgbClr val="595959"/>
                </a:solidFill>
              </a:rPr>
              <a:t>Territorial</a:t>
            </a:r>
            <a:r>
              <a:rPr lang="en-US" dirty="0">
                <a:solidFill>
                  <a:srgbClr val="595959"/>
                </a:solidFill>
              </a:rPr>
              <a:t> Epidemiologists.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spc="-5" dirty="0">
                <a:solidFill>
                  <a:srgbClr val="595959"/>
                </a:solidFill>
              </a:rPr>
              <a:t>Position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statement 19-ID-06: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spc="-5" dirty="0">
                <a:solidFill>
                  <a:srgbClr val="595959"/>
                </a:solidFill>
              </a:rPr>
              <a:t>Revision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of the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case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definition for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hepatitis </a:t>
            </a:r>
            <a:r>
              <a:rPr lang="en-US" spc="-5" dirty="0">
                <a:solidFill>
                  <a:srgbClr val="595959"/>
                </a:solidFill>
              </a:rPr>
              <a:t>C.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spc="-5" dirty="0">
                <a:solidFill>
                  <a:srgbClr val="595959"/>
                </a:solidFill>
              </a:rPr>
              <a:t>Available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at: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u="sng" spc="-5" dirty="0">
                <a:solidFill>
                  <a:srgbClr val="0563C1"/>
                </a:solidFill>
                <a:uFill>
                  <a:solidFill>
                    <a:srgbClr val="205E9E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https://cdn.ymaws.com/www</a:t>
            </a:r>
            <a:r>
              <a:rPr lang="en-US" spc="-5" dirty="0">
                <a:solidFill>
                  <a:schemeClr val="bg1">
                    <a:lumMod val="6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 </a:t>
            </a:r>
            <a:r>
              <a:rPr lang="en-US" u="sng" spc="-5" dirty="0">
                <a:solidFill>
                  <a:srgbClr val="0563C1"/>
                </a:solidFill>
                <a:uFill>
                  <a:solidFill>
                    <a:srgbClr val="205E9E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cste.org/resource/resmgr/2019ps/final/19-ID-06_HepatitisC_final_7..pdf</a:t>
            </a:r>
            <a:r>
              <a:rPr lang="en-US" spc="-5" dirty="0">
                <a:solidFill>
                  <a:schemeClr val="bg1">
                    <a:lumMod val="65000"/>
                  </a:schemeClr>
                </a:solidFill>
              </a:rPr>
              <a:t>.</a:t>
            </a:r>
            <a:r>
              <a:rPr lang="en-US" dirty="0">
                <a:solidFill>
                  <a:srgbClr val="595959"/>
                </a:solidFill>
              </a:rPr>
              <a:t> </a:t>
            </a:r>
            <a:r>
              <a:rPr lang="en-US" spc="-5" dirty="0">
                <a:solidFill>
                  <a:srgbClr val="595959"/>
                </a:solidFill>
              </a:rPr>
              <a:t>Accessed</a:t>
            </a:r>
            <a:r>
              <a:rPr lang="en-US" dirty="0">
                <a:solidFill>
                  <a:srgbClr val="595959"/>
                </a:solidFill>
              </a:rPr>
              <a:t> on January</a:t>
            </a:r>
            <a:r>
              <a:rPr lang="en-US" spc="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16, </a:t>
            </a:r>
            <a:r>
              <a:rPr lang="en-US" spc="-5" dirty="0">
                <a:solidFill>
                  <a:srgbClr val="595959"/>
                </a:solidFill>
              </a:rPr>
              <a:t>2020.</a:t>
            </a:r>
            <a:endParaRPr lang="en-US" dirty="0">
              <a:solidFill>
                <a:srgbClr val="595959"/>
              </a:solidFill>
            </a:endParaRPr>
          </a:p>
          <a:p>
            <a:pPr marL="38100" marR="220345">
              <a:lnSpc>
                <a:spcPts val="950"/>
              </a:lnSpc>
              <a:spcBef>
                <a:spcPts val="215"/>
              </a:spcBef>
            </a:pPr>
            <a:r>
              <a:rPr lang="en-US" dirty="0">
                <a:solidFill>
                  <a:srgbClr val="595959"/>
                </a:solidFill>
              </a:rPr>
              <a:t>92.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American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Association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for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the</a:t>
            </a:r>
            <a:r>
              <a:rPr lang="en-US" spc="-5" dirty="0">
                <a:solidFill>
                  <a:srgbClr val="595959"/>
                </a:solidFill>
              </a:rPr>
              <a:t> Study </a:t>
            </a:r>
            <a:r>
              <a:rPr lang="en-US" dirty="0">
                <a:solidFill>
                  <a:srgbClr val="595959"/>
                </a:solidFill>
              </a:rPr>
              <a:t>of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Liver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Diseases/Infectious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Diseases Society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of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America</a:t>
            </a:r>
          </a:p>
        </p:txBody>
      </p:sp>
    </p:spTree>
    <p:extLst>
      <p:ext uri="{BB962C8B-B14F-4D97-AF65-F5344CB8AC3E}">
        <p14:creationId xmlns:p14="http://schemas.microsoft.com/office/powerpoint/2010/main" val="1319284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3855</TotalTime>
  <Words>536</Words>
  <Application>Microsoft Macintosh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 Table 4-3. Considerations for hepatitis C cases who were organ (or tissue) transplant recipients*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DVH_Guidance_for_VH_Surveillance_Table_4-3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2021-08-27T15:06:01Z</dcterms:modified>
  <cp:category/>
</cp:coreProperties>
</file>