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sldIdLst>
    <p:sldId id="270" r:id="rId2"/>
    <p:sldId id="271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A4F0-CB16-EC4F-9E05-7738479C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Table 4-2. US Centers for Disease Control and Prevention (CDC) and Council of State and Territorial Epidemiologists (CSTE) case definitions for acute and chronic hepatitis C, 2020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-2">
            <a:extLst>
              <a:ext uri="{FF2B5EF4-FFF2-40B4-BE49-F238E27FC236}">
                <a16:creationId xmlns:a16="http://schemas.microsoft.com/office/drawing/2014/main" id="{60967FAE-6884-9E4A-ABF2-22A4F6AAC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34774"/>
              </p:ext>
            </p:extLst>
          </p:nvPr>
        </p:nvGraphicFramePr>
        <p:xfrm>
          <a:off x="1962150" y="1581151"/>
          <a:ext cx="8324850" cy="4008627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77800" sx="102000" sy="102000" algn="ctr" rotWithShape="0">
                    <a:srgbClr val="000000">
                      <a:alpha val="10000"/>
                    </a:srgbClr>
                  </a:outerShdw>
                </a:effectLst>
                <a:tableStyleId>{2D5ABB26-0587-4C30-8999-92F81FD0307C}</a:tableStyleId>
              </a:tblPr>
              <a:tblGrid>
                <a:gridCol w="103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255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100" b="1" i="0" spc="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  <a:r>
                        <a:rPr sz="11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Type</a:t>
                      </a:r>
                      <a:endParaRPr sz="11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100" b="1" i="0" spc="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  <a:endParaRPr sz="11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2545" marB="0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3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&gt;36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age,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perinatal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2545" marB="0">
                    <a:lnL w="6350">
                      <a:solidFill>
                        <a:srgbClr val="005E6D"/>
                      </a:solidFill>
                      <a:prstDash val="solid"/>
                    </a:lnL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90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endParaRPr sz="1000" b="0" i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Jaundice,</a:t>
                      </a:r>
                      <a:r>
                        <a:rPr sz="100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elevated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bilirubin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mg/dL,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elevated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serum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alanine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aminotransferase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(ALT)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&gt;200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IU/L,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92100" indent="-114300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absence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likely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(which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liver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advanced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liver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disease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pre-existing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causes,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such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alcohol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exposure,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viral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hepatitis,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hemochromatosis,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etc.)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57150" marR="9715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Confirmatory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2857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nucleic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acid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(NAT)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RNA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(including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qualitative,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quantitative,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genotype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testing),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2857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indicating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antigen*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57150" marR="12128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Presumptive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antibody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(anti-HCV)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test†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57150" marR="4826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Anti-HC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000" b="0" i="0" spc="-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9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anti-HCV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followed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within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anti-HCV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319">
                <a:tc>
                  <a:txBody>
                    <a:bodyPr/>
                    <a:lstStyle/>
                    <a:p>
                      <a:pPr marL="57150">
                        <a:lnSpc>
                          <a:spcPts val="1040"/>
                        </a:lnSpc>
                        <a:spcBef>
                          <a:spcPts val="385"/>
                        </a:spcBef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150" marR="174625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lang="en-US" sz="1000" b="0" i="0" spc="-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Criteria‡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anti-HCV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followed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within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74295" indent="-114300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Documented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someone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without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followed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within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27965" indent="-114300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least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sequential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tests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least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weeks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apart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someone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followed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7" baseline="33333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§</a:t>
                      </a:r>
                      <a:endParaRPr sz="1000" b="0" i="0" baseline="33333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08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A4F0-CB16-EC4F-9E05-7738479C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Table 4-2. US Centers for Disease Control and Prevention (CDC) and Council of State and Territorial Epidemiologists (CSTE) case definitions for acute and chronic hepatitis C, 2020 (continued)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4-2 Continued">
            <a:extLst>
              <a:ext uri="{FF2B5EF4-FFF2-40B4-BE49-F238E27FC236}">
                <a16:creationId xmlns:a16="http://schemas.microsoft.com/office/drawing/2014/main" id="{51E6AD8B-AA98-404C-A894-B3387BF49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05312"/>
              </p:ext>
            </p:extLst>
          </p:nvPr>
        </p:nvGraphicFramePr>
        <p:xfrm>
          <a:off x="1924050" y="1604645"/>
          <a:ext cx="8343899" cy="4109085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77800" sx="102000" sy="102000" algn="ctr" rotWithShape="0">
                    <a:srgbClr val="000000">
                      <a:alpha val="10000"/>
                    </a:srgbClr>
                  </a:outerShdw>
                </a:effectLst>
                <a:tableStyleId>{2D5ABB26-0587-4C30-8999-92F81FD0307C}</a:tableStyleId>
              </a:tblPr>
              <a:tblGrid>
                <a:gridCol w="103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6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i="0" spc="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</a:t>
                      </a:r>
                      <a:r>
                        <a:rPr sz="11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1" i="0" spc="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  <a:endParaRPr sz="11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b="1" i="0" spc="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Classification</a:t>
                      </a:r>
                      <a:endParaRPr sz="11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370">
                <a:tc>
                  <a:txBody>
                    <a:bodyPr/>
                    <a:lstStyle/>
                    <a:p>
                      <a:pPr marL="5715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Acute‡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&gt;36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perinatal,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29235" indent="-114300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Meets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confirmatory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evidence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documentation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sz="1000" b="0" i="0" spc="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anti-HCV</a:t>
                      </a:r>
                      <a:r>
                        <a:rPr lang="en-US"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documentation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970">
                <a:tc>
                  <a:txBody>
                    <a:bodyPr/>
                    <a:lstStyle/>
                    <a:p>
                      <a:pPr marL="57150" marR="29591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Acute‡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&gt;36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perinatal,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Meets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criteria,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presumptive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evidence,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result,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documentation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anti-HCV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conversion,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been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previously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460">
                <a:tc>
                  <a:txBody>
                    <a:bodyPr/>
                    <a:lstStyle/>
                    <a:p>
                      <a:pPr marL="5715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Chronic‡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&gt;36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perinatal,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criteria,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confirmatory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evidence,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documentation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anti-HCV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6970">
                <a:tc>
                  <a:txBody>
                    <a:bodyPr/>
                    <a:lstStyle/>
                    <a:p>
                      <a:pPr marL="57150" marR="29591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r>
                        <a:rPr lang="en-US"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Chronic‡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1594" marB="0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E5EE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&gt;36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perinatal,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known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meet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presumptive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evidence,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documentation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anti-HCV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conversion,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unknown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result,</a:t>
                      </a:r>
                      <a:r>
                        <a:rPr sz="100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been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previously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</a:t>
                      </a:r>
                      <a:r>
                        <a:rPr sz="1000" b="0" i="0" spc="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00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</a:t>
                      </a:r>
                      <a:endParaRPr sz="1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48895" marB="0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3A37E-787B-1441-A9B2-7A1B54026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2" y="5816499"/>
            <a:ext cx="11222038" cy="1155801"/>
          </a:xfrm>
        </p:spPr>
        <p:txBody>
          <a:bodyPr/>
          <a:lstStyle/>
          <a:p>
            <a:pPr marL="38100" marR="139065">
              <a:lnSpc>
                <a:spcPts val="950"/>
              </a:lnSpc>
              <a:spcBef>
                <a:spcPts val="190"/>
              </a:spcBef>
            </a:pPr>
            <a:r>
              <a:rPr lang="en-US" spc="-25" dirty="0">
                <a:solidFill>
                  <a:srgbClr val="595959"/>
                </a:solidFill>
              </a:rPr>
              <a:t>*At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present, no HCV antigen tests are approved by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the US Food and Drug </a:t>
            </a:r>
            <a:r>
              <a:rPr lang="en-US" spc="-5" dirty="0">
                <a:solidFill>
                  <a:srgbClr val="595959"/>
                </a:solidFill>
              </a:rPr>
              <a:t>Administration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spc="-5" dirty="0">
                <a:solidFill>
                  <a:srgbClr val="595959"/>
                </a:solidFill>
              </a:rPr>
              <a:t>(FDA).</a:t>
            </a:r>
            <a:r>
              <a:rPr lang="en-US" dirty="0">
                <a:solidFill>
                  <a:srgbClr val="595959"/>
                </a:solidFill>
              </a:rPr>
              <a:t> These tests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will be acceptable laboratory criteria, equivalent to HCV RNA testing,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when an </a:t>
            </a:r>
            <a:r>
              <a:rPr lang="en-US" spc="-5" dirty="0">
                <a:solidFill>
                  <a:srgbClr val="595959"/>
                </a:solidFill>
              </a:rPr>
              <a:t>FDA-approved</a:t>
            </a:r>
            <a:r>
              <a:rPr lang="en-US" dirty="0">
                <a:solidFill>
                  <a:srgbClr val="595959"/>
                </a:solidFill>
              </a:rPr>
              <a:t> test becomes </a:t>
            </a:r>
            <a:r>
              <a:rPr lang="en-US" spc="-5" dirty="0">
                <a:solidFill>
                  <a:srgbClr val="595959"/>
                </a:solidFill>
              </a:rPr>
              <a:t>available.</a:t>
            </a:r>
            <a:endParaRPr lang="en-US" dirty="0">
              <a:solidFill>
                <a:srgbClr val="595959"/>
              </a:solidFill>
            </a:endParaRPr>
          </a:p>
          <a:p>
            <a:pPr marL="38100" marR="285750">
              <a:lnSpc>
                <a:spcPts val="950"/>
              </a:lnSpc>
              <a:spcBef>
                <a:spcPts val="215"/>
              </a:spcBef>
            </a:pPr>
            <a:r>
              <a:rPr lang="en-US" spc="-15" dirty="0">
                <a:solidFill>
                  <a:srgbClr val="595959"/>
                </a:solidFill>
              </a:rPr>
              <a:t>†The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presence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of a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negative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HCV detection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test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result, in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the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absence of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criteria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that would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allow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for confirmation,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indicates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that the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case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should not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be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classified as probable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and should not be reported to </a:t>
            </a:r>
            <a:r>
              <a:rPr lang="en-US" spc="-5" dirty="0">
                <a:solidFill>
                  <a:srgbClr val="595959"/>
                </a:solidFill>
              </a:rPr>
              <a:t>CDC.</a:t>
            </a:r>
            <a:endParaRPr lang="en-US" dirty="0">
              <a:solidFill>
                <a:srgbClr val="595959"/>
              </a:solidFill>
            </a:endParaRPr>
          </a:p>
          <a:p>
            <a:pPr marL="38100" marR="30480">
              <a:lnSpc>
                <a:spcPts val="950"/>
              </a:lnSpc>
              <a:spcBef>
                <a:spcPts val="215"/>
              </a:spcBef>
            </a:pPr>
            <a:r>
              <a:rPr lang="en-US" spc="-5" dirty="0">
                <a:solidFill>
                  <a:srgbClr val="595959"/>
                </a:solidFill>
              </a:rPr>
              <a:t>‡Surveillance </a:t>
            </a:r>
            <a:r>
              <a:rPr lang="en-US" dirty="0">
                <a:solidFill>
                  <a:srgbClr val="595959"/>
                </a:solidFill>
              </a:rPr>
              <a:t>programs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should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provide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prevention programs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with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information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on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people who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have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positive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test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outcomes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for post-test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counseling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and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referral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to treatment and</a:t>
            </a:r>
            <a:r>
              <a:rPr lang="en-US" spc="-5" dirty="0">
                <a:solidFill>
                  <a:srgbClr val="595959"/>
                </a:solidFill>
              </a:rPr>
              <a:t> care,</a:t>
            </a:r>
            <a:r>
              <a:rPr lang="en-US" dirty="0">
                <a:solidFill>
                  <a:srgbClr val="595959"/>
                </a:solidFill>
              </a:rPr>
              <a:t> as </a:t>
            </a:r>
            <a:r>
              <a:rPr lang="en-US" spc="-5" dirty="0">
                <a:solidFill>
                  <a:srgbClr val="595959"/>
                </a:solidFill>
              </a:rPr>
              <a:t>appropriate.</a:t>
            </a:r>
            <a:endParaRPr lang="en-US" dirty="0">
              <a:solidFill>
                <a:srgbClr val="595959"/>
              </a:solidFill>
            </a:endParaRPr>
          </a:p>
          <a:p>
            <a:pPr marL="38100" marR="136525">
              <a:lnSpc>
                <a:spcPts val="950"/>
              </a:lnSpc>
              <a:spcBef>
                <a:spcPts val="215"/>
              </a:spcBef>
            </a:pPr>
            <a:r>
              <a:rPr lang="en-US" spc="-7" baseline="33333" dirty="0">
                <a:solidFill>
                  <a:srgbClr val="595959"/>
                </a:solidFill>
              </a:rPr>
              <a:t>§</a:t>
            </a:r>
            <a:r>
              <a:rPr lang="en-US" spc="-5" dirty="0">
                <a:solidFill>
                  <a:srgbClr val="595959"/>
                </a:solidFill>
              </a:rPr>
              <a:t>Timing </a:t>
            </a:r>
            <a:r>
              <a:rPr lang="en-US" dirty="0">
                <a:solidFill>
                  <a:srgbClr val="595959"/>
                </a:solidFill>
              </a:rPr>
              <a:t>of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these tests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may change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as standard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of care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for HCV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treatment evolves.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Some jurisdictions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are creating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 local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condition specific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for reinfection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as opposed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to creating</a:t>
            </a:r>
            <a:r>
              <a:rPr lang="en-US" spc="-5" dirty="0">
                <a:solidFill>
                  <a:srgbClr val="595959"/>
                </a:solidFill>
              </a:rPr>
              <a:t> </a:t>
            </a:r>
            <a:r>
              <a:rPr lang="en-US" dirty="0">
                <a:solidFill>
                  <a:srgbClr val="595959"/>
                </a:solidFill>
              </a:rPr>
              <a:t>a new acute condition to maintain deduplication.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52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718</Words>
  <Application>Microsoft Macintosh PowerPoint</Application>
  <PresentationFormat>Widescreen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 Light</vt:lpstr>
      <vt:lpstr>Office Theme</vt:lpstr>
      <vt:lpstr>Table 4-2. US Centers for Disease Control and Prevention (CDC) and Council of State and Territorial Epidemiologists (CSTE) case definitions for acute and chronic hepatitis C, 2020 </vt:lpstr>
      <vt:lpstr>Table 4-2. US Centers for Disease Control and Prevention (CDC) and Council of State and Territorial Epidemiologists (CSTE) case definitions for acute and chronic hepatitis C, 2020 (continued)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DVH_Guidance_for_VH_Surveillance_Table_4-2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2021-08-27T15:03:31Z</dcterms:modified>
  <cp:category/>
</cp:coreProperties>
</file>