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40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3-5 Title">
            <a:extLst>
              <a:ext uri="{FF2B5EF4-FFF2-40B4-BE49-F238E27FC236}">
                <a16:creationId xmlns:a16="http://schemas.microsoft.com/office/drawing/2014/main" id="{63920234-BCC1-B44D-AC15-4323D52F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3-5. US Centers for Disease Control and Prevention (CDC) and Council of State and Territorial Epidemiologists (CSTE) case definition for perinatal hepatitis B, 2017</a:t>
            </a:r>
          </a:p>
        </p:txBody>
      </p:sp>
      <p:graphicFrame>
        <p:nvGraphicFramePr>
          <p:cNvPr id="5" name="Table 3-5">
            <a:extLst>
              <a:ext uri="{FF2B5EF4-FFF2-40B4-BE49-F238E27FC236}">
                <a16:creationId xmlns:a16="http://schemas.microsoft.com/office/drawing/2014/main" id="{42D046AC-B5E1-C345-A76E-530A2DED9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58132"/>
              </p:ext>
            </p:extLst>
          </p:nvPr>
        </p:nvGraphicFramePr>
        <p:xfrm>
          <a:off x="1260676" y="1713878"/>
          <a:ext cx="9670648" cy="4203148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18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20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 Type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Criteria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71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Demographic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50" b="0" i="0" u="none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 of hepatitis B in a child 1-24 months of age who was born in the United States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range from asymptomatic to fulminant hepatitis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 </a:t>
                      </a:r>
                      <a:r>
                        <a:rPr lang="en-US" sz="1050" b="0" i="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5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with evidence of hepatitis B as shown by the following laboratory results: </a:t>
                      </a:r>
                    </a:p>
                    <a:p>
                      <a:pPr marL="274320" marR="459105" lvl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HBsAg</a:t>
                      </a:r>
                      <a:r>
                        <a:rPr lang="en-US"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 from 1-24 months of age only if at least 4 weeks after last dose of Hep B vaccine </a:t>
                      </a:r>
                      <a:r>
                        <a:rPr lang="en-US" sz="1050" b="1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74320" marR="459105" lvl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r>
                        <a:rPr lang="en-US" sz="1050" b="0" i="0" spc="-10" dirty="0" err="1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9-24 months of age </a:t>
                      </a:r>
                      <a:r>
                        <a:rPr lang="en-US" sz="1050" b="1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74320" marR="459105" lvl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nucleic acid test (NAT) for HBV DNA (including qualitative, quantitative, or genotype testing) from 9-24 months of age</a:t>
                      </a:r>
                      <a:endParaRPr lang="en-US"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162">
                <a:tc>
                  <a:txBody>
                    <a:bodyPr/>
                    <a:lstStyle/>
                    <a:p>
                      <a:pPr marL="5715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Epidemiological Linkage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Born to an HBV-infected mother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68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Status 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Classification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25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 Perinatal*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459105" lvl="1" indent="-171450" algn="l" defTabSz="571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 </a:t>
                      </a:r>
                      <a:r>
                        <a:rPr lang="en-US" sz="1050" b="0" i="0" u="sng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1" indent="-171450" algn="l" defTabSz="571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Born in the United States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1" indent="-171450" algn="l" defTabSz="571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 laboratory criteria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1" indent="-171450" algn="l" defTabSz="571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Born to an HBV-infected mother</a:t>
                      </a:r>
                      <a:endParaRPr lang="en-US"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08951"/>
                  </a:ext>
                </a:extLst>
              </a:tr>
              <a:tr h="288225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 Perinatal*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459105" lvl="0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 </a:t>
                      </a:r>
                      <a:r>
                        <a:rPr lang="en-US" sz="1050" b="0" i="0" u="sng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0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Born in the United States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0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 laboratory criteria </a:t>
                      </a:r>
                      <a:r>
                        <a:rPr lang="en-US" sz="105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74320" marR="459105" lvl="0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HBV infection status of mother is unknown (i.e.; no epidemiologic linkage)</a:t>
                      </a:r>
                      <a:endParaRPr lang="en-US"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440" marB="9144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25734"/>
                  </a:ext>
                </a:extLst>
              </a:tr>
            </a:tbl>
          </a:graphicData>
        </a:graphic>
      </p:graphicFrame>
      <p:sp>
        <p:nvSpPr>
          <p:cNvPr id="3" name="Table 3-5 Footnotes">
            <a:extLst>
              <a:ext uri="{FF2B5EF4-FFF2-40B4-BE49-F238E27FC236}">
                <a16:creationId xmlns:a16="http://schemas.microsoft.com/office/drawing/2014/main" id="{64B4F773-0EC8-194C-9AA5-C234DE8A7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453" y="6059574"/>
            <a:ext cx="9670648" cy="551735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*Surveillance programs should provide prevention programs with information on people who have positive test outcomes for post-test counseling and referral to care, as appropriate.</a:t>
            </a:r>
          </a:p>
          <a:p>
            <a:r>
              <a:rPr lang="en-US" dirty="0">
                <a:solidFill>
                  <a:srgbClr val="595959"/>
                </a:solidFill>
              </a:rPr>
              <a:t>†Positive HBsAg results obtained from infants ≤9 months of age who received hepatitis B vaccine should not be interpreted as positive due to the potential for transient HBsAg positivity. </a:t>
            </a:r>
          </a:p>
        </p:txBody>
      </p:sp>
    </p:spTree>
    <p:extLst>
      <p:ext uri="{BB962C8B-B14F-4D97-AF65-F5344CB8AC3E}">
        <p14:creationId xmlns:p14="http://schemas.microsoft.com/office/powerpoint/2010/main" val="220374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267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3-5. US Centers for Disease Control and Prevention (CDC) and Council of State and Territorial Epidemiologists (CSTE) case definition for perinatal hepatitis B, 2017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DVH_Guidance_for_VH_Surveillance_Table_3-5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2021-08-27T14:57:49Z</dcterms:modified>
  <cp:category/>
</cp:coreProperties>
</file>