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3-3 Title">
            <a:extLst>
              <a:ext uri="{FF2B5EF4-FFF2-40B4-BE49-F238E27FC236}">
                <a16:creationId xmlns:a16="http://schemas.microsoft.com/office/drawing/2014/main" id="{33C7938C-124B-684C-BFDF-E8AA1E5E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3-3. US Centers for Disease Control and Prevention (CDC) and Council of State and Territorial Epidemiologists (CSTE) case definition for chronic hepatitis B, 2012</a:t>
            </a:r>
          </a:p>
        </p:txBody>
      </p:sp>
      <p:graphicFrame>
        <p:nvGraphicFramePr>
          <p:cNvPr id="4" name="Table 3-3">
            <a:extLst>
              <a:ext uri="{FF2B5EF4-FFF2-40B4-BE49-F238E27FC236}">
                <a16:creationId xmlns:a16="http://schemas.microsoft.com/office/drawing/2014/main" id="{6ED05463-6E11-4B4A-98AC-D89AF39C1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37998"/>
              </p:ext>
            </p:extLst>
          </p:nvPr>
        </p:nvGraphicFramePr>
        <p:xfrm>
          <a:off x="613458" y="1690688"/>
          <a:ext cx="10965084" cy="4630084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165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434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1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 Type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1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Criteria</a:t>
                      </a:r>
                      <a:endParaRPr sz="11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47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age, </a:t>
                      </a:r>
                      <a:r>
                        <a:rPr lang="en-US"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and the mode of exposure was not perinatal 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39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symptoms are required. People with chronic hepatitis B might have no evidence of liver disease or might have a spectrum of diseases ranging from chronic </a:t>
                      </a:r>
                      <a:b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to cirrhosis or liver cancer. 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7093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Laboratory*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Immunoglobulin M (IgM) antibody to hepatitis B core antigen (anti-HBc IgM) AND a positive result on one of the following tests: HBsAg, nucleic acid test (NAT) for HBV DNA (including qualitative, quantitative, or genotype), or hepatitis B e antigen (</a:t>
                      </a:r>
                      <a:r>
                        <a:rPr lang="en-US" sz="1000" b="0" i="0" dirty="0" err="1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for any combination of the following tests two times at least 6 months apart: </a:t>
                      </a:r>
                    </a:p>
                    <a:p>
                      <a:pPr marL="685800" marR="459105" lvl="1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Wingdings" pitchFamily="2" charset="2"/>
                        <a:buChar char="Ø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 B surface antigen (HBsAg)</a:t>
                      </a:r>
                    </a:p>
                    <a:p>
                      <a:pPr marL="685800" marR="459105" lvl="1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Wingdings" pitchFamily="2" charset="2"/>
                        <a:buChar char="Ø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 for HBV DNA (including qualitative, quantitative, or genotype testing)</a:t>
                      </a:r>
                    </a:p>
                    <a:p>
                      <a:pPr marL="685800" marR="459105" lvl="1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Wingdings" pitchFamily="2" charset="2"/>
                        <a:buChar char="Ø"/>
                      </a:pPr>
                      <a:r>
                        <a:rPr lang="en-US" sz="1000" b="0" i="0" dirty="0" err="1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HBeAg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901">
                <a:tc>
                  <a:txBody>
                    <a:bodyPr/>
                    <a:lstStyle/>
                    <a:p>
                      <a:pPr marL="91440" marR="223520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Presumptive Laboratory*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meet the case definition for acute hepatitis B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indent="-171450" algn="l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one positive HBsAg, NAT for HBV DNA (including qualitative, quantitative, or genotype testing), or </a:t>
                      </a:r>
                      <a:r>
                        <a:rPr lang="en-US" sz="1000" b="0" i="0" dirty="0" err="1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result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68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460375" algn="l"/>
                        </a:tabLst>
                      </a:pPr>
                      <a:r>
                        <a:rPr lang="en-US" sz="11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Status 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1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Classification</a:t>
                      </a:r>
                      <a:endParaRPr sz="11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63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 Chronic*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&gt;24 months of age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i="0" u="sng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and the mode of exposure was not perinatal,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diagnostic laboratory evidence 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08951"/>
                  </a:ext>
                </a:extLst>
              </a:tr>
              <a:tr h="578734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 Chronic*</a:t>
                      </a:r>
                      <a:endParaRPr lang="en-US"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&gt;24 months of age OR </a:t>
                      </a:r>
                      <a:r>
                        <a:rPr lang="en-US" sz="1000" b="0" i="0" u="sng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months of age and the mode of exposure was not perinatal,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presumptive laboratory evidence, </a:t>
                      </a:r>
                      <a:r>
                        <a:rPr lang="en-US"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lang="en-US"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8600" marR="459105" indent="-17145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meet the clinical criteria of the acute hepatitis B case definition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82566"/>
                  </a:ext>
                </a:extLst>
              </a:tr>
              <a:tr h="698905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59105" indent="0" algn="l">
                        <a:lnSpc>
                          <a:spcPts val="1000"/>
                        </a:lnSpc>
                        <a:spcBef>
                          <a:spcPts val="484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Multiple laboratory results indicative of chronic hepatitis B might be performed simultaneously on the same patient specimen as part of a “hepatitis panel.” Testing performed in this manner can lead to seemingly discordant results, e.g., HBsAg-negative AND HBV DNA-positive. For the purpose of this case definition, any positive result among the three laboratory tests mentioned above is acceptable, regardless of other testing results. Negative </a:t>
                      </a:r>
                      <a:r>
                        <a:rPr lang="en-US" sz="1000" b="0" i="0" spc="5" dirty="0" err="1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HBeAg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results and HBV DNA levels below positive cutoff level do not confirm the absence of HBV infection. 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E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11255"/>
                  </a:ext>
                </a:extLst>
              </a:tr>
            </a:tbl>
          </a:graphicData>
        </a:graphic>
      </p:graphicFrame>
      <p:sp>
        <p:nvSpPr>
          <p:cNvPr id="3" name="Table 3-3 Footnotes">
            <a:extLst>
              <a:ext uri="{FF2B5EF4-FFF2-40B4-BE49-F238E27FC236}">
                <a16:creationId xmlns:a16="http://schemas.microsoft.com/office/drawing/2014/main" id="{523BFFD7-4C78-704E-8DDB-4CC3C3E5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557" y="6447500"/>
            <a:ext cx="10515600" cy="235519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*Surveillance programs should provide prevention programs with information on people who have positive test outcomes for post-test counseling and referral to treatment and care,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24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423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Wingdings</vt:lpstr>
      <vt:lpstr>Calibri Light</vt:lpstr>
      <vt:lpstr>Office Theme</vt:lpstr>
      <vt:lpstr>Table 3-3. US Centers for Disease Control and Prevention (CDC) and Council of State and Territorial Epidemiologists (CSTE) case definition for chronic hepatitis B, 2012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DVH_Guidance_for_VH_Surveillance_Table_3-3</dc:title>
  <dc:subject/>
  <dc:creator/>
  <cp:keywords/>
  <dc:description/>
  <cp:lastModifiedBy>BanyanComm7</cp:lastModifiedBy>
  <cp:revision>451</cp:revision>
  <dcterms:created xsi:type="dcterms:W3CDTF">2021-08-23T13:02:24Z</dcterms:created>
  <dcterms:modified xsi:type="dcterms:W3CDTF">2021-08-27T14:54:19Z</dcterms:modified>
  <cp:category/>
</cp:coreProperties>
</file>