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3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3-2 Title">
            <a:extLst>
              <a:ext uri="{FF2B5EF4-FFF2-40B4-BE49-F238E27FC236}">
                <a16:creationId xmlns:a16="http://schemas.microsoft.com/office/drawing/2014/main" id="{62072A02-841B-004B-9A23-C6725DEF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3-2. US Centers for Disease Control and Prevention (CDC) and Council of State and Territorial Epidemiologists (CSTE) case definition for acute hepatitis B, 2012</a:t>
            </a:r>
          </a:p>
        </p:txBody>
      </p:sp>
      <p:graphicFrame>
        <p:nvGraphicFramePr>
          <p:cNvPr id="4" name="Table 3-2">
            <a:extLst>
              <a:ext uri="{FF2B5EF4-FFF2-40B4-BE49-F238E27FC236}">
                <a16:creationId xmlns:a16="http://schemas.microsoft.com/office/drawing/2014/main" id="{E408D183-6EB8-AA43-AC9E-D8F0C2730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14279"/>
              </p:ext>
            </p:extLst>
          </p:nvPr>
        </p:nvGraphicFramePr>
        <p:xfrm>
          <a:off x="1856960" y="1690688"/>
          <a:ext cx="8501886" cy="4301833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425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14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 Type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Criteria</a:t>
                      </a:r>
                      <a:endParaRPr sz="12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731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age, </a:t>
                      </a:r>
                      <a:r>
                        <a:rPr lang="en-US"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5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and the mode of exposure was not perinatal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acute illness with a discrete onset of any sign or symptom consistent with acute viral hepatitis (e.g., fever, headache, malaise, anorexia, nausea, vomiting, diarrhea, and abdominal pain), </a:t>
                      </a:r>
                      <a:r>
                        <a:rPr lang="en-US"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Jaundice </a:t>
                      </a:r>
                      <a:r>
                        <a:rPr lang="en-US"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serum alanine aminotransferase (ALT) &gt;100 IU/L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hepatitis B surface antigen (HBsAg),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immunoglobulin M (IgM) antibody to hepatitis B core antigen (anti-HBc IgM) (if done)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410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HBsAg Test Conversion*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Documented negative HBsAg test within 6 months prior to a positive test of either HBsAg, hepatitis B e antigen, or nucleic acid test (NAT) for HBV DNA (including qualitative, quantitative, or genotype)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Status 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Classification</a:t>
                      </a:r>
                      <a:endParaRPr sz="12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25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 Status*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&gt;24 months of age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i="0" u="sng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and the mode of exposure was not perinatal,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known to have a history of acute or chronic hepatitis B,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 the clinical and laboratory criteria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meets the HBsAg test conversion criterion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08951"/>
                  </a:ext>
                </a:extLst>
              </a:tr>
            </a:tbl>
          </a:graphicData>
        </a:graphic>
      </p:graphicFrame>
      <p:sp>
        <p:nvSpPr>
          <p:cNvPr id="3" name="Table 3-2 Footnotes">
            <a:extLst>
              <a:ext uri="{FF2B5EF4-FFF2-40B4-BE49-F238E27FC236}">
                <a16:creationId xmlns:a16="http://schemas.microsoft.com/office/drawing/2014/main" id="{85C5D9E1-1A27-944A-A08D-A743B836F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1326" y="6081924"/>
            <a:ext cx="8434499" cy="518497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*Surveillance programs should provide prevention programs with information on people who have positive test outcomes for post-test counseling and referral to treatment and care,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58586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268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3-2. US Centers for Disease Control and Prevention (CDC) and Council of State and Territorial Epidemiologists (CSTE) case definition for acute hepatitis B, 2012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DVH_Guidance_for_VH_Surveillance_Table_3-2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2021-08-27T14:52:28Z</dcterms:modified>
  <cp:category/>
</cp:coreProperties>
</file>