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05" autoAdjust="0"/>
    <p:restoredTop sz="89048" autoAdjust="0"/>
  </p:normalViewPr>
  <p:slideViewPr>
    <p:cSldViewPr snapToGrid="0" snapToObjects="1">
      <p:cViewPr varScale="1">
        <p:scale>
          <a:sx n="73" d="100"/>
          <a:sy n="73" d="100"/>
        </p:scale>
        <p:origin x="216" y="96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 descr="VIRAL HEPATITIS SURVEILLANCE AND CASE MANAGEMENT">
            <a:extLst>
              <a:ext uri="{FF2B5EF4-FFF2-40B4-BE49-F238E27FC236}">
                <a16:creationId xmlns:a16="http://schemas.microsoft.com/office/drawing/2014/main" id="{C034B56A-67B4-754E-BA84-413BC107B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  <p:sp>
        <p:nvSpPr>
          <p:cNvPr id="2" name="Table 1-3 Title">
            <a:extLst>
              <a:ext uri="{FF2B5EF4-FFF2-40B4-BE49-F238E27FC236}">
                <a16:creationId xmlns:a16="http://schemas.microsoft.com/office/drawing/2014/main" id="{DD6B20D7-CD61-C340-B21C-8B2FA39E0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1-3. Epidemiologic risk behaviors, risk exposures, and groups at risk </a:t>
            </a:r>
            <a:br>
              <a:rPr lang="en-US" dirty="0"/>
            </a:br>
            <a:r>
              <a:rPr lang="en-US" dirty="0"/>
              <a:t>for hepatitis A, hepatitis B, and hepatitis C</a:t>
            </a:r>
          </a:p>
        </p:txBody>
      </p:sp>
      <p:graphicFrame>
        <p:nvGraphicFramePr>
          <p:cNvPr id="4" name="Table 1-3">
            <a:extLst>
              <a:ext uri="{FF2B5EF4-FFF2-40B4-BE49-F238E27FC236}">
                <a16:creationId xmlns:a16="http://schemas.microsoft.com/office/drawing/2014/main" id="{DA345E43-B66B-EB44-93A2-565864CCA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06805"/>
              </p:ext>
            </p:extLst>
          </p:nvPr>
        </p:nvGraphicFramePr>
        <p:xfrm>
          <a:off x="995984" y="1743316"/>
          <a:ext cx="9568953" cy="3982283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77800" sx="102000" sy="102000" algn="ctr" rotWithShape="0">
                    <a:prstClr val="black">
                      <a:alpha val="10000"/>
                    </a:prstClr>
                  </a:outerShdw>
                </a:effectLst>
                <a:tableStyleId>{2D5ABB26-0587-4C30-8999-92F81FD0307C}</a:tableStyleId>
              </a:tblPr>
              <a:tblGrid>
                <a:gridCol w="3189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5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2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2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2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049">
                <a:tc>
                  <a:txBody>
                    <a:bodyPr/>
                    <a:lstStyle/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Injection drug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Non-injection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Incarceration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91440" indent="-114300" algn="l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Experience of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homelessness/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unstable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334645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Household contact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(non-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sexual)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23189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 contact with a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confirmed or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suspected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93980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 or other practices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lead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fecal-oral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men*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50825" indent="-114300" algn="l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 to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contaminated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37490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Close contacts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adopted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newly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arriving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countries</a:t>
                      </a:r>
                      <a:r>
                        <a:rPr sz="1050" b="0" i="0" spc="229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229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endemicity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52729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travel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endemic countries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B="0">
                    <a:lnR w="635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Injection drug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Non-injection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Incarceration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457834" indent="-114300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Experience of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homelessness/unstable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dialysis,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procedures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93370" indent="-114300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infusions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injections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(inpatient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outpatient)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65735" indent="-114300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Accidental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stick/puncture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needle</a:t>
                      </a:r>
                      <a:r>
                        <a:rPr sz="105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sharp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contaminated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58419" indent="-114300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Receipt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transfusion,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tissue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product,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transplant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22250" indent="-114300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household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contact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suspected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History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sexually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transmitted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infections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who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men*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Birth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infected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gestational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parent†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Non-commercial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tattoo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body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piercing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Dental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surgery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66700" indent="-114300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bodily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fluids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(not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including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behaviors</a:t>
                      </a:r>
                      <a:r>
                        <a:rPr sz="105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exposures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listed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above)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B="0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Injection drug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Non-injection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Incarceration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70180" indent="-114300" algn="l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Experience of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homelessness/unstable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387985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Surgery,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dialysis,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procedures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314960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IV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infusions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injections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(inpatient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outpatient)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66040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Accidental stick/puncture with a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needle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 other sharp object contaminated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224154" indent="-114300" algn="l">
                        <a:lnSpc>
                          <a:spcPts val="1000"/>
                        </a:lnSpc>
                        <a:spcBef>
                          <a:spcPts val="4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Receipt of a blood transfusion,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tissue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product,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transplant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HIV</a:t>
                      </a:r>
                      <a:r>
                        <a:rPr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infection‡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05410" indent="-114300" algn="l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Sexual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practices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5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Birth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infected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gestational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parent†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Non-commercial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tattoo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body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piercing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Dental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oral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surgery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09220" indent="-114300" algn="l">
                        <a:lnSpc>
                          <a:spcPts val="1000"/>
                        </a:lnSpc>
                        <a:spcBef>
                          <a:spcPts val="4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</a:t>
                      </a:r>
                      <a:r>
                        <a:rPr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blood (not including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</a:t>
                      </a:r>
                      <a:r>
                        <a:rPr sz="1050" b="0" i="0" spc="-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behaviors</a:t>
                      </a:r>
                      <a:r>
                        <a:rPr sz="1050" b="0" i="0" spc="-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-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exposures</a:t>
                      </a:r>
                      <a:r>
                        <a:rPr sz="1050" b="0" i="0" spc="-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listed</a:t>
                      </a:r>
                      <a:r>
                        <a:rPr sz="1050" b="0" i="0" spc="-3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above)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B="0">
                    <a:lnL w="6350">
                      <a:solidFill>
                        <a:srgbClr val="005E6D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able 1-3 Footnotes">
            <a:extLst>
              <a:ext uri="{FF2B5EF4-FFF2-40B4-BE49-F238E27FC236}">
                <a16:creationId xmlns:a16="http://schemas.microsoft.com/office/drawing/2014/main" id="{A52AAEE9-9889-3A4A-8AA7-AF1C44C8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683" y="5844209"/>
            <a:ext cx="10515600" cy="67689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245"/>
              </a:spcBef>
              <a:spcAft>
                <a:spcPts val="600"/>
              </a:spcAft>
            </a:pPr>
            <a:r>
              <a:rPr lang="en-US" dirty="0">
                <a:solidFill>
                  <a:srgbClr val="595959"/>
                </a:solidFill>
                <a:cs typeface="ProximaNovaCond-Light"/>
              </a:rPr>
              <a:t>*Men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who have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spc="-10" dirty="0">
                <a:solidFill>
                  <a:srgbClr val="595959"/>
                </a:solidFill>
                <a:cs typeface="ProximaNovaCond-Light"/>
              </a:rPr>
              <a:t>sex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 with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men are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recommended by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the 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Advisory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Committee on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Immunization Practices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to receive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hepatitis A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and hepatitis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B vaccination.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  <a:spcAft>
                <a:spcPts val="600"/>
              </a:spcAft>
            </a:pPr>
            <a:r>
              <a:rPr lang="en-US" spc="-5" dirty="0">
                <a:solidFill>
                  <a:srgbClr val="595959"/>
                </a:solidFill>
                <a:cs typeface="ProximaNovaCond-Light"/>
              </a:rPr>
              <a:t>†Gestational</a:t>
            </a:r>
            <a:r>
              <a:rPr lang="en-US" spc="-10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parent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is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defined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in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this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context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as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the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parent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who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gave</a:t>
            </a:r>
            <a:r>
              <a:rPr lang="en-US" spc="-10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birth.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  <a:spcAft>
                <a:spcPts val="600"/>
              </a:spcAft>
            </a:pPr>
            <a:r>
              <a:rPr lang="en-US" spc="-15" dirty="0">
                <a:solidFill>
                  <a:srgbClr val="595959"/>
                </a:solidFill>
                <a:cs typeface="ProximaNovaCond-Light"/>
              </a:rPr>
              <a:t>‡HIV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 infection is not a risk factor for hepatitis 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C.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People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 with hepatitis C and HIV share risk behaviors or</a:t>
            </a:r>
            <a:r>
              <a:rPr lang="en-US" spc="5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exposures;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 </a:t>
            </a:r>
            <a:r>
              <a:rPr lang="en-US" spc="-5" dirty="0">
                <a:solidFill>
                  <a:srgbClr val="595959"/>
                </a:solidFill>
                <a:cs typeface="ProximaNovaCond-Light"/>
              </a:rPr>
              <a:t>therefore,</a:t>
            </a:r>
            <a:r>
              <a:rPr lang="en-US" dirty="0">
                <a:solidFill>
                  <a:srgbClr val="595959"/>
                </a:solidFill>
                <a:cs typeface="ProximaNovaCond-Light"/>
              </a:rPr>
              <a:t> co-infection is common.</a:t>
            </a:r>
          </a:p>
        </p:txBody>
      </p:sp>
    </p:spTree>
    <p:extLst>
      <p:ext uri="{BB962C8B-B14F-4D97-AF65-F5344CB8AC3E}">
        <p14:creationId xmlns:p14="http://schemas.microsoft.com/office/powerpoint/2010/main" val="3507765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3845</TotalTime>
  <Words>400</Words>
  <Application>Microsoft Macintosh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1-3. Epidemiologic risk behaviors, risk exposures, and groups at risk  for hepatitis A, hepatitis B, and hepatitis 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DVH_Guidance_for_VH_Surveillance_Table_1-3</dc:title>
  <dc:subject/>
  <dc:creator/>
  <cp:keywords/>
  <dc:description/>
  <cp:lastModifiedBy>BanyanComm7</cp:lastModifiedBy>
  <cp:revision>451</cp:revision>
  <dcterms:created xsi:type="dcterms:W3CDTF">2021-08-23T13:02:24Z</dcterms:created>
  <dcterms:modified xsi:type="dcterms:W3CDTF">2021-08-27T14:39:57Z</dcterms:modified>
  <cp:category/>
</cp:coreProperties>
</file>