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41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3-4 illustrates an approach for perinatal hepatitis B case ascertainment and classification. Recommended follow-up activities are color-coded based on if they are minimally required or are high resource.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5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 3-4 Title">
            <a:extLst>
              <a:ext uri="{FF2B5EF4-FFF2-40B4-BE49-F238E27FC236}">
                <a16:creationId xmlns:a16="http://schemas.microsoft.com/office/drawing/2014/main" id="{E058601C-54A0-5C45-9C18-45103AAD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3-4. Process for perinatal hepatitis B case ascertainment and classification</a:t>
            </a:r>
          </a:p>
        </p:txBody>
      </p:sp>
      <p:pic>
        <p:nvPicPr>
          <p:cNvPr id="4" name="Figure 3-4" descr="Figure 3-4 illustrates an approach for perinatal hepatitis B case ascertainment and classification. The flow chart begins with receipt of a provider report, laboratory report, or other report indicating hepatitis B virus infection in an infant or child 24 months of age or younger and walks through follow-up and case classification decisions based on available information. Recommended follow-up activities are color-coded based on if they are minimumly required or are high resource. ">
            <a:extLst>
              <a:ext uri="{FF2B5EF4-FFF2-40B4-BE49-F238E27FC236}">
                <a16:creationId xmlns:a16="http://schemas.microsoft.com/office/drawing/2014/main" id="{0A17CB77-70CA-8C41-9364-C692346E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931" y="1690688"/>
            <a:ext cx="7108197" cy="4439320"/>
          </a:xfrm>
          <a:prstGeom prst="rect">
            <a:avLst/>
          </a:prstGeom>
        </p:spPr>
      </p:pic>
      <p:sp>
        <p:nvSpPr>
          <p:cNvPr id="5" name="Figure 3-4 Footnotes">
            <a:extLst>
              <a:ext uri="{FF2B5EF4-FFF2-40B4-BE49-F238E27FC236}">
                <a16:creationId xmlns:a16="http://schemas.microsoft.com/office/drawing/2014/main" id="{E7B644E0-6F0F-9D41-89DA-D9638C484D62}"/>
              </a:ext>
            </a:extLst>
          </p:cNvPr>
          <p:cNvSpPr txBox="1">
            <a:spLocks/>
          </p:cNvSpPr>
          <p:nvPr/>
        </p:nvSpPr>
        <p:spPr>
          <a:xfrm>
            <a:off x="7650866" y="1771711"/>
            <a:ext cx="4120355" cy="24504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Proxima Nova Light" panose="0200050603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*Surveillance programs should provide prevention programs with information on people who have positive test outcomes for post-test counseling and referral to care, as appropriate. HBsAg test results obtained from infants ≤1 month of age and hepatitis B e antigen and HBV DNA results obtained from those ≤9 months of age should not be used for classification. Cases among children </a:t>
            </a:r>
            <a:r>
              <a:rPr lang="en-US" sz="900" u="sng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&lt;</a:t>
            </a:r>
            <a:r>
              <a:rPr lang="en-US" sz="900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24 months of age who are known to have been exposed to HBV through health care (not perinatally) should be reported according to the 2012 acute and chronic hepatitis B case definitions. </a:t>
            </a:r>
          </a:p>
          <a:p>
            <a:r>
              <a:rPr lang="en-US" sz="900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†Positive HBsAg results obtained from infants ≤9 months of age who received hepatitis B vaccine should not be interpreted as positive due to the potential for transient HBsAg positivity. </a:t>
            </a:r>
          </a:p>
          <a:p>
            <a:r>
              <a:rPr lang="en-US" sz="900" dirty="0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‡Nucleic acid testing for HBV DNA, including qualitative, quantitative, and genotype testing.</a:t>
            </a:r>
          </a:p>
        </p:txBody>
      </p:sp>
    </p:spTree>
    <p:extLst>
      <p:ext uri="{BB962C8B-B14F-4D97-AF65-F5344CB8AC3E}">
        <p14:creationId xmlns:p14="http://schemas.microsoft.com/office/powerpoint/2010/main" val="40646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194</Words>
  <Application>Microsoft Macintosh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3-4. Process for perinatal hepatitis B case ascertainment and classification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DVH_Guidance_for_VH_Surveillance_Figure_3-4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2021-08-27T14:58:58Z</dcterms:modified>
  <cp:category/>
</cp:coreProperties>
</file>