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6D"/>
    <a:srgbClr val="59595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5" autoAdjust="0"/>
    <p:restoredTop sz="89048" autoAdjust="0"/>
  </p:normalViewPr>
  <p:slideViewPr>
    <p:cSldViewPr snapToGrid="0" snapToObjects="1">
      <p:cViewPr varScale="1">
        <p:scale>
          <a:sx n="67" d="100"/>
          <a:sy n="67" d="100"/>
        </p:scale>
        <p:origin x="192" y="1080"/>
      </p:cViewPr>
      <p:guideLst/>
    </p:cSldViewPr>
  </p:slideViewPr>
  <p:outlineViewPr>
    <p:cViewPr>
      <p:scale>
        <a:sx n="33" d="100"/>
        <a:sy n="33" d="100"/>
      </p:scale>
      <p:origin x="0" y="-55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E00B-FDD3-A84B-9604-6F0E67A00F3B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454C-70A6-484B-A18A-4A2F432C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3-3 illustrates an approach for acute and chronic hepatitis B case ascertainment and classification.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8454C-70A6-484B-A18A-4A2F432C85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FB0C-793C-F448-A5DE-1ECE5F46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25A-C6C9-9141-9122-5CF26ED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B918C44A-D747-8747-A5A6-C93BD455FBA8}"/>
              </a:ext>
            </a:extLst>
          </p:cNvPr>
          <p:cNvSpPr/>
          <p:nvPr userDrawn="1"/>
        </p:nvSpPr>
        <p:spPr>
          <a:xfrm>
            <a:off x="8259954" y="559130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061CB1-4803-B342-A614-439ACAD6B78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AA0-819D-A640-B022-012D3F63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67689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38B264-0DFB-CF40-B069-BD295FD1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05F-5F40-7943-9AB0-2E38C96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3F74CA-E32A-6A47-966C-A4FF4BAB1F1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F1A7-221D-A243-A44A-F0459F9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1E6899-878F-4343-8BFB-B203B4F3D6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10776D-39F1-F14E-8E1B-2E6D083E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6BEDA-FD21-3743-B3E7-55A5D79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5A86-7A52-C94F-8C94-766E7C8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DA3C077-2B43-5A4E-A027-44AB7D165F5F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62B-34D2-5343-AA45-5F364927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B29E-F359-4E44-84A9-50FD2ABB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0F1DBB4-7CC1-EB4B-A699-6A2257B427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VIRAL HEPATITIS SURVEILLANCE AND CASE MANAGEMENT">
            <a:extLst>
              <a:ext uri="{FF2B5EF4-FFF2-40B4-BE49-F238E27FC236}">
                <a16:creationId xmlns:a16="http://schemas.microsoft.com/office/drawing/2014/main" id="{CA1DF094-451F-43C7-9980-2F0E562D2D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>
          <a:solidFill>
            <a:srgbClr val="005E6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e 3-3 Title">
            <a:extLst>
              <a:ext uri="{FF2B5EF4-FFF2-40B4-BE49-F238E27FC236}">
                <a16:creationId xmlns:a16="http://schemas.microsoft.com/office/drawing/2014/main" id="{E10F47C7-9045-6542-AAEC-F610DA2C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3-3. Process for acute and chronic hepatitis B case ascertainment and classification</a:t>
            </a:r>
          </a:p>
        </p:txBody>
      </p:sp>
      <p:pic>
        <p:nvPicPr>
          <p:cNvPr id="4" name="Figure 3-3" descr="Figure 3-3 illustrates an approach for acute and chronic hepatitis B case ascertainment and classification. The flow chart begins with receipt of a provider report, laboratory report, or other report indicating hepatitis B virus infection and walks through follow-up and case classification decisions based on available information. Recommended follow-up activities are color-coded based on if they are minimum-to-moderate resource or high resource activities. ">
            <a:extLst>
              <a:ext uri="{FF2B5EF4-FFF2-40B4-BE49-F238E27FC236}">
                <a16:creationId xmlns:a16="http://schemas.microsoft.com/office/drawing/2014/main" id="{3B6BC5EE-BFDD-EA45-AC17-6E26480CB5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6055" y="1623076"/>
            <a:ext cx="7108197" cy="4920014"/>
          </a:xfrm>
          <a:prstGeom prst="rect">
            <a:avLst/>
          </a:prstGeom>
        </p:spPr>
      </p:pic>
      <p:sp>
        <p:nvSpPr>
          <p:cNvPr id="5" name="Figure 3-3 Footnotes">
            <a:extLst>
              <a:ext uri="{FF2B5EF4-FFF2-40B4-BE49-F238E27FC236}">
                <a16:creationId xmlns:a16="http://schemas.microsoft.com/office/drawing/2014/main" id="{8394855A-5400-AB45-AB0D-D15C0F109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5590" y="1681729"/>
            <a:ext cx="4120355" cy="4802708"/>
          </a:xfrm>
        </p:spPr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*A person </a:t>
            </a:r>
            <a:r>
              <a:rPr lang="en-US" u="sng" dirty="0">
                <a:solidFill>
                  <a:srgbClr val="595959"/>
                </a:solidFill>
              </a:rPr>
              <a:t>&lt;</a:t>
            </a:r>
            <a:r>
              <a:rPr lang="en-US" dirty="0">
                <a:solidFill>
                  <a:srgbClr val="595959"/>
                </a:solidFill>
              </a:rPr>
              <a:t>24 months of age whose mode of exposure is not perinatal (e.g., health care-acquired) should be classified under the 2012 acute or chronic hepatitis B case definitions. A person </a:t>
            </a:r>
            <a:r>
              <a:rPr lang="en-US" u="sng" dirty="0">
                <a:solidFill>
                  <a:srgbClr val="595959"/>
                </a:solidFill>
              </a:rPr>
              <a:t>&lt;</a:t>
            </a:r>
            <a:r>
              <a:rPr lang="en-US" dirty="0">
                <a:solidFill>
                  <a:srgbClr val="595959"/>
                </a:solidFill>
              </a:rPr>
              <a:t>24 months of age whose mode of exposure is perinatal should be classified under the 2017 perinatal hepatitis B case definition. Surveillance programs should provide prevention programs with information on people who have positive test outcomes for post-test counseling and referral to treatment and care, as appropriate.</a:t>
            </a:r>
          </a:p>
          <a:p>
            <a:r>
              <a:rPr lang="en-US" dirty="0">
                <a:solidFill>
                  <a:srgbClr val="595959"/>
                </a:solidFill>
              </a:rPr>
              <a:t>†Nucleic acid testing for HBV DNA, including qualitative, quantitative, and genotype testing. An isolated positive hepatitis B ‘e’ antigen (</a:t>
            </a:r>
            <a:r>
              <a:rPr lang="en-US" dirty="0" err="1">
                <a:solidFill>
                  <a:srgbClr val="595959"/>
                </a:solidFill>
              </a:rPr>
              <a:t>HBeAg</a:t>
            </a:r>
            <a:r>
              <a:rPr lang="en-US" dirty="0">
                <a:solidFill>
                  <a:srgbClr val="595959"/>
                </a:solidFill>
              </a:rPr>
              <a:t>) test result should prompt further investigation into the hepatitis B surface antigen (HBsAg) and/or HBV DNA results.</a:t>
            </a:r>
          </a:p>
          <a:p>
            <a:r>
              <a:rPr lang="en-US" dirty="0">
                <a:solidFill>
                  <a:srgbClr val="595959"/>
                </a:solidFill>
              </a:rPr>
              <a:t>‡A documented negative HBsAg within 6 months prior to a positive test (either HBsAg, </a:t>
            </a:r>
            <a:r>
              <a:rPr lang="en-US" dirty="0" err="1">
                <a:solidFill>
                  <a:srgbClr val="595959"/>
                </a:solidFill>
              </a:rPr>
              <a:t>HBeAg</a:t>
            </a:r>
            <a:r>
              <a:rPr lang="en-US" dirty="0">
                <a:solidFill>
                  <a:srgbClr val="595959"/>
                </a:solidFill>
              </a:rPr>
              <a:t>, or HBV DNA) does not require acute clinical presentation to meet the acute hepatitis B case definition. </a:t>
            </a:r>
          </a:p>
          <a:p>
            <a:r>
              <a:rPr lang="en-US" baseline="30000" dirty="0">
                <a:solidFill>
                  <a:srgbClr val="595959"/>
                </a:solidFill>
              </a:rPr>
              <a:t>§</a:t>
            </a:r>
            <a:r>
              <a:rPr lang="en-US" dirty="0">
                <a:solidFill>
                  <a:srgbClr val="595959"/>
                </a:solidFill>
              </a:rPr>
              <a:t>A new acute hepatitis B case is an incident case that has not been previously notified as an acute or chronic hepatitis B case. </a:t>
            </a:r>
          </a:p>
          <a:p>
            <a:r>
              <a:rPr lang="en-US" baseline="30000" dirty="0">
                <a:solidFill>
                  <a:srgbClr val="595959"/>
                </a:solidFill>
              </a:rPr>
              <a:t>¶</a:t>
            </a:r>
            <a:r>
              <a:rPr lang="en-US" dirty="0">
                <a:solidFill>
                  <a:srgbClr val="595959"/>
                </a:solidFill>
              </a:rPr>
              <a:t>Acute hepatitis B clinical symptoms include fever, headache, malaise, anorexia, nausea, vomiting, diarrhea, and abdominal pain.</a:t>
            </a:r>
          </a:p>
          <a:p>
            <a:r>
              <a:rPr lang="en-US" baseline="30000" dirty="0">
                <a:solidFill>
                  <a:srgbClr val="595959"/>
                </a:solidFill>
              </a:rPr>
              <a:t>#</a:t>
            </a:r>
            <a:r>
              <a:rPr lang="en-US" dirty="0">
                <a:solidFill>
                  <a:srgbClr val="595959"/>
                </a:solidFill>
              </a:rPr>
              <a:t>May include evidence of acute liver injury from infectious, autoimmune, metabolic, drug or toxin exposure, neoplastic, circulatory or thromboembolic, or idiopathic causes.</a:t>
            </a:r>
          </a:p>
          <a:p>
            <a:r>
              <a:rPr lang="en-US" dirty="0">
                <a:solidFill>
                  <a:srgbClr val="595959"/>
                </a:solidFill>
              </a:rPr>
              <a:t>**May re-classify as confirmed if additional information is later received before the Nationally Notifiable Diseases Surveillance System (NNDSS) close-out date for national notification purposes. Jurisdictions with a longitudinal system can update probable cases to confirmed within their system at any time regardless of the NNDSS close-out date.</a:t>
            </a:r>
          </a:p>
        </p:txBody>
      </p:sp>
    </p:spTree>
    <p:extLst>
      <p:ext uri="{BB962C8B-B14F-4D97-AF65-F5344CB8AC3E}">
        <p14:creationId xmlns:p14="http://schemas.microsoft.com/office/powerpoint/2010/main" val="723216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VH Surveilla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</TotalTime>
  <Words>343</Words>
  <Application>Microsoft Macintosh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Figure 3-3. Process for acute and chronic hepatitis B case ascertainment and classification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DVH_Guidance_for_VH_Surveillance_Figure_3-3</dc:title>
  <dc:subject/>
  <dc:creator/>
  <cp:keywords/>
  <dc:description/>
  <cp:lastModifiedBy>BanyanComm7</cp:lastModifiedBy>
  <cp:revision>450</cp:revision>
  <dcterms:created xsi:type="dcterms:W3CDTF">2021-08-23T13:02:24Z</dcterms:created>
  <dcterms:modified xsi:type="dcterms:W3CDTF">2021-08-27T14:55:27Z</dcterms:modified>
  <cp:category/>
</cp:coreProperties>
</file>