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"/>
  </p:notesMasterIdLst>
  <p:sldIdLst>
    <p:sldId id="264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6D"/>
    <a:srgbClr val="595959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25" autoAdjust="0"/>
    <p:restoredTop sz="89048" autoAdjust="0"/>
  </p:normalViewPr>
  <p:slideViewPr>
    <p:cSldViewPr snapToGrid="0" snapToObjects="1">
      <p:cViewPr varScale="1">
        <p:scale>
          <a:sx n="67" d="100"/>
          <a:sy n="67" d="100"/>
        </p:scale>
        <p:origin x="192" y="1080"/>
      </p:cViewPr>
      <p:guideLst/>
    </p:cSldViewPr>
  </p:slideViewPr>
  <p:outlineViewPr>
    <p:cViewPr>
      <p:scale>
        <a:sx n="33" d="100"/>
        <a:sy n="33" d="100"/>
      </p:scale>
      <p:origin x="0" y="-557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4E00B-FDD3-A84B-9604-6F0E67A00F3B}" type="datetimeFigureOut">
              <a:rPr lang="en-US" smtClean="0"/>
              <a:t>8/27/21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8454C-70A6-484B-A18A-4A2F432C8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5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Figure 2-1 illustrates the typical serologic course of hepatitis A virus infection and recovery. Anti-HAV IgM, the marker for recent HAV exposure, is detectable in blood by 4 weeks after exposure. Anti-HAV IgG, the marker of previous HAV infection or immunity, appears a few weeks after anti-HAV IgM.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8454C-70A6-484B-A18A-4A2F432C85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2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8FB0C-793C-F448-A5DE-1ECE5F46A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1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56D25A-C6C9-9141-9122-5CF26ED6E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object 25">
            <a:extLst>
              <a:ext uri="{FF2B5EF4-FFF2-40B4-BE49-F238E27FC236}">
                <a16:creationId xmlns:a16="http://schemas.microsoft.com/office/drawing/2014/main" id="{B918C44A-D747-8747-A5A6-C93BD455FBA8}"/>
              </a:ext>
            </a:extLst>
          </p:cNvPr>
          <p:cNvSpPr/>
          <p:nvPr userDrawn="1"/>
        </p:nvSpPr>
        <p:spPr>
          <a:xfrm>
            <a:off x="8259954" y="559130"/>
            <a:ext cx="3176270" cy="0"/>
          </a:xfrm>
          <a:custGeom>
            <a:avLst/>
            <a:gdLst/>
            <a:ahLst/>
            <a:cxnLst/>
            <a:rect l="l" t="t" r="r" b="b"/>
            <a:pathLst>
              <a:path w="3176270">
                <a:moveTo>
                  <a:pt x="0" y="0"/>
                </a:moveTo>
                <a:lnTo>
                  <a:pt x="3175762" y="0"/>
                </a:lnTo>
              </a:path>
            </a:pathLst>
          </a:custGeom>
          <a:ln w="9525">
            <a:solidFill>
              <a:srgbClr val="005E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D061CB1-4803-B342-A614-439ACAD6B78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519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F0AA0-819D-A640-B022-012D3F632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3791"/>
            <a:ext cx="10515600" cy="67689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B38B264-0DFB-CF40-B069-BD295FD1D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561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405F-5F40-7943-9AB0-2E38C961A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1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23F74CA-E32A-6A47-966C-A4FF4BAB1F1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7644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F1A7-221D-A243-A44A-F0459F933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E1E6899-878F-4343-8BFB-B203B4F3D6C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310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10776D-39F1-F14E-8E1B-2E6D083E2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59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36BEDA-FD21-3743-B3E7-55A5D7934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05A86-7A52-C94F-8C94-766E7C864F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5DA3C077-2B43-5A4E-A027-44AB7D165F5F}" type="datetimeFigureOut">
              <a:rPr lang="en-US" smtClean="0"/>
              <a:pPr/>
              <a:t>8/27/21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6D62B-34D2-5343-AA45-5F364927B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CB29E-F359-4E44-84A9-50FD2ABBC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0F1DBB4-7CC1-EB4B-A699-6A2257B427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 descr="VIRAL HEPATITIS SURVEILLANCE AND CASE MANAGEMENT">
            <a:extLst>
              <a:ext uri="{FF2B5EF4-FFF2-40B4-BE49-F238E27FC236}">
                <a16:creationId xmlns:a16="http://schemas.microsoft.com/office/drawing/2014/main" id="{CA1DF094-451F-43C7-9980-2F0E562D2D6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98900" y="357271"/>
            <a:ext cx="2130556" cy="38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7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600" b="1" i="0" kern="1200">
          <a:solidFill>
            <a:srgbClr val="005E6D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c.gov/mmwr/pdf/rr/rr5304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gure 2-1 Title">
            <a:extLst>
              <a:ext uri="{FF2B5EF4-FFF2-40B4-BE49-F238E27FC236}">
                <a16:creationId xmlns:a16="http://schemas.microsoft.com/office/drawing/2014/main" id="{8CB9BE85-3B37-BA4A-920F-0CAB84FDC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2-1. Typical serologic course of hepatitis A virus infection and recovery</a:t>
            </a:r>
          </a:p>
        </p:txBody>
      </p:sp>
      <p:pic>
        <p:nvPicPr>
          <p:cNvPr id="5" name="Figure 2-1" descr="Figure 2-1 illustrates the typical serologic course of hepatitis A virus infection and recovery. Anti-HAV IgM, the marker for recent HAV exposure, is detectable in blood by 4 weeks after exposure and persists for about 8 weeks before declining to undetectable levels by 24 weeks post exposure. Anti-HAV IgG, the marker of previous HAV infection or immunity, appears a few weeks after anti-HAV IgM and is detectable for the duration of one's life. HAV RNA is detectable as early as 1-2 weeks post HAV exposure.">
            <a:extLst>
              <a:ext uri="{FF2B5EF4-FFF2-40B4-BE49-F238E27FC236}">
                <a16:creationId xmlns:a16="http://schemas.microsoft.com/office/drawing/2014/main" id="{C2CFCF46-6D9F-8B4B-8DCA-7C57F09D9F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5" t="1579" r="1199" b="1472"/>
          <a:stretch/>
        </p:blipFill>
        <p:spPr>
          <a:xfrm>
            <a:off x="2803020" y="1760434"/>
            <a:ext cx="6580261" cy="4281443"/>
          </a:xfrm>
          <a:prstGeom prst="rect">
            <a:avLst/>
          </a:prstGeom>
          <a:ln>
            <a:noFill/>
          </a:ln>
        </p:spPr>
      </p:pic>
      <p:sp>
        <p:nvSpPr>
          <p:cNvPr id="3" name="Figurer 2-1 Footnotes ">
            <a:extLst>
              <a:ext uri="{FF2B5EF4-FFF2-40B4-BE49-F238E27FC236}">
                <a16:creationId xmlns:a16="http://schemas.microsoft.com/office/drawing/2014/main" id="{3DE8BD5F-DEF9-7146-AECF-A5EA1EAF8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52827" y="6261904"/>
            <a:ext cx="3611361" cy="231492"/>
          </a:xfrm>
        </p:spPr>
        <p:txBody>
          <a:bodyPr/>
          <a:lstStyle/>
          <a:p>
            <a:r>
              <a:rPr lang="en-US" dirty="0">
                <a:solidFill>
                  <a:srgbClr val="595959"/>
                </a:solidFill>
              </a:rPr>
              <a:t>Figure obtained from </a:t>
            </a:r>
            <a:r>
              <a:rPr lang="en-US" u="sng" dirty="0">
                <a:solidFill>
                  <a:schemeClr val="bg1">
                    <a:lumMod val="65000"/>
                  </a:schemeClr>
                </a:solidFill>
                <a:hlinkClick r:id="rId4"/>
              </a:rPr>
              <a:t>https://</a:t>
            </a:r>
            <a:r>
              <a:rPr lang="en-US" u="sng" dirty="0" err="1">
                <a:solidFill>
                  <a:schemeClr val="bg1">
                    <a:lumMod val="65000"/>
                  </a:schemeClr>
                </a:solidFill>
                <a:hlinkClick r:id="rId4"/>
              </a:rPr>
              <a:t>www.cdc.gov</a:t>
            </a:r>
            <a:r>
              <a:rPr lang="en-US" u="sng" dirty="0">
                <a:solidFill>
                  <a:schemeClr val="bg1">
                    <a:lumMod val="65000"/>
                  </a:schemeClr>
                </a:solidFill>
                <a:hlinkClick r:id="rId4"/>
              </a:rPr>
              <a:t>/</a:t>
            </a:r>
            <a:r>
              <a:rPr lang="en-US" u="sng" dirty="0" err="1">
                <a:solidFill>
                  <a:schemeClr val="bg1">
                    <a:lumMod val="65000"/>
                  </a:schemeClr>
                </a:solidFill>
                <a:hlinkClick r:id="rId4"/>
              </a:rPr>
              <a:t>mmwr</a:t>
            </a:r>
            <a:r>
              <a:rPr lang="en-US" u="sng" dirty="0">
                <a:solidFill>
                  <a:schemeClr val="bg1">
                    <a:lumMod val="65000"/>
                  </a:schemeClr>
                </a:solidFill>
                <a:hlinkClick r:id="rId4"/>
              </a:rPr>
              <a:t>/pdf/</a:t>
            </a:r>
            <a:r>
              <a:rPr lang="en-US" u="sng" dirty="0" err="1">
                <a:solidFill>
                  <a:schemeClr val="bg1">
                    <a:lumMod val="65000"/>
                  </a:schemeClr>
                </a:solidFill>
                <a:hlinkClick r:id="rId4"/>
              </a:rPr>
              <a:t>rr</a:t>
            </a:r>
            <a:r>
              <a:rPr lang="en-US" u="sng" dirty="0">
                <a:solidFill>
                  <a:schemeClr val="bg1">
                    <a:lumMod val="65000"/>
                  </a:schemeClr>
                </a:solidFill>
                <a:hlinkClick r:id="rId4"/>
              </a:rPr>
              <a:t>/rr5304.pdf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370228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VH Surveillan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3844</TotalTime>
  <Words>90</Words>
  <Application>Microsoft Macintosh PowerPoint</Application>
  <PresentationFormat>Widescreen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Calibri Light</vt:lpstr>
      <vt:lpstr>Office Theme</vt:lpstr>
      <vt:lpstr>Figure 2-1. Typical serologic course of hepatitis A virus infection and recovery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DVH_Guidance_for_VH_Surveillance_Figure_2-1</dc:title>
  <dc:subject/>
  <dc:creator/>
  <cp:keywords/>
  <dc:description/>
  <cp:lastModifiedBy>BanyanComm7</cp:lastModifiedBy>
  <cp:revision>450</cp:revision>
  <dcterms:created xsi:type="dcterms:W3CDTF">2021-08-23T13:02:24Z</dcterms:created>
  <dcterms:modified xsi:type="dcterms:W3CDTF">2021-08-27T14:41:48Z</dcterms:modified>
  <cp:category/>
</cp:coreProperties>
</file>