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0"/>
  </p:notesMasterIdLst>
  <p:sldIdLst>
    <p:sldId id="262" r:id="rId2"/>
    <p:sldId id="260" r:id="rId3"/>
    <p:sldId id="263" r:id="rId4"/>
    <p:sldId id="264" r:id="rId5"/>
    <p:sldId id="265" r:id="rId6"/>
    <p:sldId id="266" r:id="rId7"/>
    <p:sldId id="267" r:id="rId8"/>
    <p:sldId id="268" r:id="rId9"/>
    <p:sldId id="334" r:id="rId10"/>
    <p:sldId id="335" r:id="rId11"/>
    <p:sldId id="336" r:id="rId12"/>
    <p:sldId id="337" r:id="rId13"/>
    <p:sldId id="338" r:id="rId14"/>
    <p:sldId id="339" r:id="rId15"/>
    <p:sldId id="340" r:id="rId16"/>
    <p:sldId id="341" r:id="rId17"/>
    <p:sldId id="342" r:id="rId18"/>
    <p:sldId id="316"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315"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6D"/>
    <a:srgbClr val="595959"/>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4" autoAdjust="0"/>
    <p:restoredTop sz="89028" autoAdjust="0"/>
  </p:normalViewPr>
  <p:slideViewPr>
    <p:cSldViewPr snapToGrid="0" snapToObjects="1">
      <p:cViewPr>
        <p:scale>
          <a:sx n="140" d="100"/>
          <a:sy n="140" d="100"/>
        </p:scale>
        <p:origin x="1014" y="246"/>
      </p:cViewPr>
      <p:guideLst/>
    </p:cSldViewPr>
  </p:slideViewPr>
  <p:outlineViewPr>
    <p:cViewPr>
      <p:scale>
        <a:sx n="33" d="100"/>
        <a:sy n="33" d="100"/>
      </p:scale>
      <p:origin x="0" y="-557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4E00B-FDD3-A84B-9604-6F0E67A00F3B}" type="datetimeFigureOut">
              <a:rPr lang="en-US" smtClean="0"/>
              <a:t>8/26/2021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8454C-70A6-484B-A18A-4A2F432C85AC}" type="slidenum">
              <a:rPr lang="en-US" smtClean="0"/>
              <a:t>‹#›</a:t>
            </a:fld>
            <a:endParaRPr lang="en-US"/>
          </a:p>
        </p:txBody>
      </p:sp>
    </p:spTree>
    <p:extLst>
      <p:ext uri="{BB962C8B-B14F-4D97-AF65-F5344CB8AC3E}">
        <p14:creationId xmlns:p14="http://schemas.microsoft.com/office/powerpoint/2010/main" val="304385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2-1 illustrates the typical serologic course of hepatitis A virus infection and recovery. Anti-HAV IgM, the marker for recent HAV exposure, is detectable in blood by 4 weeks after exposure. Anti-HAV IgG, the marker of previous HAV infection or immunity, appears a few weeks after anti-HAV IgM.</a:t>
            </a:r>
          </a:p>
        </p:txBody>
      </p:sp>
      <p:sp>
        <p:nvSpPr>
          <p:cNvPr id="4" name="Slide Number Placeholder 3"/>
          <p:cNvSpPr>
            <a:spLocks noGrp="1"/>
          </p:cNvSpPr>
          <p:nvPr>
            <p:ph type="sldNum" sz="quarter" idx="5"/>
          </p:nvPr>
        </p:nvSpPr>
        <p:spPr/>
        <p:txBody>
          <a:bodyPr/>
          <a:lstStyle/>
          <a:p>
            <a:fld id="{DDB8454C-70A6-484B-A18A-4A2F432C85AC}" type="slidenum">
              <a:rPr lang="en-US" smtClean="0"/>
              <a:t>4</a:t>
            </a:fld>
            <a:endParaRPr lang="en-US"/>
          </a:p>
        </p:txBody>
      </p:sp>
    </p:spTree>
    <p:extLst>
      <p:ext uri="{BB962C8B-B14F-4D97-AF65-F5344CB8AC3E}">
        <p14:creationId xmlns:p14="http://schemas.microsoft.com/office/powerpoint/2010/main" val="1211027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4-3 illustrates an approach for perinatal hepatitis C case ascertainment and classification. The flow chart begins with receipt of a provider report, laboratory report, or other report indicating hepatitis C virus infection in an infant or child 36 months of age or younger and walks through follow-up and case classification decisions based on available information. Recommended follow-up activities are color-coded based on if they are </a:t>
            </a:r>
            <a:r>
              <a:rPr lang="en-US" dirty="0" err="1"/>
              <a:t>minimumly</a:t>
            </a:r>
            <a:r>
              <a:rPr lang="en-US" dirty="0"/>
              <a:t> required or are high resource. </a:t>
            </a:r>
          </a:p>
        </p:txBody>
      </p:sp>
      <p:sp>
        <p:nvSpPr>
          <p:cNvPr id="4" name="Slide Number Placeholder 3"/>
          <p:cNvSpPr>
            <a:spLocks noGrp="1"/>
          </p:cNvSpPr>
          <p:nvPr>
            <p:ph type="sldNum" sz="quarter" idx="5"/>
          </p:nvPr>
        </p:nvSpPr>
        <p:spPr/>
        <p:txBody>
          <a:bodyPr/>
          <a:lstStyle/>
          <a:p>
            <a:fld id="{DDB8454C-70A6-484B-A18A-4A2F432C85AC}" type="slidenum">
              <a:rPr lang="en-US" smtClean="0"/>
              <a:t>25</a:t>
            </a:fld>
            <a:endParaRPr lang="en-US"/>
          </a:p>
        </p:txBody>
      </p:sp>
    </p:spTree>
    <p:extLst>
      <p:ext uri="{BB962C8B-B14F-4D97-AF65-F5344CB8AC3E}">
        <p14:creationId xmlns:p14="http://schemas.microsoft.com/office/powerpoint/2010/main" val="4264270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B8454C-70A6-484B-A18A-4A2F432C85AC}" type="slidenum">
              <a:rPr lang="en-US" smtClean="0"/>
              <a:t>30</a:t>
            </a:fld>
            <a:endParaRPr lang="en-US"/>
          </a:p>
        </p:txBody>
      </p:sp>
    </p:spTree>
    <p:extLst>
      <p:ext uri="{BB962C8B-B14F-4D97-AF65-F5344CB8AC3E}">
        <p14:creationId xmlns:p14="http://schemas.microsoft.com/office/powerpoint/2010/main" val="545706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Figure 6-1 depicts the hepatitis B surface antigen testing algorithm for the Ortho VITROS hepatitis B surface antigen initial assay based on signal-to-cutoff value and indicates when retesting and supplemental confirmatory, or neutralization, testing should be performed.</a:t>
            </a:r>
          </a:p>
          <a:p>
            <a:endParaRPr lang="en-US" dirty="0"/>
          </a:p>
        </p:txBody>
      </p:sp>
      <p:sp>
        <p:nvSpPr>
          <p:cNvPr id="4" name="Slide Number Placeholder 3"/>
          <p:cNvSpPr>
            <a:spLocks noGrp="1"/>
          </p:cNvSpPr>
          <p:nvPr>
            <p:ph type="sldNum" sz="quarter" idx="5"/>
          </p:nvPr>
        </p:nvSpPr>
        <p:spPr/>
        <p:txBody>
          <a:bodyPr/>
          <a:lstStyle/>
          <a:p>
            <a:fld id="{DDB8454C-70A6-484B-A18A-4A2F432C85AC}" type="slidenum">
              <a:rPr lang="en-US" smtClean="0"/>
              <a:t>38</a:t>
            </a:fld>
            <a:endParaRPr lang="en-US"/>
          </a:p>
        </p:txBody>
      </p:sp>
    </p:spTree>
    <p:extLst>
      <p:ext uri="{BB962C8B-B14F-4D97-AF65-F5344CB8AC3E}">
        <p14:creationId xmlns:p14="http://schemas.microsoft.com/office/powerpoint/2010/main" val="111977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2-2 illustrates a process for hepatitis A case ascertainment and classification in accordance with the 2019 CDC/CSTE case definition for hepatitis A.</a:t>
            </a:r>
          </a:p>
        </p:txBody>
      </p:sp>
      <p:sp>
        <p:nvSpPr>
          <p:cNvPr id="4" name="Slide Number Placeholder 3"/>
          <p:cNvSpPr>
            <a:spLocks noGrp="1"/>
          </p:cNvSpPr>
          <p:nvPr>
            <p:ph type="sldNum" sz="quarter" idx="5"/>
          </p:nvPr>
        </p:nvSpPr>
        <p:spPr/>
        <p:txBody>
          <a:bodyPr/>
          <a:lstStyle/>
          <a:p>
            <a:fld id="{DDB8454C-70A6-484B-A18A-4A2F432C85AC}" type="slidenum">
              <a:rPr lang="en-US" smtClean="0"/>
              <a:t>7</a:t>
            </a:fld>
            <a:endParaRPr lang="en-US"/>
          </a:p>
        </p:txBody>
      </p:sp>
    </p:spTree>
    <p:extLst>
      <p:ext uri="{BB962C8B-B14F-4D97-AF65-F5344CB8AC3E}">
        <p14:creationId xmlns:p14="http://schemas.microsoft.com/office/powerpoint/2010/main" val="5754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3-1 illustrates the typical biomarker changes of acute hepatitis B to recovery. </a:t>
            </a:r>
          </a:p>
        </p:txBody>
      </p:sp>
      <p:sp>
        <p:nvSpPr>
          <p:cNvPr id="4" name="Slide Number Placeholder 3"/>
          <p:cNvSpPr>
            <a:spLocks noGrp="1"/>
          </p:cNvSpPr>
          <p:nvPr>
            <p:ph type="sldNum" sz="quarter" idx="5"/>
          </p:nvPr>
        </p:nvSpPr>
        <p:spPr/>
        <p:txBody>
          <a:bodyPr/>
          <a:lstStyle/>
          <a:p>
            <a:fld id="{DDB8454C-70A6-484B-A18A-4A2F432C85AC}" type="slidenum">
              <a:rPr lang="en-US" smtClean="0"/>
              <a:t>8</a:t>
            </a:fld>
            <a:endParaRPr lang="en-US"/>
          </a:p>
        </p:txBody>
      </p:sp>
    </p:spTree>
    <p:extLst>
      <p:ext uri="{BB962C8B-B14F-4D97-AF65-F5344CB8AC3E}">
        <p14:creationId xmlns:p14="http://schemas.microsoft.com/office/powerpoint/2010/main" val="41855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3-2 illustrates the typical biomarker changes of the progression to chronic hepatitis B. </a:t>
            </a:r>
          </a:p>
        </p:txBody>
      </p:sp>
      <p:sp>
        <p:nvSpPr>
          <p:cNvPr id="4" name="Slide Number Placeholder 3"/>
          <p:cNvSpPr>
            <a:spLocks noGrp="1"/>
          </p:cNvSpPr>
          <p:nvPr>
            <p:ph type="sldNum" sz="quarter" idx="5"/>
          </p:nvPr>
        </p:nvSpPr>
        <p:spPr/>
        <p:txBody>
          <a:bodyPr/>
          <a:lstStyle/>
          <a:p>
            <a:fld id="{DDB8454C-70A6-484B-A18A-4A2F432C85AC}" type="slidenum">
              <a:rPr lang="en-US" smtClean="0"/>
              <a:t>9</a:t>
            </a:fld>
            <a:endParaRPr lang="en-US"/>
          </a:p>
        </p:txBody>
      </p:sp>
    </p:spTree>
    <p:extLst>
      <p:ext uri="{BB962C8B-B14F-4D97-AF65-F5344CB8AC3E}">
        <p14:creationId xmlns:p14="http://schemas.microsoft.com/office/powerpoint/2010/main" val="330925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8454C-70A6-484B-A18A-4A2F432C85AC}" type="slidenum">
              <a:rPr lang="en-US" smtClean="0"/>
              <a:t>12</a:t>
            </a:fld>
            <a:endParaRPr lang="en-US"/>
          </a:p>
        </p:txBody>
      </p:sp>
    </p:spTree>
    <p:extLst>
      <p:ext uri="{BB962C8B-B14F-4D97-AF65-F5344CB8AC3E}">
        <p14:creationId xmlns:p14="http://schemas.microsoft.com/office/powerpoint/2010/main" val="20775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3-3 illustrates an approach for acute and chronic hepatitis B case ascertainment and classification. </a:t>
            </a:r>
          </a:p>
        </p:txBody>
      </p:sp>
      <p:sp>
        <p:nvSpPr>
          <p:cNvPr id="4" name="Slide Number Placeholder 3"/>
          <p:cNvSpPr>
            <a:spLocks noGrp="1"/>
          </p:cNvSpPr>
          <p:nvPr>
            <p:ph type="sldNum" sz="quarter" idx="5"/>
          </p:nvPr>
        </p:nvSpPr>
        <p:spPr/>
        <p:txBody>
          <a:bodyPr/>
          <a:lstStyle/>
          <a:p>
            <a:fld id="{DDB8454C-70A6-484B-A18A-4A2F432C85AC}" type="slidenum">
              <a:rPr lang="en-US" smtClean="0"/>
              <a:t>13</a:t>
            </a:fld>
            <a:endParaRPr lang="en-US"/>
          </a:p>
        </p:txBody>
      </p:sp>
    </p:spTree>
    <p:extLst>
      <p:ext uri="{BB962C8B-B14F-4D97-AF65-F5344CB8AC3E}">
        <p14:creationId xmlns:p14="http://schemas.microsoft.com/office/powerpoint/2010/main" val="42244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3-4 illustrates an approach for perinatal hepatitis B case ascertainment and classification. Recommended follow-up activities are color-coded based on if they are minimally required or are high resource. </a:t>
            </a:r>
          </a:p>
        </p:txBody>
      </p:sp>
      <p:sp>
        <p:nvSpPr>
          <p:cNvPr id="4" name="Slide Number Placeholder 3"/>
          <p:cNvSpPr>
            <a:spLocks noGrp="1"/>
          </p:cNvSpPr>
          <p:nvPr>
            <p:ph type="sldNum" sz="quarter" idx="5"/>
          </p:nvPr>
        </p:nvSpPr>
        <p:spPr/>
        <p:txBody>
          <a:bodyPr/>
          <a:lstStyle/>
          <a:p>
            <a:fld id="{DDB8454C-70A6-484B-A18A-4A2F432C85AC}" type="slidenum">
              <a:rPr lang="en-US" smtClean="0"/>
              <a:t>16</a:t>
            </a:fld>
            <a:endParaRPr lang="en-US"/>
          </a:p>
        </p:txBody>
      </p:sp>
    </p:spTree>
    <p:extLst>
      <p:ext uri="{BB962C8B-B14F-4D97-AF65-F5344CB8AC3E}">
        <p14:creationId xmlns:p14="http://schemas.microsoft.com/office/powerpoint/2010/main" val="1849857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4.1 illustrates the typical serologic course of hepatitis C virus infection. There is an 8–11 week window period between exposure to hepatitis C virus and the ability to detect hepatitis C virus antibodies. Hepatitis C virus RNA may be detectable approximately 1–2 weeks after exposure.</a:t>
            </a:r>
          </a:p>
        </p:txBody>
      </p:sp>
      <p:sp>
        <p:nvSpPr>
          <p:cNvPr id="4" name="Slide Number Placeholder 3"/>
          <p:cNvSpPr>
            <a:spLocks noGrp="1"/>
          </p:cNvSpPr>
          <p:nvPr>
            <p:ph type="sldNum" sz="quarter" idx="5"/>
          </p:nvPr>
        </p:nvSpPr>
        <p:spPr/>
        <p:txBody>
          <a:bodyPr/>
          <a:lstStyle/>
          <a:p>
            <a:fld id="{DDB8454C-70A6-484B-A18A-4A2F432C85AC}" type="slidenum">
              <a:rPr lang="en-US" smtClean="0"/>
              <a:t>18</a:t>
            </a:fld>
            <a:endParaRPr lang="en-US"/>
          </a:p>
        </p:txBody>
      </p:sp>
    </p:spTree>
    <p:extLst>
      <p:ext uri="{BB962C8B-B14F-4D97-AF65-F5344CB8AC3E}">
        <p14:creationId xmlns:p14="http://schemas.microsoft.com/office/powerpoint/2010/main" val="3661753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4-2 illustrates an approach for acute and chronic hepatitis C case ascertainment and classification. The flow chart begins with receipt of a provider report, laboratory report, or other report indicating hepatitis C virus infection and walks through follow-up and case classification decisions based on available information. Recommended follow-up activities are color-coded based on if they are minimum-to-moderate resource or high resource activities.</a:t>
            </a:r>
          </a:p>
        </p:txBody>
      </p:sp>
      <p:sp>
        <p:nvSpPr>
          <p:cNvPr id="4" name="Slide Number Placeholder 3"/>
          <p:cNvSpPr>
            <a:spLocks noGrp="1"/>
          </p:cNvSpPr>
          <p:nvPr>
            <p:ph type="sldNum" sz="quarter" idx="5"/>
          </p:nvPr>
        </p:nvSpPr>
        <p:spPr/>
        <p:txBody>
          <a:bodyPr/>
          <a:lstStyle/>
          <a:p>
            <a:fld id="{DDB8454C-70A6-484B-A18A-4A2F432C85AC}" type="slidenum">
              <a:rPr lang="en-US" smtClean="0"/>
              <a:t>22</a:t>
            </a:fld>
            <a:endParaRPr lang="en-US"/>
          </a:p>
        </p:txBody>
      </p:sp>
    </p:spTree>
    <p:extLst>
      <p:ext uri="{BB962C8B-B14F-4D97-AF65-F5344CB8AC3E}">
        <p14:creationId xmlns:p14="http://schemas.microsoft.com/office/powerpoint/2010/main" val="305874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FB0C-793C-F448-A5DE-1ECE5F46AEA0}"/>
              </a:ext>
            </a:extLst>
          </p:cNvPr>
          <p:cNvSpPr>
            <a:spLocks noGrp="1"/>
          </p:cNvSpPr>
          <p:nvPr>
            <p:ph type="ctrTitle"/>
          </p:nvPr>
        </p:nvSpPr>
        <p:spPr>
          <a:xfrm>
            <a:off x="1524000" y="1122363"/>
            <a:ext cx="9144000" cy="2387600"/>
          </a:xfrm>
        </p:spPr>
        <p:txBody>
          <a:bodyPr anchor="b">
            <a:normAutofit/>
          </a:bodyPr>
          <a:lstStyle>
            <a:lvl1pPr algn="ctr">
              <a:defRPr sz="1600"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C556D25A-C6C9-9141-9122-5CF26ED6EAA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object 25">
            <a:extLst>
              <a:ext uri="{FF2B5EF4-FFF2-40B4-BE49-F238E27FC236}">
                <a16:creationId xmlns:a16="http://schemas.microsoft.com/office/drawing/2014/main" id="{B918C44A-D747-8747-A5A6-C93BD455FBA8}"/>
              </a:ext>
            </a:extLst>
          </p:cNvPr>
          <p:cNvSpPr/>
          <p:nvPr userDrawn="1"/>
        </p:nvSpPr>
        <p:spPr>
          <a:xfrm>
            <a:off x="8259954" y="559130"/>
            <a:ext cx="3176270" cy="0"/>
          </a:xfrm>
          <a:custGeom>
            <a:avLst/>
            <a:gdLst/>
            <a:ahLst/>
            <a:cxnLst/>
            <a:rect l="l" t="t" r="r" b="b"/>
            <a:pathLst>
              <a:path w="3176270">
                <a:moveTo>
                  <a:pt x="0" y="0"/>
                </a:moveTo>
                <a:lnTo>
                  <a:pt x="3175762" y="0"/>
                </a:lnTo>
              </a:path>
            </a:pathLst>
          </a:custGeom>
          <a:ln w="9525">
            <a:solidFill>
              <a:srgbClr val="005E6D"/>
            </a:solidFill>
          </a:ln>
        </p:spPr>
        <p:txBody>
          <a:bodyPr wrap="square" lIns="0" tIns="0" rIns="0" bIns="0" rtlCol="0"/>
          <a:lstStyle/>
          <a:p>
            <a:endParaRPr/>
          </a:p>
        </p:txBody>
      </p:sp>
      <p:sp>
        <p:nvSpPr>
          <p:cNvPr id="23" name="Text Placeholder 2">
            <a:extLst>
              <a:ext uri="{FF2B5EF4-FFF2-40B4-BE49-F238E27FC236}">
                <a16:creationId xmlns:a16="http://schemas.microsoft.com/office/drawing/2014/main" id="{4D061CB1-4803-B342-A614-439ACAD6B787}"/>
              </a:ext>
            </a:extLst>
          </p:cNvPr>
          <p:cNvSpPr>
            <a:spLocks noGrp="1"/>
          </p:cNvSpPr>
          <p:nvPr>
            <p:ph type="body" idx="10"/>
          </p:nvPr>
        </p:nvSpPr>
        <p:spPr>
          <a:xfrm>
            <a:off x="831850" y="5816499"/>
            <a:ext cx="10515600" cy="676897"/>
          </a:xfrm>
          <a:prstGeom prst="rect">
            <a:avLst/>
          </a:prstGeom>
        </p:spPr>
        <p:txBody>
          <a:bodyPr/>
          <a:lstStyle>
            <a:lvl1pPr marL="0" indent="0">
              <a:buNone/>
              <a:defRPr sz="900" b="0" i="0">
                <a:solidFill>
                  <a:srgbClr val="797979"/>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7519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0AA0-819D-A640-B022-012D3F632299}"/>
              </a:ext>
            </a:extLst>
          </p:cNvPr>
          <p:cNvSpPr>
            <a:spLocks noGrp="1"/>
          </p:cNvSpPr>
          <p:nvPr>
            <p:ph type="title"/>
          </p:nvPr>
        </p:nvSpPr>
        <p:spPr>
          <a:xfrm>
            <a:off x="838200" y="1013791"/>
            <a:ext cx="10515600" cy="676897"/>
          </a:xfrm>
        </p:spPr>
        <p:txBody>
          <a:bodyPr/>
          <a:lstStyle>
            <a:lvl1pPr>
              <a:defRPr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FB38B264-0DFB-CF40-B069-BD295FD1D05A}"/>
              </a:ext>
            </a:extLst>
          </p:cNvPr>
          <p:cNvSpPr>
            <a:spLocks noGrp="1"/>
          </p:cNvSpPr>
          <p:nvPr>
            <p:ph type="body" idx="1"/>
          </p:nvPr>
        </p:nvSpPr>
        <p:spPr>
          <a:xfrm>
            <a:off x="831850" y="5816499"/>
            <a:ext cx="10515600" cy="676897"/>
          </a:xfrm>
          <a:prstGeom prst="rect">
            <a:avLst/>
          </a:prstGeom>
        </p:spPr>
        <p:txBody>
          <a:bodyPr/>
          <a:lstStyle>
            <a:lvl1pPr marL="0" indent="0">
              <a:buNone/>
              <a:defRPr sz="900" b="0" i="0">
                <a:solidFill>
                  <a:srgbClr val="797979"/>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5561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405F-5F40-7943-9AB0-2E38C961A869}"/>
              </a:ext>
            </a:extLst>
          </p:cNvPr>
          <p:cNvSpPr>
            <a:spLocks noGrp="1"/>
          </p:cNvSpPr>
          <p:nvPr>
            <p:ph type="title"/>
          </p:nvPr>
        </p:nvSpPr>
        <p:spPr>
          <a:xfrm>
            <a:off x="831850" y="1709738"/>
            <a:ext cx="10515600" cy="2852737"/>
          </a:xfrm>
        </p:spPr>
        <p:txBody>
          <a:bodyPr anchor="b">
            <a:normAutofit/>
          </a:bodyPr>
          <a:lstStyle>
            <a:lvl1pPr>
              <a:defRPr sz="1600"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523F74CA-E32A-6A47-966C-A4FF4BAB1F16}"/>
              </a:ext>
            </a:extLst>
          </p:cNvPr>
          <p:cNvSpPr>
            <a:spLocks noGrp="1"/>
          </p:cNvSpPr>
          <p:nvPr>
            <p:ph type="body" idx="10"/>
          </p:nvPr>
        </p:nvSpPr>
        <p:spPr>
          <a:xfrm>
            <a:off x="831850" y="5816499"/>
            <a:ext cx="10515600" cy="676897"/>
          </a:xfrm>
          <a:prstGeom prst="rect">
            <a:avLst/>
          </a:prstGeom>
        </p:spPr>
        <p:txBody>
          <a:bodyPr/>
          <a:lstStyle>
            <a:lvl1pPr marL="0" indent="0">
              <a:buNone/>
              <a:defRPr sz="900" b="0" i="0">
                <a:solidFill>
                  <a:srgbClr val="797979"/>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2764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F1A7-221D-A243-A44A-F0459F933D5A}"/>
              </a:ext>
            </a:extLst>
          </p:cNvPr>
          <p:cNvSpPr>
            <a:spLocks noGrp="1"/>
          </p:cNvSpPr>
          <p:nvPr>
            <p:ph type="title"/>
          </p:nvPr>
        </p:nvSpPr>
        <p:spPr/>
        <p:txBody>
          <a:bodyPr/>
          <a:lstStyle>
            <a:lvl1pPr>
              <a:defRPr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8E1E6899-878F-4343-8BFB-B203B4F3D6CC}"/>
              </a:ext>
            </a:extLst>
          </p:cNvPr>
          <p:cNvSpPr>
            <a:spLocks noGrp="1"/>
          </p:cNvSpPr>
          <p:nvPr>
            <p:ph type="body" idx="10"/>
          </p:nvPr>
        </p:nvSpPr>
        <p:spPr>
          <a:xfrm>
            <a:off x="831850" y="5816499"/>
            <a:ext cx="10515600" cy="676897"/>
          </a:xfrm>
          <a:prstGeom prst="rect">
            <a:avLst/>
          </a:prstGeom>
        </p:spPr>
        <p:txBody>
          <a:bodyPr/>
          <a:lstStyle>
            <a:lvl1pPr marL="0" indent="0">
              <a:buNone/>
              <a:defRPr sz="900" b="0" i="0">
                <a:solidFill>
                  <a:srgbClr val="797979"/>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6310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B10776D-39F1-F14E-8E1B-2E6D083E2431}"/>
              </a:ext>
            </a:extLst>
          </p:cNvPr>
          <p:cNvSpPr>
            <a:spLocks noGrp="1"/>
          </p:cNvSpPr>
          <p:nvPr>
            <p:ph type="body" idx="1"/>
          </p:nvPr>
        </p:nvSpPr>
        <p:spPr>
          <a:xfrm>
            <a:off x="831850" y="5816499"/>
            <a:ext cx="10515600" cy="676897"/>
          </a:xfrm>
          <a:prstGeom prst="rect">
            <a:avLst/>
          </a:prstGeom>
        </p:spPr>
        <p:txBody>
          <a:bodyPr/>
          <a:lstStyle>
            <a:lvl1pPr marL="0" indent="0">
              <a:buNone/>
              <a:defRPr sz="900" b="0" i="0">
                <a:solidFill>
                  <a:srgbClr val="797979"/>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67590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36BEDA-FD21-3743-B3E7-55A5D79342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5D905A86-7A52-C94F-8C94-766E7C864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rgbClr val="797979"/>
                </a:solidFill>
                <a:latin typeface="Calibri Light" panose="020F0302020204030204" pitchFamily="34" charset="0"/>
                <a:cs typeface="Calibri Light" panose="020F0302020204030204" pitchFamily="34" charset="0"/>
              </a:defRPr>
            </a:lvl1pPr>
          </a:lstStyle>
          <a:p>
            <a:fld id="{5DA3C077-2B43-5A4E-A027-44AB7D165F5F}" type="datetimeFigureOut">
              <a:rPr lang="en-US" smtClean="0"/>
              <a:pPr/>
              <a:t>8/26/2021</a:t>
            </a:fld>
            <a:endParaRPr lang="en-US" dirty="0"/>
          </a:p>
        </p:txBody>
      </p:sp>
      <p:sp>
        <p:nvSpPr>
          <p:cNvPr id="5" name="Footer Placeholder 4">
            <a:extLst>
              <a:ext uri="{FF2B5EF4-FFF2-40B4-BE49-F238E27FC236}">
                <a16:creationId xmlns:a16="http://schemas.microsoft.com/office/drawing/2014/main" id="{2296D62B-34D2-5343-AA45-5F364927B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797979"/>
                </a:solidFill>
                <a:latin typeface="Calibri Light" panose="020F0302020204030204" pitchFamily="34" charset="0"/>
                <a:cs typeface="Calibri Light" panose="020F03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028CB29E-F359-4E44-84A9-50FD2ABBC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797979"/>
                </a:solidFill>
                <a:latin typeface="Calibri Light" panose="020F0302020204030204" pitchFamily="34" charset="0"/>
                <a:cs typeface="Calibri Light" panose="020F0302020204030204" pitchFamily="34" charset="0"/>
              </a:defRPr>
            </a:lvl1pPr>
          </a:lstStyle>
          <a:p>
            <a:fld id="{30F1DBB4-7CC1-EB4B-A699-6A2257B427FB}" type="slidenum">
              <a:rPr lang="en-US" smtClean="0"/>
              <a:pPr/>
              <a:t>‹#›</a:t>
            </a:fld>
            <a:endParaRPr lang="en-US" dirty="0"/>
          </a:p>
        </p:txBody>
      </p:sp>
      <p:pic>
        <p:nvPicPr>
          <p:cNvPr id="24" name="Picture 23" descr="VIRAL HEPATITIS SURVEILLANCE AND CASE MANAGEMENT">
            <a:extLst>
              <a:ext uri="{FF2B5EF4-FFF2-40B4-BE49-F238E27FC236}">
                <a16:creationId xmlns:a16="http://schemas.microsoft.com/office/drawing/2014/main" id="{CA1DF094-451F-43C7-9980-2F0E562D2D6E}"/>
              </a:ext>
            </a:extLst>
          </p:cNvPr>
          <p:cNvPicPr>
            <a:picLocks noChangeAspect="1"/>
          </p:cNvPicPr>
          <p:nvPr userDrawn="1"/>
        </p:nvPicPr>
        <p:blipFill>
          <a:blip r:embed="rId7"/>
          <a:stretch>
            <a:fillRect/>
          </a:stretch>
        </p:blipFill>
        <p:spPr>
          <a:xfrm>
            <a:off x="9698900" y="357271"/>
            <a:ext cx="2130556" cy="385573"/>
          </a:xfrm>
          <a:prstGeom prst="rect">
            <a:avLst/>
          </a:prstGeom>
        </p:spPr>
      </p:pic>
    </p:spTree>
    <p:extLst>
      <p:ext uri="{BB962C8B-B14F-4D97-AF65-F5344CB8AC3E}">
        <p14:creationId xmlns:p14="http://schemas.microsoft.com/office/powerpoint/2010/main" val="3339972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ctr" defTabSz="914400" rtl="0" eaLnBrk="1" latinLnBrk="0" hangingPunct="1">
        <a:lnSpc>
          <a:spcPct val="90000"/>
        </a:lnSpc>
        <a:spcBef>
          <a:spcPct val="0"/>
        </a:spcBef>
        <a:buNone/>
        <a:defRPr sz="1600" b="1" i="0" kern="1200">
          <a:solidFill>
            <a:srgbClr val="005E6D"/>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mmwr/volumes/67/rr/pdfs/rr6701-H.PDF" TargetMode="External"/><Relationship Id="rId2" Type="http://schemas.openxmlformats.org/officeDocument/2006/relationships/hyperlink" Target="https://www.kidneymedicinejournal.org/article/S2590-0595(19)30103-7/fulltext" TargetMode="External"/><Relationship Id="rId1" Type="http://schemas.openxmlformats.org/officeDocument/2006/relationships/slideLayout" Target="../slideLayouts/slideLayout2.xml"/><Relationship Id="rId4" Type="http://schemas.openxmlformats.org/officeDocument/2006/relationships/hyperlink" Target="https://www.fda.gov/medical-devices/safety-communications/update-fda-warns-biotin-may-interfere-lab-tests-fda-safety-communica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aphl.org/aboutAPHL/publications/Documents/ID-2019Jan-HCV-Test-Result-Interpretation-Guide.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da.gov/medical-devices/safety-%20communications/update-fda-warns-biotin-may-interfere-lab-tests-fda-safety-communication" TargetMode="External"/><Relationship Id="rId2" Type="http://schemas.openxmlformats.org/officeDocument/2006/relationships/hyperlink" Target="https://www.cdc.gov/mmwr/pdf/wk/mm62e0507a2.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dn.ymaws.com/www.cste.org/resource/resmgr/2019ps/final/19-ID-06_HepatitisC_final_7..pdf"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cdn.ymaws.com/www.cste.org/resource/resmgr/2019ps/final/19-ID-06_HepatitisC_final_7..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aphl.org/aboutAPHL/publications/Documents/ID-2019Jan-HCV-Test-Result-Interpretation-Guide.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cdc.gov/hiv/library/reports/hiv-surveillance.html" TargetMode="External"/><Relationship Id="rId3" Type="http://schemas.openxmlformats.org/officeDocument/2006/relationships/hyperlink" Target="https://www.cdc.gov/nchs/nvss/births.htm" TargetMode="External"/><Relationship Id="rId7" Type="http://schemas.openxmlformats.org/officeDocument/2006/relationships/hyperlink" Target="https://www.cdc.gov/nchs/nvss/deaths.htm" TargetMode="External"/><Relationship Id="rId12" Type="http://schemas.openxmlformats.org/officeDocument/2006/relationships/hyperlink" Target="https://dmf.ntis.gov/" TargetMode="External"/><Relationship Id="rId2" Type="http://schemas.openxmlformats.org/officeDocument/2006/relationships/hyperlink" Target="https://www.accurint.com/"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6606113/" TargetMode="External"/><Relationship Id="rId11" Type="http://schemas.openxmlformats.org/officeDocument/2006/relationships/hyperlink" Target="https://hab.hrsa.gov/data/data-reports" TargetMode="External"/><Relationship Id="rId5" Type="http://schemas.openxmlformats.org/officeDocument/2006/relationships/hyperlink" Target="https://www.cdc.gov/cancer/npcr/index.htm" TargetMode="External"/><Relationship Id="rId10" Type="http://schemas.openxmlformats.org/officeDocument/2006/relationships/hyperlink" Target="https://www.cdc.gov/nchs/ndi/index.htm" TargetMode="External"/><Relationship Id="rId4" Type="http://schemas.openxmlformats.org/officeDocument/2006/relationships/hyperlink" Target="https://www.cdc.gov/ncbddd/birthdefects/data.html" TargetMode="External"/><Relationship Id="rId9" Type="http://schemas.openxmlformats.org/officeDocument/2006/relationships/hyperlink" Target="https://www.cdc.gov/vaccines/programs/iis/index.html"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hcup-us.ahrq.gov/overview.jsp" TargetMode="External"/><Relationship Id="rId3" Type="http://schemas.openxmlformats.org/officeDocument/2006/relationships/hyperlink" Target="https://www.ahrq.gov/data/apcd/index.html" TargetMode="External"/><Relationship Id="rId7" Type="http://schemas.openxmlformats.org/officeDocument/2006/relationships/hyperlink" Target="https://www.cdc.gov/nchs/nhds/index.htm" TargetMode="External"/><Relationship Id="rId2" Type="http://schemas.openxmlformats.org/officeDocument/2006/relationships/hyperlink" Target="https://adap.directory/" TargetMode="External"/><Relationship Id="rId1" Type="http://schemas.openxmlformats.org/officeDocument/2006/relationships/slideLayout" Target="../slideLayouts/slideLayout2.xml"/><Relationship Id="rId6" Type="http://schemas.openxmlformats.org/officeDocument/2006/relationships/hyperlink" Target="https://www.cdc.gov/ecr/index.html" TargetMode="External"/><Relationship Id="rId5" Type="http://schemas.openxmlformats.org/officeDocument/2006/relationships/hyperlink" Target="https://www.cancer.gov/publications/dictionaries/cancer-terms/def/electronic-medical-record" TargetMode="External"/><Relationship Id="rId10" Type="http://schemas.openxmlformats.org/officeDocument/2006/relationships/hyperlink" Target="https://www.cdc.gov/nssp/overview.html" TargetMode="External"/><Relationship Id="rId4" Type="http://schemas.openxmlformats.org/officeDocument/2006/relationships/hyperlink" Target="https://www.cms.gov/OpenPayments/Explore-the-Data/Data-Overview" TargetMode="External"/><Relationship Id="rId9" Type="http://schemas.openxmlformats.org/officeDocument/2006/relationships/hyperlink" Target="https://www.ajmc.com/journals/supplement/2019/burden-chronic-hepatitis-c/assessing-burden-illness-chronic-hepatitis-impact-antiviral-healthcare-costs-medicaid"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hiv/statistics/systems/mmp/index.html" TargetMode="External"/><Relationship Id="rId2" Type="http://schemas.openxmlformats.org/officeDocument/2006/relationships/hyperlink" Target="https://www.cdc.gov/brfss/index.html" TargetMode="External"/><Relationship Id="rId1" Type="http://schemas.openxmlformats.org/officeDocument/2006/relationships/slideLayout" Target="../slideLayouts/slideLayout2.xml"/><Relationship Id="rId6" Type="http://schemas.openxmlformats.org/officeDocument/2006/relationships/hyperlink" Target="https://www.cdc.gov/nchs/nhis/index.htm" TargetMode="External"/><Relationship Id="rId5" Type="http://schemas.openxmlformats.org/officeDocument/2006/relationships/hyperlink" Target="https://www.cdc.gov/hiv/statistics/systems/nhbs/index.html" TargetMode="External"/><Relationship Id="rId4" Type="http://schemas.openxmlformats.org/officeDocument/2006/relationships/hyperlink" Target="https://www.cdc.gov/nchs/nhanes/index.ht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icd.who.int/browse10/2019/en%23/"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utmb.edu/policies_and_procedures/IHOP/Supporting_Documents/IHOP%20-%2009.13.15%20-%20Serological%20Testing%20for%20%20Syphilis,%20Hepatitis%20B,%20and%20HIV%20during%20Pregnancy%20and%20Delivery%20(HBsAg_Screening).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dc.gov/mmwr/pdf/rr/rr5304.pdf"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fda.gov/medical-devices/safety-communications/update-fda-warns-biotin-may-interfere-lab-tests-fda-safety-communic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dc.gov/mmwr/preview/mmwrhtml/rr5708a1.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dc.gov/mmwr/preview/mmwrhtml/rr5708a1.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1-1 Title">
            <a:extLst>
              <a:ext uri="{FF2B5EF4-FFF2-40B4-BE49-F238E27FC236}">
                <a16:creationId xmlns:a16="http://schemas.microsoft.com/office/drawing/2014/main" id="{2A2034C9-E98F-1144-8106-FE26DE282A6E}"/>
              </a:ext>
            </a:extLst>
          </p:cNvPr>
          <p:cNvSpPr>
            <a:spLocks noGrp="1"/>
          </p:cNvSpPr>
          <p:nvPr>
            <p:ph type="title"/>
          </p:nvPr>
        </p:nvSpPr>
        <p:spPr/>
        <p:txBody>
          <a:bodyPr/>
          <a:lstStyle/>
          <a:p>
            <a:r>
              <a:rPr lang="en-US" dirty="0"/>
              <a:t>Table 1-1. National notification and print criteria for hepatitis A, hepatitis B, and hepatitis C</a:t>
            </a:r>
          </a:p>
        </p:txBody>
      </p:sp>
      <p:graphicFrame>
        <p:nvGraphicFramePr>
          <p:cNvPr id="4" name="Table 1-1">
            <a:extLst>
              <a:ext uri="{FF2B5EF4-FFF2-40B4-BE49-F238E27FC236}">
                <a16:creationId xmlns:a16="http://schemas.microsoft.com/office/drawing/2014/main" id="{E70ED0BC-4AC4-FB48-9FB4-48250D188182}"/>
              </a:ext>
            </a:extLst>
          </p:cNvPr>
          <p:cNvGraphicFramePr>
            <a:graphicFrameLocks noGrp="1"/>
          </p:cNvGraphicFramePr>
          <p:nvPr>
            <p:extLst>
              <p:ext uri="{D42A27DB-BD31-4B8C-83A1-F6EECF244321}">
                <p14:modId xmlns:p14="http://schemas.microsoft.com/office/powerpoint/2010/main" val="1905068400"/>
              </p:ext>
            </p:extLst>
          </p:nvPr>
        </p:nvGraphicFramePr>
        <p:xfrm>
          <a:off x="1856961" y="1690688"/>
          <a:ext cx="8476488" cy="2789555"/>
        </p:xfrm>
        <a:graphic>
          <a:graphicData uri="http://schemas.openxmlformats.org/drawingml/2006/table">
            <a:tbl>
              <a:tblPr firstRow="1" bandRow="1">
                <a:solidFill>
                  <a:srgbClr val="FFFFFF">
                    <a:alpha val="9804"/>
                  </a:srgbClr>
                </a:solidFill>
                <a:effectLst>
                  <a:outerShdw blurRad="184348" sx="102000" sy="102000" algn="ctr" rotWithShape="0">
                    <a:prstClr val="black">
                      <a:alpha val="10166"/>
                    </a:prstClr>
                  </a:outerShdw>
                </a:effectLst>
                <a:tableStyleId>{2D5ABB26-0587-4C30-8999-92F81FD0307C}</a:tableStyleId>
              </a:tblPr>
              <a:tblGrid>
                <a:gridCol w="2825496">
                  <a:extLst>
                    <a:ext uri="{9D8B030D-6E8A-4147-A177-3AD203B41FA5}">
                      <a16:colId xmlns:a16="http://schemas.microsoft.com/office/drawing/2014/main" val="20000"/>
                    </a:ext>
                  </a:extLst>
                </a:gridCol>
                <a:gridCol w="2825496">
                  <a:extLst>
                    <a:ext uri="{9D8B030D-6E8A-4147-A177-3AD203B41FA5}">
                      <a16:colId xmlns:a16="http://schemas.microsoft.com/office/drawing/2014/main" val="20001"/>
                    </a:ext>
                  </a:extLst>
                </a:gridCol>
                <a:gridCol w="2825496">
                  <a:extLst>
                    <a:ext uri="{9D8B030D-6E8A-4147-A177-3AD203B41FA5}">
                      <a16:colId xmlns:a16="http://schemas.microsoft.com/office/drawing/2014/main" val="20002"/>
                    </a:ext>
                  </a:extLst>
                </a:gridCol>
              </a:tblGrid>
              <a:tr h="331470">
                <a:tc>
                  <a:txBody>
                    <a:bodyPr/>
                    <a:lstStyle/>
                    <a:p>
                      <a:pPr marL="57150">
                        <a:lnSpc>
                          <a:spcPct val="100000"/>
                        </a:lnSpc>
                        <a:spcBef>
                          <a:spcPts val="760"/>
                        </a:spcBef>
                      </a:pPr>
                      <a:r>
                        <a:rPr sz="1200" b="1" i="0" spc="5" dirty="0">
                          <a:solidFill>
                            <a:srgbClr val="FFFFFF"/>
                          </a:solidFill>
                          <a:latin typeface="Calibri" panose="020F0502020204030204" pitchFamily="34" charset="0"/>
                          <a:cs typeface="Calibri" panose="020F0502020204030204" pitchFamily="34" charset="0"/>
                        </a:rPr>
                        <a:t>Condition</a:t>
                      </a:r>
                      <a:endParaRPr sz="120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solidFill>
                      <a:srgbClr val="005E6D"/>
                    </a:solidFill>
                  </a:tcPr>
                </a:tc>
                <a:tc>
                  <a:txBody>
                    <a:bodyPr/>
                    <a:lstStyle/>
                    <a:p>
                      <a:pPr marL="57150" marR="111125" lvl="0" indent="0" algn="l" defTabSz="914400" rtl="0" eaLnBrk="1" fontAlgn="auto" latinLnBrk="0" hangingPunct="1">
                        <a:lnSpc>
                          <a:spcPct val="100000"/>
                        </a:lnSpc>
                        <a:spcBef>
                          <a:spcPts val="760"/>
                        </a:spcBef>
                        <a:spcAft>
                          <a:spcPts val="0"/>
                        </a:spcAft>
                        <a:buClrTx/>
                        <a:buSzTx/>
                        <a:buFontTx/>
                        <a:buNone/>
                        <a:tabLst/>
                        <a:defRPr/>
                      </a:pPr>
                      <a:r>
                        <a:rPr lang="en-US" sz="1200" b="1" i="0" kern="1200" spc="5" dirty="0">
                          <a:solidFill>
                            <a:srgbClr val="FFFFFF"/>
                          </a:solidFill>
                          <a:latin typeface="Calibri" panose="020F0502020204030204" pitchFamily="34" charset="0"/>
                          <a:ea typeface="+mn-ea"/>
                          <a:cs typeface="Calibri" panose="020F0502020204030204" pitchFamily="34" charset="0"/>
                        </a:rPr>
                        <a:t>National Notification Criteria*</a:t>
                      </a:r>
                    </a:p>
                  </a:txBody>
                  <a:tcPr marL="0" marR="0" marT="0" marB="0" anchor="ctr">
                    <a:lnL w="6350">
                      <a:solidFill>
                        <a:srgbClr val="FFFFFF"/>
                      </a:solidFill>
                      <a:prstDash val="solid"/>
                    </a:lnL>
                    <a:lnR w="6350">
                      <a:solidFill>
                        <a:srgbClr val="FFFFFF"/>
                      </a:solidFill>
                      <a:prstDash val="solid"/>
                    </a:lnR>
                    <a:solidFill>
                      <a:srgbClr val="005E6D"/>
                    </a:solidFill>
                  </a:tcPr>
                </a:tc>
                <a:tc>
                  <a:txBody>
                    <a:bodyPr/>
                    <a:lstStyle/>
                    <a:p>
                      <a:pPr marL="57150" algn="l" defTabSz="914400" rtl="0" eaLnBrk="1" latinLnBrk="0" hangingPunct="1">
                        <a:lnSpc>
                          <a:spcPct val="100000"/>
                        </a:lnSpc>
                        <a:spcBef>
                          <a:spcPts val="760"/>
                        </a:spcBef>
                      </a:pPr>
                      <a:r>
                        <a:rPr sz="1200" b="1" i="0" kern="1200" spc="5" dirty="0">
                          <a:solidFill>
                            <a:srgbClr val="FFFFFF"/>
                          </a:solidFill>
                          <a:latin typeface="Calibri" panose="020F0502020204030204" pitchFamily="34" charset="0"/>
                          <a:ea typeface="+mn-ea"/>
                          <a:cs typeface="Calibri" panose="020F0502020204030204" pitchFamily="34" charset="0"/>
                        </a:rPr>
                        <a:t>Print Criteria†</a:t>
                      </a:r>
                    </a:p>
                  </a:txBody>
                  <a:tcPr marL="0" marR="0" marT="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351155">
                <a:tc>
                  <a:txBody>
                    <a:bodyPr/>
                    <a:lstStyle/>
                    <a:p>
                      <a:pPr marL="91440">
                        <a:lnSpc>
                          <a:spcPct val="100000"/>
                        </a:lnSpc>
                        <a:spcBef>
                          <a:spcPts val="530"/>
                        </a:spcBef>
                      </a:pPr>
                      <a:r>
                        <a:rPr lang="en-US" sz="1050" b="0" i="0" dirty="0">
                          <a:solidFill>
                            <a:schemeClr val="tx1"/>
                          </a:solidFill>
                          <a:latin typeface="Calibri" panose="020F0502020204030204" pitchFamily="34" charset="0"/>
                          <a:cs typeface="Calibri" panose="020F0502020204030204" pitchFamily="34" charset="0"/>
                        </a:rPr>
                        <a:t>Hepatitis</a:t>
                      </a:r>
                      <a:r>
                        <a:rPr lang="en-US" sz="1050" b="0" i="0" spc="-15" dirty="0">
                          <a:solidFill>
                            <a:schemeClr val="tx1"/>
                          </a:solidFill>
                          <a:latin typeface="Calibri" panose="020F0502020204030204" pitchFamily="34" charset="0"/>
                          <a:cs typeface="Calibri" panose="020F0502020204030204" pitchFamily="34" charset="0"/>
                        </a:rPr>
                        <a:t> </a:t>
                      </a:r>
                      <a:r>
                        <a:rPr lang="en-US" sz="1050" b="0" i="0" dirty="0">
                          <a:solidFill>
                            <a:schemeClr val="tx1"/>
                          </a:solidFill>
                          <a:latin typeface="Calibri" panose="020F0502020204030204" pitchFamily="34" charset="0"/>
                          <a:cs typeface="Calibri" panose="020F0502020204030204" pitchFamily="34" charset="0"/>
                        </a:rPr>
                        <a:t>A</a:t>
                      </a:r>
                      <a:endParaRPr sz="1050" b="0" i="0" dirty="0">
                        <a:solidFill>
                          <a:schemeClr val="tx1"/>
                        </a:solidFill>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B w="6350">
                      <a:solidFill>
                        <a:srgbClr val="005E6D"/>
                      </a:solidFill>
                      <a:prstDash val="solid"/>
                    </a:lnB>
                    <a:solidFill>
                      <a:srgbClr val="FFFFFF"/>
                    </a:solidFill>
                  </a:tcPr>
                </a:tc>
                <a:tc>
                  <a:txBody>
                    <a:bodyPr/>
                    <a:lstStyle/>
                    <a:p>
                      <a:pPr marL="91440">
                        <a:lnSpc>
                          <a:spcPct val="100000"/>
                        </a:lnSpc>
                        <a:spcBef>
                          <a:spcPts val="530"/>
                        </a:spcBef>
                      </a:pPr>
                      <a:r>
                        <a:rPr sz="1050" b="0" i="0" spc="5" dirty="0">
                          <a:solidFill>
                            <a:srgbClr val="231F20"/>
                          </a:solidFill>
                          <a:latin typeface="Calibri" panose="020F0502020204030204" pitchFamily="34" charset="0"/>
                          <a:cs typeface="Calibri" panose="020F0502020204030204" pitchFamily="34" charset="0"/>
                        </a:rPr>
                        <a:t>Confirmed</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91440">
                        <a:lnSpc>
                          <a:spcPct val="100000"/>
                        </a:lnSpc>
                        <a:spcBef>
                          <a:spcPts val="530"/>
                        </a:spcBef>
                      </a:pPr>
                      <a:r>
                        <a:rPr sz="1050" b="0" i="0" spc="5" dirty="0">
                          <a:solidFill>
                            <a:srgbClr val="231F20"/>
                          </a:solidFill>
                          <a:latin typeface="Calibri" panose="020F0502020204030204" pitchFamily="34" charset="0"/>
                          <a:cs typeface="Calibri" panose="020F0502020204030204" pitchFamily="34" charset="0"/>
                        </a:rPr>
                        <a:t>Confirmed</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351155">
                <a:tc>
                  <a:txBody>
                    <a:bodyPr/>
                    <a:lstStyle/>
                    <a:p>
                      <a:pPr marL="91440" marR="223520">
                        <a:lnSpc>
                          <a:spcPts val="1000"/>
                        </a:lnSpc>
                        <a:spcBef>
                          <a:spcPts val="484"/>
                        </a:spcBef>
                      </a:pPr>
                      <a:r>
                        <a:rPr sz="1050" b="0" i="0" spc="5" dirty="0">
                          <a:solidFill>
                            <a:srgbClr val="231F20"/>
                          </a:solidFill>
                          <a:latin typeface="Calibri" panose="020F0502020204030204" pitchFamily="34" charset="0"/>
                          <a:cs typeface="Calibri" panose="020F0502020204030204" pitchFamily="34" charset="0"/>
                        </a:rPr>
                        <a:t>Acute </a:t>
                      </a:r>
                      <a:r>
                        <a:rPr sz="1050" b="0" i="0" dirty="0">
                          <a:solidFill>
                            <a:srgbClr val="231F20"/>
                          </a:solidFill>
                          <a:latin typeface="Calibri" panose="020F0502020204030204" pitchFamily="34" charset="0"/>
                          <a:cs typeface="Calibri" panose="020F0502020204030204" pitchFamily="34" charset="0"/>
                        </a:rPr>
                        <a:t>hepatitis</a:t>
                      </a:r>
                      <a:r>
                        <a:rPr sz="1050" b="0" i="0" spc="-4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a:t>
                      </a:r>
                      <a:endParaRPr sz="105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a:lnSpc>
                          <a:spcPct val="100000"/>
                        </a:lnSpc>
                        <a:spcBef>
                          <a:spcPts val="885"/>
                        </a:spcBef>
                      </a:pPr>
                      <a:r>
                        <a:rPr sz="1050" b="0" i="0" spc="5" dirty="0">
                          <a:solidFill>
                            <a:srgbClr val="231F20"/>
                          </a:solidFill>
                          <a:latin typeface="Calibri" panose="020F0502020204030204" pitchFamily="34" charset="0"/>
                          <a:cs typeface="Calibri" panose="020F0502020204030204" pitchFamily="34" charset="0"/>
                        </a:rPr>
                        <a:t>Confirmed</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a:lnSpc>
                          <a:spcPct val="100000"/>
                        </a:lnSpc>
                        <a:spcBef>
                          <a:spcPts val="885"/>
                        </a:spcBef>
                      </a:pPr>
                      <a:r>
                        <a:rPr sz="1050" b="0" i="0" spc="5" dirty="0">
                          <a:solidFill>
                            <a:srgbClr val="231F20"/>
                          </a:solidFill>
                          <a:latin typeface="Calibri" panose="020F0502020204030204" pitchFamily="34" charset="0"/>
                          <a:cs typeface="Calibri" panose="020F0502020204030204" pitchFamily="34" charset="0"/>
                        </a:rPr>
                        <a:t>Confirmed</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351155">
                <a:tc>
                  <a:txBody>
                    <a:bodyPr/>
                    <a:lstStyle/>
                    <a:p>
                      <a:pPr marL="91440" marR="223520">
                        <a:lnSpc>
                          <a:spcPts val="1000"/>
                        </a:lnSpc>
                        <a:spcBef>
                          <a:spcPts val="484"/>
                        </a:spcBef>
                      </a:pPr>
                      <a:r>
                        <a:rPr sz="1050" b="0" i="0" spc="5" dirty="0">
                          <a:solidFill>
                            <a:srgbClr val="231F20"/>
                          </a:solidFill>
                          <a:latin typeface="Calibri" panose="020F0502020204030204" pitchFamily="34" charset="0"/>
                          <a:cs typeface="Calibri" panose="020F0502020204030204" pitchFamily="34" charset="0"/>
                        </a:rPr>
                        <a:t>Chronic </a:t>
                      </a:r>
                      <a:r>
                        <a:rPr sz="1050" b="0" i="0" dirty="0">
                          <a:solidFill>
                            <a:srgbClr val="231F20"/>
                          </a:solidFill>
                          <a:latin typeface="Calibri" panose="020F0502020204030204" pitchFamily="34" charset="0"/>
                          <a:cs typeface="Calibri" panose="020F0502020204030204" pitchFamily="34" charset="0"/>
                        </a:rPr>
                        <a:t>hepatitis</a:t>
                      </a:r>
                      <a:r>
                        <a:rPr sz="1050" b="0" i="0" spc="-4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a:t>
                      </a:r>
                      <a:endParaRPr sz="105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marR="459105">
                        <a:lnSpc>
                          <a:spcPts val="1000"/>
                        </a:lnSpc>
                        <a:spcBef>
                          <a:spcPts val="484"/>
                        </a:spcBef>
                      </a:pPr>
                      <a:r>
                        <a:rPr sz="1050" b="0" i="0" dirty="0">
                          <a:solidFill>
                            <a:srgbClr val="231F20"/>
                          </a:solidFill>
                          <a:latin typeface="Calibri" panose="020F0502020204030204" pitchFamily="34" charset="0"/>
                          <a:cs typeface="Calibri" panose="020F0502020204030204" pitchFamily="34" charset="0"/>
                        </a:rPr>
                        <a:t>Confirmed</a:t>
                      </a:r>
                      <a:r>
                        <a:rPr sz="1050" b="0" i="0" spc="-3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and</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probable</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a:lnSpc>
                          <a:spcPct val="100000"/>
                        </a:lnSpc>
                        <a:spcBef>
                          <a:spcPts val="885"/>
                        </a:spcBef>
                      </a:pPr>
                      <a:r>
                        <a:rPr sz="1050" b="0" i="0" spc="5" dirty="0">
                          <a:solidFill>
                            <a:srgbClr val="231F20"/>
                          </a:solidFill>
                          <a:latin typeface="Calibri" panose="020F0502020204030204" pitchFamily="34" charset="0"/>
                          <a:cs typeface="Calibri" panose="020F0502020204030204" pitchFamily="34" charset="0"/>
                        </a:rPr>
                        <a:t>Confirmed</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351155">
                <a:tc>
                  <a:txBody>
                    <a:bodyPr/>
                    <a:lstStyle/>
                    <a:p>
                      <a:pPr marL="91440" marR="223520">
                        <a:lnSpc>
                          <a:spcPts val="1000"/>
                        </a:lnSpc>
                        <a:spcBef>
                          <a:spcPts val="484"/>
                        </a:spcBef>
                      </a:pPr>
                      <a:r>
                        <a:rPr sz="1050" b="0" i="0" dirty="0">
                          <a:solidFill>
                            <a:srgbClr val="231F20"/>
                          </a:solidFill>
                          <a:latin typeface="Calibri" panose="020F0502020204030204" pitchFamily="34" charset="0"/>
                          <a:cs typeface="Calibri" panose="020F0502020204030204" pitchFamily="34" charset="0"/>
                        </a:rPr>
                        <a:t>Perinatal hepatitis</a:t>
                      </a:r>
                      <a:r>
                        <a:rPr sz="1050" b="0" i="0" spc="-4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a:t>
                      </a:r>
                      <a:endParaRPr sz="105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a:lnSpc>
                          <a:spcPct val="100000"/>
                        </a:lnSpc>
                        <a:spcBef>
                          <a:spcPts val="885"/>
                        </a:spcBef>
                      </a:pPr>
                      <a:r>
                        <a:rPr sz="1050" b="0" i="0" spc="5" dirty="0">
                          <a:solidFill>
                            <a:srgbClr val="231F20"/>
                          </a:solidFill>
                          <a:latin typeface="Calibri" panose="020F0502020204030204" pitchFamily="34" charset="0"/>
                          <a:cs typeface="Calibri" panose="020F0502020204030204" pitchFamily="34" charset="0"/>
                        </a:rPr>
                        <a:t>Confirmed</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a:lnSpc>
                          <a:spcPct val="100000"/>
                        </a:lnSpc>
                        <a:spcBef>
                          <a:spcPts val="885"/>
                        </a:spcBef>
                      </a:pPr>
                      <a:r>
                        <a:rPr sz="1050" b="0" i="0" spc="5" dirty="0">
                          <a:solidFill>
                            <a:srgbClr val="231F20"/>
                          </a:solidFill>
                          <a:latin typeface="Calibri" panose="020F0502020204030204" pitchFamily="34" charset="0"/>
                          <a:cs typeface="Calibri" panose="020F0502020204030204" pitchFamily="34" charset="0"/>
                        </a:rPr>
                        <a:t>Confirmed</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4"/>
                  </a:ext>
                </a:extLst>
              </a:tr>
              <a:tr h="351155">
                <a:tc>
                  <a:txBody>
                    <a:bodyPr/>
                    <a:lstStyle/>
                    <a:p>
                      <a:pPr marL="91440" marR="217804">
                        <a:lnSpc>
                          <a:spcPts val="1000"/>
                        </a:lnSpc>
                        <a:spcBef>
                          <a:spcPts val="484"/>
                        </a:spcBef>
                      </a:pPr>
                      <a:r>
                        <a:rPr sz="1050" b="0" i="0" spc="5" dirty="0">
                          <a:solidFill>
                            <a:srgbClr val="231F20"/>
                          </a:solidFill>
                          <a:latin typeface="Calibri" panose="020F0502020204030204" pitchFamily="34" charset="0"/>
                          <a:cs typeface="Calibri" panose="020F0502020204030204" pitchFamily="34" charset="0"/>
                        </a:rPr>
                        <a:t>Acute </a:t>
                      </a:r>
                      <a:r>
                        <a:rPr sz="1050" b="0" i="0" dirty="0">
                          <a:solidFill>
                            <a:srgbClr val="231F20"/>
                          </a:solidFill>
                          <a:latin typeface="Calibri" panose="020F0502020204030204" pitchFamily="34" charset="0"/>
                          <a:cs typeface="Calibri" panose="020F0502020204030204" pitchFamily="34" charset="0"/>
                        </a:rPr>
                        <a:t>hepatitis</a:t>
                      </a:r>
                      <a:r>
                        <a:rPr sz="1050" b="0" i="0" spc="-4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t>
                      </a:r>
                      <a:endParaRPr sz="105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marR="459105">
                        <a:lnSpc>
                          <a:spcPts val="1000"/>
                        </a:lnSpc>
                        <a:spcBef>
                          <a:spcPts val="484"/>
                        </a:spcBef>
                      </a:pPr>
                      <a:r>
                        <a:rPr sz="1050" b="0" i="0" dirty="0">
                          <a:solidFill>
                            <a:srgbClr val="231F20"/>
                          </a:solidFill>
                          <a:latin typeface="Calibri" panose="020F0502020204030204" pitchFamily="34" charset="0"/>
                          <a:cs typeface="Calibri" panose="020F0502020204030204" pitchFamily="34" charset="0"/>
                        </a:rPr>
                        <a:t>Confirmed</a:t>
                      </a:r>
                      <a:r>
                        <a:rPr sz="1050" b="0" i="0" spc="-3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and</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probable</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marR="244475">
                        <a:lnSpc>
                          <a:spcPts val="1000"/>
                        </a:lnSpc>
                        <a:spcBef>
                          <a:spcPts val="484"/>
                        </a:spcBef>
                      </a:pPr>
                      <a:r>
                        <a:rPr sz="1050" b="0" i="0" dirty="0">
                          <a:solidFill>
                            <a:srgbClr val="231F20"/>
                          </a:solidFill>
                          <a:latin typeface="Calibri" panose="020F0502020204030204" pitchFamily="34" charset="0"/>
                          <a:cs typeface="Calibri" panose="020F0502020204030204" pitchFamily="34" charset="0"/>
                        </a:rPr>
                        <a:t>Confirmed</a:t>
                      </a:r>
                      <a:r>
                        <a:rPr sz="1050" b="0" i="0" spc="-3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and</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probable</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5"/>
                  </a:ext>
                </a:extLst>
              </a:tr>
              <a:tr h="351155">
                <a:tc>
                  <a:txBody>
                    <a:bodyPr/>
                    <a:lstStyle/>
                    <a:p>
                      <a:pPr marL="91440" marR="217804">
                        <a:lnSpc>
                          <a:spcPts val="1000"/>
                        </a:lnSpc>
                        <a:spcBef>
                          <a:spcPts val="484"/>
                        </a:spcBef>
                      </a:pPr>
                      <a:r>
                        <a:rPr sz="1050" b="0" i="0" spc="5" dirty="0">
                          <a:solidFill>
                            <a:srgbClr val="231F20"/>
                          </a:solidFill>
                          <a:latin typeface="Calibri" panose="020F0502020204030204" pitchFamily="34" charset="0"/>
                          <a:cs typeface="Calibri" panose="020F0502020204030204" pitchFamily="34" charset="0"/>
                        </a:rPr>
                        <a:t>Chronic </a:t>
                      </a:r>
                      <a:r>
                        <a:rPr sz="1050" b="0" i="0" dirty="0">
                          <a:solidFill>
                            <a:srgbClr val="231F20"/>
                          </a:solidFill>
                          <a:latin typeface="Calibri" panose="020F0502020204030204" pitchFamily="34" charset="0"/>
                          <a:cs typeface="Calibri" panose="020F0502020204030204" pitchFamily="34" charset="0"/>
                        </a:rPr>
                        <a:t>hepatitis</a:t>
                      </a:r>
                      <a:r>
                        <a:rPr sz="1050" b="0" i="0" spc="-4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t>
                      </a:r>
                      <a:endParaRPr sz="105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marR="459105">
                        <a:lnSpc>
                          <a:spcPts val="1000"/>
                        </a:lnSpc>
                        <a:spcBef>
                          <a:spcPts val="484"/>
                        </a:spcBef>
                      </a:pPr>
                      <a:r>
                        <a:rPr sz="1050" b="0" i="0" dirty="0">
                          <a:solidFill>
                            <a:srgbClr val="231F20"/>
                          </a:solidFill>
                          <a:latin typeface="Calibri" panose="020F0502020204030204" pitchFamily="34" charset="0"/>
                          <a:cs typeface="Calibri" panose="020F0502020204030204" pitchFamily="34" charset="0"/>
                        </a:rPr>
                        <a:t>Confirmed</a:t>
                      </a:r>
                      <a:r>
                        <a:rPr sz="1050" b="0" i="0" spc="-3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and</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probable</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marR="244475">
                        <a:lnSpc>
                          <a:spcPts val="1000"/>
                        </a:lnSpc>
                        <a:spcBef>
                          <a:spcPts val="484"/>
                        </a:spcBef>
                      </a:pPr>
                      <a:r>
                        <a:rPr sz="1050" b="0" i="0" dirty="0">
                          <a:solidFill>
                            <a:srgbClr val="231F20"/>
                          </a:solidFill>
                          <a:latin typeface="Calibri" panose="020F0502020204030204" pitchFamily="34" charset="0"/>
                          <a:cs typeface="Calibri" panose="020F0502020204030204" pitchFamily="34" charset="0"/>
                        </a:rPr>
                        <a:t>Confirmed</a:t>
                      </a:r>
                      <a:r>
                        <a:rPr sz="1050" b="0" i="0" spc="-3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and</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probable</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6"/>
                  </a:ext>
                </a:extLst>
              </a:tr>
              <a:tr h="351155">
                <a:tc>
                  <a:txBody>
                    <a:bodyPr/>
                    <a:lstStyle/>
                    <a:p>
                      <a:pPr marL="91440" marR="217804">
                        <a:lnSpc>
                          <a:spcPts val="1000"/>
                        </a:lnSpc>
                        <a:spcBef>
                          <a:spcPts val="484"/>
                        </a:spcBef>
                      </a:pPr>
                      <a:r>
                        <a:rPr sz="1050" b="0" i="0" dirty="0">
                          <a:solidFill>
                            <a:srgbClr val="231F20"/>
                          </a:solidFill>
                          <a:latin typeface="Calibri" panose="020F0502020204030204" pitchFamily="34" charset="0"/>
                          <a:cs typeface="Calibri" panose="020F0502020204030204" pitchFamily="34" charset="0"/>
                        </a:rPr>
                        <a:t>Perinatal hepatitis</a:t>
                      </a:r>
                      <a:r>
                        <a:rPr sz="1050" b="0" i="0" spc="-4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t>
                      </a:r>
                      <a:endParaRPr sz="105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solidFill>
                      <a:srgbClr val="FFFFFF"/>
                    </a:solidFill>
                  </a:tcPr>
                </a:tc>
                <a:tc>
                  <a:txBody>
                    <a:bodyPr/>
                    <a:lstStyle/>
                    <a:p>
                      <a:pPr marL="91440">
                        <a:lnSpc>
                          <a:spcPct val="100000"/>
                        </a:lnSpc>
                        <a:spcBef>
                          <a:spcPts val="885"/>
                        </a:spcBef>
                      </a:pPr>
                      <a:r>
                        <a:rPr sz="1050" b="0" i="0" spc="5" dirty="0">
                          <a:solidFill>
                            <a:srgbClr val="231F20"/>
                          </a:solidFill>
                          <a:latin typeface="Calibri" panose="020F0502020204030204" pitchFamily="34" charset="0"/>
                          <a:cs typeface="Calibri" panose="020F0502020204030204" pitchFamily="34" charset="0"/>
                        </a:rPr>
                        <a:t>Confirmed</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91440">
                        <a:lnSpc>
                          <a:spcPct val="100000"/>
                        </a:lnSpc>
                        <a:spcBef>
                          <a:spcPts val="885"/>
                        </a:spcBef>
                      </a:pPr>
                      <a:r>
                        <a:rPr sz="1050" b="0" i="0" spc="5" dirty="0">
                          <a:solidFill>
                            <a:srgbClr val="231F20"/>
                          </a:solidFill>
                          <a:latin typeface="Calibri" panose="020F0502020204030204" pitchFamily="34" charset="0"/>
                          <a:cs typeface="Calibri" panose="020F0502020204030204" pitchFamily="34" charset="0"/>
                        </a:rPr>
                        <a:t>Confirmed</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7"/>
                  </a:ext>
                </a:extLst>
              </a:tr>
            </a:tbl>
          </a:graphicData>
        </a:graphic>
      </p:graphicFrame>
      <p:sp>
        <p:nvSpPr>
          <p:cNvPr id="3" name="Table 1-1 Footnotes">
            <a:extLst>
              <a:ext uri="{FF2B5EF4-FFF2-40B4-BE49-F238E27FC236}">
                <a16:creationId xmlns:a16="http://schemas.microsoft.com/office/drawing/2014/main" id="{27716AEB-A7D0-1E47-BB16-4A765C854C6F}"/>
              </a:ext>
            </a:extLst>
          </p:cNvPr>
          <p:cNvSpPr>
            <a:spLocks noGrp="1"/>
          </p:cNvSpPr>
          <p:nvPr>
            <p:ph type="body" idx="1"/>
          </p:nvPr>
        </p:nvSpPr>
        <p:spPr>
          <a:xfrm>
            <a:off x="1798877" y="4828863"/>
            <a:ext cx="10515600" cy="676897"/>
          </a:xfrm>
        </p:spPr>
        <p:txBody>
          <a:bodyPr/>
          <a:lstStyle/>
          <a:p>
            <a:r>
              <a:rPr lang="en-US" dirty="0">
                <a:solidFill>
                  <a:srgbClr val="595959"/>
                </a:solidFill>
              </a:rPr>
              <a:t>*The transmission of conditions from health departments to the Centers for Disease Control and Prevention (CDC)’s National Notifiable Diseases Surveillance System (NNDSS).</a:t>
            </a:r>
          </a:p>
          <a:p>
            <a:r>
              <a:rPr lang="en-US" dirty="0">
                <a:solidFill>
                  <a:srgbClr val="595959"/>
                </a:solidFill>
              </a:rPr>
              <a:t>†The standards upon which CDC can publish cases, as determined by the Council of State and Territorial Epidemiologists (CSTE) and CDC and listed in CSTE Position Statements.</a:t>
            </a:r>
          </a:p>
        </p:txBody>
      </p:sp>
    </p:spTree>
    <p:extLst>
      <p:ext uri="{BB962C8B-B14F-4D97-AF65-F5344CB8AC3E}">
        <p14:creationId xmlns:p14="http://schemas.microsoft.com/office/powerpoint/2010/main" val="168621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3-1 Title">
            <a:extLst>
              <a:ext uri="{FF2B5EF4-FFF2-40B4-BE49-F238E27FC236}">
                <a16:creationId xmlns:a16="http://schemas.microsoft.com/office/drawing/2014/main" id="{49C20DCF-82FC-FD43-97B4-2273D8D2FE02}"/>
              </a:ext>
            </a:extLst>
          </p:cNvPr>
          <p:cNvSpPr>
            <a:spLocks noGrp="1"/>
          </p:cNvSpPr>
          <p:nvPr>
            <p:ph type="title"/>
          </p:nvPr>
        </p:nvSpPr>
        <p:spPr/>
        <p:txBody>
          <a:bodyPr/>
          <a:lstStyle/>
          <a:p>
            <a:r>
              <a:rPr lang="en-US" dirty="0"/>
              <a:t>Table 3-1. Interpretation of hepatitis B laboratory results</a:t>
            </a:r>
          </a:p>
        </p:txBody>
      </p:sp>
      <p:graphicFrame>
        <p:nvGraphicFramePr>
          <p:cNvPr id="4" name="Table 3-1">
            <a:extLst>
              <a:ext uri="{FF2B5EF4-FFF2-40B4-BE49-F238E27FC236}">
                <a16:creationId xmlns:a16="http://schemas.microsoft.com/office/drawing/2014/main" id="{155A7A5F-1802-1147-9F5D-3D9406D679D7}"/>
              </a:ext>
            </a:extLst>
          </p:cNvPr>
          <p:cNvGraphicFramePr>
            <a:graphicFrameLocks noGrp="1"/>
          </p:cNvGraphicFramePr>
          <p:nvPr>
            <p:extLst>
              <p:ext uri="{D42A27DB-BD31-4B8C-83A1-F6EECF244321}">
                <p14:modId xmlns:p14="http://schemas.microsoft.com/office/powerpoint/2010/main" val="2957519053"/>
              </p:ext>
            </p:extLst>
          </p:nvPr>
        </p:nvGraphicFramePr>
        <p:xfrm>
          <a:off x="1031012" y="1746725"/>
          <a:ext cx="5496670" cy="3443648"/>
        </p:xfrm>
        <a:graphic>
          <a:graphicData uri="http://schemas.openxmlformats.org/drawingml/2006/table">
            <a:tbl>
              <a:tblPr firstRow="1" bandRow="1">
                <a:solidFill>
                  <a:srgbClr val="FFFFFF">
                    <a:alpha val="9804"/>
                  </a:srgbClr>
                </a:solidFill>
                <a:effectLst>
                  <a:outerShdw blurRad="184348" sx="102000" sy="102000" algn="ctr" rotWithShape="0">
                    <a:prstClr val="black">
                      <a:alpha val="10166"/>
                    </a:prstClr>
                  </a:outerShdw>
                </a:effectLst>
                <a:tableStyleId>{2D5ABB26-0587-4C30-8999-92F81FD0307C}</a:tableStyleId>
              </a:tblPr>
              <a:tblGrid>
                <a:gridCol w="469190">
                  <a:extLst>
                    <a:ext uri="{9D8B030D-6E8A-4147-A177-3AD203B41FA5}">
                      <a16:colId xmlns:a16="http://schemas.microsoft.com/office/drawing/2014/main" val="20000"/>
                    </a:ext>
                  </a:extLst>
                </a:gridCol>
                <a:gridCol w="469190">
                  <a:extLst>
                    <a:ext uri="{9D8B030D-6E8A-4147-A177-3AD203B41FA5}">
                      <a16:colId xmlns:a16="http://schemas.microsoft.com/office/drawing/2014/main" val="20001"/>
                    </a:ext>
                  </a:extLst>
                </a:gridCol>
                <a:gridCol w="469190">
                  <a:extLst>
                    <a:ext uri="{9D8B030D-6E8A-4147-A177-3AD203B41FA5}">
                      <a16:colId xmlns:a16="http://schemas.microsoft.com/office/drawing/2014/main" val="20002"/>
                    </a:ext>
                  </a:extLst>
                </a:gridCol>
                <a:gridCol w="469190">
                  <a:extLst>
                    <a:ext uri="{9D8B030D-6E8A-4147-A177-3AD203B41FA5}">
                      <a16:colId xmlns:a16="http://schemas.microsoft.com/office/drawing/2014/main" val="1882852886"/>
                    </a:ext>
                  </a:extLst>
                </a:gridCol>
                <a:gridCol w="469190">
                  <a:extLst>
                    <a:ext uri="{9D8B030D-6E8A-4147-A177-3AD203B41FA5}">
                      <a16:colId xmlns:a16="http://schemas.microsoft.com/office/drawing/2014/main" val="412924958"/>
                    </a:ext>
                  </a:extLst>
                </a:gridCol>
                <a:gridCol w="3150720">
                  <a:extLst>
                    <a:ext uri="{9D8B030D-6E8A-4147-A177-3AD203B41FA5}">
                      <a16:colId xmlns:a16="http://schemas.microsoft.com/office/drawing/2014/main" val="3872397961"/>
                    </a:ext>
                  </a:extLst>
                </a:gridCol>
              </a:tblGrid>
              <a:tr h="491346">
                <a:tc>
                  <a:txBody>
                    <a:bodyPr/>
                    <a:lstStyle/>
                    <a:p>
                      <a:pPr marL="57150" algn="l">
                        <a:lnSpc>
                          <a:spcPct val="100000"/>
                        </a:lnSpc>
                        <a:spcBef>
                          <a:spcPts val="760"/>
                        </a:spcBef>
                      </a:pPr>
                      <a:r>
                        <a:rPr lang="en-US" sz="1050" b="1" i="0" spc="5" dirty="0" err="1">
                          <a:solidFill>
                            <a:srgbClr val="FFFFFF"/>
                          </a:solidFill>
                          <a:latin typeface="Calibri" panose="020F0502020204030204" pitchFamily="34" charset="0"/>
                          <a:cs typeface="Calibri" panose="020F0502020204030204" pitchFamily="34" charset="0"/>
                        </a:rPr>
                        <a:t>HBsAG</a:t>
                      </a:r>
                      <a:endParaRPr sz="105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solidFill>
                      <a:srgbClr val="005E6D"/>
                    </a:solidFill>
                  </a:tcPr>
                </a:tc>
                <a:tc>
                  <a:txBody>
                    <a:bodyPr/>
                    <a:lstStyle/>
                    <a:p>
                      <a:pPr marL="57150" marR="111125" algn="ctr">
                        <a:lnSpc>
                          <a:spcPts val="1000"/>
                        </a:lnSpc>
                        <a:spcBef>
                          <a:spcPts val="360"/>
                        </a:spcBef>
                      </a:pPr>
                      <a:r>
                        <a:rPr lang="en-US" sz="1050" b="1" i="0" spc="5" dirty="0">
                          <a:solidFill>
                            <a:srgbClr val="FFFFFF"/>
                          </a:solidFill>
                          <a:latin typeface="Calibri" panose="020F0502020204030204" pitchFamily="34" charset="0"/>
                          <a:cs typeface="Calibri" panose="020F0502020204030204" pitchFamily="34" charset="0"/>
                        </a:rPr>
                        <a:t>Total anti-HBc</a:t>
                      </a:r>
                      <a:endParaRPr sz="105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lnR w="6350">
                      <a:solidFill>
                        <a:srgbClr val="FFFFFF"/>
                      </a:solidFill>
                      <a:prstDash val="solid"/>
                    </a:lnR>
                    <a:solidFill>
                      <a:srgbClr val="005E6D"/>
                    </a:solidFill>
                  </a:tcPr>
                </a:tc>
                <a:tc>
                  <a:txBody>
                    <a:bodyPr/>
                    <a:lstStyle/>
                    <a:p>
                      <a:pPr marL="57150" algn="ctr">
                        <a:lnSpc>
                          <a:spcPct val="100000"/>
                        </a:lnSpc>
                        <a:spcBef>
                          <a:spcPts val="760"/>
                        </a:spcBef>
                      </a:pPr>
                      <a:r>
                        <a:rPr lang="en-US" sz="1050" b="1" i="0" spc="10" dirty="0">
                          <a:solidFill>
                            <a:srgbClr val="FFFFFF"/>
                          </a:solidFill>
                          <a:latin typeface="Calibri" panose="020F0502020204030204" pitchFamily="34" charset="0"/>
                          <a:cs typeface="Calibri" panose="020F0502020204030204" pitchFamily="34" charset="0"/>
                        </a:rPr>
                        <a:t>Anti-HBc </a:t>
                      </a:r>
                      <a:br>
                        <a:rPr lang="en-US" sz="1050" b="1" i="0" spc="10" dirty="0">
                          <a:solidFill>
                            <a:srgbClr val="FFFFFF"/>
                          </a:solidFill>
                          <a:latin typeface="Calibri" panose="020F0502020204030204" pitchFamily="34" charset="0"/>
                          <a:cs typeface="Calibri" panose="020F0502020204030204" pitchFamily="34" charset="0"/>
                        </a:rPr>
                      </a:br>
                      <a:r>
                        <a:rPr lang="en-US" sz="1050" b="1" i="0" spc="10" dirty="0">
                          <a:solidFill>
                            <a:srgbClr val="FFFFFF"/>
                          </a:solidFill>
                          <a:latin typeface="Calibri" panose="020F0502020204030204" pitchFamily="34" charset="0"/>
                          <a:cs typeface="Calibri" panose="020F0502020204030204" pitchFamily="34" charset="0"/>
                        </a:rPr>
                        <a:t>IgM</a:t>
                      </a:r>
                      <a:endParaRPr sz="105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lnR w="6350" cap="flat" cmpd="sng" algn="ctr">
                      <a:solidFill>
                        <a:srgbClr val="FFFFFF"/>
                      </a:solidFill>
                      <a:prstDash val="solid"/>
                      <a:round/>
                      <a:headEnd type="none" w="med" len="med"/>
                      <a:tailEnd type="none" w="med" len="med"/>
                    </a:lnR>
                    <a:solidFill>
                      <a:srgbClr val="005E6D"/>
                    </a:solidFill>
                  </a:tcPr>
                </a:tc>
                <a:tc>
                  <a:txBody>
                    <a:bodyPr/>
                    <a:lstStyle/>
                    <a:p>
                      <a:pPr marL="57150" marR="0" lvl="0" indent="0" algn="ctr" defTabSz="914400" rtl="0" eaLnBrk="1" fontAlgn="auto" latinLnBrk="0" hangingPunct="1">
                        <a:lnSpc>
                          <a:spcPct val="100000"/>
                        </a:lnSpc>
                        <a:spcBef>
                          <a:spcPts val="760"/>
                        </a:spcBef>
                        <a:spcAft>
                          <a:spcPts val="0"/>
                        </a:spcAft>
                        <a:buClrTx/>
                        <a:buSzTx/>
                        <a:buFontTx/>
                        <a:buNone/>
                        <a:tabLst/>
                        <a:defRPr/>
                      </a:pPr>
                      <a:r>
                        <a:rPr lang="en-US" sz="1050" b="1" i="0" spc="10" dirty="0">
                          <a:solidFill>
                            <a:srgbClr val="FFFFFF"/>
                          </a:solidFill>
                          <a:latin typeface="Calibri" panose="020F0502020204030204" pitchFamily="34" charset="0"/>
                          <a:cs typeface="Calibri" panose="020F0502020204030204" pitchFamily="34" charset="0"/>
                        </a:rPr>
                        <a:t>Anti-HBs</a:t>
                      </a:r>
                      <a:endParaRPr lang="en-US" sz="105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lnR w="6350" cap="flat" cmpd="sng" algn="ctr">
                      <a:solidFill>
                        <a:srgbClr val="FFFFFF"/>
                      </a:solidFill>
                      <a:prstDash val="solid"/>
                      <a:round/>
                      <a:headEnd type="none" w="med" len="med"/>
                      <a:tailEnd type="none" w="med" len="med"/>
                    </a:lnR>
                    <a:solidFill>
                      <a:srgbClr val="005E6D"/>
                    </a:solidFill>
                  </a:tcPr>
                </a:tc>
                <a:tc>
                  <a:txBody>
                    <a:bodyPr/>
                    <a:lstStyle/>
                    <a:p>
                      <a:pPr marL="57150" marR="0" lvl="0" indent="0" algn="ctr" defTabSz="914400" rtl="0" eaLnBrk="1" fontAlgn="auto" latinLnBrk="0" hangingPunct="1">
                        <a:lnSpc>
                          <a:spcPct val="100000"/>
                        </a:lnSpc>
                        <a:spcBef>
                          <a:spcPts val="760"/>
                        </a:spcBef>
                        <a:spcAft>
                          <a:spcPts val="0"/>
                        </a:spcAft>
                        <a:buClrTx/>
                        <a:buSzTx/>
                        <a:buFontTx/>
                        <a:buNone/>
                        <a:tabLst/>
                        <a:defRPr/>
                      </a:pPr>
                      <a:r>
                        <a:rPr lang="en-US" sz="1050" b="1" i="0" spc="10" dirty="0">
                          <a:solidFill>
                            <a:srgbClr val="FFFFFF"/>
                          </a:solidFill>
                          <a:latin typeface="Calibri" panose="020F0502020204030204" pitchFamily="34" charset="0"/>
                          <a:cs typeface="Calibri" panose="020F0502020204030204" pitchFamily="34" charset="0"/>
                        </a:rPr>
                        <a:t>HBV DNA</a:t>
                      </a:r>
                      <a:endParaRPr lang="en-US" sz="105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lnR w="6350" cap="flat" cmpd="sng" algn="ctr">
                      <a:solidFill>
                        <a:srgbClr val="FFFFFF"/>
                      </a:solidFill>
                      <a:prstDash val="solid"/>
                      <a:round/>
                      <a:headEnd type="none" w="med" len="med"/>
                      <a:tailEnd type="none" w="med" len="med"/>
                    </a:lnR>
                    <a:solidFill>
                      <a:srgbClr val="005E6D"/>
                    </a:solidFill>
                  </a:tcPr>
                </a:tc>
                <a:tc>
                  <a:txBody>
                    <a:bodyPr/>
                    <a:lstStyle/>
                    <a:p>
                      <a:pPr marL="57150" marR="0" lvl="0" indent="0" algn="ctr" defTabSz="914400" rtl="0" eaLnBrk="1" fontAlgn="auto" latinLnBrk="0" hangingPunct="1">
                        <a:lnSpc>
                          <a:spcPct val="100000"/>
                        </a:lnSpc>
                        <a:spcBef>
                          <a:spcPts val="760"/>
                        </a:spcBef>
                        <a:spcAft>
                          <a:spcPts val="0"/>
                        </a:spcAft>
                        <a:buClrTx/>
                        <a:buSzTx/>
                        <a:buFontTx/>
                        <a:buNone/>
                        <a:tabLst/>
                        <a:defRPr/>
                      </a:pPr>
                      <a:r>
                        <a:rPr lang="en-US" sz="1050" b="1" i="0" spc="10" dirty="0">
                          <a:solidFill>
                            <a:srgbClr val="FFFFFF"/>
                          </a:solidFill>
                          <a:latin typeface="Calibri" panose="020F0502020204030204" pitchFamily="34" charset="0"/>
                          <a:cs typeface="Calibri" panose="020F0502020204030204" pitchFamily="34" charset="0"/>
                        </a:rPr>
                        <a:t>Possible Interpretation*</a:t>
                      </a:r>
                      <a:endParaRPr lang="en-US" sz="105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374359">
                <a:tc>
                  <a:txBody>
                    <a:bodyPr/>
                    <a:lstStyle/>
                    <a:p>
                      <a:pPr marL="57150" lvl="0" indent="-57150" algn="ctr">
                        <a:lnSpc>
                          <a:spcPct val="100000"/>
                        </a:lnSpc>
                        <a:spcBef>
                          <a:spcPts val="530"/>
                        </a:spcBef>
                        <a:tabLst/>
                      </a:pPr>
                      <a:r>
                        <a:rPr lang="en-US" sz="900" b="0" i="0"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R w="6350">
                      <a:solidFill>
                        <a:srgbClr val="005E6D"/>
                      </a:solidFill>
                      <a:prstDash val="solid"/>
                    </a:lnR>
                    <a:lnB w="6350">
                      <a:solidFill>
                        <a:srgbClr val="005E6D"/>
                      </a:solidFill>
                      <a:prstDash val="solid"/>
                    </a:lnB>
                    <a:solidFill>
                      <a:srgbClr val="FFFFFF"/>
                    </a:solidFill>
                  </a:tcPr>
                </a:tc>
                <a:tc>
                  <a:txBody>
                    <a:bodyPr/>
                    <a:lstStyle/>
                    <a:p>
                      <a:pPr marL="57150" indent="-53975" algn="ctr">
                        <a:lnSpc>
                          <a:spcPct val="100000"/>
                        </a:lnSpc>
                        <a:spcBef>
                          <a:spcPts val="530"/>
                        </a:spcBef>
                        <a:tabLst/>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indent="-53975" algn="ctr">
                        <a:lnSpc>
                          <a:spcPct val="100000"/>
                        </a:lnSpc>
                        <a:spcBef>
                          <a:spcPts val="530"/>
                        </a:spcBef>
                        <a:tabLst/>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B w="6350">
                      <a:solidFill>
                        <a:srgbClr val="005E6D"/>
                      </a:solidFill>
                      <a:prstDash val="solid"/>
                    </a:lnB>
                    <a:solidFill>
                      <a:srgbClr val="FFFFFF"/>
                    </a:solidFill>
                  </a:tcPr>
                </a:tc>
                <a:tc>
                  <a:txBody>
                    <a:bodyPr/>
                    <a:lstStyle/>
                    <a:p>
                      <a:pPr marL="57150" marR="0" lvl="0" indent="-53975" algn="ctr" defTabSz="914400" rtl="0" eaLnBrk="1" fontAlgn="auto" latinLnBrk="0" hangingPunct="1">
                        <a:lnSpc>
                          <a:spcPct val="100000"/>
                        </a:lnSpc>
                        <a:spcBef>
                          <a:spcPts val="530"/>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B w="6350" cap="flat" cmpd="sng" algn="ctr">
                      <a:solidFill>
                        <a:srgbClr val="005E6D"/>
                      </a:solidFill>
                      <a:prstDash val="solid"/>
                      <a:round/>
                      <a:headEnd type="none" w="med" len="med"/>
                      <a:tailEnd type="none" w="med" len="med"/>
                    </a:lnB>
                    <a:solidFill>
                      <a:srgbClr val="FFFFFF"/>
                    </a:solidFill>
                  </a:tcPr>
                </a:tc>
                <a:tc>
                  <a:txBody>
                    <a:bodyPr/>
                    <a:lstStyle/>
                    <a:p>
                      <a:pPr marL="57150" marR="0" lvl="0" indent="0" algn="ctr" defTabSz="914400" rtl="0" eaLnBrk="1" fontAlgn="auto" latinLnBrk="0" hangingPunct="1">
                        <a:lnSpc>
                          <a:spcPct val="100000"/>
                        </a:lnSpc>
                        <a:spcBef>
                          <a:spcPts val="530"/>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B w="6350" cap="flat" cmpd="sng" algn="ctr">
                      <a:solidFill>
                        <a:srgbClr val="005E6D"/>
                      </a:solidFill>
                      <a:prstDash val="solid"/>
                      <a:round/>
                      <a:headEnd type="none" w="med" len="med"/>
                      <a:tailEnd type="none" w="med" len="med"/>
                    </a:lnB>
                    <a:solidFill>
                      <a:srgbClr val="FFFFFF"/>
                    </a:solidFill>
                  </a:tcPr>
                </a:tc>
                <a:tc>
                  <a:txBody>
                    <a:bodyPr/>
                    <a:lstStyle/>
                    <a:p>
                      <a:pPr marL="91440" algn="l">
                        <a:lnSpc>
                          <a:spcPct val="100000"/>
                        </a:lnSpc>
                        <a:spcBef>
                          <a:spcPts val="530"/>
                        </a:spcBef>
                      </a:pPr>
                      <a:r>
                        <a:rPr lang="en-US" sz="900" b="0" i="0" dirty="0">
                          <a:solidFill>
                            <a:srgbClr val="231F20"/>
                          </a:solidFill>
                          <a:latin typeface="Calibri" panose="020F0502020204030204" pitchFamily="34" charset="0"/>
                          <a:cs typeface="Calibri" panose="020F0502020204030204" pitchFamily="34" charset="0"/>
                        </a:rPr>
                        <a:t>Never infected: susceptible if never vaccinated or vaccine failure</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4359">
                <a:tc>
                  <a:txBody>
                    <a:bodyPr/>
                    <a:lstStyle/>
                    <a:p>
                      <a:pPr marL="346075" marR="223520" lvl="0" indent="-115888" algn="ctr">
                        <a:lnSpc>
                          <a:spcPts val="1000"/>
                        </a:lnSpc>
                        <a:spcBef>
                          <a:spcPts val="484"/>
                        </a:spcBef>
                        <a:tabLst/>
                      </a:pPr>
                      <a:r>
                        <a:rPr lang="en-US" sz="900" b="0" i="0" spc="5"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0" lvl="0" indent="-53975"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0" lvl="0" indent="-53975"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a:solidFill>
                        <a:srgbClr val="005E6D"/>
                      </a:solidFill>
                      <a:prstDash val="solid"/>
                    </a:lnT>
                    <a:lnB w="6350">
                      <a:solidFill>
                        <a:srgbClr val="005E6D"/>
                      </a:solidFill>
                      <a:prstDash val="solid"/>
                    </a:lnB>
                    <a:solidFill>
                      <a:srgbClr val="FFFFFF"/>
                    </a:solidFill>
                  </a:tcPr>
                </a:tc>
                <a:tc>
                  <a:txBody>
                    <a:bodyPr/>
                    <a:lstStyle/>
                    <a:p>
                      <a:pPr marL="57150" marR="0" lvl="0" indent="-53975"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algn="l">
                        <a:lnSpc>
                          <a:spcPct val="100000"/>
                        </a:lnSpc>
                        <a:spcBef>
                          <a:spcPts val="885"/>
                        </a:spcBef>
                      </a:pPr>
                      <a:r>
                        <a:rPr lang="en-US" sz="900" b="0" i="0" dirty="0">
                          <a:solidFill>
                            <a:srgbClr val="231F20"/>
                          </a:solidFill>
                          <a:latin typeface="Calibri" panose="020F0502020204030204" pitchFamily="34" charset="0"/>
                          <a:cs typeface="Calibri" panose="020F0502020204030204" pitchFamily="34" charset="0"/>
                        </a:rPr>
                        <a:t>Early acute infection (if HBV DNA is positive); transiently positive for HBsAg after vaccination (if HBV DNA is negative)</a:t>
                      </a:r>
                      <a:r>
                        <a:rPr lang="en-US" sz="900" b="0" i="0" spc="-5"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3974">
                <a:tc>
                  <a:txBody>
                    <a:bodyPr/>
                    <a:lstStyle/>
                    <a:p>
                      <a:pPr marL="57150" marR="223520" lvl="0" indent="173038" algn="ctr">
                        <a:lnSpc>
                          <a:spcPts val="1000"/>
                        </a:lnSpc>
                        <a:spcBef>
                          <a:spcPts val="484"/>
                        </a:spcBef>
                        <a:tabLst/>
                      </a:pPr>
                      <a:r>
                        <a:rPr lang="en-US" sz="900" b="0" i="0" spc="5"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459105" indent="403225" algn="ctr">
                        <a:lnSpc>
                          <a:spcPts val="1000"/>
                        </a:lnSpc>
                        <a:spcBef>
                          <a:spcPts val="484"/>
                        </a:spcBef>
                        <a:tabLst/>
                      </a:pPr>
                      <a:r>
                        <a:rPr lang="en-US" sz="900" b="0" i="0"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indent="-53975" algn="ctr">
                        <a:lnSpc>
                          <a:spcPct val="100000"/>
                        </a:lnSpc>
                        <a:spcBef>
                          <a:spcPts val="885"/>
                        </a:spcBef>
                        <a:tabLst/>
                      </a:pPr>
                      <a:r>
                        <a:rPr lang="en-US" sz="900" b="0" i="0" spc="5"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a:solidFill>
                        <a:srgbClr val="005E6D"/>
                      </a:solidFill>
                      <a:prstDash val="solid"/>
                    </a:lnT>
                    <a:lnB w="6350">
                      <a:solidFill>
                        <a:srgbClr val="005E6D"/>
                      </a:solidFill>
                      <a:prstDash val="solid"/>
                    </a:lnB>
                    <a:solidFill>
                      <a:srgbClr val="FFFFFF"/>
                    </a:solidFill>
                  </a:tcPr>
                </a:tc>
                <a:tc>
                  <a:txBody>
                    <a:bodyPr/>
                    <a:lstStyle/>
                    <a:p>
                      <a:pPr marL="57150" marR="0" lvl="0" indent="-53975"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gn="ctr">
                        <a:lnSpc>
                          <a:spcPct val="100000"/>
                        </a:lnSpc>
                        <a:spcBef>
                          <a:spcPts val="885"/>
                        </a:spcBef>
                      </a:pPr>
                      <a:r>
                        <a:rPr lang="en-US" sz="900" b="0" i="0"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algn="l">
                        <a:lnSpc>
                          <a:spcPct val="100000"/>
                        </a:lnSpc>
                        <a:spcBef>
                          <a:spcPts val="885"/>
                        </a:spcBef>
                      </a:pPr>
                      <a:r>
                        <a:rPr lang="en-US" sz="900" b="0" i="0" dirty="0">
                          <a:solidFill>
                            <a:srgbClr val="231F20"/>
                          </a:solidFill>
                          <a:latin typeface="Calibri" panose="020F0502020204030204" pitchFamily="34" charset="0"/>
                          <a:cs typeface="Calibri" panose="020F0502020204030204" pitchFamily="34" charset="0"/>
                        </a:rPr>
                        <a:t>Acute infection </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74359">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indent="-53975" algn="ctr">
                        <a:lnSpc>
                          <a:spcPct val="100000"/>
                        </a:lnSpc>
                        <a:spcBef>
                          <a:spcPts val="885"/>
                        </a:spcBef>
                        <a:tabLst/>
                      </a:pPr>
                      <a:r>
                        <a:rPr lang="en-US" sz="900" b="0" i="0"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indent="-53975" algn="ctr">
                        <a:lnSpc>
                          <a:spcPct val="100000"/>
                        </a:lnSpc>
                        <a:spcBef>
                          <a:spcPts val="885"/>
                        </a:spcBef>
                        <a:tabLst/>
                      </a:pPr>
                      <a:r>
                        <a:rPr lang="en-US" sz="900" b="0" i="0" spc="5"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a:solidFill>
                        <a:srgbClr val="005E6D"/>
                      </a:solidFill>
                      <a:prstDash val="solid"/>
                    </a:lnT>
                    <a:lnB w="6350">
                      <a:solidFill>
                        <a:srgbClr val="005E6D"/>
                      </a:solidFill>
                      <a:prstDash val="soli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algn="l">
                        <a:lnSpc>
                          <a:spcPct val="100000"/>
                        </a:lnSpc>
                        <a:spcBef>
                          <a:spcPts val="885"/>
                        </a:spcBef>
                      </a:pPr>
                      <a:r>
                        <a:rPr lang="en-US" sz="900" b="0" i="0" dirty="0">
                          <a:solidFill>
                            <a:srgbClr val="231F20"/>
                          </a:solidFill>
                          <a:latin typeface="Calibri" panose="020F0502020204030204" pitchFamily="34" charset="0"/>
                          <a:cs typeface="Calibri" panose="020F0502020204030204" pitchFamily="34" charset="0"/>
                        </a:rPr>
                        <a:t>Acute resolving infection; “window period” if anti-HBs is negative</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3974">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R w="6350">
                      <a:solidFill>
                        <a:srgbClr val="005E6D"/>
                      </a:solidFill>
                      <a:prstDash val="soli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459105" indent="403225" algn="ctr">
                        <a:lnSpc>
                          <a:spcPts val="1000"/>
                        </a:lnSpc>
                        <a:spcBef>
                          <a:spcPts val="484"/>
                        </a:spcBef>
                        <a:tabLst/>
                      </a:pPr>
                      <a:r>
                        <a:rPr lang="en-US" sz="900" b="0" i="0"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a:solidFill>
                        <a:srgbClr val="005E6D"/>
                      </a:solidFill>
                      <a:prstDash val="soli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indent="174625" algn="ctr">
                        <a:lnSpc>
                          <a:spcPts val="1000"/>
                        </a:lnSpc>
                        <a:spcBef>
                          <a:spcPts val="484"/>
                        </a:spcBef>
                        <a:tabLst/>
                      </a:pPr>
                      <a:r>
                        <a:rPr lang="en-US" sz="900" b="0" i="0"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a:solidFill>
                        <a:srgbClr val="005E6D"/>
                      </a:solidFill>
                      <a:prstDash val="soli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marR="244475" algn="l">
                        <a:lnSpc>
                          <a:spcPts val="1000"/>
                        </a:lnSpc>
                        <a:spcBef>
                          <a:spcPts val="484"/>
                        </a:spcBef>
                      </a:pPr>
                      <a:r>
                        <a:rPr lang="en-US" sz="900" b="0" i="0" dirty="0">
                          <a:solidFill>
                            <a:srgbClr val="231F20"/>
                          </a:solidFill>
                          <a:latin typeface="Calibri" panose="020F0502020204030204" pitchFamily="34" charset="0"/>
                          <a:cs typeface="Calibri" panose="020F0502020204030204" pitchFamily="34" charset="0"/>
                        </a:rPr>
                        <a:t>Recovered from past infection and immune</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33974">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a:t>
                      </a:r>
                    </a:p>
                  </a:txBody>
                  <a:tcPr anchor="ctr" anchorCtr="1">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459105" indent="403225" algn="ctr">
                        <a:lnSpc>
                          <a:spcPts val="1000"/>
                        </a:lnSpc>
                        <a:spcBef>
                          <a:spcPts val="484"/>
                        </a:spcBef>
                        <a:tabLst/>
                      </a:pPr>
                      <a:r>
                        <a:rPr lang="en-US" sz="900" b="0" i="0" dirty="0">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a:t>
                      </a: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marR="244475" algn="l">
                        <a:lnSpc>
                          <a:spcPts val="1000"/>
                        </a:lnSpc>
                        <a:spcBef>
                          <a:spcPts val="484"/>
                        </a:spcBef>
                      </a:pPr>
                      <a:r>
                        <a:rPr lang="en-US" sz="900" b="0" i="0" dirty="0">
                          <a:latin typeface="Calibri" panose="020F0502020204030204" pitchFamily="34" charset="0"/>
                          <a:cs typeface="Calibri" panose="020F0502020204030204" pitchFamily="34" charset="0"/>
                        </a:rPr>
                        <a:t>Chronic HBV infection</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376621125"/>
                  </a:ext>
                </a:extLst>
              </a:tr>
              <a:tr h="353561">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459105" lvl="0" indent="4032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indent="174625" algn="ctr">
                        <a:lnSpc>
                          <a:spcPts val="1000"/>
                        </a:lnSpc>
                        <a:spcBef>
                          <a:spcPts val="484"/>
                        </a:spcBef>
                        <a:tabLst/>
                      </a:pPr>
                      <a:r>
                        <a:rPr lang="en-US" sz="900" b="0" i="0" dirty="0">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marR="244475" algn="l">
                        <a:lnSpc>
                          <a:spcPts val="1000"/>
                        </a:lnSpc>
                        <a:spcBef>
                          <a:spcPts val="484"/>
                        </a:spcBef>
                      </a:pPr>
                      <a:r>
                        <a:rPr lang="en-US" sz="900" b="0" i="0" dirty="0">
                          <a:latin typeface="Calibri" panose="020F0502020204030204" pitchFamily="34" charset="0"/>
                          <a:cs typeface="Calibri" panose="020F0502020204030204" pitchFamily="34" charset="0"/>
                        </a:rPr>
                        <a:t>Immune from vaccination; passive anti-HBs transfer after hepatitis B immune globulin administration</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452316985"/>
                  </a:ext>
                </a:extLst>
              </a:tr>
              <a:tr h="233974">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459105" indent="403225" algn="ctr">
                        <a:lnSpc>
                          <a:spcPts val="1000"/>
                        </a:lnSpc>
                        <a:spcBef>
                          <a:spcPts val="484"/>
                        </a:spcBef>
                        <a:tabLst/>
                      </a:pPr>
                      <a:r>
                        <a:rPr lang="en-US" sz="900" b="0" i="0" dirty="0">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0" lvl="0" indent="-53975"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marR="244475" algn="l">
                        <a:lnSpc>
                          <a:spcPts val="1000"/>
                        </a:lnSpc>
                        <a:spcBef>
                          <a:spcPts val="484"/>
                        </a:spcBef>
                      </a:pPr>
                      <a:r>
                        <a:rPr lang="en-US" sz="900" b="0" i="0" dirty="0">
                          <a:latin typeface="Calibri" panose="020F0502020204030204" pitchFamily="34" charset="0"/>
                          <a:cs typeface="Calibri" panose="020F0502020204030204" pitchFamily="34" charset="0"/>
                        </a:rPr>
                        <a:t>Isolated total anti-HBc positive</a:t>
                      </a:r>
                      <a:r>
                        <a:rPr lang="en-US" sz="900" b="0" i="0" spc="-5"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350454797"/>
                  </a:ext>
                </a:extLst>
              </a:tr>
              <a:tr h="233974">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a:t>
                      </a: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91440" marR="244475" algn="l">
                        <a:lnSpc>
                          <a:spcPts val="1000"/>
                        </a:lnSpc>
                        <a:spcBef>
                          <a:spcPts val="484"/>
                        </a:spcBef>
                      </a:pPr>
                      <a:r>
                        <a:rPr lang="en-US" sz="900" b="0" i="0" dirty="0">
                          <a:latin typeface="Calibri" panose="020F0502020204030204" pitchFamily="34" charset="0"/>
                          <a:cs typeface="Calibri" panose="020F0502020204030204" pitchFamily="34" charset="0"/>
                        </a:rPr>
                        <a:t>Occult HBV infection</a:t>
                      </a:r>
                      <a:r>
                        <a:rPr lang="en-US" sz="800" b="0" i="0" spc="7" baseline="33333" dirty="0">
                          <a:solidFill>
                            <a:srgbClr val="231F20"/>
                          </a:solidFill>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3769923117"/>
                  </a:ext>
                </a:extLst>
              </a:tr>
              <a:tr h="305794">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R w="6350" cap="flat" cmpd="sng" algn="ctr">
                      <a:solidFill>
                        <a:srgbClr val="005E6D"/>
                      </a:solidFill>
                      <a:prstDash val="solid"/>
                      <a:round/>
                      <a:headEnd type="none" w="med" len="med"/>
                      <a:tailEnd type="none" w="med" len="med"/>
                    </a:lnR>
                    <a:lnT w="6350">
                      <a:solidFill>
                        <a:srgbClr val="005E6D"/>
                      </a:solidFill>
                      <a:prstDash val="solid"/>
                    </a:lnT>
                    <a:lnB w="12700" cap="flat" cmpd="sng" algn="ctr">
                      <a:noFill/>
                      <a:prstDash val="solid"/>
                      <a:round/>
                      <a:headEnd type="none" w="med" len="med"/>
                      <a:tailEnd type="none" w="med" len="med"/>
                    </a:lnB>
                    <a:solidFill>
                      <a:srgbClr val="FFFFFF"/>
                    </a:solidFill>
                  </a:tcPr>
                </a:tc>
                <a:tc>
                  <a:txBody>
                    <a:bodyPr/>
                    <a:lstStyle/>
                    <a:p>
                      <a:pPr marL="57150" marR="459105" indent="403225" algn="ctr">
                        <a:lnSpc>
                          <a:spcPts val="1000"/>
                        </a:lnSpc>
                        <a:spcBef>
                          <a:spcPts val="484"/>
                        </a:spcBef>
                        <a:tabLst/>
                      </a:pPr>
                      <a:r>
                        <a:rPr lang="en-US" sz="900" b="0" i="0" dirty="0">
                          <a:latin typeface="Calibri" panose="020F0502020204030204" pitchFamily="34" charset="0"/>
                          <a:cs typeface="Calibri" panose="020F0502020204030204" pitchFamily="34" charset="0"/>
                        </a:rPr>
                        <a:t>+</a:t>
                      </a:r>
                      <a:endParaRPr sz="900" b="0" i="0" dirty="0">
                        <a:latin typeface="Calibri" panose="020F0502020204030204" pitchFamily="34" charset="0"/>
                        <a:cs typeface="Calibri" panose="020F0502020204030204" pitchFamily="34" charset="0"/>
                      </a:endParaRP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12700" cap="flat" cmpd="sng" algn="ctr">
                      <a:noFill/>
                      <a:prstDash val="solid"/>
                      <a:round/>
                      <a:headEnd type="none" w="med" len="med"/>
                      <a:tailEnd type="none" w="med" len="me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12700" cap="flat" cmpd="sng" algn="ctr">
                      <a:noFill/>
                      <a:prstDash val="solid"/>
                      <a:round/>
                      <a:headEnd type="none" w="med" len="med"/>
                      <a:tailEnd type="none" w="med" len="med"/>
                    </a:lnB>
                    <a:solidFill>
                      <a:srgbClr val="FFFFFF"/>
                    </a:solidFill>
                  </a:tcPr>
                </a:tc>
                <a:tc>
                  <a:txBody>
                    <a:bodyPr/>
                    <a:lstStyle/>
                    <a:p>
                      <a:pPr marL="57150" marR="0" lvl="0" indent="-57150" algn="ctr" defTabSz="914400" rtl="0" eaLnBrk="1" fontAlgn="auto" latinLnBrk="0" hangingPunct="1">
                        <a:lnSpc>
                          <a:spcPct val="100000"/>
                        </a:lnSpc>
                        <a:spcBef>
                          <a:spcPts val="885"/>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 or </a:t>
                      </a:r>
                      <a:r>
                        <a:rPr lang="en-US" sz="900" b="0" i="0" dirty="0">
                          <a:solidFill>
                            <a:srgbClr val="231F20"/>
                          </a:solidFill>
                          <a:latin typeface="Calibri" panose="020F0502020204030204" pitchFamily="34" charset="0"/>
                          <a:cs typeface="Calibri" panose="020F0502020204030204" pitchFamily="34" charset="0"/>
                        </a:rPr>
                        <a:t>–</a:t>
                      </a:r>
                      <a:endParaRPr lang="en-US" sz="900" b="0" i="0" dirty="0">
                        <a:latin typeface="Calibri" panose="020F0502020204030204" pitchFamily="34" charset="0"/>
                        <a:cs typeface="Calibri" panose="020F0502020204030204" pitchFamily="34" charset="0"/>
                      </a:endParaRPr>
                    </a:p>
                  </a:txBody>
                  <a:tcPr marT="0" marB="0"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57150" marR="244475" lvl="0" indent="174625" algn="ctr" defTabSz="914400" rtl="0" eaLnBrk="1" fontAlgn="auto" latinLnBrk="0" hangingPunct="1">
                        <a:lnSpc>
                          <a:spcPts val="1000"/>
                        </a:lnSpc>
                        <a:spcBef>
                          <a:spcPts val="484"/>
                        </a:spcBef>
                        <a:spcAft>
                          <a:spcPts val="0"/>
                        </a:spcAft>
                        <a:buClrTx/>
                        <a:buSzTx/>
                        <a:buFontTx/>
                        <a:buNone/>
                        <a:tabLst/>
                        <a:defRPr/>
                      </a:pPr>
                      <a:r>
                        <a:rPr lang="en-US" sz="900" b="0" i="0" dirty="0">
                          <a:latin typeface="Calibri" panose="020F0502020204030204" pitchFamily="34" charset="0"/>
                          <a:cs typeface="Calibri" panose="020F0502020204030204" pitchFamily="34" charset="0"/>
                        </a:rPr>
                        <a:t>+</a:t>
                      </a:r>
                    </a:p>
                  </a:txBody>
                  <a:tcPr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91440" marR="244475" algn="l">
                        <a:lnSpc>
                          <a:spcPts val="1000"/>
                        </a:lnSpc>
                        <a:spcBef>
                          <a:spcPts val="484"/>
                        </a:spcBef>
                      </a:pPr>
                      <a:r>
                        <a:rPr lang="en-US" sz="900" b="0" i="0" dirty="0">
                          <a:latin typeface="Calibri" panose="020F0502020204030204" pitchFamily="34" charset="0"/>
                          <a:cs typeface="Calibri" panose="020F0502020204030204" pitchFamily="34" charset="0"/>
                        </a:rPr>
                        <a:t>Possible HBsAg mutant infection</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376038523"/>
                  </a:ext>
                </a:extLst>
              </a:tr>
            </a:tbl>
          </a:graphicData>
        </a:graphic>
      </p:graphicFrame>
      <p:sp>
        <p:nvSpPr>
          <p:cNvPr id="5" name="Table 3-1 Footnotes Cont.">
            <a:extLst>
              <a:ext uri="{FF2B5EF4-FFF2-40B4-BE49-F238E27FC236}">
                <a16:creationId xmlns:a16="http://schemas.microsoft.com/office/drawing/2014/main" id="{F5C282D6-5CA3-9047-8866-8EC6F8841C7F}"/>
              </a:ext>
            </a:extLst>
          </p:cNvPr>
          <p:cNvSpPr/>
          <p:nvPr/>
        </p:nvSpPr>
        <p:spPr>
          <a:xfrm>
            <a:off x="925286" y="5301718"/>
            <a:ext cx="5496672" cy="1061829"/>
          </a:xfrm>
          <a:prstGeom prst="rect">
            <a:avLst/>
          </a:prstGeom>
        </p:spPr>
        <p:txBody>
          <a:bodyPr wrap="square">
            <a:spAutoFit/>
          </a:bodyPr>
          <a:lstStyle/>
          <a:p>
            <a:r>
              <a:rPr lang="en-US" sz="900" baseline="30000" dirty="0">
                <a:solidFill>
                  <a:srgbClr val="595959"/>
                </a:solidFill>
                <a:latin typeface="Calibri Light" panose="020F0302020204030204" pitchFamily="34" charset="0"/>
                <a:cs typeface="Calibri Light" panose="020F0302020204030204" pitchFamily="34" charset="0"/>
              </a:rPr>
              <a:t>§</a:t>
            </a:r>
            <a:r>
              <a:rPr lang="en-US" sz="900" dirty="0">
                <a:solidFill>
                  <a:srgbClr val="595959"/>
                </a:solidFill>
                <a:latin typeface="Calibri Light" panose="020F0302020204030204" pitchFamily="34" charset="0"/>
                <a:cs typeface="Calibri Light" panose="020F0302020204030204" pitchFamily="34" charset="0"/>
              </a:rPr>
              <a:t>HBsAg mutants will not be detectable if testing was performed using an older assay that cannot detect HBsAg mutants. HBsAg mutant strains can be detected by some HBsAg assays that first became available in the United States in 2015, including Abbot ARCHITECT instrument, ETI-MAK-2 PLUS, and Siemens </a:t>
            </a:r>
            <a:r>
              <a:rPr lang="en-US" sz="900" dirty="0" err="1">
                <a:solidFill>
                  <a:srgbClr val="595959"/>
                </a:solidFill>
                <a:latin typeface="Calibri Light" panose="020F0302020204030204" pitchFamily="34" charset="0"/>
                <a:cs typeface="Calibri Light" panose="020F0302020204030204" pitchFamily="34" charset="0"/>
              </a:rPr>
              <a:t>Advia</a:t>
            </a:r>
            <a:r>
              <a:rPr lang="en-US" sz="900" dirty="0">
                <a:solidFill>
                  <a:srgbClr val="595959"/>
                </a:solidFill>
                <a:latin typeface="Calibri Light" panose="020F0302020204030204" pitchFamily="34" charset="0"/>
                <a:cs typeface="Calibri Light" panose="020F0302020204030204" pitchFamily="34" charset="0"/>
              </a:rPr>
              <a:t> Centaur XP or XPT instrument. Though specimens should be tested using an assay that can detect HBsAg mutants, older HBsAg assays that cannot detect HBsAg mutants remain available. Reference: </a:t>
            </a:r>
            <a:r>
              <a:rPr lang="en-US" sz="900" dirty="0" err="1">
                <a:solidFill>
                  <a:srgbClr val="595959"/>
                </a:solidFill>
                <a:latin typeface="Calibri Light" panose="020F0302020204030204" pitchFamily="34" charset="0"/>
                <a:cs typeface="Calibri Light" panose="020F0302020204030204" pitchFamily="34" charset="0"/>
              </a:rPr>
              <a:t>Apata</a:t>
            </a:r>
            <a:r>
              <a:rPr lang="en-US" sz="900" dirty="0">
                <a:solidFill>
                  <a:srgbClr val="595959"/>
                </a:solidFill>
                <a:latin typeface="Calibri Light" panose="020F0302020204030204" pitchFamily="34" charset="0"/>
                <a:cs typeface="Calibri Light" panose="020F0302020204030204" pitchFamily="34" charset="0"/>
              </a:rPr>
              <a:t> I W, Nguyen D B, </a:t>
            </a:r>
            <a:r>
              <a:rPr lang="en-US" sz="900" dirty="0" err="1">
                <a:solidFill>
                  <a:srgbClr val="595959"/>
                </a:solidFill>
                <a:latin typeface="Calibri Light" panose="020F0302020204030204" pitchFamily="34" charset="0"/>
                <a:cs typeface="Calibri Light" panose="020F0302020204030204" pitchFamily="34" charset="0"/>
              </a:rPr>
              <a:t>Khudyakov</a:t>
            </a:r>
            <a:r>
              <a:rPr lang="en-US" sz="900" dirty="0">
                <a:solidFill>
                  <a:srgbClr val="595959"/>
                </a:solidFill>
                <a:latin typeface="Calibri Light" panose="020F0302020204030204" pitchFamily="34" charset="0"/>
                <a:cs typeface="Calibri Light" panose="020F0302020204030204" pitchFamily="34" charset="0"/>
              </a:rPr>
              <a:t> Y, et al. Hepatitis B virus mutant infections in hemodialysis patients: A case series. Kidney Medicine 2019; 1(6): 347-353. DOI: </a:t>
            </a:r>
            <a:r>
              <a:rPr lang="en-US" sz="900" u="sng" dirty="0">
                <a:solidFill>
                  <a:schemeClr val="bg1">
                    <a:lumMod val="65000"/>
                  </a:schemeClr>
                </a:solidFill>
                <a:latin typeface="Calibri Light" panose="020F0302020204030204" pitchFamily="34" charset="0"/>
                <a:cs typeface="Calibri Light" panose="020F0302020204030204" pitchFamily="34" charset="0"/>
                <a:hlinkClick r:id="rId2"/>
              </a:rPr>
              <a:t>https://</a:t>
            </a:r>
            <a:r>
              <a:rPr lang="en-US" sz="900" u="sng" dirty="0" err="1">
                <a:solidFill>
                  <a:schemeClr val="bg1">
                    <a:lumMod val="65000"/>
                  </a:schemeClr>
                </a:solidFill>
                <a:latin typeface="Calibri Light" panose="020F0302020204030204" pitchFamily="34" charset="0"/>
                <a:cs typeface="Calibri Light" panose="020F0302020204030204" pitchFamily="34" charset="0"/>
                <a:hlinkClick r:id="rId2"/>
              </a:rPr>
              <a:t>doi.org</a:t>
            </a:r>
            <a:r>
              <a:rPr lang="en-US" sz="900" u="sng" dirty="0">
                <a:solidFill>
                  <a:schemeClr val="bg1">
                    <a:lumMod val="65000"/>
                  </a:schemeClr>
                </a:solidFill>
                <a:latin typeface="Calibri Light" panose="020F0302020204030204" pitchFamily="34" charset="0"/>
                <a:cs typeface="Calibri Light" panose="020F0302020204030204" pitchFamily="34" charset="0"/>
                <a:hlinkClick r:id="rId2"/>
              </a:rPr>
              <a:t>/10.1016/j.xkme.2019.07.011</a:t>
            </a:r>
            <a:r>
              <a:rPr lang="en-US" sz="900" dirty="0">
                <a:solidFill>
                  <a:schemeClr val="bg1">
                    <a:lumMod val="65000"/>
                  </a:schemeClr>
                </a:solidFill>
                <a:latin typeface="Calibri Light" panose="020F0302020204030204" pitchFamily="34" charset="0"/>
                <a:cs typeface="Calibri Light" panose="020F0302020204030204" pitchFamily="34" charset="0"/>
              </a:rPr>
              <a:t>. </a:t>
            </a:r>
          </a:p>
        </p:txBody>
      </p:sp>
      <p:sp>
        <p:nvSpPr>
          <p:cNvPr id="3" name="Table 3-1 Footnotes">
            <a:extLst>
              <a:ext uri="{FF2B5EF4-FFF2-40B4-BE49-F238E27FC236}">
                <a16:creationId xmlns:a16="http://schemas.microsoft.com/office/drawing/2014/main" id="{832DC190-642E-7C4F-B9AE-FBB091881BCE}"/>
              </a:ext>
            </a:extLst>
          </p:cNvPr>
          <p:cNvSpPr>
            <a:spLocks noGrp="1"/>
          </p:cNvSpPr>
          <p:nvPr>
            <p:ph type="body" idx="1"/>
          </p:nvPr>
        </p:nvSpPr>
        <p:spPr>
          <a:xfrm>
            <a:off x="6691729" y="1690689"/>
            <a:ext cx="4469259" cy="4802708"/>
          </a:xfrm>
        </p:spPr>
        <p:txBody>
          <a:bodyPr/>
          <a:lstStyle/>
          <a:p>
            <a:r>
              <a:rPr lang="en-US" sz="900" dirty="0">
                <a:solidFill>
                  <a:srgbClr val="595959"/>
                </a:solidFill>
              </a:rPr>
              <a:t>Table modified from </a:t>
            </a:r>
            <a:r>
              <a:rPr lang="en-US" sz="900" u="sng" dirty="0">
                <a:solidFill>
                  <a:schemeClr val="bg1">
                    <a:lumMod val="65000"/>
                  </a:schemeClr>
                </a:solidFill>
                <a:hlinkClick r:id="rId3"/>
              </a:rPr>
              <a:t>https://</a:t>
            </a:r>
            <a:r>
              <a:rPr lang="en-US" sz="900" u="sng" dirty="0" err="1">
                <a:solidFill>
                  <a:schemeClr val="bg1">
                    <a:lumMod val="65000"/>
                  </a:schemeClr>
                </a:solidFill>
                <a:hlinkClick r:id="rId3"/>
              </a:rPr>
              <a:t>www.cdc.gov</a:t>
            </a:r>
            <a:r>
              <a:rPr lang="en-US" sz="900" u="sng" dirty="0">
                <a:solidFill>
                  <a:schemeClr val="bg1">
                    <a:lumMod val="65000"/>
                  </a:schemeClr>
                </a:solidFill>
                <a:hlinkClick r:id="rId3"/>
              </a:rPr>
              <a:t>/</a:t>
            </a:r>
            <a:r>
              <a:rPr lang="en-US" sz="900" u="sng" dirty="0" err="1">
                <a:solidFill>
                  <a:schemeClr val="bg1">
                    <a:lumMod val="65000"/>
                  </a:schemeClr>
                </a:solidFill>
                <a:hlinkClick r:id="rId3"/>
              </a:rPr>
              <a:t>mmwr</a:t>
            </a:r>
            <a:r>
              <a:rPr lang="en-US" sz="900" u="sng" dirty="0">
                <a:solidFill>
                  <a:schemeClr val="bg1">
                    <a:lumMod val="65000"/>
                  </a:schemeClr>
                </a:solidFill>
                <a:hlinkClick r:id="rId3"/>
              </a:rPr>
              <a:t>/volumes/67/</a:t>
            </a:r>
            <a:r>
              <a:rPr lang="en-US" sz="900" u="sng" dirty="0" err="1">
                <a:solidFill>
                  <a:schemeClr val="bg1">
                    <a:lumMod val="65000"/>
                  </a:schemeClr>
                </a:solidFill>
                <a:hlinkClick r:id="rId3"/>
              </a:rPr>
              <a:t>rr</a:t>
            </a:r>
            <a:r>
              <a:rPr lang="en-US" sz="900" u="sng" dirty="0">
                <a:solidFill>
                  <a:schemeClr val="bg1">
                    <a:lumMod val="65000"/>
                  </a:schemeClr>
                </a:solidFill>
                <a:hlinkClick r:id="rId3"/>
              </a:rPr>
              <a:t>/pdfs/rr6701-H.PDF</a:t>
            </a:r>
            <a:r>
              <a:rPr lang="en-US" sz="900" dirty="0">
                <a:solidFill>
                  <a:schemeClr val="bg1">
                    <a:lumMod val="65000"/>
                  </a:schemeClr>
                </a:solidFill>
              </a:rPr>
              <a:t>. </a:t>
            </a:r>
            <a:br>
              <a:rPr lang="en-US" sz="900" dirty="0">
                <a:solidFill>
                  <a:schemeClr val="bg1">
                    <a:lumMod val="65000"/>
                  </a:schemeClr>
                </a:solidFill>
              </a:rPr>
            </a:br>
            <a:br>
              <a:rPr lang="en-US" sz="900" dirty="0">
                <a:solidFill>
                  <a:schemeClr val="bg1">
                    <a:lumMod val="65000"/>
                  </a:schemeClr>
                </a:solidFill>
              </a:rPr>
            </a:br>
            <a:r>
              <a:rPr lang="en-US" sz="900" dirty="0">
                <a:solidFill>
                  <a:srgbClr val="595959"/>
                </a:solidFill>
              </a:rPr>
              <a:t>Abbreviations: – = negative; + = positive; anti-HBc = antibody to hepatitis B core antigen; anti-HBs = antibody to hepatitis B surface antigen; HBsAg = hepatitis B surface antigen; HBV DNA = hepatitis B virus deoxyribonucleic acid; IgM = immunoglobulin class M.</a:t>
            </a:r>
          </a:p>
          <a:p>
            <a:r>
              <a:rPr lang="en-US" sz="900" dirty="0">
                <a:solidFill>
                  <a:srgbClr val="595959"/>
                </a:solidFill>
              </a:rPr>
              <a:t>*Ingestion of high levels of biotin can significantly interfere with certain commonly used biotinylated immunoassays and cause false-positive or false-negative laboratory test results. The US Food and Drug Administration (FDA) is investigating thresholds associated with false-positive and false-negative tests. This section will be updated as more information becomes available. Reference</a:t>
            </a:r>
            <a:r>
              <a:rPr lang="en-US" sz="900" dirty="0">
                <a:solidFill>
                  <a:schemeClr val="bg1">
                    <a:lumMod val="65000"/>
                  </a:schemeClr>
                </a:solidFill>
              </a:rPr>
              <a:t>: </a:t>
            </a:r>
            <a:r>
              <a:rPr lang="en-US" sz="900" u="sng" dirty="0">
                <a:solidFill>
                  <a:schemeClr val="bg1">
                    <a:lumMod val="65000"/>
                  </a:schemeClr>
                </a:solidFill>
                <a:hlinkClick r:id="rId4"/>
              </a:rPr>
              <a:t>https://</a:t>
            </a:r>
            <a:r>
              <a:rPr lang="en-US" sz="900" u="sng" dirty="0" err="1">
                <a:solidFill>
                  <a:schemeClr val="bg1">
                    <a:lumMod val="65000"/>
                  </a:schemeClr>
                </a:solidFill>
                <a:hlinkClick r:id="rId4"/>
              </a:rPr>
              <a:t>www.fda.gov</a:t>
            </a:r>
            <a:r>
              <a:rPr lang="en-US" sz="900" u="sng" dirty="0">
                <a:solidFill>
                  <a:schemeClr val="bg1">
                    <a:lumMod val="65000"/>
                  </a:schemeClr>
                </a:solidFill>
                <a:hlinkClick r:id="rId4"/>
              </a:rPr>
              <a:t>/medical-devices/safety-communications/update-fda-warns-biotin-may-interfere-lab-tests-fda-safety-communication</a:t>
            </a:r>
            <a:r>
              <a:rPr lang="en-US" sz="900" dirty="0">
                <a:solidFill>
                  <a:schemeClr val="bg1">
                    <a:lumMod val="65000"/>
                  </a:schemeClr>
                </a:solidFill>
              </a:rPr>
              <a:t>.</a:t>
            </a:r>
          </a:p>
          <a:p>
            <a:r>
              <a:rPr lang="en-US" sz="900" dirty="0">
                <a:solidFill>
                  <a:srgbClr val="595959"/>
                </a:solidFill>
              </a:rPr>
              <a:t>†People who receive hepatitis B vaccine might be transiently positive for HBsAg, with reports of transient positivity 18 days post-vaccination</a:t>
            </a:r>
            <a:r>
              <a:rPr lang="en-US" sz="900" baseline="30000" dirty="0">
                <a:solidFill>
                  <a:srgbClr val="595959"/>
                </a:solidFill>
              </a:rPr>
              <a:t>(56)</a:t>
            </a:r>
            <a:r>
              <a:rPr lang="en-US" sz="900" dirty="0">
                <a:solidFill>
                  <a:srgbClr val="595959"/>
                </a:solidFill>
              </a:rPr>
              <a:t>. Retesting of patients who are positive for HBsAg shortly after hepatitis B vaccination at a later time is needed to determine the true HBV infection status. </a:t>
            </a:r>
          </a:p>
          <a:p>
            <a:r>
              <a:rPr lang="en-US" sz="900" dirty="0">
                <a:solidFill>
                  <a:srgbClr val="595959"/>
                </a:solidFill>
              </a:rPr>
              <a:t>‡Could result from:</a:t>
            </a:r>
          </a:p>
          <a:p>
            <a:r>
              <a:rPr lang="en-US" sz="900" dirty="0">
                <a:solidFill>
                  <a:srgbClr val="595959"/>
                </a:solidFill>
              </a:rPr>
              <a:t>Loss of anti-HBs after past resolved infection. HBV DNA is negative.</a:t>
            </a:r>
          </a:p>
          <a:p>
            <a:r>
              <a:rPr lang="en-US" sz="900" dirty="0">
                <a:solidFill>
                  <a:srgbClr val="595959"/>
                </a:solidFill>
              </a:rPr>
              <a:t>False-positive total anti-HBc, i.e., susceptible. HBV DNA is negative. To resolve the ambiguity of a false-positive total anti-HBc result, test a follow-up sample 4–8 weeks later. If found positive, interpret as a resolved infection. If negative, interpret as false-positive.</a:t>
            </a:r>
          </a:p>
          <a:p>
            <a:r>
              <a:rPr lang="en-US" sz="900" dirty="0">
                <a:solidFill>
                  <a:srgbClr val="595959"/>
                </a:solidFill>
              </a:rPr>
              <a:t>Passive maternal transfer of total anti-HBc to infant born to a HBsAg-positive gestational parent for up to 24 months. HBV DNA is negative.</a:t>
            </a:r>
          </a:p>
          <a:p>
            <a:r>
              <a:rPr lang="en-US" sz="900" dirty="0">
                <a:solidFill>
                  <a:srgbClr val="595959"/>
                </a:solidFill>
              </a:rPr>
              <a:t>Occult HBV infection. HBV DNA is positive, typically at low levels. Anti-HBs might or might not be positive.</a:t>
            </a:r>
          </a:p>
          <a:p>
            <a:r>
              <a:rPr lang="en-US" sz="900" dirty="0">
                <a:solidFill>
                  <a:srgbClr val="595959"/>
                </a:solidFill>
              </a:rPr>
              <a:t>HBsAg mutant infection. HBV DNA is positive, typically at high levels. Anti-HBs might or might not be positive.</a:t>
            </a:r>
          </a:p>
        </p:txBody>
      </p:sp>
    </p:spTree>
    <p:extLst>
      <p:ext uri="{BB962C8B-B14F-4D97-AF65-F5344CB8AC3E}">
        <p14:creationId xmlns:p14="http://schemas.microsoft.com/office/powerpoint/2010/main" val="42956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3-2 Title">
            <a:extLst>
              <a:ext uri="{FF2B5EF4-FFF2-40B4-BE49-F238E27FC236}">
                <a16:creationId xmlns:a16="http://schemas.microsoft.com/office/drawing/2014/main" id="{62072A02-841B-004B-9A23-C6725DEF0E2C}"/>
              </a:ext>
            </a:extLst>
          </p:cNvPr>
          <p:cNvSpPr>
            <a:spLocks noGrp="1"/>
          </p:cNvSpPr>
          <p:nvPr>
            <p:ph type="title"/>
          </p:nvPr>
        </p:nvSpPr>
        <p:spPr/>
        <p:txBody>
          <a:bodyPr/>
          <a:lstStyle/>
          <a:p>
            <a:r>
              <a:rPr lang="en-US" dirty="0"/>
              <a:t>Table 3-2. US Centers for Disease Control and Prevention (CDC) and Council of State and Territorial Epidemiologists (CSTE) case definition for acute hepatitis B, 2012</a:t>
            </a:r>
          </a:p>
        </p:txBody>
      </p:sp>
      <p:graphicFrame>
        <p:nvGraphicFramePr>
          <p:cNvPr id="4" name="Table 3-2">
            <a:extLst>
              <a:ext uri="{FF2B5EF4-FFF2-40B4-BE49-F238E27FC236}">
                <a16:creationId xmlns:a16="http://schemas.microsoft.com/office/drawing/2014/main" id="{E408D183-6EB8-AA43-AC9E-D8F0C2730D0D}"/>
              </a:ext>
            </a:extLst>
          </p:cNvPr>
          <p:cNvGraphicFramePr>
            <a:graphicFrameLocks noGrp="1"/>
          </p:cNvGraphicFramePr>
          <p:nvPr>
            <p:extLst>
              <p:ext uri="{D42A27DB-BD31-4B8C-83A1-F6EECF244321}">
                <p14:modId xmlns:p14="http://schemas.microsoft.com/office/powerpoint/2010/main" val="1504114279"/>
              </p:ext>
            </p:extLst>
          </p:nvPr>
        </p:nvGraphicFramePr>
        <p:xfrm>
          <a:off x="1856960" y="1690688"/>
          <a:ext cx="8501886" cy="4301833"/>
        </p:xfrm>
        <a:graphic>
          <a:graphicData uri="http://schemas.openxmlformats.org/drawingml/2006/table">
            <a:tbl>
              <a:tblPr firstRow="1" bandRow="1">
                <a:solidFill>
                  <a:srgbClr val="FFFFFF">
                    <a:alpha val="9804"/>
                  </a:srgbClr>
                </a:solidFill>
                <a:effectLst>
                  <a:outerShdw blurRad="184348" sx="102000" sy="102000" algn="ctr" rotWithShape="0">
                    <a:prstClr val="black">
                      <a:alpha val="10166"/>
                    </a:prstClr>
                  </a:outerShdw>
                </a:effectLst>
                <a:tableStyleId>{2D5ABB26-0587-4C30-8999-92F81FD0307C}</a:tableStyleId>
              </a:tblPr>
              <a:tblGrid>
                <a:gridCol w="4250943">
                  <a:extLst>
                    <a:ext uri="{9D8B030D-6E8A-4147-A177-3AD203B41FA5}">
                      <a16:colId xmlns:a16="http://schemas.microsoft.com/office/drawing/2014/main" val="20000"/>
                    </a:ext>
                  </a:extLst>
                </a:gridCol>
                <a:gridCol w="4250943">
                  <a:extLst>
                    <a:ext uri="{9D8B030D-6E8A-4147-A177-3AD203B41FA5}">
                      <a16:colId xmlns:a16="http://schemas.microsoft.com/office/drawing/2014/main" val="20001"/>
                    </a:ext>
                  </a:extLst>
                </a:gridCol>
              </a:tblGrid>
              <a:tr h="288014">
                <a:tc>
                  <a:txBody>
                    <a:bodyPr/>
                    <a:lstStyle/>
                    <a:p>
                      <a:pPr marL="91440" algn="l">
                        <a:lnSpc>
                          <a:spcPct val="100000"/>
                        </a:lnSpc>
                        <a:spcBef>
                          <a:spcPts val="760"/>
                        </a:spcBef>
                      </a:pPr>
                      <a:r>
                        <a:rPr lang="en-US" sz="1200" b="1" i="0" spc="5" dirty="0">
                          <a:solidFill>
                            <a:srgbClr val="FFFFFF"/>
                          </a:solidFill>
                          <a:latin typeface="Calibri" panose="020F0502020204030204" pitchFamily="34" charset="0"/>
                          <a:cs typeface="Calibri" panose="020F0502020204030204" pitchFamily="34" charset="0"/>
                        </a:rPr>
                        <a:t>Criteria Type</a:t>
                      </a:r>
                      <a:endParaRPr sz="120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solidFill>
                      <a:srgbClr val="005E6D"/>
                    </a:solidFill>
                  </a:tcPr>
                </a:tc>
                <a:tc>
                  <a:txBody>
                    <a:bodyPr/>
                    <a:lstStyle/>
                    <a:p>
                      <a:pPr marL="91440" marR="111125" algn="ctr" defTabSz="914400" rtl="0" eaLnBrk="1" latinLnBrk="0" hangingPunct="1">
                        <a:lnSpc>
                          <a:spcPct val="100000"/>
                        </a:lnSpc>
                        <a:spcBef>
                          <a:spcPts val="760"/>
                        </a:spcBef>
                      </a:pPr>
                      <a:r>
                        <a:rPr lang="en-US" sz="1200" b="1" i="0" kern="1200" spc="5" dirty="0">
                          <a:solidFill>
                            <a:srgbClr val="FFFFFF"/>
                          </a:solidFill>
                          <a:latin typeface="Calibri" panose="020F0502020204030204" pitchFamily="34" charset="0"/>
                          <a:ea typeface="+mn-ea"/>
                          <a:cs typeface="Calibri" panose="020F0502020204030204" pitchFamily="34" charset="0"/>
                        </a:rPr>
                        <a:t>Criteria</a:t>
                      </a:r>
                      <a:endParaRPr sz="1200" b="1" i="0" kern="1200" spc="5" dirty="0">
                        <a:solidFill>
                          <a:srgbClr val="FFFFFF"/>
                        </a:solidFill>
                        <a:latin typeface="Calibri" panose="020F0502020204030204" pitchFamily="34" charset="0"/>
                        <a:ea typeface="+mn-ea"/>
                        <a:cs typeface="Calibri" panose="020F0502020204030204" pitchFamily="34" charset="0"/>
                      </a:endParaRPr>
                    </a:p>
                  </a:txBody>
                  <a:tcPr marL="0" marR="0" marT="0" marB="0" anchor="ctr">
                    <a:lnL w="6350">
                      <a:solidFill>
                        <a:srgbClr val="FFFFFF"/>
                      </a:solidFill>
                      <a:prstDash val="solid"/>
                    </a:lnL>
                    <a:lnR w="6350">
                      <a:solidFill>
                        <a:srgbClr val="FFFFFF"/>
                      </a:solidFill>
                      <a:prstDash val="solid"/>
                    </a:lnR>
                    <a:solidFill>
                      <a:srgbClr val="005E6D"/>
                    </a:solidFill>
                  </a:tcPr>
                </a:tc>
                <a:extLst>
                  <a:ext uri="{0D108BD9-81ED-4DB2-BD59-A6C34878D82A}">
                    <a16:rowId xmlns:a16="http://schemas.microsoft.com/office/drawing/2014/main" val="10000"/>
                  </a:ext>
                </a:extLst>
              </a:tr>
              <a:tr h="417257">
                <a:tc>
                  <a:txBody>
                    <a:bodyPr/>
                    <a:lstStyle/>
                    <a:p>
                      <a:pPr marL="91440" algn="l">
                        <a:lnSpc>
                          <a:spcPct val="100000"/>
                        </a:lnSpc>
                        <a:spcBef>
                          <a:spcPts val="530"/>
                        </a:spcBef>
                      </a:pPr>
                      <a:r>
                        <a:rPr lang="en-US" sz="1050" b="0" i="0" dirty="0">
                          <a:solidFill>
                            <a:srgbClr val="231F20"/>
                          </a:solidFill>
                          <a:latin typeface="Calibri" panose="020F0502020204030204" pitchFamily="34" charset="0"/>
                          <a:cs typeface="Calibri" panose="020F0502020204030204" pitchFamily="34" charset="0"/>
                        </a:rPr>
                        <a:t>Age</a:t>
                      </a:r>
                      <a:endParaRPr sz="1050" b="0" i="0" dirty="0">
                        <a:latin typeface="Calibri" panose="020F0502020204030204" pitchFamily="34" charset="0"/>
                        <a:cs typeface="Calibri" panose="020F0502020204030204" pitchFamily="34" charset="0"/>
                      </a:endParaRPr>
                    </a:p>
                  </a:txBody>
                  <a:tcPr marL="0" marR="0" marT="67310" marB="0" anchor="ctr">
                    <a:lnR w="6350">
                      <a:solidFill>
                        <a:srgbClr val="005E6D"/>
                      </a:solidFill>
                      <a:prstDash val="solid"/>
                    </a:lnR>
                    <a:lnB w="6350">
                      <a:solidFill>
                        <a:srgbClr val="005E6D"/>
                      </a:solidFill>
                      <a:prstDash val="solid"/>
                    </a:lnB>
                    <a:solidFill>
                      <a:srgbClr val="FFFFFF"/>
                    </a:solidFill>
                  </a:tcPr>
                </a:tc>
                <a:tc>
                  <a:txBody>
                    <a:bodyPr/>
                    <a:lstStyle/>
                    <a:p>
                      <a:pPr marL="228600" indent="-171450" algn="l">
                        <a:lnSpc>
                          <a:spcPct val="100000"/>
                        </a:lnSpc>
                        <a:spcBef>
                          <a:spcPts val="530"/>
                        </a:spcBef>
                        <a:buFont typeface="Arial" panose="020B0604020202020204" pitchFamily="34" charset="0"/>
                        <a:buChar char="•"/>
                      </a:pPr>
                      <a:r>
                        <a:rPr lang="en-US" sz="1050" b="0" i="0" u="none" spc="5" dirty="0">
                          <a:solidFill>
                            <a:srgbClr val="231F20"/>
                          </a:solidFill>
                          <a:latin typeface="Calibri" panose="020F0502020204030204" pitchFamily="34" charset="0"/>
                          <a:cs typeface="Calibri" panose="020F0502020204030204" pitchFamily="34" charset="0"/>
                        </a:rPr>
                        <a:t>&gt;</a:t>
                      </a:r>
                      <a:r>
                        <a:rPr lang="en-US" sz="1050" b="0" i="0" spc="5" dirty="0">
                          <a:solidFill>
                            <a:srgbClr val="231F20"/>
                          </a:solidFill>
                          <a:latin typeface="Calibri" panose="020F0502020204030204" pitchFamily="34" charset="0"/>
                          <a:cs typeface="Calibri" panose="020F0502020204030204" pitchFamily="34" charset="0"/>
                        </a:rPr>
                        <a:t>24 months of age, </a:t>
                      </a:r>
                      <a:r>
                        <a:rPr lang="en-US" sz="1050" b="1" i="0" spc="5" dirty="0">
                          <a:solidFill>
                            <a:srgbClr val="231F20"/>
                          </a:solidFill>
                          <a:latin typeface="Calibri" panose="020F0502020204030204" pitchFamily="34" charset="0"/>
                          <a:cs typeface="Calibri" panose="020F0502020204030204" pitchFamily="34" charset="0"/>
                        </a:rPr>
                        <a:t>OR</a:t>
                      </a:r>
                    </a:p>
                    <a:p>
                      <a:pPr marL="228600" indent="-171450" algn="l">
                        <a:lnSpc>
                          <a:spcPct val="100000"/>
                        </a:lnSpc>
                        <a:spcBef>
                          <a:spcPts val="530"/>
                        </a:spcBef>
                        <a:buFont typeface="Arial" panose="020B0604020202020204" pitchFamily="34" charset="0"/>
                        <a:buChar char="•"/>
                      </a:pPr>
                      <a:r>
                        <a:rPr lang="en-US" sz="1050" b="0" i="0" u="sng" dirty="0">
                          <a:latin typeface="Calibri" panose="020F0502020204030204" pitchFamily="34" charset="0"/>
                          <a:cs typeface="Calibri" panose="020F0502020204030204" pitchFamily="34" charset="0"/>
                        </a:rPr>
                        <a:t>&lt;</a:t>
                      </a:r>
                      <a:r>
                        <a:rPr lang="en-US" sz="1050" b="0" i="0" dirty="0">
                          <a:latin typeface="Calibri" panose="020F0502020204030204" pitchFamily="34" charset="0"/>
                          <a:cs typeface="Calibri" panose="020F0502020204030204" pitchFamily="34" charset="0"/>
                        </a:rPr>
                        <a:t>24 months of age and the mode of exposure was not perinatal </a:t>
                      </a:r>
                      <a:endParaRPr sz="1050" b="0" i="0" dirty="0">
                        <a:latin typeface="Calibri" panose="020F0502020204030204" pitchFamily="34" charset="0"/>
                        <a:cs typeface="Calibri" panose="020F0502020204030204" pitchFamily="34" charset="0"/>
                      </a:endParaRPr>
                    </a:p>
                  </a:txBody>
                  <a:tcPr marL="0" marR="0" marT="91440" marB="91440" anchor="ctr">
                    <a:lnL w="6350">
                      <a:solidFill>
                        <a:srgbClr val="005E6D"/>
                      </a:solidFill>
                      <a:prstDash val="solid"/>
                    </a:lnL>
                    <a:lnR w="12700" cap="flat" cmpd="sng" algn="ctr">
                      <a:noFill/>
                      <a:prstDash val="solid"/>
                      <a:round/>
                      <a:headEnd type="none" w="med" len="med"/>
                      <a:tailEnd type="none" w="med" len="med"/>
                    </a:lnR>
                    <a:lnB w="6350">
                      <a:solidFill>
                        <a:srgbClr val="005E6D"/>
                      </a:solidFill>
                      <a:prstDash val="solid"/>
                    </a:lnB>
                    <a:solidFill>
                      <a:srgbClr val="FFFFFF"/>
                    </a:solidFill>
                  </a:tcPr>
                </a:tc>
                <a:extLst>
                  <a:ext uri="{0D108BD9-81ED-4DB2-BD59-A6C34878D82A}">
                    <a16:rowId xmlns:a16="http://schemas.microsoft.com/office/drawing/2014/main" val="10001"/>
                  </a:ext>
                </a:extLst>
              </a:tr>
              <a:tr h="0">
                <a:tc>
                  <a:txBody>
                    <a:bodyPr/>
                    <a:lstStyle/>
                    <a:p>
                      <a:pPr marL="91440" marR="223520" algn="l">
                        <a:lnSpc>
                          <a:spcPts val="1000"/>
                        </a:lnSpc>
                        <a:spcBef>
                          <a:spcPts val="484"/>
                        </a:spcBef>
                      </a:pPr>
                      <a:r>
                        <a:rPr lang="en-US" sz="1050" b="0" i="0" spc="5" dirty="0">
                          <a:solidFill>
                            <a:srgbClr val="231F20"/>
                          </a:solidFill>
                          <a:latin typeface="Calibri" panose="020F0502020204030204" pitchFamily="34" charset="0"/>
                          <a:cs typeface="Calibri" panose="020F0502020204030204" pitchFamily="34" charset="0"/>
                        </a:rPr>
                        <a:t>Clinical </a:t>
                      </a:r>
                      <a:endParaRPr sz="1050" b="0" i="0" dirty="0">
                        <a:latin typeface="Calibri" panose="020F0502020204030204" pitchFamily="34" charset="0"/>
                        <a:cs typeface="Calibri" panose="020F0502020204030204" pitchFamily="34" charset="0"/>
                      </a:endParaRPr>
                    </a:p>
                  </a:txBody>
                  <a:tcPr marL="0" marR="0" marT="61594"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228600" indent="-171450" algn="l">
                        <a:lnSpc>
                          <a:spcPct val="100000"/>
                        </a:lnSpc>
                        <a:spcBef>
                          <a:spcPts val="885"/>
                        </a:spcBef>
                        <a:buFont typeface="Arial" panose="020B0604020202020204" pitchFamily="34" charset="0"/>
                        <a:buChar char="•"/>
                      </a:pPr>
                      <a:r>
                        <a:rPr lang="en-US" sz="1050" b="0" i="0" spc="5" dirty="0">
                          <a:solidFill>
                            <a:srgbClr val="231F20"/>
                          </a:solidFill>
                          <a:latin typeface="Calibri" panose="020F0502020204030204" pitchFamily="34" charset="0"/>
                          <a:cs typeface="Calibri" panose="020F0502020204030204" pitchFamily="34" charset="0"/>
                        </a:rPr>
                        <a:t>An acute illness with a discrete onset of any sign or symptom consistent with acute viral hepatitis (e.g., fever, headache, malaise, anorexia, nausea, vomiting, diarrhea, and abdominal pain), </a:t>
                      </a:r>
                      <a:r>
                        <a:rPr lang="en-US" sz="1050" b="1" i="0" spc="5" dirty="0">
                          <a:solidFill>
                            <a:srgbClr val="231F20"/>
                          </a:solidFill>
                          <a:latin typeface="Calibri" panose="020F0502020204030204" pitchFamily="34" charset="0"/>
                          <a:cs typeface="Calibri" panose="020F0502020204030204" pitchFamily="34" charset="0"/>
                        </a:rPr>
                        <a:t>AND</a:t>
                      </a:r>
                      <a:r>
                        <a:rPr lang="en-US" sz="1050" b="0" i="0" spc="5" dirty="0">
                          <a:solidFill>
                            <a:srgbClr val="231F20"/>
                          </a:solidFill>
                          <a:latin typeface="Calibri" panose="020F0502020204030204" pitchFamily="34" charset="0"/>
                          <a:cs typeface="Calibri" panose="020F0502020204030204" pitchFamily="34" charset="0"/>
                        </a:rPr>
                        <a:t> </a:t>
                      </a:r>
                    </a:p>
                    <a:p>
                      <a:pPr marL="228600" indent="-171450" algn="l">
                        <a:lnSpc>
                          <a:spcPct val="100000"/>
                        </a:lnSpc>
                        <a:spcBef>
                          <a:spcPts val="885"/>
                        </a:spcBef>
                        <a:buFont typeface="Arial" panose="020B0604020202020204" pitchFamily="34" charset="0"/>
                        <a:buChar char="•"/>
                      </a:pPr>
                      <a:r>
                        <a:rPr lang="en-US" sz="1050" b="0" i="0" spc="5" dirty="0">
                          <a:solidFill>
                            <a:srgbClr val="231F20"/>
                          </a:solidFill>
                          <a:latin typeface="Calibri" panose="020F0502020204030204" pitchFamily="34" charset="0"/>
                          <a:cs typeface="Calibri" panose="020F0502020204030204" pitchFamily="34" charset="0"/>
                        </a:rPr>
                        <a:t>Jaundice </a:t>
                      </a:r>
                      <a:r>
                        <a:rPr lang="en-US" sz="1050" b="1" i="0" spc="5" dirty="0">
                          <a:solidFill>
                            <a:srgbClr val="231F20"/>
                          </a:solidFill>
                          <a:latin typeface="Calibri" panose="020F0502020204030204" pitchFamily="34" charset="0"/>
                          <a:cs typeface="Calibri" panose="020F0502020204030204" pitchFamily="34" charset="0"/>
                        </a:rPr>
                        <a:t>OR</a:t>
                      </a:r>
                      <a:r>
                        <a:rPr lang="en-US" sz="1050" b="0" i="0" spc="5" dirty="0">
                          <a:solidFill>
                            <a:srgbClr val="231F20"/>
                          </a:solidFill>
                          <a:latin typeface="Calibri" panose="020F0502020204030204" pitchFamily="34" charset="0"/>
                          <a:cs typeface="Calibri" panose="020F0502020204030204" pitchFamily="34" charset="0"/>
                        </a:rPr>
                        <a:t> serum alanine aminotransferase (ALT) &gt;100 IU/L</a:t>
                      </a:r>
                      <a:endParaRPr sz="1050" b="0" i="0" dirty="0">
                        <a:latin typeface="Calibri" panose="020F0502020204030204" pitchFamily="34" charset="0"/>
                        <a:cs typeface="Calibri" panose="020F0502020204030204" pitchFamily="34" charset="0"/>
                      </a:endParaRPr>
                    </a:p>
                  </a:txBody>
                  <a:tcPr marL="0" marR="0" marT="91440" marB="91440" anchor="ctr">
                    <a:lnL w="6350">
                      <a:solidFill>
                        <a:srgbClr val="005E6D"/>
                      </a:solidFill>
                      <a:prstDash val="solid"/>
                    </a:lnL>
                    <a:lnR w="12700" cap="flat" cmpd="sng" algn="ctr">
                      <a:noFill/>
                      <a:prstDash val="solid"/>
                      <a:round/>
                      <a:headEnd type="none" w="med" len="med"/>
                      <a:tailEnd type="none" w="med" len="med"/>
                    </a:lnR>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0">
                <a:tc>
                  <a:txBody>
                    <a:bodyPr/>
                    <a:lstStyle/>
                    <a:p>
                      <a:pPr marL="91440" marR="223520" algn="l">
                        <a:lnSpc>
                          <a:spcPts val="1000"/>
                        </a:lnSpc>
                        <a:spcBef>
                          <a:spcPts val="484"/>
                        </a:spcBef>
                      </a:pPr>
                      <a:r>
                        <a:rPr lang="en-US" sz="1050" b="0" i="0" spc="5" dirty="0">
                          <a:solidFill>
                            <a:srgbClr val="231F20"/>
                          </a:solidFill>
                          <a:latin typeface="Calibri" panose="020F0502020204030204" pitchFamily="34" charset="0"/>
                          <a:cs typeface="Calibri" panose="020F0502020204030204" pitchFamily="34" charset="0"/>
                        </a:rPr>
                        <a:t>Laboratory*</a:t>
                      </a:r>
                      <a:endParaRPr sz="1050" b="0" i="0" dirty="0">
                        <a:latin typeface="Calibri" panose="020F0502020204030204" pitchFamily="34" charset="0"/>
                        <a:cs typeface="Calibri" panose="020F0502020204030204" pitchFamily="34" charset="0"/>
                      </a:endParaRPr>
                    </a:p>
                  </a:txBody>
                  <a:tcPr marL="0" marR="0" marT="61594"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228600" marR="459105" indent="-171450" algn="l">
                        <a:lnSpc>
                          <a:spcPts val="1000"/>
                        </a:lnSpc>
                        <a:spcBef>
                          <a:spcPts val="484"/>
                        </a:spcBef>
                        <a:buFont typeface="Arial" panose="020B0604020202020204" pitchFamily="34" charset="0"/>
                        <a:buChar char="•"/>
                      </a:pPr>
                      <a:r>
                        <a:rPr lang="en-US" sz="1050" b="0" i="0" dirty="0">
                          <a:solidFill>
                            <a:srgbClr val="231F20"/>
                          </a:solidFill>
                          <a:latin typeface="Calibri" panose="020F0502020204030204" pitchFamily="34" charset="0"/>
                          <a:cs typeface="Calibri" panose="020F0502020204030204" pitchFamily="34" charset="0"/>
                        </a:rPr>
                        <a:t>Positive hepatitis B surface antigen (HBsAg), </a:t>
                      </a:r>
                      <a:r>
                        <a:rPr lang="en-US" sz="1050" b="1" i="0" dirty="0">
                          <a:solidFill>
                            <a:srgbClr val="231F20"/>
                          </a:solidFill>
                          <a:latin typeface="Calibri" panose="020F0502020204030204" pitchFamily="34" charset="0"/>
                          <a:cs typeface="Calibri" panose="020F0502020204030204" pitchFamily="34" charset="0"/>
                        </a:rPr>
                        <a:t>AND</a:t>
                      </a:r>
                      <a:r>
                        <a:rPr lang="en-US" sz="1050" b="0" i="0" dirty="0">
                          <a:solidFill>
                            <a:srgbClr val="231F20"/>
                          </a:solidFill>
                          <a:latin typeface="Calibri" panose="020F0502020204030204" pitchFamily="34" charset="0"/>
                          <a:cs typeface="Calibri" panose="020F0502020204030204" pitchFamily="34" charset="0"/>
                        </a:rPr>
                        <a:t> </a:t>
                      </a:r>
                    </a:p>
                    <a:p>
                      <a:pPr marL="228600" marR="459105" indent="-171450" algn="l">
                        <a:lnSpc>
                          <a:spcPts val="1000"/>
                        </a:lnSpc>
                        <a:spcBef>
                          <a:spcPts val="484"/>
                        </a:spcBef>
                        <a:buFont typeface="Arial" panose="020B0604020202020204" pitchFamily="34" charset="0"/>
                        <a:buChar char="•"/>
                      </a:pPr>
                      <a:r>
                        <a:rPr lang="en-US" sz="1050" b="0" i="0" dirty="0">
                          <a:solidFill>
                            <a:srgbClr val="231F20"/>
                          </a:solidFill>
                          <a:latin typeface="Calibri" panose="020F0502020204030204" pitchFamily="34" charset="0"/>
                          <a:cs typeface="Calibri" panose="020F0502020204030204" pitchFamily="34" charset="0"/>
                        </a:rPr>
                        <a:t>Positive immunoglobulin M (IgM) antibody to hepatitis B core antigen (anti-HBc IgM) (if done)</a:t>
                      </a:r>
                      <a:endParaRPr sz="1050" b="0" i="0" dirty="0">
                        <a:latin typeface="Calibri" panose="020F0502020204030204" pitchFamily="34" charset="0"/>
                        <a:cs typeface="Calibri" panose="020F0502020204030204" pitchFamily="34" charset="0"/>
                      </a:endParaRPr>
                    </a:p>
                  </a:txBody>
                  <a:tcPr marL="0" marR="0" marT="91440" marB="91440" anchor="ctr">
                    <a:lnL w="6350">
                      <a:solidFill>
                        <a:srgbClr val="005E6D"/>
                      </a:solidFill>
                      <a:prstDash val="solid"/>
                    </a:lnL>
                    <a:lnR w="12700" cap="flat" cmpd="sng" algn="ctr">
                      <a:noFill/>
                      <a:prstDash val="solid"/>
                      <a:round/>
                      <a:headEnd type="none" w="med" len="med"/>
                      <a:tailEnd type="none" w="med" len="med"/>
                    </a:lnR>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543410">
                <a:tc>
                  <a:txBody>
                    <a:bodyPr/>
                    <a:lstStyle/>
                    <a:p>
                      <a:pPr marL="91440" marR="223520" algn="l">
                        <a:lnSpc>
                          <a:spcPts val="1000"/>
                        </a:lnSpc>
                        <a:spcBef>
                          <a:spcPts val="484"/>
                        </a:spcBef>
                      </a:pPr>
                      <a:r>
                        <a:rPr lang="en-US" sz="1050" b="0" i="0" dirty="0">
                          <a:solidFill>
                            <a:srgbClr val="231F20"/>
                          </a:solidFill>
                          <a:latin typeface="Calibri" panose="020F0502020204030204" pitchFamily="34" charset="0"/>
                          <a:cs typeface="Calibri" panose="020F0502020204030204" pitchFamily="34" charset="0"/>
                        </a:rPr>
                        <a:t>HBsAg Test Conversion*</a:t>
                      </a:r>
                      <a:endParaRPr sz="1050" b="0" i="0" dirty="0">
                        <a:latin typeface="Calibri" panose="020F0502020204030204" pitchFamily="34" charset="0"/>
                        <a:cs typeface="Calibri" panose="020F0502020204030204" pitchFamily="34" charset="0"/>
                      </a:endParaRPr>
                    </a:p>
                  </a:txBody>
                  <a:tcPr marL="0" marR="0" marT="61594" marB="0" anchor="ctr">
                    <a:lnR w="6350">
                      <a:solidFill>
                        <a:srgbClr val="005E6D"/>
                      </a:solidFill>
                      <a:prstDash val="solid"/>
                    </a:lnR>
                    <a:lnT w="6350">
                      <a:solidFill>
                        <a:srgbClr val="005E6D"/>
                      </a:solidFill>
                      <a:prstDash val="solid"/>
                    </a:lnT>
                    <a:lnB w="6350" cap="flat" cmpd="sng" algn="ctr">
                      <a:solidFill>
                        <a:srgbClr val="005E6D"/>
                      </a:solidFill>
                      <a:prstDash val="solid"/>
                      <a:round/>
                      <a:headEnd type="none" w="med" len="med"/>
                      <a:tailEnd type="none" w="med" len="med"/>
                    </a:lnB>
                    <a:solidFill>
                      <a:schemeClr val="bg1"/>
                    </a:solidFill>
                  </a:tcPr>
                </a:tc>
                <a:tc>
                  <a:txBody>
                    <a:bodyPr/>
                    <a:lstStyle/>
                    <a:p>
                      <a:pPr marL="228600" indent="-171450" algn="l">
                        <a:lnSpc>
                          <a:spcPct val="100000"/>
                        </a:lnSpc>
                        <a:spcBef>
                          <a:spcPts val="885"/>
                        </a:spcBef>
                        <a:buFont typeface="Arial" panose="020B0604020202020204" pitchFamily="34" charset="0"/>
                        <a:buChar char="•"/>
                      </a:pPr>
                      <a:r>
                        <a:rPr lang="en-US" sz="1050" b="0" i="0" dirty="0">
                          <a:solidFill>
                            <a:srgbClr val="231F20"/>
                          </a:solidFill>
                          <a:latin typeface="Calibri" panose="020F0502020204030204" pitchFamily="34" charset="0"/>
                          <a:cs typeface="Calibri" panose="020F0502020204030204" pitchFamily="34" charset="0"/>
                        </a:rPr>
                        <a:t>Documented negative HBsAg test within 6 months prior to a positive test of either HBsAg, hepatitis B e antigen, or nucleic acid test (NAT) for HBV DNA (including qualitative, quantitative, or genotype) </a:t>
                      </a:r>
                      <a:endParaRPr sz="1050" b="0" i="0" dirty="0">
                        <a:latin typeface="Calibri" panose="020F0502020204030204" pitchFamily="34" charset="0"/>
                        <a:cs typeface="Calibri" panose="020F0502020204030204" pitchFamily="34" charset="0"/>
                      </a:endParaRPr>
                    </a:p>
                  </a:txBody>
                  <a:tcPr marL="0" marR="0" marT="91440" marB="91440" anchor="ctr">
                    <a:lnL w="6350">
                      <a:solidFill>
                        <a:srgbClr val="005E6D"/>
                      </a:solidFill>
                      <a:prstDash val="solid"/>
                    </a:lnL>
                    <a:lnR w="12700" cap="flat" cmpd="sng" algn="ctr">
                      <a:no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68081">
                <a:tc>
                  <a:txBody>
                    <a:bodyPr/>
                    <a:lstStyle/>
                    <a:p>
                      <a:pPr marL="91440" algn="l">
                        <a:lnSpc>
                          <a:spcPct val="100000"/>
                        </a:lnSpc>
                        <a:spcBef>
                          <a:spcPts val="760"/>
                        </a:spcBef>
                      </a:pPr>
                      <a:r>
                        <a:rPr lang="en-US" sz="1200" b="1" i="0" spc="5" dirty="0">
                          <a:solidFill>
                            <a:srgbClr val="FFFFFF"/>
                          </a:solidFill>
                          <a:latin typeface="Calibri" panose="020F0502020204030204" pitchFamily="34" charset="0"/>
                          <a:cs typeface="Calibri" panose="020F0502020204030204" pitchFamily="34" charset="0"/>
                        </a:rPr>
                        <a:t>Case Status </a:t>
                      </a:r>
                      <a:endParaRPr sz="1200" b="1" i="0" dirty="0">
                        <a:latin typeface="Calibri" panose="020F0502020204030204" pitchFamily="34" charset="0"/>
                        <a:cs typeface="Calibri" panose="020F0502020204030204" pitchFamily="34" charset="0"/>
                      </a:endParaRPr>
                    </a:p>
                  </a:txBody>
                  <a:tcPr marL="0" marR="0" marT="0" marB="0" anchor="ctr">
                    <a:lnR w="6350" cap="flat" cmpd="sng" algn="ctr">
                      <a:solidFill>
                        <a:schemeClr val="bg1"/>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005E6D"/>
                    </a:solidFill>
                  </a:tcPr>
                </a:tc>
                <a:tc>
                  <a:txBody>
                    <a:bodyPr/>
                    <a:lstStyle/>
                    <a:p>
                      <a:pPr marL="91440" marR="111125" algn="ctr" defTabSz="914400" rtl="0" eaLnBrk="1" latinLnBrk="0" hangingPunct="1">
                        <a:lnSpc>
                          <a:spcPct val="100000"/>
                        </a:lnSpc>
                        <a:spcBef>
                          <a:spcPts val="760"/>
                        </a:spcBef>
                      </a:pPr>
                      <a:r>
                        <a:rPr lang="en-US" sz="1200" b="1" i="0" kern="1200" spc="5" dirty="0">
                          <a:solidFill>
                            <a:srgbClr val="FFFFFF"/>
                          </a:solidFill>
                          <a:latin typeface="Calibri" panose="020F0502020204030204" pitchFamily="34" charset="0"/>
                          <a:ea typeface="+mn-ea"/>
                          <a:cs typeface="Calibri" panose="020F0502020204030204" pitchFamily="34" charset="0"/>
                        </a:rPr>
                        <a:t>Classification</a:t>
                      </a:r>
                      <a:endParaRPr sz="1200" b="1" i="0" kern="1200" spc="5" dirty="0">
                        <a:solidFill>
                          <a:srgbClr val="FFFFFF"/>
                        </a:solidFill>
                        <a:latin typeface="Calibri" panose="020F0502020204030204" pitchFamily="34" charset="0"/>
                        <a:ea typeface="+mn-ea"/>
                        <a:cs typeface="Calibri" panose="020F050202020403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005E6D"/>
                    </a:solidFill>
                  </a:tcPr>
                </a:tc>
                <a:extLst>
                  <a:ext uri="{0D108BD9-81ED-4DB2-BD59-A6C34878D82A}">
                    <a16:rowId xmlns:a16="http://schemas.microsoft.com/office/drawing/2014/main" val="10005"/>
                  </a:ext>
                </a:extLst>
              </a:tr>
              <a:tr h="288225">
                <a:tc>
                  <a:txBody>
                    <a:bodyPr/>
                    <a:lstStyle/>
                    <a:p>
                      <a:pPr marL="91440" algn="l">
                        <a:lnSpc>
                          <a:spcPct val="100000"/>
                        </a:lnSpc>
                        <a:spcBef>
                          <a:spcPts val="530"/>
                        </a:spcBef>
                      </a:pPr>
                      <a:r>
                        <a:rPr lang="en-US" sz="1050" b="0" i="0" dirty="0">
                          <a:solidFill>
                            <a:srgbClr val="231F20"/>
                          </a:solidFill>
                          <a:latin typeface="Calibri" panose="020F0502020204030204" pitchFamily="34" charset="0"/>
                          <a:cs typeface="Calibri" panose="020F0502020204030204" pitchFamily="34" charset="0"/>
                        </a:rPr>
                        <a:t>Confirmed Status*</a:t>
                      </a:r>
                      <a:endParaRPr sz="1050" b="0" i="0" dirty="0">
                        <a:latin typeface="Calibri" panose="020F0502020204030204" pitchFamily="34" charset="0"/>
                        <a:cs typeface="Calibri" panose="020F0502020204030204" pitchFamily="34" charset="0"/>
                      </a:endParaRPr>
                    </a:p>
                  </a:txBody>
                  <a:tcPr marL="0" marR="0" marT="0" marB="0" anchor="ctr">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228600" marR="459105" indent="-171450" algn="l">
                        <a:lnSpc>
                          <a:spcPts val="1000"/>
                        </a:lnSpc>
                        <a:spcBef>
                          <a:spcPts val="484"/>
                        </a:spcBef>
                        <a:buFont typeface="Arial" panose="020B0604020202020204" pitchFamily="34" charset="0"/>
                        <a:buChar char="•"/>
                      </a:pPr>
                      <a:r>
                        <a:rPr lang="en-US" sz="1050" b="0" i="0" dirty="0">
                          <a:solidFill>
                            <a:srgbClr val="231F20"/>
                          </a:solidFill>
                          <a:latin typeface="Calibri" panose="020F0502020204030204" pitchFamily="34" charset="0"/>
                          <a:cs typeface="Calibri" panose="020F0502020204030204" pitchFamily="34" charset="0"/>
                        </a:rPr>
                        <a:t>&gt;24 months of age </a:t>
                      </a:r>
                      <a:r>
                        <a:rPr lang="en-US" sz="1050" b="1" i="0" dirty="0">
                          <a:solidFill>
                            <a:srgbClr val="231F20"/>
                          </a:solidFill>
                          <a:latin typeface="Calibri" panose="020F0502020204030204" pitchFamily="34" charset="0"/>
                          <a:cs typeface="Calibri" panose="020F0502020204030204" pitchFamily="34" charset="0"/>
                        </a:rPr>
                        <a:t>OR</a:t>
                      </a:r>
                      <a:r>
                        <a:rPr lang="en-US" sz="1050" b="0" i="0" dirty="0">
                          <a:solidFill>
                            <a:srgbClr val="231F20"/>
                          </a:solidFill>
                          <a:latin typeface="Calibri" panose="020F0502020204030204" pitchFamily="34" charset="0"/>
                          <a:cs typeface="Calibri" panose="020F0502020204030204" pitchFamily="34" charset="0"/>
                        </a:rPr>
                        <a:t> </a:t>
                      </a:r>
                      <a:r>
                        <a:rPr lang="en-US" sz="1050" b="0" i="0" u="sng" dirty="0">
                          <a:solidFill>
                            <a:srgbClr val="231F20"/>
                          </a:solidFill>
                          <a:latin typeface="Calibri" panose="020F0502020204030204" pitchFamily="34" charset="0"/>
                          <a:cs typeface="Calibri" panose="020F0502020204030204" pitchFamily="34" charset="0"/>
                        </a:rPr>
                        <a:t>&lt;</a:t>
                      </a:r>
                      <a:r>
                        <a:rPr lang="en-US" sz="1050" b="0" i="0" dirty="0">
                          <a:solidFill>
                            <a:srgbClr val="231F20"/>
                          </a:solidFill>
                          <a:latin typeface="Calibri" panose="020F0502020204030204" pitchFamily="34" charset="0"/>
                          <a:cs typeface="Calibri" panose="020F0502020204030204" pitchFamily="34" charset="0"/>
                        </a:rPr>
                        <a:t>24 months of age and the mode of exposure was not perinatal, </a:t>
                      </a:r>
                      <a:r>
                        <a:rPr lang="en-US" sz="1050" b="1" i="0" dirty="0">
                          <a:solidFill>
                            <a:srgbClr val="231F20"/>
                          </a:solidFill>
                          <a:latin typeface="Calibri" panose="020F0502020204030204" pitchFamily="34" charset="0"/>
                          <a:cs typeface="Calibri" panose="020F0502020204030204" pitchFamily="34" charset="0"/>
                        </a:rPr>
                        <a:t>AND</a:t>
                      </a:r>
                    </a:p>
                    <a:p>
                      <a:pPr marL="228600" marR="459105" indent="-171450" algn="l">
                        <a:lnSpc>
                          <a:spcPts val="1000"/>
                        </a:lnSpc>
                        <a:spcBef>
                          <a:spcPts val="484"/>
                        </a:spcBef>
                        <a:buFont typeface="Arial" panose="020B0604020202020204" pitchFamily="34" charset="0"/>
                        <a:buChar char="•"/>
                      </a:pPr>
                      <a:r>
                        <a:rPr lang="en-US" sz="1050" b="0" i="0" dirty="0">
                          <a:solidFill>
                            <a:srgbClr val="231F20"/>
                          </a:solidFill>
                          <a:latin typeface="Calibri" panose="020F0502020204030204" pitchFamily="34" charset="0"/>
                          <a:cs typeface="Calibri" panose="020F0502020204030204" pitchFamily="34" charset="0"/>
                        </a:rPr>
                        <a:t>Not known to have a history of acute or chronic hepatitis B, </a:t>
                      </a:r>
                      <a:r>
                        <a:rPr lang="en-US" sz="1050" b="1" i="0" dirty="0">
                          <a:solidFill>
                            <a:srgbClr val="231F20"/>
                          </a:solidFill>
                          <a:latin typeface="Calibri" panose="020F0502020204030204" pitchFamily="34" charset="0"/>
                          <a:cs typeface="Calibri" panose="020F0502020204030204" pitchFamily="34" charset="0"/>
                        </a:rPr>
                        <a:t>AND</a:t>
                      </a:r>
                    </a:p>
                    <a:p>
                      <a:pPr marL="228600" marR="459105" indent="-171450" algn="l">
                        <a:lnSpc>
                          <a:spcPts val="1000"/>
                        </a:lnSpc>
                        <a:spcBef>
                          <a:spcPts val="484"/>
                        </a:spcBef>
                        <a:buFont typeface="Arial" panose="020B0604020202020204" pitchFamily="34" charset="0"/>
                        <a:buChar char="•"/>
                      </a:pPr>
                      <a:r>
                        <a:rPr lang="en-US" sz="1050" b="0" i="0" dirty="0">
                          <a:solidFill>
                            <a:srgbClr val="231F20"/>
                          </a:solidFill>
                          <a:latin typeface="Calibri" panose="020F0502020204030204" pitchFamily="34" charset="0"/>
                          <a:cs typeface="Calibri" panose="020F0502020204030204" pitchFamily="34" charset="0"/>
                        </a:rPr>
                        <a:t>Meets the clinical and laboratory criteria </a:t>
                      </a:r>
                      <a:r>
                        <a:rPr lang="en-US" sz="1050" b="1" i="0" dirty="0">
                          <a:solidFill>
                            <a:srgbClr val="231F20"/>
                          </a:solidFill>
                          <a:latin typeface="Calibri" panose="020F0502020204030204" pitchFamily="34" charset="0"/>
                          <a:cs typeface="Calibri" panose="020F0502020204030204" pitchFamily="34" charset="0"/>
                        </a:rPr>
                        <a:t>OR</a:t>
                      </a:r>
                      <a:r>
                        <a:rPr lang="en-US" sz="1050" b="0" i="0" dirty="0">
                          <a:solidFill>
                            <a:srgbClr val="231F20"/>
                          </a:solidFill>
                          <a:latin typeface="Calibri" panose="020F0502020204030204" pitchFamily="34" charset="0"/>
                          <a:cs typeface="Calibri" panose="020F0502020204030204" pitchFamily="34" charset="0"/>
                        </a:rPr>
                        <a:t> meets the HBsAg test conversion criterion</a:t>
                      </a:r>
                      <a:endParaRPr sz="1050" b="0" i="0" dirty="0">
                        <a:latin typeface="Calibri" panose="020F0502020204030204" pitchFamily="34" charset="0"/>
                        <a:cs typeface="Calibri" panose="020F0502020204030204" pitchFamily="34" charset="0"/>
                      </a:endParaRPr>
                    </a:p>
                  </a:txBody>
                  <a:tcPr marL="0" marR="0" marT="91440" marB="91440"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620808951"/>
                  </a:ext>
                </a:extLst>
              </a:tr>
            </a:tbl>
          </a:graphicData>
        </a:graphic>
      </p:graphicFrame>
      <p:sp>
        <p:nvSpPr>
          <p:cNvPr id="3" name="Table 3-2 Footnotes">
            <a:extLst>
              <a:ext uri="{FF2B5EF4-FFF2-40B4-BE49-F238E27FC236}">
                <a16:creationId xmlns:a16="http://schemas.microsoft.com/office/drawing/2014/main" id="{85C5D9E1-1A27-944A-A08D-A743B836F3AC}"/>
              </a:ext>
            </a:extLst>
          </p:cNvPr>
          <p:cNvSpPr>
            <a:spLocks noGrp="1"/>
          </p:cNvSpPr>
          <p:nvPr>
            <p:ph type="body" idx="1"/>
          </p:nvPr>
        </p:nvSpPr>
        <p:spPr>
          <a:xfrm>
            <a:off x="1791326" y="6081924"/>
            <a:ext cx="8434499" cy="518497"/>
          </a:xfrm>
        </p:spPr>
        <p:txBody>
          <a:bodyPr/>
          <a:lstStyle/>
          <a:p>
            <a:r>
              <a:rPr lang="en-US" dirty="0">
                <a:solidFill>
                  <a:srgbClr val="595959"/>
                </a:solidFill>
              </a:rPr>
              <a:t>*Surveillance programs should provide prevention programs with information on people who have positive test outcomes for post-test counseling and referral to treatment and care, as appropriate.</a:t>
            </a:r>
          </a:p>
        </p:txBody>
      </p:sp>
    </p:spTree>
    <p:extLst>
      <p:ext uri="{BB962C8B-B14F-4D97-AF65-F5344CB8AC3E}">
        <p14:creationId xmlns:p14="http://schemas.microsoft.com/office/powerpoint/2010/main" val="585866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3-3 Title">
            <a:extLst>
              <a:ext uri="{FF2B5EF4-FFF2-40B4-BE49-F238E27FC236}">
                <a16:creationId xmlns:a16="http://schemas.microsoft.com/office/drawing/2014/main" id="{33C7938C-124B-684C-BFDF-E8AA1E5EAD4B}"/>
              </a:ext>
            </a:extLst>
          </p:cNvPr>
          <p:cNvSpPr>
            <a:spLocks noGrp="1"/>
          </p:cNvSpPr>
          <p:nvPr>
            <p:ph type="title"/>
          </p:nvPr>
        </p:nvSpPr>
        <p:spPr/>
        <p:txBody>
          <a:bodyPr/>
          <a:lstStyle/>
          <a:p>
            <a:r>
              <a:rPr lang="en-US" dirty="0"/>
              <a:t>Table 3-3. US Centers for Disease Control and Prevention (CDC) and Council of State and Territorial Epidemiologists (CSTE) case definition for chronic hepatitis B, 2012</a:t>
            </a:r>
          </a:p>
        </p:txBody>
      </p:sp>
      <p:graphicFrame>
        <p:nvGraphicFramePr>
          <p:cNvPr id="4" name="Table 3-3">
            <a:extLst>
              <a:ext uri="{FF2B5EF4-FFF2-40B4-BE49-F238E27FC236}">
                <a16:creationId xmlns:a16="http://schemas.microsoft.com/office/drawing/2014/main" id="{6ED05463-6E11-4B4A-98AC-D89AF39C1C8D}"/>
              </a:ext>
            </a:extLst>
          </p:cNvPr>
          <p:cNvGraphicFramePr>
            <a:graphicFrameLocks noGrp="1"/>
          </p:cNvGraphicFramePr>
          <p:nvPr>
            <p:extLst>
              <p:ext uri="{D42A27DB-BD31-4B8C-83A1-F6EECF244321}">
                <p14:modId xmlns:p14="http://schemas.microsoft.com/office/powerpoint/2010/main" val="4130137998"/>
              </p:ext>
            </p:extLst>
          </p:nvPr>
        </p:nvGraphicFramePr>
        <p:xfrm>
          <a:off x="613458" y="1690688"/>
          <a:ext cx="10965084" cy="4630084"/>
        </p:xfrm>
        <a:graphic>
          <a:graphicData uri="http://schemas.openxmlformats.org/drawingml/2006/table">
            <a:tbl>
              <a:tblPr firstRow="1" bandRow="1">
                <a:solidFill>
                  <a:srgbClr val="FFFFFF">
                    <a:alpha val="9804"/>
                  </a:srgbClr>
                </a:solidFill>
                <a:effectLst>
                  <a:outerShdw blurRad="184348" sx="102000" sy="102000" algn="ctr" rotWithShape="0">
                    <a:prstClr val="black">
                      <a:alpha val="10166"/>
                    </a:prstClr>
                  </a:outerShdw>
                </a:effectLst>
                <a:tableStyleId>{2D5ABB26-0587-4C30-8999-92F81FD0307C}</a:tableStyleId>
              </a:tblPr>
              <a:tblGrid>
                <a:gridCol w="1652963">
                  <a:extLst>
                    <a:ext uri="{9D8B030D-6E8A-4147-A177-3AD203B41FA5}">
                      <a16:colId xmlns:a16="http://schemas.microsoft.com/office/drawing/2014/main" val="20000"/>
                    </a:ext>
                  </a:extLst>
                </a:gridCol>
                <a:gridCol w="9312121">
                  <a:extLst>
                    <a:ext uri="{9D8B030D-6E8A-4147-A177-3AD203B41FA5}">
                      <a16:colId xmlns:a16="http://schemas.microsoft.com/office/drawing/2014/main" val="20001"/>
                    </a:ext>
                  </a:extLst>
                </a:gridCol>
              </a:tblGrid>
              <a:tr h="265434">
                <a:tc>
                  <a:txBody>
                    <a:bodyPr/>
                    <a:lstStyle/>
                    <a:p>
                      <a:pPr marL="91440" algn="l">
                        <a:lnSpc>
                          <a:spcPct val="100000"/>
                        </a:lnSpc>
                        <a:spcBef>
                          <a:spcPts val="760"/>
                        </a:spcBef>
                      </a:pPr>
                      <a:r>
                        <a:rPr lang="en-US" sz="1100" b="1" i="0" spc="5" dirty="0">
                          <a:solidFill>
                            <a:srgbClr val="FFFFFF"/>
                          </a:solidFill>
                          <a:latin typeface="Calibri" panose="020F0502020204030204" pitchFamily="34" charset="0"/>
                          <a:cs typeface="Calibri" panose="020F0502020204030204" pitchFamily="34" charset="0"/>
                        </a:rPr>
                        <a:t>Criteria Type</a:t>
                      </a:r>
                      <a:endParaRPr sz="110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solidFill>
                      <a:srgbClr val="005E6D"/>
                    </a:solidFill>
                  </a:tcPr>
                </a:tc>
                <a:tc>
                  <a:txBody>
                    <a:bodyPr/>
                    <a:lstStyle/>
                    <a:p>
                      <a:pPr marL="91440" marR="111125" algn="ctr" defTabSz="914400" rtl="0" eaLnBrk="1" latinLnBrk="0" hangingPunct="1">
                        <a:lnSpc>
                          <a:spcPct val="100000"/>
                        </a:lnSpc>
                        <a:spcBef>
                          <a:spcPts val="760"/>
                        </a:spcBef>
                      </a:pPr>
                      <a:r>
                        <a:rPr lang="en-US" sz="1100" b="1" i="0" kern="1200" spc="5" dirty="0">
                          <a:solidFill>
                            <a:srgbClr val="FFFFFF"/>
                          </a:solidFill>
                          <a:latin typeface="Calibri" panose="020F0502020204030204" pitchFamily="34" charset="0"/>
                          <a:ea typeface="+mn-ea"/>
                          <a:cs typeface="Calibri" panose="020F0502020204030204" pitchFamily="34" charset="0"/>
                        </a:rPr>
                        <a:t>Criteria</a:t>
                      </a:r>
                      <a:endParaRPr sz="1100" b="1" i="0" kern="1200" spc="5" dirty="0">
                        <a:solidFill>
                          <a:srgbClr val="FFFFFF"/>
                        </a:solidFill>
                        <a:latin typeface="Calibri" panose="020F0502020204030204" pitchFamily="34" charset="0"/>
                        <a:ea typeface="+mn-ea"/>
                        <a:cs typeface="Calibri" panose="020F0502020204030204" pitchFamily="34" charset="0"/>
                      </a:endParaRPr>
                    </a:p>
                  </a:txBody>
                  <a:tcPr marL="0" marR="0" marT="0" marB="0" anchor="ctr">
                    <a:lnL w="6350">
                      <a:solidFill>
                        <a:srgbClr val="FFFFFF"/>
                      </a:solidFill>
                      <a:prstDash val="solid"/>
                    </a:lnL>
                    <a:lnR w="6350">
                      <a:solidFill>
                        <a:srgbClr val="FFFFFF"/>
                      </a:solidFill>
                      <a:prstDash val="solid"/>
                    </a:lnR>
                    <a:solidFill>
                      <a:srgbClr val="005E6D"/>
                    </a:solidFill>
                  </a:tcPr>
                </a:tc>
                <a:extLst>
                  <a:ext uri="{0D108BD9-81ED-4DB2-BD59-A6C34878D82A}">
                    <a16:rowId xmlns:a16="http://schemas.microsoft.com/office/drawing/2014/main" val="10000"/>
                  </a:ext>
                </a:extLst>
              </a:tr>
              <a:tr h="414247">
                <a:tc>
                  <a:txBody>
                    <a:bodyPr/>
                    <a:lstStyle/>
                    <a:p>
                      <a:pPr marL="91440" algn="l">
                        <a:lnSpc>
                          <a:spcPct val="100000"/>
                        </a:lnSpc>
                        <a:spcBef>
                          <a:spcPts val="530"/>
                        </a:spcBef>
                      </a:pPr>
                      <a:r>
                        <a:rPr lang="en-US" sz="1000" b="0" i="0" dirty="0">
                          <a:solidFill>
                            <a:srgbClr val="231F20"/>
                          </a:solidFill>
                          <a:latin typeface="Calibri" panose="020F0502020204030204" pitchFamily="34" charset="0"/>
                          <a:cs typeface="Calibri" panose="020F0502020204030204" pitchFamily="34" charset="0"/>
                        </a:rPr>
                        <a:t>Age</a:t>
                      </a:r>
                      <a:endParaRPr sz="10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B w="6350">
                      <a:solidFill>
                        <a:srgbClr val="005E6D"/>
                      </a:solidFill>
                      <a:prstDash val="solid"/>
                    </a:lnB>
                    <a:solidFill>
                      <a:srgbClr val="FFFFFF"/>
                    </a:solidFill>
                  </a:tcPr>
                </a:tc>
                <a:tc>
                  <a:txBody>
                    <a:bodyPr/>
                    <a:lstStyle/>
                    <a:p>
                      <a:pPr marL="228600" indent="-171450" algn="l">
                        <a:lnSpc>
                          <a:spcPct val="100000"/>
                        </a:lnSpc>
                        <a:spcBef>
                          <a:spcPts val="530"/>
                        </a:spcBef>
                        <a:buFont typeface="Arial" panose="020B0604020202020204" pitchFamily="34" charset="0"/>
                        <a:buChar char="•"/>
                      </a:pPr>
                      <a:r>
                        <a:rPr lang="en-US" sz="1000" b="0" i="0" u="none" spc="5" dirty="0">
                          <a:solidFill>
                            <a:srgbClr val="231F20"/>
                          </a:solidFill>
                          <a:latin typeface="Calibri" panose="020F0502020204030204" pitchFamily="34" charset="0"/>
                          <a:cs typeface="Calibri" panose="020F0502020204030204" pitchFamily="34" charset="0"/>
                        </a:rPr>
                        <a:t>&gt;</a:t>
                      </a:r>
                      <a:r>
                        <a:rPr lang="en-US" sz="1000" b="0" i="0" spc="5" dirty="0">
                          <a:solidFill>
                            <a:srgbClr val="231F20"/>
                          </a:solidFill>
                          <a:latin typeface="Calibri" panose="020F0502020204030204" pitchFamily="34" charset="0"/>
                          <a:cs typeface="Calibri" panose="020F0502020204030204" pitchFamily="34" charset="0"/>
                        </a:rPr>
                        <a:t>24 months of age, </a:t>
                      </a:r>
                      <a:r>
                        <a:rPr lang="en-US" sz="1000" b="1" i="0" spc="5" dirty="0">
                          <a:solidFill>
                            <a:srgbClr val="231F20"/>
                          </a:solidFill>
                          <a:latin typeface="Calibri" panose="020F0502020204030204" pitchFamily="34" charset="0"/>
                          <a:cs typeface="Calibri" panose="020F0502020204030204" pitchFamily="34" charset="0"/>
                        </a:rPr>
                        <a:t>OR</a:t>
                      </a:r>
                    </a:p>
                    <a:p>
                      <a:pPr marL="228600" indent="-171450" algn="l">
                        <a:lnSpc>
                          <a:spcPct val="100000"/>
                        </a:lnSpc>
                        <a:spcBef>
                          <a:spcPts val="530"/>
                        </a:spcBef>
                        <a:buFont typeface="Arial" panose="020B0604020202020204" pitchFamily="34" charset="0"/>
                        <a:buChar char="•"/>
                      </a:pPr>
                      <a:r>
                        <a:rPr lang="en-US" sz="1000" b="0" i="0" u="sng" dirty="0">
                          <a:latin typeface="Calibri" panose="020F0502020204030204" pitchFamily="34" charset="0"/>
                          <a:cs typeface="Calibri" panose="020F0502020204030204" pitchFamily="34" charset="0"/>
                        </a:rPr>
                        <a:t>&lt;</a:t>
                      </a:r>
                      <a:r>
                        <a:rPr lang="en-US" sz="1000" b="0" i="0" dirty="0">
                          <a:latin typeface="Calibri" panose="020F0502020204030204" pitchFamily="34" charset="0"/>
                          <a:cs typeface="Calibri" panose="020F0502020204030204" pitchFamily="34" charset="0"/>
                        </a:rPr>
                        <a:t>24 months of age and the mode of exposure was not perinatal </a:t>
                      </a:r>
                      <a:endParaRPr sz="100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12700" cap="flat" cmpd="sng" algn="ctr">
                      <a:noFill/>
                      <a:prstDash val="solid"/>
                      <a:round/>
                      <a:headEnd type="none" w="med" len="med"/>
                      <a:tailEnd type="none" w="med" len="med"/>
                    </a:lnR>
                    <a:lnB w="6350">
                      <a:solidFill>
                        <a:srgbClr val="005E6D"/>
                      </a:solidFill>
                      <a:prstDash val="solid"/>
                    </a:lnB>
                    <a:solidFill>
                      <a:srgbClr val="FFFFFF"/>
                    </a:solidFill>
                  </a:tcPr>
                </a:tc>
                <a:extLst>
                  <a:ext uri="{0D108BD9-81ED-4DB2-BD59-A6C34878D82A}">
                    <a16:rowId xmlns:a16="http://schemas.microsoft.com/office/drawing/2014/main" val="10001"/>
                  </a:ext>
                </a:extLst>
              </a:tr>
              <a:tr h="393539">
                <a:tc>
                  <a:txBody>
                    <a:bodyPr/>
                    <a:lstStyle/>
                    <a:p>
                      <a:pPr marL="91440" marR="223520" algn="l">
                        <a:lnSpc>
                          <a:spcPts val="1000"/>
                        </a:lnSpc>
                        <a:spcBef>
                          <a:spcPts val="484"/>
                        </a:spcBef>
                      </a:pPr>
                      <a:r>
                        <a:rPr lang="en-US" sz="1000" b="0" i="0" spc="5" dirty="0">
                          <a:solidFill>
                            <a:srgbClr val="231F20"/>
                          </a:solidFill>
                          <a:latin typeface="Calibri" panose="020F0502020204030204" pitchFamily="34" charset="0"/>
                          <a:cs typeface="Calibri" panose="020F0502020204030204" pitchFamily="34" charset="0"/>
                        </a:rPr>
                        <a:t>Clinical </a:t>
                      </a:r>
                      <a:endParaRPr sz="10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indent="0" algn="l">
                        <a:lnSpc>
                          <a:spcPct val="100000"/>
                        </a:lnSpc>
                        <a:spcBef>
                          <a:spcPts val="885"/>
                        </a:spcBef>
                        <a:buFont typeface="Arial" panose="020B0604020202020204" pitchFamily="34" charset="0"/>
                        <a:buNone/>
                      </a:pPr>
                      <a:r>
                        <a:rPr lang="en-US" sz="1000" b="0" i="0" spc="5" dirty="0">
                          <a:solidFill>
                            <a:srgbClr val="231F20"/>
                          </a:solidFill>
                          <a:latin typeface="Calibri" panose="020F0502020204030204" pitchFamily="34" charset="0"/>
                          <a:cs typeface="Calibri" panose="020F0502020204030204" pitchFamily="34" charset="0"/>
                        </a:rPr>
                        <a:t>No symptoms are required. People with chronic hepatitis B might have no evidence of liver disease or might have a spectrum of diseases ranging from chronic </a:t>
                      </a:r>
                      <a:br>
                        <a:rPr lang="en-US" sz="1000" b="0" i="0" spc="5" dirty="0">
                          <a:solidFill>
                            <a:srgbClr val="231F20"/>
                          </a:solidFill>
                          <a:latin typeface="Calibri" panose="020F0502020204030204" pitchFamily="34" charset="0"/>
                          <a:cs typeface="Calibri" panose="020F0502020204030204" pitchFamily="34" charset="0"/>
                        </a:rPr>
                      </a:br>
                      <a:r>
                        <a:rPr lang="en-US" sz="1000" b="0" i="0" spc="5" dirty="0">
                          <a:solidFill>
                            <a:srgbClr val="231F20"/>
                          </a:solidFill>
                          <a:latin typeface="Calibri" panose="020F0502020204030204" pitchFamily="34" charset="0"/>
                          <a:cs typeface="Calibri" panose="020F0502020204030204" pitchFamily="34" charset="0"/>
                        </a:rPr>
                        <a:t>hepatitis to cirrhosis or liver cancer. </a:t>
                      </a:r>
                      <a:endParaRPr sz="100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12700" cap="flat" cmpd="sng" algn="ctr">
                      <a:noFill/>
                      <a:prstDash val="solid"/>
                      <a:round/>
                      <a:headEnd type="none" w="med" len="med"/>
                      <a:tailEnd type="none" w="med" len="med"/>
                    </a:lnR>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1137093">
                <a:tc>
                  <a:txBody>
                    <a:bodyPr/>
                    <a:lstStyle/>
                    <a:p>
                      <a:pPr marL="91440" marR="223520" algn="l">
                        <a:lnSpc>
                          <a:spcPts val="1000"/>
                        </a:lnSpc>
                        <a:spcBef>
                          <a:spcPts val="484"/>
                        </a:spcBef>
                      </a:pPr>
                      <a:r>
                        <a:rPr lang="en-US" sz="1000" b="0" i="0" spc="5" dirty="0">
                          <a:solidFill>
                            <a:srgbClr val="231F20"/>
                          </a:solidFill>
                          <a:latin typeface="Calibri" panose="020F0502020204030204" pitchFamily="34" charset="0"/>
                          <a:cs typeface="Calibri" panose="020F0502020204030204" pitchFamily="34" charset="0"/>
                        </a:rPr>
                        <a:t>Diagnostic Laboratory*</a:t>
                      </a:r>
                      <a:endParaRPr sz="10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228600" marR="459105" indent="-171450" algn="l">
                        <a:lnSpc>
                          <a:spcPts val="1000"/>
                        </a:lnSpc>
                        <a:spcBef>
                          <a:spcPts val="484"/>
                        </a:spcBef>
                        <a:buFont typeface="Arial" panose="020B0604020202020204" pitchFamily="34" charset="0"/>
                        <a:buChar char="•"/>
                      </a:pPr>
                      <a:r>
                        <a:rPr lang="en-US" sz="1000" b="0" i="0" dirty="0">
                          <a:solidFill>
                            <a:srgbClr val="231F20"/>
                          </a:solidFill>
                          <a:latin typeface="Calibri" panose="020F0502020204030204" pitchFamily="34" charset="0"/>
                          <a:cs typeface="Calibri" panose="020F0502020204030204" pitchFamily="34" charset="0"/>
                        </a:rPr>
                        <a:t>Negative Immunoglobulin M (IgM) antibody to hepatitis B core antigen (anti-HBc IgM) AND a positive result on one of the following tests: HBsAg, nucleic acid test (NAT) for HBV DNA (including qualitative, quantitative, or genotype), or hepatitis B e antigen (</a:t>
                      </a:r>
                      <a:r>
                        <a:rPr lang="en-US" sz="1000" b="0" i="0" dirty="0" err="1">
                          <a:solidFill>
                            <a:srgbClr val="231F20"/>
                          </a:solidFill>
                          <a:latin typeface="Calibri" panose="020F0502020204030204" pitchFamily="34" charset="0"/>
                          <a:cs typeface="Calibri" panose="020F0502020204030204" pitchFamily="34" charset="0"/>
                        </a:rPr>
                        <a:t>HBeAg</a:t>
                      </a:r>
                      <a:r>
                        <a:rPr lang="en-US" sz="1000" b="0" i="0" dirty="0">
                          <a:solidFill>
                            <a:srgbClr val="231F20"/>
                          </a:solidFill>
                          <a:latin typeface="Calibri" panose="020F0502020204030204" pitchFamily="34" charset="0"/>
                          <a:cs typeface="Calibri" panose="020F0502020204030204" pitchFamily="34" charset="0"/>
                        </a:rPr>
                        <a:t>), </a:t>
                      </a:r>
                      <a:r>
                        <a:rPr lang="en-US" sz="1000" b="1" i="0" dirty="0">
                          <a:solidFill>
                            <a:srgbClr val="231F20"/>
                          </a:solidFill>
                          <a:latin typeface="Calibri" panose="020F0502020204030204" pitchFamily="34" charset="0"/>
                          <a:cs typeface="Calibri" panose="020F0502020204030204" pitchFamily="34" charset="0"/>
                        </a:rPr>
                        <a:t>OR</a:t>
                      </a:r>
                    </a:p>
                    <a:p>
                      <a:pPr marL="228600" marR="459105" indent="-171450" algn="l">
                        <a:lnSpc>
                          <a:spcPts val="1000"/>
                        </a:lnSpc>
                        <a:spcBef>
                          <a:spcPts val="484"/>
                        </a:spcBef>
                        <a:buFont typeface="Arial" panose="020B0604020202020204" pitchFamily="34" charset="0"/>
                        <a:buChar char="•"/>
                      </a:pPr>
                      <a:r>
                        <a:rPr lang="en-US" sz="1000" b="0" i="0" dirty="0">
                          <a:solidFill>
                            <a:srgbClr val="231F20"/>
                          </a:solidFill>
                          <a:latin typeface="Calibri" panose="020F0502020204030204" pitchFamily="34" charset="0"/>
                          <a:cs typeface="Calibri" panose="020F0502020204030204" pitchFamily="34" charset="0"/>
                        </a:rPr>
                        <a:t>Positive for any combination of the following tests two times at least 6 months apart: </a:t>
                      </a:r>
                    </a:p>
                    <a:p>
                      <a:pPr marL="685800" marR="459105" lvl="1" indent="-171450" algn="l">
                        <a:lnSpc>
                          <a:spcPts val="1000"/>
                        </a:lnSpc>
                        <a:spcBef>
                          <a:spcPts val="484"/>
                        </a:spcBef>
                        <a:buFont typeface="Wingdings" pitchFamily="2" charset="2"/>
                        <a:buChar char="Ø"/>
                      </a:pPr>
                      <a:r>
                        <a:rPr lang="en-US" sz="1000" b="0" i="0" dirty="0">
                          <a:solidFill>
                            <a:srgbClr val="231F20"/>
                          </a:solidFill>
                          <a:latin typeface="Calibri" panose="020F0502020204030204" pitchFamily="34" charset="0"/>
                          <a:cs typeface="Calibri" panose="020F0502020204030204" pitchFamily="34" charset="0"/>
                        </a:rPr>
                        <a:t>Hepatitis B surface antigen (HBsAg)</a:t>
                      </a:r>
                    </a:p>
                    <a:p>
                      <a:pPr marL="685800" marR="459105" lvl="1" indent="-171450" algn="l">
                        <a:lnSpc>
                          <a:spcPts val="1000"/>
                        </a:lnSpc>
                        <a:spcBef>
                          <a:spcPts val="484"/>
                        </a:spcBef>
                        <a:buFont typeface="Wingdings" pitchFamily="2" charset="2"/>
                        <a:buChar char="Ø"/>
                      </a:pPr>
                      <a:r>
                        <a:rPr lang="en-US" sz="1000" b="0" i="0" dirty="0">
                          <a:solidFill>
                            <a:srgbClr val="231F20"/>
                          </a:solidFill>
                          <a:latin typeface="Calibri" panose="020F0502020204030204" pitchFamily="34" charset="0"/>
                          <a:cs typeface="Calibri" panose="020F0502020204030204" pitchFamily="34" charset="0"/>
                        </a:rPr>
                        <a:t>NAT for HBV DNA (including qualitative, quantitative, or genotype testing)</a:t>
                      </a:r>
                    </a:p>
                    <a:p>
                      <a:pPr marL="685800" marR="459105" lvl="1" indent="-171450" algn="l">
                        <a:lnSpc>
                          <a:spcPts val="1000"/>
                        </a:lnSpc>
                        <a:spcBef>
                          <a:spcPts val="484"/>
                        </a:spcBef>
                        <a:buFont typeface="Wingdings" pitchFamily="2" charset="2"/>
                        <a:buChar char="Ø"/>
                      </a:pPr>
                      <a:r>
                        <a:rPr lang="en-US" sz="1000" b="0" i="0" dirty="0" err="1">
                          <a:solidFill>
                            <a:srgbClr val="231F20"/>
                          </a:solidFill>
                          <a:latin typeface="Calibri" panose="020F0502020204030204" pitchFamily="34" charset="0"/>
                          <a:cs typeface="Calibri" panose="020F0502020204030204" pitchFamily="34" charset="0"/>
                        </a:rPr>
                        <a:t>HBeAg</a:t>
                      </a:r>
                      <a:endParaRPr sz="100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12700" cap="flat" cmpd="sng" algn="ctr">
                      <a:noFill/>
                      <a:prstDash val="solid"/>
                      <a:round/>
                      <a:headEnd type="none" w="med" len="med"/>
                      <a:tailEnd type="none" w="med" len="med"/>
                    </a:lnR>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471901">
                <a:tc>
                  <a:txBody>
                    <a:bodyPr/>
                    <a:lstStyle/>
                    <a:p>
                      <a:pPr marL="91440" marR="223520" algn="l">
                        <a:lnSpc>
                          <a:spcPts val="1000"/>
                        </a:lnSpc>
                        <a:spcBef>
                          <a:spcPts val="484"/>
                        </a:spcBef>
                      </a:pPr>
                      <a:r>
                        <a:rPr lang="en-US" sz="1000" b="0" i="0" dirty="0">
                          <a:solidFill>
                            <a:srgbClr val="231F20"/>
                          </a:solidFill>
                          <a:latin typeface="Calibri" panose="020F0502020204030204" pitchFamily="34" charset="0"/>
                          <a:cs typeface="Calibri" panose="020F0502020204030204" pitchFamily="34" charset="0"/>
                        </a:rPr>
                        <a:t>Presumptive Laboratory*</a:t>
                      </a:r>
                      <a:endParaRPr sz="10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228600" indent="-171450" algn="l">
                        <a:lnSpc>
                          <a:spcPct val="100000"/>
                        </a:lnSpc>
                        <a:spcBef>
                          <a:spcPts val="885"/>
                        </a:spcBef>
                        <a:buFont typeface="Arial" panose="020B0604020202020204" pitchFamily="34" charset="0"/>
                        <a:buChar char="•"/>
                      </a:pPr>
                      <a:r>
                        <a:rPr lang="en-US" sz="1000" b="0" i="0" dirty="0">
                          <a:solidFill>
                            <a:srgbClr val="231F20"/>
                          </a:solidFill>
                          <a:latin typeface="Calibri" panose="020F0502020204030204" pitchFamily="34" charset="0"/>
                          <a:cs typeface="Calibri" panose="020F0502020204030204" pitchFamily="34" charset="0"/>
                        </a:rPr>
                        <a:t>Does not meet the case definition for acute hepatitis B </a:t>
                      </a:r>
                      <a:r>
                        <a:rPr lang="en-US" sz="1000" b="1" i="0" dirty="0">
                          <a:solidFill>
                            <a:srgbClr val="231F20"/>
                          </a:solidFill>
                          <a:latin typeface="Calibri" panose="020F0502020204030204" pitchFamily="34" charset="0"/>
                          <a:cs typeface="Calibri" panose="020F0502020204030204" pitchFamily="34" charset="0"/>
                        </a:rPr>
                        <a:t>AND</a:t>
                      </a:r>
                    </a:p>
                    <a:p>
                      <a:pPr marL="228600" indent="-171450" algn="l">
                        <a:lnSpc>
                          <a:spcPct val="100000"/>
                        </a:lnSpc>
                        <a:spcBef>
                          <a:spcPts val="885"/>
                        </a:spcBef>
                        <a:buFont typeface="Arial" panose="020B0604020202020204" pitchFamily="34" charset="0"/>
                        <a:buChar char="•"/>
                      </a:pPr>
                      <a:r>
                        <a:rPr lang="en-US" sz="1000" b="0" i="0" dirty="0">
                          <a:solidFill>
                            <a:srgbClr val="231F20"/>
                          </a:solidFill>
                          <a:latin typeface="Calibri" panose="020F0502020204030204" pitchFamily="34" charset="0"/>
                          <a:cs typeface="Calibri" panose="020F0502020204030204" pitchFamily="34" charset="0"/>
                        </a:rPr>
                        <a:t>Has one positive HBsAg, NAT for HBV DNA (including qualitative, quantitative, or genotype testing), or </a:t>
                      </a:r>
                      <a:r>
                        <a:rPr lang="en-US" sz="1000" b="0" i="0" dirty="0" err="1">
                          <a:solidFill>
                            <a:srgbClr val="231F20"/>
                          </a:solidFill>
                          <a:latin typeface="Calibri" panose="020F0502020204030204" pitchFamily="34" charset="0"/>
                          <a:cs typeface="Calibri" panose="020F0502020204030204" pitchFamily="34" charset="0"/>
                        </a:rPr>
                        <a:t>HBeAg</a:t>
                      </a:r>
                      <a:r>
                        <a:rPr lang="en-US" sz="1000" b="0" i="0" dirty="0">
                          <a:solidFill>
                            <a:srgbClr val="231F20"/>
                          </a:solidFill>
                          <a:latin typeface="Calibri" panose="020F0502020204030204" pitchFamily="34" charset="0"/>
                          <a:cs typeface="Calibri" panose="020F0502020204030204" pitchFamily="34" charset="0"/>
                        </a:rPr>
                        <a:t> laboratory result</a:t>
                      </a:r>
                      <a:endParaRPr sz="100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12700" cap="flat" cmpd="sng" algn="ctr">
                      <a:no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43068">
                <a:tc>
                  <a:txBody>
                    <a:bodyPr/>
                    <a:lstStyle/>
                    <a:p>
                      <a:pPr marL="91440" algn="l">
                        <a:lnSpc>
                          <a:spcPct val="100000"/>
                        </a:lnSpc>
                        <a:spcBef>
                          <a:spcPts val="760"/>
                        </a:spcBef>
                        <a:tabLst>
                          <a:tab pos="460375" algn="l"/>
                        </a:tabLst>
                      </a:pPr>
                      <a:r>
                        <a:rPr lang="en-US" sz="1100" b="1" i="0" spc="5" dirty="0">
                          <a:solidFill>
                            <a:srgbClr val="FFFFFF"/>
                          </a:solidFill>
                          <a:latin typeface="Calibri" panose="020F0502020204030204" pitchFamily="34" charset="0"/>
                          <a:cs typeface="Calibri" panose="020F0502020204030204" pitchFamily="34" charset="0"/>
                        </a:rPr>
                        <a:t>Case Status </a:t>
                      </a:r>
                      <a:endParaRPr sz="1100" b="1" i="0" dirty="0">
                        <a:latin typeface="Calibri" panose="020F0502020204030204" pitchFamily="34" charset="0"/>
                        <a:cs typeface="Calibri" panose="020F0502020204030204" pitchFamily="34" charset="0"/>
                      </a:endParaRPr>
                    </a:p>
                  </a:txBody>
                  <a:tcPr marL="0" marR="0" marT="0" marB="0" anchor="ctr">
                    <a:lnR w="6350" cap="flat" cmpd="sng" algn="ctr">
                      <a:solidFill>
                        <a:schemeClr val="bg1"/>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005E6D"/>
                    </a:solidFill>
                  </a:tcPr>
                </a:tc>
                <a:tc>
                  <a:txBody>
                    <a:bodyPr/>
                    <a:lstStyle/>
                    <a:p>
                      <a:pPr marL="91440" marR="111125" algn="ctr" defTabSz="914400" rtl="0" eaLnBrk="1" latinLnBrk="0" hangingPunct="1">
                        <a:lnSpc>
                          <a:spcPct val="100000"/>
                        </a:lnSpc>
                        <a:spcBef>
                          <a:spcPts val="760"/>
                        </a:spcBef>
                      </a:pPr>
                      <a:r>
                        <a:rPr lang="en-US" sz="1100" b="1" i="0" kern="1200" spc="5" dirty="0">
                          <a:solidFill>
                            <a:srgbClr val="FFFFFF"/>
                          </a:solidFill>
                          <a:latin typeface="Calibri" panose="020F0502020204030204" pitchFamily="34" charset="0"/>
                          <a:ea typeface="+mn-ea"/>
                          <a:cs typeface="Calibri" panose="020F0502020204030204" pitchFamily="34" charset="0"/>
                        </a:rPr>
                        <a:t>Classification</a:t>
                      </a:r>
                      <a:endParaRPr sz="1100" b="1" i="0" kern="1200" spc="5" dirty="0">
                        <a:solidFill>
                          <a:srgbClr val="FFFFFF"/>
                        </a:solidFill>
                        <a:latin typeface="Calibri" panose="020F0502020204030204" pitchFamily="34" charset="0"/>
                        <a:ea typeface="+mn-ea"/>
                        <a:cs typeface="Calibri" panose="020F0502020204030204" pitchFamily="34" charset="0"/>
                      </a:endParaRPr>
                    </a:p>
                  </a:txBody>
                  <a:tcPr marL="0" marR="0" marT="0" marB="0" anchor="ctr">
                    <a:lnL w="6350" cap="flat" cmpd="sng" algn="ctr">
                      <a:solidFill>
                        <a:schemeClr val="bg1"/>
                      </a:solidFill>
                      <a:prstDash val="solid"/>
                      <a:round/>
                      <a:headEnd type="none" w="med" len="med"/>
                      <a:tailEnd type="none" w="med" len="med"/>
                    </a:lnL>
                    <a:lnR w="6350">
                      <a:solidFill>
                        <a:srgbClr val="005E6D"/>
                      </a:solidFill>
                      <a:prstDash val="solid"/>
                    </a:lnR>
                    <a:lnT w="6350">
                      <a:solidFill>
                        <a:srgbClr val="005E6D"/>
                      </a:solidFill>
                      <a:prstDash val="solid"/>
                    </a:lnT>
                    <a:lnB w="6350" cap="flat" cmpd="sng" algn="ctr">
                      <a:solidFill>
                        <a:srgbClr val="005E6D"/>
                      </a:solidFill>
                      <a:prstDash val="solid"/>
                      <a:round/>
                      <a:headEnd type="none" w="med" len="med"/>
                      <a:tailEnd type="none" w="med" len="med"/>
                    </a:lnB>
                    <a:solidFill>
                      <a:srgbClr val="005E6D"/>
                    </a:solidFill>
                  </a:tcPr>
                </a:tc>
                <a:extLst>
                  <a:ext uri="{0D108BD9-81ED-4DB2-BD59-A6C34878D82A}">
                    <a16:rowId xmlns:a16="http://schemas.microsoft.com/office/drawing/2014/main" val="10005"/>
                  </a:ext>
                </a:extLst>
              </a:tr>
              <a:tr h="427163">
                <a:tc>
                  <a:txBody>
                    <a:bodyPr/>
                    <a:lstStyle/>
                    <a:p>
                      <a:pPr marL="91440" algn="l">
                        <a:lnSpc>
                          <a:spcPct val="100000"/>
                        </a:lnSpc>
                        <a:spcBef>
                          <a:spcPts val="530"/>
                        </a:spcBef>
                      </a:pPr>
                      <a:r>
                        <a:rPr lang="en-US" sz="1000" b="0" i="0" dirty="0">
                          <a:solidFill>
                            <a:srgbClr val="231F20"/>
                          </a:solidFill>
                          <a:latin typeface="Calibri" panose="020F0502020204030204" pitchFamily="34" charset="0"/>
                          <a:cs typeface="Calibri" panose="020F0502020204030204" pitchFamily="34" charset="0"/>
                        </a:rPr>
                        <a:t>Confirmed Chronic*</a:t>
                      </a:r>
                      <a:endParaRPr sz="1000" b="0" i="0" dirty="0">
                        <a:latin typeface="Calibri" panose="020F0502020204030204" pitchFamily="34" charset="0"/>
                        <a:cs typeface="Calibri" panose="020F0502020204030204" pitchFamily="34" charset="0"/>
                      </a:endParaRPr>
                    </a:p>
                  </a:txBody>
                  <a:tcPr marL="0" marR="0" marT="0" marB="0" anchor="ctr">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228600" marR="459105" indent="-171450" algn="l">
                        <a:lnSpc>
                          <a:spcPts val="1000"/>
                        </a:lnSpc>
                        <a:spcBef>
                          <a:spcPts val="484"/>
                        </a:spcBef>
                        <a:buFont typeface="Arial" panose="020B0604020202020204" pitchFamily="34" charset="0"/>
                        <a:buChar char="•"/>
                      </a:pPr>
                      <a:r>
                        <a:rPr lang="en-US" sz="1000" b="0" i="0" dirty="0">
                          <a:solidFill>
                            <a:srgbClr val="231F20"/>
                          </a:solidFill>
                          <a:latin typeface="Calibri" panose="020F0502020204030204" pitchFamily="34" charset="0"/>
                          <a:cs typeface="Calibri" panose="020F0502020204030204" pitchFamily="34" charset="0"/>
                        </a:rPr>
                        <a:t>&gt;24 months of age </a:t>
                      </a:r>
                      <a:r>
                        <a:rPr lang="en-US" sz="1000" b="1" i="0" dirty="0">
                          <a:solidFill>
                            <a:srgbClr val="231F20"/>
                          </a:solidFill>
                          <a:latin typeface="Calibri" panose="020F0502020204030204" pitchFamily="34" charset="0"/>
                          <a:cs typeface="Calibri" panose="020F0502020204030204" pitchFamily="34" charset="0"/>
                        </a:rPr>
                        <a:t>OR</a:t>
                      </a:r>
                      <a:r>
                        <a:rPr lang="en-US" sz="1000" b="0" i="0" dirty="0">
                          <a:solidFill>
                            <a:srgbClr val="231F20"/>
                          </a:solidFill>
                          <a:latin typeface="Calibri" panose="020F0502020204030204" pitchFamily="34" charset="0"/>
                          <a:cs typeface="Calibri" panose="020F0502020204030204" pitchFamily="34" charset="0"/>
                        </a:rPr>
                        <a:t> </a:t>
                      </a:r>
                      <a:r>
                        <a:rPr lang="en-US" sz="1000" b="0" i="0" u="sng" dirty="0">
                          <a:solidFill>
                            <a:srgbClr val="231F20"/>
                          </a:solidFill>
                          <a:latin typeface="Calibri" panose="020F0502020204030204" pitchFamily="34" charset="0"/>
                          <a:cs typeface="Calibri" panose="020F0502020204030204" pitchFamily="34" charset="0"/>
                        </a:rPr>
                        <a:t>&lt;</a:t>
                      </a:r>
                      <a:r>
                        <a:rPr lang="en-US" sz="1000" b="0" i="0" dirty="0">
                          <a:solidFill>
                            <a:srgbClr val="231F20"/>
                          </a:solidFill>
                          <a:latin typeface="Calibri" panose="020F0502020204030204" pitchFamily="34" charset="0"/>
                          <a:cs typeface="Calibri" panose="020F0502020204030204" pitchFamily="34" charset="0"/>
                        </a:rPr>
                        <a:t>24 months of age and the mode of exposure was not perinatal, </a:t>
                      </a:r>
                      <a:r>
                        <a:rPr lang="en-US" sz="1000" b="1" i="0" dirty="0">
                          <a:solidFill>
                            <a:srgbClr val="231F20"/>
                          </a:solidFill>
                          <a:latin typeface="Calibri" panose="020F0502020204030204" pitchFamily="34" charset="0"/>
                          <a:cs typeface="Calibri" panose="020F0502020204030204" pitchFamily="34" charset="0"/>
                        </a:rPr>
                        <a:t>AND</a:t>
                      </a:r>
                    </a:p>
                    <a:p>
                      <a:pPr marL="228600" marR="459105" indent="-171450" algn="l">
                        <a:lnSpc>
                          <a:spcPts val="1000"/>
                        </a:lnSpc>
                        <a:spcBef>
                          <a:spcPts val="484"/>
                        </a:spcBef>
                        <a:buFont typeface="Arial" panose="020B0604020202020204" pitchFamily="34" charset="0"/>
                        <a:buChar char="•"/>
                      </a:pPr>
                      <a:r>
                        <a:rPr lang="en-US" sz="1000" b="0" i="0" dirty="0">
                          <a:solidFill>
                            <a:srgbClr val="231F20"/>
                          </a:solidFill>
                          <a:latin typeface="Calibri" panose="020F0502020204030204" pitchFamily="34" charset="0"/>
                          <a:cs typeface="Calibri" panose="020F0502020204030204" pitchFamily="34" charset="0"/>
                        </a:rPr>
                        <a:t>Has diagnostic laboratory evidence </a:t>
                      </a:r>
                      <a:endParaRPr sz="1000" b="0" i="0" dirty="0">
                        <a:latin typeface="Calibri" panose="020F0502020204030204" pitchFamily="34" charset="0"/>
                        <a:cs typeface="Calibri" panose="020F0502020204030204" pitchFamily="34" charset="0"/>
                      </a:endParaRPr>
                    </a:p>
                  </a:txBody>
                  <a:tcPr marL="0" marR="0" marT="0" marB="0"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620808951"/>
                  </a:ext>
                </a:extLst>
              </a:tr>
              <a:tr h="578734">
                <a:tc>
                  <a:txBody>
                    <a:bodyPr/>
                    <a:lstStyle/>
                    <a:p>
                      <a:pPr marL="91440" marR="0" lvl="0" indent="0" algn="l" defTabSz="914400" rtl="0" eaLnBrk="1" fontAlgn="auto" latinLnBrk="0" hangingPunct="1">
                        <a:lnSpc>
                          <a:spcPct val="100000"/>
                        </a:lnSpc>
                        <a:spcBef>
                          <a:spcPts val="530"/>
                        </a:spcBef>
                        <a:spcAft>
                          <a:spcPts val="0"/>
                        </a:spcAft>
                        <a:buClrTx/>
                        <a:buSzTx/>
                        <a:buFontTx/>
                        <a:buNone/>
                        <a:tabLst/>
                        <a:defRPr/>
                      </a:pPr>
                      <a:r>
                        <a:rPr lang="en-US" sz="1000" b="0" i="0" dirty="0">
                          <a:solidFill>
                            <a:srgbClr val="231F20"/>
                          </a:solidFill>
                          <a:latin typeface="Calibri" panose="020F0502020204030204" pitchFamily="34" charset="0"/>
                          <a:cs typeface="Calibri" panose="020F0502020204030204" pitchFamily="34" charset="0"/>
                        </a:rPr>
                        <a:t>Probable Chronic*</a:t>
                      </a:r>
                      <a:endParaRPr lang="en-US" sz="1000" b="0" i="0" dirty="0">
                        <a:latin typeface="Calibri" panose="020F0502020204030204" pitchFamily="34" charset="0"/>
                        <a:cs typeface="Calibri" panose="020F0502020204030204" pitchFamily="34" charset="0"/>
                      </a:endParaRPr>
                    </a:p>
                  </a:txBody>
                  <a:tcPr marL="0" marR="0" marT="0" marB="0" anchor="ctr">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228600" marR="459105" indent="-171450" algn="l">
                        <a:lnSpc>
                          <a:spcPts val="1000"/>
                        </a:lnSpc>
                        <a:spcBef>
                          <a:spcPts val="484"/>
                        </a:spcBef>
                        <a:buFont typeface="Arial" panose="020B0604020202020204" pitchFamily="34" charset="0"/>
                        <a:buChar char="•"/>
                      </a:pPr>
                      <a:r>
                        <a:rPr lang="en-US" sz="1000" b="0" i="0" dirty="0">
                          <a:solidFill>
                            <a:srgbClr val="231F20"/>
                          </a:solidFill>
                          <a:latin typeface="Calibri" panose="020F0502020204030204" pitchFamily="34" charset="0"/>
                          <a:cs typeface="Calibri" panose="020F0502020204030204" pitchFamily="34" charset="0"/>
                        </a:rPr>
                        <a:t>&gt;24 months of age OR </a:t>
                      </a:r>
                      <a:r>
                        <a:rPr lang="en-US" sz="1000" b="0" i="0" u="sng" dirty="0">
                          <a:solidFill>
                            <a:srgbClr val="231F20"/>
                          </a:solidFill>
                          <a:latin typeface="Calibri" panose="020F0502020204030204" pitchFamily="34" charset="0"/>
                          <a:cs typeface="Calibri" panose="020F0502020204030204" pitchFamily="34" charset="0"/>
                        </a:rPr>
                        <a:t>&lt;</a:t>
                      </a:r>
                      <a:r>
                        <a:rPr lang="en-US" sz="1000" b="0" i="0" dirty="0">
                          <a:solidFill>
                            <a:srgbClr val="231F20"/>
                          </a:solidFill>
                          <a:latin typeface="Calibri" panose="020F0502020204030204" pitchFamily="34" charset="0"/>
                          <a:cs typeface="Calibri" panose="020F0502020204030204" pitchFamily="34" charset="0"/>
                        </a:rPr>
                        <a:t>24 months of age and the mode of exposure was not perinatal, </a:t>
                      </a:r>
                      <a:r>
                        <a:rPr lang="en-US" sz="1000" b="1" i="0" dirty="0">
                          <a:solidFill>
                            <a:srgbClr val="231F20"/>
                          </a:solidFill>
                          <a:latin typeface="Calibri" panose="020F0502020204030204" pitchFamily="34" charset="0"/>
                          <a:cs typeface="Calibri" panose="020F0502020204030204" pitchFamily="34" charset="0"/>
                        </a:rPr>
                        <a:t>AND</a:t>
                      </a:r>
                    </a:p>
                    <a:p>
                      <a:pPr marL="228600" marR="459105" indent="-171450" algn="l">
                        <a:lnSpc>
                          <a:spcPts val="1000"/>
                        </a:lnSpc>
                        <a:spcBef>
                          <a:spcPts val="484"/>
                        </a:spcBef>
                        <a:buFont typeface="Arial" panose="020B0604020202020204" pitchFamily="34" charset="0"/>
                        <a:buChar char="•"/>
                      </a:pPr>
                      <a:r>
                        <a:rPr lang="en-US" sz="1000" b="0" i="0" dirty="0">
                          <a:solidFill>
                            <a:srgbClr val="231F20"/>
                          </a:solidFill>
                          <a:latin typeface="Calibri" panose="020F0502020204030204" pitchFamily="34" charset="0"/>
                          <a:cs typeface="Calibri" panose="020F0502020204030204" pitchFamily="34" charset="0"/>
                        </a:rPr>
                        <a:t>Has presumptive laboratory evidence, </a:t>
                      </a:r>
                      <a:r>
                        <a:rPr lang="en-US" sz="1000" b="1" i="0" dirty="0">
                          <a:solidFill>
                            <a:srgbClr val="231F20"/>
                          </a:solidFill>
                          <a:latin typeface="Calibri" panose="020F0502020204030204" pitchFamily="34" charset="0"/>
                          <a:cs typeface="Calibri" panose="020F0502020204030204" pitchFamily="34" charset="0"/>
                        </a:rPr>
                        <a:t>AND</a:t>
                      </a:r>
                      <a:endParaRPr lang="en-US" sz="1000" b="1" i="0" dirty="0">
                        <a:latin typeface="Calibri" panose="020F0502020204030204" pitchFamily="34" charset="0"/>
                        <a:cs typeface="Calibri" panose="020F0502020204030204" pitchFamily="34" charset="0"/>
                      </a:endParaRPr>
                    </a:p>
                    <a:p>
                      <a:pPr marL="228600" marR="459105" indent="-171450" algn="l">
                        <a:lnSpc>
                          <a:spcPts val="1000"/>
                        </a:lnSpc>
                        <a:spcBef>
                          <a:spcPts val="484"/>
                        </a:spcBef>
                        <a:buFont typeface="Arial" panose="020B0604020202020204" pitchFamily="34" charset="0"/>
                        <a:buChar char="•"/>
                      </a:pPr>
                      <a:r>
                        <a:rPr lang="en-US" sz="1000" b="0" i="0" dirty="0">
                          <a:latin typeface="Calibri" panose="020F0502020204030204" pitchFamily="34" charset="0"/>
                          <a:cs typeface="Calibri" panose="020F0502020204030204" pitchFamily="34" charset="0"/>
                        </a:rPr>
                        <a:t>Does not meet the clinical criteria of the acute hepatitis B case definition</a:t>
                      </a:r>
                      <a:endParaRPr sz="1000" b="0" i="0" dirty="0">
                        <a:latin typeface="Calibri" panose="020F0502020204030204" pitchFamily="34" charset="0"/>
                        <a:cs typeface="Calibri" panose="020F0502020204030204" pitchFamily="34" charset="0"/>
                      </a:endParaRPr>
                    </a:p>
                  </a:txBody>
                  <a:tcPr marL="0" marR="0" marT="0" marB="0"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2020882566"/>
                  </a:ext>
                </a:extLst>
              </a:tr>
              <a:tr h="698905">
                <a:tc>
                  <a:txBody>
                    <a:bodyPr/>
                    <a:lstStyle/>
                    <a:p>
                      <a:pPr marL="91440" algn="l">
                        <a:lnSpc>
                          <a:spcPct val="100000"/>
                        </a:lnSpc>
                        <a:spcBef>
                          <a:spcPts val="530"/>
                        </a:spcBef>
                      </a:pPr>
                      <a:r>
                        <a:rPr lang="en-US" sz="1000" b="0" i="0" dirty="0">
                          <a:solidFill>
                            <a:srgbClr val="231F20"/>
                          </a:solidFill>
                          <a:latin typeface="Calibri" panose="020F0502020204030204" pitchFamily="34" charset="0"/>
                          <a:cs typeface="Calibri" panose="020F0502020204030204" pitchFamily="34" charset="0"/>
                        </a:rPr>
                        <a:t>Comments</a:t>
                      </a:r>
                      <a:endParaRPr sz="1000" b="0" i="0" dirty="0">
                        <a:latin typeface="Calibri" panose="020F0502020204030204" pitchFamily="34" charset="0"/>
                        <a:cs typeface="Calibri" panose="020F0502020204030204" pitchFamily="34" charset="0"/>
                      </a:endParaRPr>
                    </a:p>
                  </a:txBody>
                  <a:tcPr marL="0" marR="0" marT="0" marB="0" anchor="ctr">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57150" marR="459105" indent="0" algn="l">
                        <a:lnSpc>
                          <a:spcPts val="1000"/>
                        </a:lnSpc>
                        <a:spcBef>
                          <a:spcPts val="484"/>
                        </a:spcBef>
                        <a:buFont typeface="Arial" panose="020B0604020202020204" pitchFamily="34" charset="0"/>
                        <a:buNone/>
                      </a:pPr>
                      <a:r>
                        <a:rPr lang="en-US" sz="1000" b="0" i="0" spc="5" dirty="0">
                          <a:solidFill>
                            <a:srgbClr val="231F20"/>
                          </a:solidFill>
                          <a:latin typeface="Calibri" panose="020F0502020204030204" pitchFamily="34" charset="0"/>
                          <a:cs typeface="Calibri" panose="020F0502020204030204" pitchFamily="34" charset="0"/>
                        </a:rPr>
                        <a:t>Multiple laboratory results indicative of chronic hepatitis B might be performed simultaneously on the same patient specimen as part of a “hepatitis panel.” Testing performed in this manner can lead to seemingly discordant results, e.g., HBsAg-negative AND HBV DNA-positive. For the purpose of this case definition, any positive result among the three laboratory tests mentioned above is acceptable, regardless of other testing results. Negative </a:t>
                      </a:r>
                      <a:r>
                        <a:rPr lang="en-US" sz="1000" b="0" i="0" spc="5" dirty="0" err="1">
                          <a:solidFill>
                            <a:srgbClr val="231F20"/>
                          </a:solidFill>
                          <a:latin typeface="Calibri" panose="020F0502020204030204" pitchFamily="34" charset="0"/>
                          <a:cs typeface="Calibri" panose="020F0502020204030204" pitchFamily="34" charset="0"/>
                        </a:rPr>
                        <a:t>HBeAg</a:t>
                      </a:r>
                      <a:r>
                        <a:rPr lang="en-US" sz="1000" b="0" i="0" spc="5" dirty="0">
                          <a:solidFill>
                            <a:srgbClr val="231F20"/>
                          </a:solidFill>
                          <a:latin typeface="Calibri" panose="020F0502020204030204" pitchFamily="34" charset="0"/>
                          <a:cs typeface="Calibri" panose="020F0502020204030204" pitchFamily="34" charset="0"/>
                        </a:rPr>
                        <a:t> results and HBV DNA levels below positive cutoff level do not confirm the absence of HBV infection. </a:t>
                      </a:r>
                      <a:endParaRPr sz="1000" b="0" i="0" dirty="0">
                        <a:latin typeface="Calibri" panose="020F0502020204030204" pitchFamily="34" charset="0"/>
                        <a:cs typeface="Calibri" panose="020F0502020204030204" pitchFamily="34" charset="0"/>
                      </a:endParaRPr>
                    </a:p>
                  </a:txBody>
                  <a:tcPr marL="0" marR="0" marT="0" marB="0"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852211255"/>
                  </a:ext>
                </a:extLst>
              </a:tr>
            </a:tbl>
          </a:graphicData>
        </a:graphic>
      </p:graphicFrame>
      <p:sp>
        <p:nvSpPr>
          <p:cNvPr id="3" name="Table 3-3 Footnotes">
            <a:extLst>
              <a:ext uri="{FF2B5EF4-FFF2-40B4-BE49-F238E27FC236}">
                <a16:creationId xmlns:a16="http://schemas.microsoft.com/office/drawing/2014/main" id="{523BFFD7-4C78-704E-8DDB-4CC3C3E5E5D6}"/>
              </a:ext>
            </a:extLst>
          </p:cNvPr>
          <p:cNvSpPr>
            <a:spLocks noGrp="1"/>
          </p:cNvSpPr>
          <p:nvPr>
            <p:ph type="body" idx="1"/>
          </p:nvPr>
        </p:nvSpPr>
        <p:spPr>
          <a:xfrm>
            <a:off x="555557" y="6447500"/>
            <a:ext cx="10515600" cy="235519"/>
          </a:xfrm>
        </p:spPr>
        <p:txBody>
          <a:bodyPr/>
          <a:lstStyle/>
          <a:p>
            <a:r>
              <a:rPr lang="en-US" dirty="0">
                <a:solidFill>
                  <a:srgbClr val="595959"/>
                </a:solidFill>
              </a:rPr>
              <a:t>*Surveillance programs should provide prevention programs with information on people who have positive test outcomes for post-test counseling and referral to treatment and care, as appropriate.</a:t>
            </a:r>
          </a:p>
        </p:txBody>
      </p:sp>
    </p:spTree>
    <p:extLst>
      <p:ext uri="{BB962C8B-B14F-4D97-AF65-F5344CB8AC3E}">
        <p14:creationId xmlns:p14="http://schemas.microsoft.com/office/powerpoint/2010/main" val="124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3-3 Title">
            <a:extLst>
              <a:ext uri="{FF2B5EF4-FFF2-40B4-BE49-F238E27FC236}">
                <a16:creationId xmlns:a16="http://schemas.microsoft.com/office/drawing/2014/main" id="{E10F47C7-9045-6542-AAEC-F610DA2C0117}"/>
              </a:ext>
            </a:extLst>
          </p:cNvPr>
          <p:cNvSpPr>
            <a:spLocks noGrp="1"/>
          </p:cNvSpPr>
          <p:nvPr>
            <p:ph type="title"/>
          </p:nvPr>
        </p:nvSpPr>
        <p:spPr/>
        <p:txBody>
          <a:bodyPr/>
          <a:lstStyle/>
          <a:p>
            <a:r>
              <a:rPr lang="en-US" dirty="0"/>
              <a:t>Figure 3-3. Process for acute and chronic hepatitis B case ascertainment and classification</a:t>
            </a:r>
          </a:p>
        </p:txBody>
      </p:sp>
      <p:pic>
        <p:nvPicPr>
          <p:cNvPr id="4" name="Figure 3-3" descr="Figure 3-3 illustrates an approach for acute and chronic hepatitis B case ascertainment and classification. The flow chart begins with receipt of a provider report, laboratory report, or other report indicating hepatitis B virus infection and walks through follow-up and case classification decisions based on available information. Recommended follow-up activities are color-coded based on if they are minimum-to-moderate resource or high resource activities. ">
            <a:extLst>
              <a:ext uri="{FF2B5EF4-FFF2-40B4-BE49-F238E27FC236}">
                <a16:creationId xmlns:a16="http://schemas.microsoft.com/office/drawing/2014/main" id="{3B6BC5EE-BFDD-EA45-AC17-6E26480CB55D}"/>
              </a:ext>
            </a:extLst>
          </p:cNvPr>
          <p:cNvPicPr>
            <a:picLocks noChangeAspect="1"/>
          </p:cNvPicPr>
          <p:nvPr/>
        </p:nvPicPr>
        <p:blipFill>
          <a:blip r:embed="rId3"/>
          <a:srcRect/>
          <a:stretch/>
        </p:blipFill>
        <p:spPr>
          <a:xfrm>
            <a:off x="386055" y="1623076"/>
            <a:ext cx="7108197" cy="4920014"/>
          </a:xfrm>
          <a:prstGeom prst="rect">
            <a:avLst/>
          </a:prstGeom>
        </p:spPr>
      </p:pic>
      <p:sp>
        <p:nvSpPr>
          <p:cNvPr id="5" name="Figure 3-3 Footnotes">
            <a:extLst>
              <a:ext uri="{FF2B5EF4-FFF2-40B4-BE49-F238E27FC236}">
                <a16:creationId xmlns:a16="http://schemas.microsoft.com/office/drawing/2014/main" id="{8394855A-5400-AB45-AB0D-D15C0F109BFD}"/>
              </a:ext>
            </a:extLst>
          </p:cNvPr>
          <p:cNvSpPr>
            <a:spLocks noGrp="1"/>
          </p:cNvSpPr>
          <p:nvPr>
            <p:ph type="body" idx="1"/>
          </p:nvPr>
        </p:nvSpPr>
        <p:spPr>
          <a:xfrm>
            <a:off x="7685590" y="1681729"/>
            <a:ext cx="4120355" cy="4802708"/>
          </a:xfrm>
        </p:spPr>
        <p:txBody>
          <a:bodyPr/>
          <a:lstStyle/>
          <a:p>
            <a:r>
              <a:rPr lang="en-US" dirty="0">
                <a:solidFill>
                  <a:srgbClr val="595959"/>
                </a:solidFill>
              </a:rPr>
              <a:t>*A person </a:t>
            </a:r>
            <a:r>
              <a:rPr lang="en-US" u="sng" dirty="0">
                <a:solidFill>
                  <a:srgbClr val="595959"/>
                </a:solidFill>
              </a:rPr>
              <a:t>&lt;</a:t>
            </a:r>
            <a:r>
              <a:rPr lang="en-US" dirty="0">
                <a:solidFill>
                  <a:srgbClr val="595959"/>
                </a:solidFill>
              </a:rPr>
              <a:t>24 months of age whose mode of exposure is not perinatal (e.g., health care-acquired) should be classified under the 2012 acute or chronic hepatitis B case definitions. A person </a:t>
            </a:r>
            <a:r>
              <a:rPr lang="en-US" u="sng" dirty="0">
                <a:solidFill>
                  <a:srgbClr val="595959"/>
                </a:solidFill>
              </a:rPr>
              <a:t>&lt;</a:t>
            </a:r>
            <a:r>
              <a:rPr lang="en-US" dirty="0">
                <a:solidFill>
                  <a:srgbClr val="595959"/>
                </a:solidFill>
              </a:rPr>
              <a:t>24 months of age whose mode of exposure is perinatal should be classified under the 2017 perinatal hepatitis B case definition. Surveillance programs should provide prevention programs with information on people who have positive test outcomes for post-test counseling and referral to treatment and care, as appropriate.</a:t>
            </a:r>
          </a:p>
          <a:p>
            <a:r>
              <a:rPr lang="en-US" dirty="0">
                <a:solidFill>
                  <a:srgbClr val="595959"/>
                </a:solidFill>
              </a:rPr>
              <a:t>†Nucleic acid testing for HBV DNA, including qualitative, quantitative, and genotype testing. An isolated positive hepatitis B ‘e’ antigen (</a:t>
            </a:r>
            <a:r>
              <a:rPr lang="en-US" dirty="0" err="1">
                <a:solidFill>
                  <a:srgbClr val="595959"/>
                </a:solidFill>
              </a:rPr>
              <a:t>HBeAg</a:t>
            </a:r>
            <a:r>
              <a:rPr lang="en-US" dirty="0">
                <a:solidFill>
                  <a:srgbClr val="595959"/>
                </a:solidFill>
              </a:rPr>
              <a:t>) test result should prompt further investigation into the hepatitis B surface antigen (HBsAg) and/or HBV DNA results.</a:t>
            </a:r>
          </a:p>
          <a:p>
            <a:r>
              <a:rPr lang="en-US" dirty="0">
                <a:solidFill>
                  <a:srgbClr val="595959"/>
                </a:solidFill>
              </a:rPr>
              <a:t>‡A documented negative HBsAg within 6 months prior to a positive test (either HBsAg, </a:t>
            </a:r>
            <a:r>
              <a:rPr lang="en-US" dirty="0" err="1">
                <a:solidFill>
                  <a:srgbClr val="595959"/>
                </a:solidFill>
              </a:rPr>
              <a:t>HBeAg</a:t>
            </a:r>
            <a:r>
              <a:rPr lang="en-US" dirty="0">
                <a:solidFill>
                  <a:srgbClr val="595959"/>
                </a:solidFill>
              </a:rPr>
              <a:t>, or HBV DNA) does not require acute clinical presentation to meet the acute hepatitis B case definition. </a:t>
            </a:r>
          </a:p>
          <a:p>
            <a:r>
              <a:rPr lang="en-US" baseline="30000" dirty="0">
                <a:solidFill>
                  <a:srgbClr val="595959"/>
                </a:solidFill>
              </a:rPr>
              <a:t>§</a:t>
            </a:r>
            <a:r>
              <a:rPr lang="en-US" dirty="0">
                <a:solidFill>
                  <a:srgbClr val="595959"/>
                </a:solidFill>
              </a:rPr>
              <a:t>A new acute hepatitis B case is an incident case that has not been previously notified as an acute or chronic hepatitis B case. </a:t>
            </a:r>
          </a:p>
          <a:p>
            <a:r>
              <a:rPr lang="en-US" baseline="30000" dirty="0">
                <a:solidFill>
                  <a:srgbClr val="595959"/>
                </a:solidFill>
              </a:rPr>
              <a:t>¶</a:t>
            </a:r>
            <a:r>
              <a:rPr lang="en-US" dirty="0">
                <a:solidFill>
                  <a:srgbClr val="595959"/>
                </a:solidFill>
              </a:rPr>
              <a:t>Acute hepatitis B clinical symptoms include fever, headache, malaise, anorexia, nausea, vomiting, diarrhea, and abdominal pain.</a:t>
            </a:r>
          </a:p>
          <a:p>
            <a:r>
              <a:rPr lang="en-US" baseline="30000" dirty="0">
                <a:solidFill>
                  <a:srgbClr val="595959"/>
                </a:solidFill>
              </a:rPr>
              <a:t>#</a:t>
            </a:r>
            <a:r>
              <a:rPr lang="en-US" dirty="0">
                <a:solidFill>
                  <a:srgbClr val="595959"/>
                </a:solidFill>
              </a:rPr>
              <a:t>May include evidence of acute liver injury from infectious, autoimmune, metabolic, drug or toxin exposure, neoplastic, circulatory or thromboembolic, or idiopathic causes.</a:t>
            </a:r>
          </a:p>
          <a:p>
            <a:r>
              <a:rPr lang="en-US" dirty="0">
                <a:solidFill>
                  <a:srgbClr val="595959"/>
                </a:solidFill>
              </a:rPr>
              <a:t>**May re-classify as confirmed if additional information is later received before the Nationally Notifiable Diseases Surveillance System (NNDSS) close-out date for national notification purposes. Jurisdictions with a longitudinal system can update probable cases to confirmed within their system at any time regardless of the NNDSS close-out date.</a:t>
            </a:r>
          </a:p>
        </p:txBody>
      </p:sp>
    </p:spTree>
    <p:extLst>
      <p:ext uri="{BB962C8B-B14F-4D97-AF65-F5344CB8AC3E}">
        <p14:creationId xmlns:p14="http://schemas.microsoft.com/office/powerpoint/2010/main" val="723216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3-4 Title">
            <a:extLst>
              <a:ext uri="{FF2B5EF4-FFF2-40B4-BE49-F238E27FC236}">
                <a16:creationId xmlns:a16="http://schemas.microsoft.com/office/drawing/2014/main" id="{5B9A40C0-E679-9E4F-B58D-267278866AB5}"/>
              </a:ext>
            </a:extLst>
          </p:cNvPr>
          <p:cNvSpPr>
            <a:spLocks noGrp="1"/>
          </p:cNvSpPr>
          <p:nvPr>
            <p:ph type="title"/>
          </p:nvPr>
        </p:nvSpPr>
        <p:spPr/>
        <p:txBody>
          <a:bodyPr/>
          <a:lstStyle/>
          <a:p>
            <a:r>
              <a:rPr lang="en-US" dirty="0"/>
              <a:t>Table 3-4. Considerations for hepatitis B cases who received a solid organ from a donor*</a:t>
            </a:r>
          </a:p>
        </p:txBody>
      </p:sp>
      <p:graphicFrame>
        <p:nvGraphicFramePr>
          <p:cNvPr id="5" name="Table 3-4">
            <a:extLst>
              <a:ext uri="{FF2B5EF4-FFF2-40B4-BE49-F238E27FC236}">
                <a16:creationId xmlns:a16="http://schemas.microsoft.com/office/drawing/2014/main" id="{0A7CF47D-FA72-F34A-BCE1-AB1E7EB90451}"/>
              </a:ext>
            </a:extLst>
          </p:cNvPr>
          <p:cNvGraphicFramePr>
            <a:graphicFrameLocks noGrp="1"/>
          </p:cNvGraphicFramePr>
          <p:nvPr>
            <p:extLst>
              <p:ext uri="{D42A27DB-BD31-4B8C-83A1-F6EECF244321}">
                <p14:modId xmlns:p14="http://schemas.microsoft.com/office/powerpoint/2010/main" val="437227336"/>
              </p:ext>
            </p:extLst>
          </p:nvPr>
        </p:nvGraphicFramePr>
        <p:xfrm>
          <a:off x="1321442" y="1644388"/>
          <a:ext cx="9815817" cy="4088543"/>
        </p:xfrm>
        <a:graphic>
          <a:graphicData uri="http://schemas.openxmlformats.org/drawingml/2006/table">
            <a:tbl>
              <a:tblPr firstRow="1" bandRow="1">
                <a:solidFill>
                  <a:srgbClr val="FFFFFF">
                    <a:alpha val="9804"/>
                  </a:srgbClr>
                </a:solidFill>
                <a:effectLst>
                  <a:outerShdw blurRad="184348" sx="102000" sy="102000" algn="ctr" rotWithShape="0">
                    <a:prstClr val="black">
                      <a:alpha val="10166"/>
                    </a:prstClr>
                  </a:outerShdw>
                </a:effectLst>
                <a:tableStyleId>{2D5ABB26-0587-4C30-8999-92F81FD0307C}</a:tableStyleId>
              </a:tblPr>
              <a:tblGrid>
                <a:gridCol w="3271939">
                  <a:extLst>
                    <a:ext uri="{9D8B030D-6E8A-4147-A177-3AD203B41FA5}">
                      <a16:colId xmlns:a16="http://schemas.microsoft.com/office/drawing/2014/main" val="20000"/>
                    </a:ext>
                  </a:extLst>
                </a:gridCol>
                <a:gridCol w="3271939">
                  <a:extLst>
                    <a:ext uri="{9D8B030D-6E8A-4147-A177-3AD203B41FA5}">
                      <a16:colId xmlns:a16="http://schemas.microsoft.com/office/drawing/2014/main" val="20001"/>
                    </a:ext>
                  </a:extLst>
                </a:gridCol>
                <a:gridCol w="3271939">
                  <a:extLst>
                    <a:ext uri="{9D8B030D-6E8A-4147-A177-3AD203B41FA5}">
                      <a16:colId xmlns:a16="http://schemas.microsoft.com/office/drawing/2014/main" val="20002"/>
                    </a:ext>
                  </a:extLst>
                </a:gridCol>
              </a:tblGrid>
              <a:tr h="337725">
                <a:tc>
                  <a:txBody>
                    <a:bodyPr/>
                    <a:lstStyle/>
                    <a:p>
                      <a:pPr marL="57150" algn="ctr">
                        <a:lnSpc>
                          <a:spcPct val="100000"/>
                        </a:lnSpc>
                        <a:spcBef>
                          <a:spcPts val="760"/>
                        </a:spcBef>
                      </a:pPr>
                      <a:r>
                        <a:rPr lang="en-US" sz="1050" b="1" i="0" spc="5" dirty="0">
                          <a:solidFill>
                            <a:srgbClr val="FFFFFF"/>
                          </a:solidFill>
                          <a:latin typeface="Calibri" panose="020F0502020204030204" pitchFamily="34" charset="0"/>
                          <a:cs typeface="Calibri" panose="020F0502020204030204" pitchFamily="34" charset="0"/>
                        </a:rPr>
                        <a:t>Organ Recipient Pre-Transplant Laboratory Results</a:t>
                      </a:r>
                      <a:r>
                        <a:rPr lang="en-US" sz="1050" b="1" i="0" spc="-10" dirty="0">
                          <a:solidFill>
                            <a:srgbClr val="FFFFFF"/>
                          </a:solidFill>
                          <a:latin typeface="Calibri" panose="020F0502020204030204" pitchFamily="34" charset="0"/>
                          <a:cs typeface="Calibri" panose="020F0502020204030204" pitchFamily="34" charset="0"/>
                        </a:rPr>
                        <a:t>†</a:t>
                      </a:r>
                      <a:endParaRPr sz="105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solidFill>
                      <a:srgbClr val="005E6D"/>
                    </a:solidFill>
                  </a:tcPr>
                </a:tc>
                <a:tc>
                  <a:txBody>
                    <a:bodyPr/>
                    <a:lstStyle/>
                    <a:p>
                      <a:pPr marL="57150" marR="111125" algn="ctr">
                        <a:lnSpc>
                          <a:spcPts val="1000"/>
                        </a:lnSpc>
                        <a:spcBef>
                          <a:spcPts val="360"/>
                        </a:spcBef>
                      </a:pPr>
                      <a:r>
                        <a:rPr lang="en-US" sz="1050" b="1" i="0" spc="5" dirty="0">
                          <a:solidFill>
                            <a:srgbClr val="FFFFFF"/>
                          </a:solidFill>
                          <a:latin typeface="Calibri" panose="020F0502020204030204" pitchFamily="34" charset="0"/>
                          <a:cs typeface="Calibri" panose="020F0502020204030204" pitchFamily="34" charset="0"/>
                        </a:rPr>
                        <a:t>Organ Recipient Post-Transplant Laboratory Results</a:t>
                      </a:r>
                      <a:r>
                        <a:rPr lang="en-US" sz="1050" b="1" i="0" spc="-10" dirty="0">
                          <a:solidFill>
                            <a:srgbClr val="FFFFFF"/>
                          </a:solidFill>
                          <a:latin typeface="Calibri" panose="020F0502020204030204" pitchFamily="34" charset="0"/>
                          <a:cs typeface="Calibri" panose="020F0502020204030204" pitchFamily="34" charset="0"/>
                        </a:rPr>
                        <a:t>†</a:t>
                      </a:r>
                      <a:endParaRPr sz="105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lnR w="6350">
                      <a:solidFill>
                        <a:srgbClr val="FFFFFF"/>
                      </a:solidFill>
                      <a:prstDash val="solid"/>
                    </a:lnR>
                    <a:solidFill>
                      <a:srgbClr val="005E6D"/>
                    </a:solidFill>
                  </a:tcPr>
                </a:tc>
                <a:tc>
                  <a:txBody>
                    <a:bodyPr/>
                    <a:lstStyle/>
                    <a:p>
                      <a:pPr marL="57150" algn="ctr">
                        <a:lnSpc>
                          <a:spcPct val="100000"/>
                        </a:lnSpc>
                        <a:spcBef>
                          <a:spcPts val="760"/>
                        </a:spcBef>
                      </a:pPr>
                      <a:r>
                        <a:rPr lang="en-US" sz="1050" b="1" i="0" spc="10" dirty="0">
                          <a:solidFill>
                            <a:srgbClr val="FFFFFF"/>
                          </a:solidFill>
                          <a:latin typeface="Calibri" panose="020F0502020204030204" pitchFamily="34" charset="0"/>
                          <a:cs typeface="Calibri" panose="020F0502020204030204" pitchFamily="34" charset="0"/>
                        </a:rPr>
                        <a:t>Case Classification </a:t>
                      </a:r>
                      <a:endParaRPr sz="105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755956">
                <a:tc>
                  <a:txBody>
                    <a:bodyPr/>
                    <a:lstStyle/>
                    <a:p>
                      <a:pPr marL="57150" algn="l">
                        <a:lnSpc>
                          <a:spcPct val="100000"/>
                        </a:lnSpc>
                        <a:spcBef>
                          <a:spcPts val="530"/>
                        </a:spcBef>
                      </a:pPr>
                      <a:r>
                        <a:rPr lang="en-US" sz="1000" b="0" i="0" dirty="0">
                          <a:solidFill>
                            <a:srgbClr val="231F20"/>
                          </a:solidFill>
                          <a:latin typeface="Calibri" panose="020F0502020204030204" pitchFamily="34" charset="0"/>
                          <a:cs typeface="Calibri" panose="020F0502020204030204" pitchFamily="34" charset="0"/>
                        </a:rPr>
                        <a:t>Positive hepatitis B surface antigen (HBsAg) or HBV DNA</a:t>
                      </a:r>
                      <a:endParaRPr sz="1000" b="0" i="0" dirty="0">
                        <a:latin typeface="Calibri" panose="020F0502020204030204" pitchFamily="34" charset="0"/>
                        <a:cs typeface="Calibri" panose="020F0502020204030204" pitchFamily="34" charset="0"/>
                      </a:endParaRPr>
                    </a:p>
                  </a:txBody>
                  <a:tcPr marT="91440" marB="91440" anchor="ctr">
                    <a:lnR w="6350">
                      <a:solidFill>
                        <a:srgbClr val="005E6D"/>
                      </a:solidFill>
                      <a:prstDash val="solid"/>
                    </a:lnR>
                    <a:lnB w="6350">
                      <a:solidFill>
                        <a:srgbClr val="005E6D"/>
                      </a:solidFill>
                      <a:prstDash val="solid"/>
                    </a:lnB>
                    <a:solidFill>
                      <a:srgbClr val="FFFFFF"/>
                    </a:solidFill>
                  </a:tcPr>
                </a:tc>
                <a:tc>
                  <a:txBody>
                    <a:bodyPr/>
                    <a:lstStyle/>
                    <a:p>
                      <a:pPr marL="57150" algn="l">
                        <a:lnSpc>
                          <a:spcPct val="100000"/>
                        </a:lnSpc>
                        <a:spcBef>
                          <a:spcPts val="530"/>
                        </a:spcBef>
                      </a:pPr>
                      <a:r>
                        <a:rPr lang="en-US" sz="1000" b="0" i="0" spc="5" dirty="0">
                          <a:solidFill>
                            <a:srgbClr val="231F20"/>
                          </a:solidFill>
                          <a:latin typeface="Calibri" panose="020F0502020204030204" pitchFamily="34" charset="0"/>
                          <a:cs typeface="Calibri" panose="020F0502020204030204" pitchFamily="34" charset="0"/>
                        </a:rPr>
                        <a:t>Positive HBsAg or HBV DNA</a:t>
                      </a:r>
                      <a:endParaRPr sz="100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algn="l">
                        <a:lnSpc>
                          <a:spcPct val="100000"/>
                        </a:lnSpc>
                        <a:spcBef>
                          <a:spcPts val="530"/>
                        </a:spcBef>
                      </a:pPr>
                      <a:r>
                        <a:rPr lang="en-US" sz="1000" b="0" i="0" spc="5" dirty="0">
                          <a:solidFill>
                            <a:srgbClr val="231F20"/>
                          </a:solidFill>
                          <a:latin typeface="Calibri" panose="020F0502020204030204" pitchFamily="34" charset="0"/>
                          <a:cs typeface="Calibri" panose="020F0502020204030204" pitchFamily="34" charset="0"/>
                        </a:rPr>
                        <a:t>Should not be considered a new case due to organ transplant, but rather an infection documented prior to transplant. To determine whether this case should be considered newly reported, follow Figure 3-3.</a:t>
                      </a:r>
                      <a:endParaRPr sz="100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921062">
                <a:tc>
                  <a:txBody>
                    <a:bodyPr/>
                    <a:lstStyle/>
                    <a:p>
                      <a:pPr marL="57150" marR="223520" algn="l">
                        <a:lnSpc>
                          <a:spcPts val="1000"/>
                        </a:lnSpc>
                        <a:spcBef>
                          <a:spcPts val="484"/>
                        </a:spcBef>
                      </a:pPr>
                      <a:r>
                        <a:rPr lang="en-US" sz="1000" b="0" i="0" spc="5" dirty="0">
                          <a:solidFill>
                            <a:srgbClr val="231F20"/>
                          </a:solidFill>
                          <a:latin typeface="Calibri" panose="020F0502020204030204" pitchFamily="34" charset="0"/>
                          <a:cs typeface="Calibri" panose="020F0502020204030204" pitchFamily="34" charset="0"/>
                        </a:rPr>
                        <a:t>Evidence of resolved prior infection: </a:t>
                      </a:r>
                    </a:p>
                    <a:p>
                      <a:pPr marL="228600" marR="223520" indent="-171450" algn="l">
                        <a:lnSpc>
                          <a:spcPts val="1000"/>
                        </a:lnSpc>
                        <a:spcBef>
                          <a:spcPts val="484"/>
                        </a:spcBef>
                        <a:buFont typeface="Arial" panose="020B0604020202020204" pitchFamily="34" charset="0"/>
                        <a:buChar char="•"/>
                      </a:pPr>
                      <a:r>
                        <a:rPr lang="en-US" sz="1000" b="0" i="0" spc="5" dirty="0">
                          <a:solidFill>
                            <a:srgbClr val="231F20"/>
                          </a:solidFill>
                          <a:latin typeface="Calibri" panose="020F0502020204030204" pitchFamily="34" charset="0"/>
                          <a:cs typeface="Calibri" panose="020F0502020204030204" pitchFamily="34" charset="0"/>
                        </a:rPr>
                        <a:t> Positive total hepatitis B core antibody</a:t>
                      </a:r>
                      <a:br>
                        <a:rPr lang="en-US" sz="1000" b="0" i="0" spc="5" dirty="0">
                          <a:solidFill>
                            <a:srgbClr val="231F20"/>
                          </a:solidFill>
                          <a:latin typeface="Calibri" panose="020F0502020204030204" pitchFamily="34" charset="0"/>
                          <a:cs typeface="Calibri" panose="020F0502020204030204" pitchFamily="34" charset="0"/>
                        </a:rPr>
                      </a:br>
                      <a:r>
                        <a:rPr lang="en-US" sz="1000" b="0" i="0" spc="5" dirty="0">
                          <a:solidFill>
                            <a:srgbClr val="231F20"/>
                          </a:solidFill>
                          <a:latin typeface="Calibri" panose="020F0502020204030204" pitchFamily="34" charset="0"/>
                          <a:cs typeface="Calibri" panose="020F0502020204030204" pitchFamily="34" charset="0"/>
                        </a:rPr>
                        <a:t>Negative HBsAg</a:t>
                      </a:r>
                    </a:p>
                    <a:p>
                      <a:pPr marL="228600" marR="223520" indent="-171450" algn="l">
                        <a:lnSpc>
                          <a:spcPts val="1000"/>
                        </a:lnSpc>
                        <a:spcBef>
                          <a:spcPts val="484"/>
                        </a:spcBef>
                        <a:buFont typeface="Arial" panose="020B0604020202020204" pitchFamily="34" charset="0"/>
                        <a:buChar char="•"/>
                      </a:pPr>
                      <a:r>
                        <a:rPr lang="en-US" sz="1000" b="0" i="0" spc="5" dirty="0">
                          <a:solidFill>
                            <a:srgbClr val="231F20"/>
                          </a:solidFill>
                          <a:latin typeface="Calibri" panose="020F0502020204030204" pitchFamily="34" charset="0"/>
                          <a:cs typeface="Calibri" panose="020F0502020204030204" pitchFamily="34" charset="0"/>
                        </a:rPr>
                        <a:t>Hepatitis B surface antibody (could be detectable, undetectable, or not done)</a:t>
                      </a:r>
                      <a:endParaRPr sz="1000" b="0" i="0" dirty="0">
                        <a:latin typeface="Calibri" panose="020F0502020204030204" pitchFamily="34" charset="0"/>
                        <a:cs typeface="Calibri" panose="020F0502020204030204" pitchFamily="34" charset="0"/>
                      </a:endParaRPr>
                    </a:p>
                  </a:txBody>
                  <a:tcPr marT="91440" marB="9144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gn="l">
                        <a:lnSpc>
                          <a:spcPct val="100000"/>
                        </a:lnSpc>
                        <a:spcBef>
                          <a:spcPts val="885"/>
                        </a:spcBef>
                      </a:pPr>
                      <a:r>
                        <a:rPr lang="en-US" sz="1000" b="0" i="0" spc="5" dirty="0">
                          <a:solidFill>
                            <a:srgbClr val="231F20"/>
                          </a:solidFill>
                          <a:latin typeface="Calibri" panose="020F0502020204030204" pitchFamily="34" charset="0"/>
                          <a:cs typeface="Calibri" panose="020F0502020204030204" pitchFamily="34" charset="0"/>
                        </a:rPr>
                        <a:t>Evidence of reactivation:</a:t>
                      </a:r>
                    </a:p>
                    <a:p>
                      <a:pPr marL="228600" indent="-171450" algn="l">
                        <a:lnSpc>
                          <a:spcPct val="100000"/>
                        </a:lnSpc>
                        <a:spcBef>
                          <a:spcPts val="885"/>
                        </a:spcBef>
                        <a:buFont typeface="Arial" panose="020B0604020202020204" pitchFamily="34" charset="0"/>
                        <a:buChar char="•"/>
                      </a:pPr>
                      <a:r>
                        <a:rPr lang="en-US" sz="1000" b="0" i="0" spc="5" dirty="0">
                          <a:solidFill>
                            <a:srgbClr val="231F20"/>
                          </a:solidFill>
                          <a:latin typeface="Calibri" panose="020F0502020204030204" pitchFamily="34" charset="0"/>
                          <a:cs typeface="Calibri" panose="020F0502020204030204" pitchFamily="34" charset="0"/>
                        </a:rPr>
                        <a:t>Detectable HBV DNA, OR</a:t>
                      </a:r>
                    </a:p>
                    <a:p>
                      <a:pPr marL="228600" indent="-171450" algn="l">
                        <a:lnSpc>
                          <a:spcPct val="100000"/>
                        </a:lnSpc>
                        <a:spcBef>
                          <a:spcPts val="885"/>
                        </a:spcBef>
                        <a:buFont typeface="Arial" panose="020B0604020202020204" pitchFamily="34" charset="0"/>
                        <a:buChar char="•"/>
                      </a:pPr>
                      <a:r>
                        <a:rPr lang="en-US" sz="1000" b="0" i="0" spc="5" dirty="0">
                          <a:solidFill>
                            <a:srgbClr val="231F20"/>
                          </a:solidFill>
                          <a:latin typeface="Calibri" panose="020F0502020204030204" pitchFamily="34" charset="0"/>
                          <a:cs typeface="Calibri" panose="020F0502020204030204" pitchFamily="34" charset="0"/>
                        </a:rPr>
                        <a:t>Positive HBsAg</a:t>
                      </a:r>
                      <a:endParaRPr sz="100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gn="l">
                        <a:lnSpc>
                          <a:spcPct val="100000"/>
                        </a:lnSpc>
                        <a:spcBef>
                          <a:spcPts val="885"/>
                        </a:spcBef>
                      </a:pPr>
                      <a:r>
                        <a:rPr lang="en-US" sz="1000" b="0" i="0" spc="5" dirty="0">
                          <a:solidFill>
                            <a:srgbClr val="231F20"/>
                          </a:solidFill>
                          <a:latin typeface="Calibri" panose="020F0502020204030204" pitchFamily="34" charset="0"/>
                          <a:cs typeface="Calibri" panose="020F0502020204030204" pitchFamily="34" charset="0"/>
                        </a:rPr>
                        <a:t>Should not be considered a new case, but reactivation of prior infection. Reactivation information should be appended to the case record of the existing case in the jurisdiction’s surveillance system. </a:t>
                      </a:r>
                      <a:endParaRPr sz="100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487767">
                <a:tc>
                  <a:txBody>
                    <a:bodyPr/>
                    <a:lstStyle/>
                    <a:p>
                      <a:pPr marL="57150" marR="223520" algn="l">
                        <a:lnSpc>
                          <a:spcPts val="1000"/>
                        </a:lnSpc>
                        <a:spcBef>
                          <a:spcPts val="484"/>
                        </a:spcBef>
                      </a:pPr>
                      <a:r>
                        <a:rPr lang="en-US" sz="1000" b="0" i="0" spc="5" dirty="0">
                          <a:solidFill>
                            <a:srgbClr val="231F20"/>
                          </a:solidFill>
                          <a:latin typeface="Calibri" panose="020F0502020204030204" pitchFamily="34" charset="0"/>
                          <a:cs typeface="Calibri" panose="020F0502020204030204" pitchFamily="34" charset="0"/>
                        </a:rPr>
                        <a:t>Negative HBsAg</a:t>
                      </a:r>
                    </a:p>
                    <a:p>
                      <a:pPr marL="57150" marR="223520" algn="l">
                        <a:lnSpc>
                          <a:spcPts val="1000"/>
                        </a:lnSpc>
                        <a:spcBef>
                          <a:spcPts val="484"/>
                        </a:spcBef>
                      </a:pPr>
                      <a:r>
                        <a:rPr lang="en-US" sz="1000" b="0" i="0" spc="5" dirty="0">
                          <a:solidFill>
                            <a:srgbClr val="231F20"/>
                          </a:solidFill>
                          <a:latin typeface="Calibri" panose="020F0502020204030204" pitchFamily="34" charset="0"/>
                          <a:cs typeface="Calibri" panose="020F0502020204030204" pitchFamily="34" charset="0"/>
                        </a:rPr>
                        <a:t>Negative total anti-HBc</a:t>
                      </a:r>
                    </a:p>
                  </a:txBody>
                  <a:tcPr marT="91440" marB="9144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rowSpan="2">
                  <a:txBody>
                    <a:bodyPr/>
                    <a:lstStyle/>
                    <a:p>
                      <a:pPr marL="57150" algn="l">
                        <a:lnSpc>
                          <a:spcPct val="100000"/>
                        </a:lnSpc>
                        <a:spcBef>
                          <a:spcPts val="885"/>
                        </a:spcBef>
                      </a:pPr>
                      <a:r>
                        <a:rPr lang="en-US" sz="1000" b="0" i="0" dirty="0">
                          <a:solidFill>
                            <a:srgbClr val="231F20"/>
                          </a:solidFill>
                          <a:latin typeface="Calibri" panose="020F0502020204030204" pitchFamily="34" charset="0"/>
                          <a:cs typeface="Calibri" panose="020F0502020204030204" pitchFamily="34" charset="0"/>
                        </a:rPr>
                        <a:t>Positive HBsAg or HBV DNA </a:t>
                      </a:r>
                      <a:endParaRPr sz="100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R w="6350">
                      <a:solidFill>
                        <a:srgbClr val="005E6D"/>
                      </a:solidFill>
                      <a:prstDash val="solid"/>
                    </a:lnR>
                    <a:lnT w="6350">
                      <a:solidFill>
                        <a:srgbClr val="005E6D"/>
                      </a:solidFill>
                      <a:prstDash val="solid"/>
                    </a:lnT>
                    <a:lnB w="12700" cap="flat" cmpd="sng" algn="ctr">
                      <a:noFill/>
                      <a:prstDash val="solid"/>
                      <a:round/>
                      <a:headEnd type="none" w="med" len="med"/>
                      <a:tailEnd type="none" w="med" len="med"/>
                    </a:lnB>
                    <a:solidFill>
                      <a:srgbClr val="FFFFFF"/>
                    </a:solidFill>
                  </a:tcPr>
                </a:tc>
                <a:tc rowSpan="2">
                  <a:txBody>
                    <a:bodyPr/>
                    <a:lstStyle/>
                    <a:p>
                      <a:pPr marL="57150" algn="l">
                        <a:lnSpc>
                          <a:spcPct val="100000"/>
                        </a:lnSpc>
                        <a:spcBef>
                          <a:spcPts val="885"/>
                        </a:spcBef>
                      </a:pPr>
                      <a:r>
                        <a:rPr lang="en-US" sz="1000" b="0" i="0" dirty="0">
                          <a:latin typeface="Calibri" panose="020F0502020204030204" pitchFamily="34" charset="0"/>
                          <a:cs typeface="Calibri" panose="020F0502020204030204" pitchFamily="34" charset="0"/>
                        </a:rPr>
                        <a:t>Three major potential possibilities should be considered”</a:t>
                      </a:r>
                    </a:p>
                    <a:p>
                      <a:pPr marL="228600" indent="-171450" algn="l">
                        <a:lnSpc>
                          <a:spcPct val="100000"/>
                        </a:lnSpc>
                        <a:spcBef>
                          <a:spcPts val="885"/>
                        </a:spcBef>
                        <a:buFont typeface="Arial" panose="020B0604020202020204" pitchFamily="34" charset="0"/>
                        <a:buChar char="•"/>
                      </a:pPr>
                      <a:r>
                        <a:rPr lang="en-US" sz="1000" b="0" i="0" dirty="0">
                          <a:latin typeface="Calibri" panose="020F0502020204030204" pitchFamily="34" charset="0"/>
                          <a:cs typeface="Calibri" panose="020F0502020204030204" pitchFamily="34" charset="0"/>
                        </a:rPr>
                        <a:t>Donor-derived infection, </a:t>
                      </a:r>
                    </a:p>
                    <a:p>
                      <a:pPr marL="228600" indent="-171450" algn="l">
                        <a:lnSpc>
                          <a:spcPct val="100000"/>
                        </a:lnSpc>
                        <a:spcBef>
                          <a:spcPts val="885"/>
                        </a:spcBef>
                        <a:buFont typeface="Arial" panose="020B0604020202020204" pitchFamily="34" charset="0"/>
                        <a:buChar char="•"/>
                      </a:pPr>
                      <a:r>
                        <a:rPr lang="en-US" sz="1000" b="0" i="0" dirty="0">
                          <a:latin typeface="Calibri" panose="020F0502020204030204" pitchFamily="34" charset="0"/>
                          <a:cs typeface="Calibri" panose="020F0502020204030204" pitchFamily="34" charset="0"/>
                        </a:rPr>
                        <a:t>Transmission related to recipient risk behaviors or household exposures, and </a:t>
                      </a:r>
                    </a:p>
                    <a:p>
                      <a:pPr marL="228600" indent="-171450" algn="l">
                        <a:lnSpc>
                          <a:spcPct val="100000"/>
                        </a:lnSpc>
                        <a:spcBef>
                          <a:spcPts val="885"/>
                        </a:spcBef>
                        <a:buFont typeface="Arial" panose="020B0604020202020204" pitchFamily="34" charset="0"/>
                        <a:buChar char="•"/>
                      </a:pPr>
                      <a:r>
                        <a:rPr lang="en-US" sz="1000" b="0" i="0" dirty="0">
                          <a:latin typeface="Calibri" panose="020F0502020204030204" pitchFamily="34" charset="0"/>
                          <a:cs typeface="Calibri" panose="020F0502020204030204" pitchFamily="34" charset="0"/>
                        </a:rPr>
                        <a:t>Health care-associated infection</a:t>
                      </a:r>
                    </a:p>
                    <a:p>
                      <a:pPr marL="57150" indent="0" algn="l">
                        <a:lnSpc>
                          <a:spcPct val="100000"/>
                        </a:lnSpc>
                        <a:spcBef>
                          <a:spcPts val="885"/>
                        </a:spcBef>
                        <a:buFont typeface="Arial" panose="020B0604020202020204" pitchFamily="34" charset="0"/>
                        <a:buNone/>
                      </a:pPr>
                      <a:r>
                        <a:rPr lang="en-US" sz="1000" b="0" i="0" dirty="0">
                          <a:latin typeface="Calibri" panose="020F0502020204030204" pitchFamily="34" charset="0"/>
                          <a:cs typeface="Calibri" panose="020F0502020204030204" pitchFamily="34" charset="0"/>
                        </a:rPr>
                        <a:t>Centers for Disease Control and Prevention (CDC)’s Division of Viral Hepatitis (DVH) might already have been notified and is available for consultation and coordination of investigation.</a:t>
                      </a:r>
                      <a:endParaRPr sz="100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T w="6350">
                      <a:solidFill>
                        <a:srgbClr val="005E6D"/>
                      </a:solidFill>
                      <a:prstDash val="soli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339502">
                <a:tc>
                  <a:txBody>
                    <a:bodyPr/>
                    <a:lstStyle/>
                    <a:p>
                      <a:pPr marL="57150" marR="223520" algn="l">
                        <a:lnSpc>
                          <a:spcPts val="1000"/>
                        </a:lnSpc>
                        <a:spcBef>
                          <a:spcPts val="484"/>
                        </a:spcBef>
                      </a:pPr>
                      <a:r>
                        <a:rPr lang="en-US" sz="1000" b="0" i="0" dirty="0">
                          <a:solidFill>
                            <a:srgbClr val="231F20"/>
                          </a:solidFill>
                          <a:latin typeface="Calibri" panose="020F0502020204030204" pitchFamily="34" charset="0"/>
                          <a:cs typeface="Calibri" panose="020F0502020204030204" pitchFamily="34" charset="0"/>
                        </a:rPr>
                        <a:t>No prior HBV laboratory results</a:t>
                      </a:r>
                      <a:r>
                        <a:rPr lang="en-US" sz="1000" b="0" i="0" spc="-5" dirty="0">
                          <a:solidFill>
                            <a:srgbClr val="231F20"/>
                          </a:solidFill>
                          <a:latin typeface="Calibri" panose="020F0502020204030204" pitchFamily="34" charset="0"/>
                          <a:cs typeface="Calibri" panose="020F0502020204030204" pitchFamily="34" charset="0"/>
                        </a:rPr>
                        <a:t>‡</a:t>
                      </a:r>
                      <a:r>
                        <a:rPr lang="en-US" sz="1000" b="0" i="0" dirty="0">
                          <a:solidFill>
                            <a:srgbClr val="231F20"/>
                          </a:solidFill>
                          <a:latin typeface="Calibri" panose="020F0502020204030204" pitchFamily="34" charset="0"/>
                          <a:cs typeface="Calibri" panose="020F0502020204030204" pitchFamily="34" charset="0"/>
                        </a:rPr>
                        <a:t> </a:t>
                      </a:r>
                      <a:endParaRPr sz="1000" b="0" i="0" dirty="0">
                        <a:latin typeface="Calibri" panose="020F0502020204030204" pitchFamily="34" charset="0"/>
                        <a:cs typeface="Calibri" panose="020F0502020204030204" pitchFamily="34" charset="0"/>
                      </a:endParaRPr>
                    </a:p>
                  </a:txBody>
                  <a:tcPr marT="91440" marB="91440" anchor="ctr">
                    <a:lnR w="6350">
                      <a:solidFill>
                        <a:srgbClr val="005E6D"/>
                      </a:solidFill>
                      <a:prstDash val="solid"/>
                    </a:lnR>
                    <a:lnT w="6350">
                      <a:solidFill>
                        <a:srgbClr val="005E6D"/>
                      </a:solidFill>
                      <a:prstDash val="solid"/>
                    </a:lnT>
                    <a:lnB w="12700" cap="flat" cmpd="sng" algn="ctr">
                      <a:noFill/>
                      <a:prstDash val="solid"/>
                      <a:round/>
                      <a:headEnd type="none" w="med" len="med"/>
                      <a:tailEnd type="none" w="med" len="med"/>
                    </a:lnB>
                    <a:solidFill>
                      <a:srgbClr val="FFFFFF"/>
                    </a:solidFill>
                  </a:tcPr>
                </a:tc>
                <a:tc vMerge="1">
                  <a:txBody>
                    <a:bodyPr/>
                    <a:lstStyle/>
                    <a:p>
                      <a:pPr marL="57150" algn="l">
                        <a:lnSpc>
                          <a:spcPct val="100000"/>
                        </a:lnSpc>
                        <a:spcBef>
                          <a:spcPts val="885"/>
                        </a:spcBef>
                      </a:pPr>
                      <a:r>
                        <a:rPr lang="en-US" sz="900" dirty="0">
                          <a:solidFill>
                            <a:srgbClr val="231F20"/>
                          </a:solidFill>
                          <a:latin typeface="Proxima Nova"/>
                          <a:cs typeface="Proxima Nova"/>
                        </a:rPr>
                        <a:t> </a:t>
                      </a:r>
                      <a:endParaRPr sz="900" dirty="0">
                        <a:latin typeface="Proxima Nova"/>
                        <a:cs typeface="Proxima Nova"/>
                      </a:endParaRPr>
                    </a:p>
                  </a:txBody>
                  <a:tcPr marL="0" marR="0" marT="112395"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vMerge="1">
                  <a:txBody>
                    <a:bodyPr/>
                    <a:lstStyle/>
                    <a:p>
                      <a:pPr marL="57150" algn="l">
                        <a:lnSpc>
                          <a:spcPct val="100000"/>
                        </a:lnSpc>
                        <a:spcBef>
                          <a:spcPts val="885"/>
                        </a:spcBef>
                      </a:pPr>
                      <a:r>
                        <a:rPr lang="en-US" sz="900" dirty="0">
                          <a:latin typeface="Proxima Nova"/>
                          <a:cs typeface="Proxima Nova"/>
                        </a:rPr>
                        <a:t>Three major </a:t>
                      </a:r>
                      <a:endParaRPr sz="900" dirty="0">
                        <a:latin typeface="Proxima Nova"/>
                        <a:cs typeface="Proxima Nova"/>
                      </a:endParaRPr>
                    </a:p>
                  </a:txBody>
                  <a:tcPr marL="0" marR="0" marT="0" marB="0" anchor="ctr">
                    <a:lnL w="6350">
                      <a:solidFill>
                        <a:srgbClr val="005E6D"/>
                      </a:solidFill>
                      <a:prstDash val="solid"/>
                    </a:lnL>
                    <a:lnT w="6350">
                      <a:solidFill>
                        <a:srgbClr val="005E6D"/>
                      </a:solidFill>
                      <a:prstDash val="soli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3" name="Table 3-4 Footnotes">
            <a:extLst>
              <a:ext uri="{FF2B5EF4-FFF2-40B4-BE49-F238E27FC236}">
                <a16:creationId xmlns:a16="http://schemas.microsoft.com/office/drawing/2014/main" id="{E46E3879-8A12-3240-80DA-0F4911644570}"/>
              </a:ext>
            </a:extLst>
          </p:cNvPr>
          <p:cNvSpPr>
            <a:spLocks noGrp="1"/>
          </p:cNvSpPr>
          <p:nvPr>
            <p:ph type="body" idx="1"/>
          </p:nvPr>
        </p:nvSpPr>
        <p:spPr>
          <a:xfrm>
            <a:off x="1321442" y="5822283"/>
            <a:ext cx="10361341" cy="1035717"/>
          </a:xfrm>
        </p:spPr>
        <p:txBody>
          <a:bodyPr/>
          <a:lstStyle/>
          <a:p>
            <a:r>
              <a:rPr lang="en-US" sz="900" dirty="0">
                <a:solidFill>
                  <a:srgbClr val="595959"/>
                </a:solidFill>
              </a:rPr>
              <a:t>*All donors should be tested for total anti-HBc, HBsAg and HBV DNA prior to organ procurement</a:t>
            </a:r>
            <a:r>
              <a:rPr lang="en-US" sz="900" baseline="30000" dirty="0">
                <a:solidFill>
                  <a:srgbClr val="595959"/>
                </a:solidFill>
              </a:rPr>
              <a:t>(67)</a:t>
            </a:r>
            <a:r>
              <a:rPr lang="en-US" sz="900" dirty="0">
                <a:solidFill>
                  <a:srgbClr val="595959"/>
                </a:solidFill>
              </a:rPr>
              <a:t>. This table applies to recipients of organs from donors who tested negative for all these markers. </a:t>
            </a:r>
          </a:p>
          <a:p>
            <a:r>
              <a:rPr lang="en-US" sz="900" dirty="0">
                <a:solidFill>
                  <a:srgbClr val="595959"/>
                </a:solidFill>
              </a:rPr>
              <a:t>†Because of the large number of tests performed on transplant recipients, irreproducible positive results are rarely reported. Investigators should evaluate all available results in context. CDC DVH is available </a:t>
            </a:r>
            <a:br>
              <a:rPr lang="en-US" sz="900" dirty="0">
                <a:solidFill>
                  <a:srgbClr val="595959"/>
                </a:solidFill>
              </a:rPr>
            </a:br>
            <a:r>
              <a:rPr lang="en-US" sz="900" dirty="0">
                <a:solidFill>
                  <a:srgbClr val="595959"/>
                </a:solidFill>
              </a:rPr>
              <a:t>for consultation. </a:t>
            </a:r>
          </a:p>
          <a:p>
            <a:r>
              <a:rPr lang="en-US" sz="900" dirty="0">
                <a:solidFill>
                  <a:srgbClr val="595959"/>
                </a:solidFill>
              </a:rPr>
              <a:t>‡Pre-transplant hepatitis B screening (total anti-HBc, HBsAg and anti-HBs) is recommended for all transplant recipient candidates in accordance with guidelines published by the US Public Health Service. If a transplant recipient does not have hepatitis B laboratory results prior to transplantation of an organ, consider following-up with the transplant facility to discuss appropriate pre-transplant hepatitis B screening protocols.</a:t>
            </a:r>
          </a:p>
        </p:txBody>
      </p:sp>
    </p:spTree>
    <p:extLst>
      <p:ext uri="{BB962C8B-B14F-4D97-AF65-F5344CB8AC3E}">
        <p14:creationId xmlns:p14="http://schemas.microsoft.com/office/powerpoint/2010/main" val="163520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3-5 Title">
            <a:extLst>
              <a:ext uri="{FF2B5EF4-FFF2-40B4-BE49-F238E27FC236}">
                <a16:creationId xmlns:a16="http://schemas.microsoft.com/office/drawing/2014/main" id="{63920234-BCC1-B44D-AC15-4323D52F5F32}"/>
              </a:ext>
            </a:extLst>
          </p:cNvPr>
          <p:cNvSpPr>
            <a:spLocks noGrp="1"/>
          </p:cNvSpPr>
          <p:nvPr>
            <p:ph type="title"/>
          </p:nvPr>
        </p:nvSpPr>
        <p:spPr/>
        <p:txBody>
          <a:bodyPr/>
          <a:lstStyle/>
          <a:p>
            <a:r>
              <a:rPr lang="en-US" dirty="0"/>
              <a:t>Table 3-5. US Centers for Disease Control and Prevention (CDC) and Council of State and Territorial Epidemiologists (CSTE) case definition for perinatal hepatitis B, 2017</a:t>
            </a:r>
          </a:p>
        </p:txBody>
      </p:sp>
      <p:graphicFrame>
        <p:nvGraphicFramePr>
          <p:cNvPr id="5" name="Table 3-5">
            <a:extLst>
              <a:ext uri="{FF2B5EF4-FFF2-40B4-BE49-F238E27FC236}">
                <a16:creationId xmlns:a16="http://schemas.microsoft.com/office/drawing/2014/main" id="{42D046AC-B5E1-C345-A76E-530A2DED9C16}"/>
              </a:ext>
            </a:extLst>
          </p:cNvPr>
          <p:cNvGraphicFramePr>
            <a:graphicFrameLocks noGrp="1"/>
          </p:cNvGraphicFramePr>
          <p:nvPr>
            <p:extLst>
              <p:ext uri="{D42A27DB-BD31-4B8C-83A1-F6EECF244321}">
                <p14:modId xmlns:p14="http://schemas.microsoft.com/office/powerpoint/2010/main" val="1933258132"/>
              </p:ext>
            </p:extLst>
          </p:nvPr>
        </p:nvGraphicFramePr>
        <p:xfrm>
          <a:off x="1260676" y="1713878"/>
          <a:ext cx="9670648" cy="4203148"/>
        </p:xfrm>
        <a:graphic>
          <a:graphicData uri="http://schemas.openxmlformats.org/drawingml/2006/table">
            <a:tbl>
              <a:tblPr firstRow="1" bandRow="1">
                <a:solidFill>
                  <a:srgbClr val="FFFFFF">
                    <a:alpha val="9804"/>
                  </a:srgbClr>
                </a:solidFill>
                <a:effectLst>
                  <a:outerShdw blurRad="184348" sx="102000" sy="102000" algn="ctr" rotWithShape="0">
                    <a:prstClr val="black">
                      <a:alpha val="10166"/>
                    </a:prstClr>
                  </a:outerShdw>
                </a:effectLst>
                <a:tableStyleId>{2D5ABB26-0587-4C30-8999-92F81FD0307C}</a:tableStyleId>
              </a:tblPr>
              <a:tblGrid>
                <a:gridCol w="1858513">
                  <a:extLst>
                    <a:ext uri="{9D8B030D-6E8A-4147-A177-3AD203B41FA5}">
                      <a16:colId xmlns:a16="http://schemas.microsoft.com/office/drawing/2014/main" val="20000"/>
                    </a:ext>
                  </a:extLst>
                </a:gridCol>
                <a:gridCol w="7812135">
                  <a:extLst>
                    <a:ext uri="{9D8B030D-6E8A-4147-A177-3AD203B41FA5}">
                      <a16:colId xmlns:a16="http://schemas.microsoft.com/office/drawing/2014/main" val="20001"/>
                    </a:ext>
                  </a:extLst>
                </a:gridCol>
              </a:tblGrid>
              <a:tr h="253820">
                <a:tc>
                  <a:txBody>
                    <a:bodyPr/>
                    <a:lstStyle/>
                    <a:p>
                      <a:pPr marL="57150" algn="l">
                        <a:lnSpc>
                          <a:spcPct val="100000"/>
                        </a:lnSpc>
                        <a:spcBef>
                          <a:spcPts val="760"/>
                        </a:spcBef>
                      </a:pPr>
                      <a:r>
                        <a:rPr lang="en-US" sz="1200" b="1" i="0" spc="5" dirty="0">
                          <a:solidFill>
                            <a:srgbClr val="FFFFFF"/>
                          </a:solidFill>
                          <a:latin typeface="Calibri" panose="020F0502020204030204" pitchFamily="34" charset="0"/>
                          <a:cs typeface="Calibri" panose="020F0502020204030204" pitchFamily="34" charset="0"/>
                        </a:rPr>
                        <a:t>Criteria Type</a:t>
                      </a:r>
                      <a:endParaRPr sz="120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solidFill>
                      <a:srgbClr val="005E6D"/>
                    </a:solidFill>
                  </a:tcPr>
                </a:tc>
                <a:tc>
                  <a:txBody>
                    <a:bodyPr/>
                    <a:lstStyle/>
                    <a:p>
                      <a:pPr marL="57150" marR="111125" algn="ctr" defTabSz="914400" rtl="0" eaLnBrk="1" latinLnBrk="0" hangingPunct="1">
                        <a:lnSpc>
                          <a:spcPct val="100000"/>
                        </a:lnSpc>
                        <a:spcBef>
                          <a:spcPts val="760"/>
                        </a:spcBef>
                      </a:pPr>
                      <a:r>
                        <a:rPr lang="en-US" sz="1200" b="1" i="0" kern="1200" spc="5" dirty="0">
                          <a:solidFill>
                            <a:srgbClr val="FFFFFF"/>
                          </a:solidFill>
                          <a:latin typeface="Calibri" panose="020F0502020204030204" pitchFamily="34" charset="0"/>
                          <a:ea typeface="+mn-ea"/>
                          <a:cs typeface="Calibri" panose="020F0502020204030204" pitchFamily="34" charset="0"/>
                        </a:rPr>
                        <a:t>Criteria</a:t>
                      </a:r>
                      <a:endParaRPr sz="1200" b="1" i="0" kern="1200" spc="5" dirty="0">
                        <a:solidFill>
                          <a:srgbClr val="FFFFFF"/>
                        </a:solidFill>
                        <a:latin typeface="Calibri" panose="020F0502020204030204" pitchFamily="34" charset="0"/>
                        <a:ea typeface="+mn-ea"/>
                        <a:cs typeface="Calibri" panose="020F0502020204030204" pitchFamily="34" charset="0"/>
                      </a:endParaRPr>
                    </a:p>
                  </a:txBody>
                  <a:tcPr marL="0" marR="0" marT="0" marB="0" anchor="ctr">
                    <a:lnL w="6350">
                      <a:solidFill>
                        <a:srgbClr val="FFFFFF"/>
                      </a:solidFill>
                      <a:prstDash val="solid"/>
                    </a:lnL>
                    <a:lnR w="6350">
                      <a:solidFill>
                        <a:srgbClr val="FFFFFF"/>
                      </a:solidFill>
                      <a:prstDash val="solid"/>
                    </a:lnR>
                    <a:solidFill>
                      <a:srgbClr val="005E6D"/>
                    </a:solidFill>
                  </a:tcPr>
                </a:tc>
                <a:extLst>
                  <a:ext uri="{0D108BD9-81ED-4DB2-BD59-A6C34878D82A}">
                    <a16:rowId xmlns:a16="http://schemas.microsoft.com/office/drawing/2014/main" val="10000"/>
                  </a:ext>
                </a:extLst>
              </a:tr>
              <a:tr h="347771">
                <a:tc>
                  <a:txBody>
                    <a:bodyPr/>
                    <a:lstStyle/>
                    <a:p>
                      <a:pPr marL="57150" algn="l">
                        <a:lnSpc>
                          <a:spcPct val="100000"/>
                        </a:lnSpc>
                        <a:spcBef>
                          <a:spcPts val="530"/>
                        </a:spcBef>
                      </a:pPr>
                      <a:r>
                        <a:rPr lang="en-US" sz="1050" b="0" i="0" dirty="0">
                          <a:solidFill>
                            <a:srgbClr val="231F20"/>
                          </a:solidFill>
                          <a:latin typeface="Calibri" panose="020F0502020204030204" pitchFamily="34" charset="0"/>
                          <a:cs typeface="Calibri" panose="020F0502020204030204" pitchFamily="34" charset="0"/>
                        </a:rPr>
                        <a:t>Demographic</a:t>
                      </a:r>
                      <a:endParaRPr sz="105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B w="6350">
                      <a:solidFill>
                        <a:srgbClr val="005E6D"/>
                      </a:solidFill>
                      <a:prstDash val="solid"/>
                    </a:lnB>
                    <a:solidFill>
                      <a:srgbClr val="FFFFFF"/>
                    </a:solidFill>
                  </a:tcPr>
                </a:tc>
                <a:tc>
                  <a:txBody>
                    <a:bodyPr/>
                    <a:lstStyle/>
                    <a:p>
                      <a:pPr marL="57150" indent="0" algn="l">
                        <a:lnSpc>
                          <a:spcPct val="100000"/>
                        </a:lnSpc>
                        <a:spcBef>
                          <a:spcPts val="530"/>
                        </a:spcBef>
                        <a:buFont typeface="Arial" panose="020B0604020202020204" pitchFamily="34" charset="0"/>
                        <a:buNone/>
                      </a:pPr>
                      <a:r>
                        <a:rPr lang="en-US" sz="1050" b="0" i="0" u="none" spc="5" dirty="0">
                          <a:solidFill>
                            <a:srgbClr val="231F20"/>
                          </a:solidFill>
                          <a:latin typeface="Calibri" panose="020F0502020204030204" pitchFamily="34" charset="0"/>
                          <a:cs typeface="Calibri" panose="020F0502020204030204" pitchFamily="34" charset="0"/>
                        </a:rPr>
                        <a:t>Diagnosis of hepatitis B in a child 1-24 months of age who was born in the United States</a:t>
                      </a:r>
                      <a:endParaRPr sz="1050" b="0" i="0" dirty="0">
                        <a:latin typeface="Calibri" panose="020F0502020204030204" pitchFamily="34" charset="0"/>
                        <a:cs typeface="Calibri" panose="020F0502020204030204" pitchFamily="34" charset="0"/>
                      </a:endParaRPr>
                    </a:p>
                  </a:txBody>
                  <a:tcPr marL="0" marR="0" marT="91440" marB="91440" anchor="ctr">
                    <a:lnL w="6350">
                      <a:solidFill>
                        <a:srgbClr val="005E6D"/>
                      </a:solidFill>
                      <a:prstDash val="solid"/>
                    </a:lnL>
                    <a:lnR w="12700" cap="flat" cmpd="sng" algn="ctr">
                      <a:noFill/>
                      <a:prstDash val="solid"/>
                      <a:round/>
                      <a:headEnd type="none" w="med" len="med"/>
                      <a:tailEnd type="none" w="med" len="med"/>
                    </a:lnR>
                    <a:lnB w="6350">
                      <a:solidFill>
                        <a:srgbClr val="005E6D"/>
                      </a:solidFill>
                      <a:prstDash val="solid"/>
                    </a:lnB>
                    <a:solidFill>
                      <a:srgbClr val="FFFFFF"/>
                    </a:solidFill>
                  </a:tcPr>
                </a:tc>
                <a:extLst>
                  <a:ext uri="{0D108BD9-81ED-4DB2-BD59-A6C34878D82A}">
                    <a16:rowId xmlns:a16="http://schemas.microsoft.com/office/drawing/2014/main" val="10001"/>
                  </a:ext>
                </a:extLst>
              </a:tr>
              <a:tr h="0">
                <a:tc>
                  <a:txBody>
                    <a:bodyPr/>
                    <a:lstStyle/>
                    <a:p>
                      <a:pPr marL="57150" marR="223520" algn="l">
                        <a:lnSpc>
                          <a:spcPts val="1000"/>
                        </a:lnSpc>
                        <a:spcBef>
                          <a:spcPts val="484"/>
                        </a:spcBef>
                      </a:pPr>
                      <a:r>
                        <a:rPr lang="en-US" sz="1050" b="0" i="0" spc="5" dirty="0">
                          <a:solidFill>
                            <a:srgbClr val="231F20"/>
                          </a:solidFill>
                          <a:latin typeface="Calibri" panose="020F0502020204030204" pitchFamily="34" charset="0"/>
                          <a:cs typeface="Calibri" panose="020F0502020204030204" pitchFamily="34" charset="0"/>
                        </a:rPr>
                        <a:t>Clinical </a:t>
                      </a:r>
                      <a:endParaRPr sz="105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indent="0" algn="l">
                        <a:lnSpc>
                          <a:spcPct val="100000"/>
                        </a:lnSpc>
                        <a:spcBef>
                          <a:spcPts val="885"/>
                        </a:spcBef>
                        <a:buFont typeface="Arial" panose="020B0604020202020204" pitchFamily="34" charset="0"/>
                        <a:buNone/>
                      </a:pPr>
                      <a:r>
                        <a:rPr lang="en-US" sz="1050" b="0" i="0" spc="5" dirty="0">
                          <a:solidFill>
                            <a:srgbClr val="231F20"/>
                          </a:solidFill>
                          <a:latin typeface="Calibri" panose="020F0502020204030204" pitchFamily="34" charset="0"/>
                          <a:cs typeface="Calibri" panose="020F0502020204030204" pitchFamily="34" charset="0"/>
                        </a:rPr>
                        <a:t>Can range from asymptomatic to fulminant hepatitis </a:t>
                      </a:r>
                      <a:endParaRPr sz="1050" b="0" i="0" dirty="0">
                        <a:latin typeface="Calibri" panose="020F0502020204030204" pitchFamily="34" charset="0"/>
                        <a:cs typeface="Calibri" panose="020F0502020204030204" pitchFamily="34" charset="0"/>
                      </a:endParaRPr>
                    </a:p>
                  </a:txBody>
                  <a:tcPr marL="0" marR="0" marT="91440" marB="91440" anchor="ctr">
                    <a:lnL w="6350">
                      <a:solidFill>
                        <a:srgbClr val="005E6D"/>
                      </a:solidFill>
                      <a:prstDash val="solid"/>
                    </a:lnL>
                    <a:lnR w="12700" cap="flat" cmpd="sng" algn="ctr">
                      <a:noFill/>
                      <a:prstDash val="solid"/>
                      <a:round/>
                      <a:headEnd type="none" w="med" len="med"/>
                      <a:tailEnd type="none" w="med" len="med"/>
                    </a:lnR>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0">
                <a:tc>
                  <a:txBody>
                    <a:bodyPr/>
                    <a:lstStyle/>
                    <a:p>
                      <a:pPr marL="57150" marR="223520" algn="l">
                        <a:lnSpc>
                          <a:spcPts val="1000"/>
                        </a:lnSpc>
                        <a:spcBef>
                          <a:spcPts val="484"/>
                        </a:spcBef>
                      </a:pPr>
                      <a:r>
                        <a:rPr lang="en-US" sz="1050" b="0" i="0" spc="5" dirty="0">
                          <a:solidFill>
                            <a:srgbClr val="231F20"/>
                          </a:solidFill>
                          <a:latin typeface="Calibri" panose="020F0502020204030204" pitchFamily="34" charset="0"/>
                          <a:cs typeface="Calibri" panose="020F0502020204030204" pitchFamily="34" charset="0"/>
                        </a:rPr>
                        <a:t>Laboratory*</a:t>
                      </a:r>
                      <a:endParaRPr sz="105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marR="459105" lvl="0" indent="0" algn="l" defTabSz="914400" rtl="0" eaLnBrk="1" fontAlgn="auto" latinLnBrk="0" hangingPunct="1">
                        <a:lnSpc>
                          <a:spcPts val="1000"/>
                        </a:lnSpc>
                        <a:spcBef>
                          <a:spcPts val="484"/>
                        </a:spcBef>
                        <a:spcAft>
                          <a:spcPts val="0"/>
                        </a:spcAft>
                        <a:buClrTx/>
                        <a:buSzTx/>
                        <a:buFontTx/>
                        <a:buNone/>
                        <a:tabLst/>
                        <a:defRPr/>
                      </a:pPr>
                      <a:r>
                        <a:rPr lang="en-US" sz="1050" b="0" i="0" dirty="0">
                          <a:latin typeface="Calibri" panose="020F0502020204030204" pitchFamily="34" charset="0"/>
                          <a:cs typeface="Calibri" panose="020F0502020204030204" pitchFamily="34" charset="0"/>
                        </a:rPr>
                        <a:t>Child </a:t>
                      </a:r>
                      <a:r>
                        <a:rPr lang="en-US" sz="1050" b="0" i="0" u="sng" dirty="0">
                          <a:latin typeface="Calibri" panose="020F0502020204030204" pitchFamily="34" charset="0"/>
                          <a:cs typeface="Calibri" panose="020F0502020204030204" pitchFamily="34" charset="0"/>
                        </a:rPr>
                        <a:t>&lt;</a:t>
                      </a:r>
                      <a:r>
                        <a:rPr lang="en-US" sz="1050" b="0" i="0" dirty="0">
                          <a:latin typeface="Calibri" panose="020F0502020204030204" pitchFamily="34" charset="0"/>
                          <a:cs typeface="Calibri" panose="020F0502020204030204" pitchFamily="34" charset="0"/>
                        </a:rPr>
                        <a:t>24 months of age with evidence of hepatitis B as shown by the following laboratory results: </a:t>
                      </a:r>
                    </a:p>
                    <a:p>
                      <a:pPr marL="274320" marR="459105" lvl="0" indent="-171450" algn="l" defTabSz="914400" rtl="0" eaLnBrk="1" fontAlgn="auto" latinLnBrk="0" hangingPunct="1">
                        <a:lnSpc>
                          <a:spcPts val="1000"/>
                        </a:lnSpc>
                        <a:spcBef>
                          <a:spcPts val="484"/>
                        </a:spcBef>
                        <a:spcAft>
                          <a:spcPts val="0"/>
                        </a:spcAft>
                        <a:buClrTx/>
                        <a:buSzTx/>
                        <a:buFont typeface="Arial" panose="020B0604020202020204" pitchFamily="34" charset="0"/>
                        <a:buChar char="•"/>
                        <a:tabLst/>
                        <a:defRPr/>
                      </a:pPr>
                      <a:r>
                        <a:rPr lang="en-US" sz="1050" b="0" i="0" dirty="0">
                          <a:latin typeface="Calibri" panose="020F0502020204030204" pitchFamily="34" charset="0"/>
                          <a:cs typeface="Calibri" panose="020F0502020204030204" pitchFamily="34" charset="0"/>
                        </a:rPr>
                        <a:t>Positive HBsAg</a:t>
                      </a:r>
                      <a:r>
                        <a:rPr lang="en-US" sz="1050" b="0" i="0" spc="-10" dirty="0">
                          <a:solidFill>
                            <a:srgbClr val="231F20"/>
                          </a:solidFill>
                          <a:latin typeface="Calibri" panose="020F0502020204030204" pitchFamily="34" charset="0"/>
                          <a:cs typeface="Calibri" panose="020F0502020204030204" pitchFamily="34" charset="0"/>
                        </a:rPr>
                        <a:t>† from 1-24 months of age only if at least 4 weeks after last dose of Hep B vaccine </a:t>
                      </a:r>
                      <a:r>
                        <a:rPr lang="en-US" sz="1050" b="1" i="0" spc="-10" dirty="0">
                          <a:solidFill>
                            <a:srgbClr val="231F20"/>
                          </a:solidFill>
                          <a:latin typeface="Calibri" panose="020F0502020204030204" pitchFamily="34" charset="0"/>
                          <a:cs typeface="Calibri" panose="020F0502020204030204" pitchFamily="34" charset="0"/>
                        </a:rPr>
                        <a:t>OR</a:t>
                      </a:r>
                    </a:p>
                    <a:p>
                      <a:pPr marL="274320" marR="459105" lvl="0" indent="-171450" algn="l" defTabSz="914400" rtl="0" eaLnBrk="1" fontAlgn="auto" latinLnBrk="0" hangingPunct="1">
                        <a:lnSpc>
                          <a:spcPts val="1000"/>
                        </a:lnSpc>
                        <a:spcBef>
                          <a:spcPts val="484"/>
                        </a:spcBef>
                        <a:spcAft>
                          <a:spcPts val="0"/>
                        </a:spcAft>
                        <a:buClrTx/>
                        <a:buSzTx/>
                        <a:buFont typeface="Arial" panose="020B0604020202020204" pitchFamily="34" charset="0"/>
                        <a:buChar char="•"/>
                        <a:tabLst/>
                        <a:defRPr/>
                      </a:pPr>
                      <a:r>
                        <a:rPr lang="en-US" sz="1050" b="0" i="0" spc="-10" dirty="0">
                          <a:solidFill>
                            <a:srgbClr val="231F20"/>
                          </a:solidFill>
                          <a:latin typeface="Calibri" panose="020F0502020204030204" pitchFamily="34" charset="0"/>
                          <a:cs typeface="Calibri" panose="020F0502020204030204" pitchFamily="34" charset="0"/>
                        </a:rPr>
                        <a:t>Positive </a:t>
                      </a:r>
                      <a:r>
                        <a:rPr lang="en-US" sz="1050" b="0" i="0" spc="-10" dirty="0" err="1">
                          <a:solidFill>
                            <a:srgbClr val="231F20"/>
                          </a:solidFill>
                          <a:latin typeface="Calibri" panose="020F0502020204030204" pitchFamily="34" charset="0"/>
                          <a:cs typeface="Calibri" panose="020F0502020204030204" pitchFamily="34" charset="0"/>
                        </a:rPr>
                        <a:t>HBeAg</a:t>
                      </a:r>
                      <a:r>
                        <a:rPr lang="en-US" sz="1050" b="0" i="0" spc="-10" dirty="0">
                          <a:solidFill>
                            <a:srgbClr val="231F20"/>
                          </a:solidFill>
                          <a:latin typeface="Calibri" panose="020F0502020204030204" pitchFamily="34" charset="0"/>
                          <a:cs typeface="Calibri" panose="020F0502020204030204" pitchFamily="34" charset="0"/>
                        </a:rPr>
                        <a:t> from 9-24 months of age </a:t>
                      </a:r>
                      <a:r>
                        <a:rPr lang="en-US" sz="1050" b="1" i="0" spc="-10" dirty="0">
                          <a:solidFill>
                            <a:srgbClr val="231F20"/>
                          </a:solidFill>
                          <a:latin typeface="Calibri" panose="020F0502020204030204" pitchFamily="34" charset="0"/>
                          <a:cs typeface="Calibri" panose="020F0502020204030204" pitchFamily="34" charset="0"/>
                        </a:rPr>
                        <a:t>OR</a:t>
                      </a:r>
                    </a:p>
                    <a:p>
                      <a:pPr marL="274320" marR="459105" lvl="0" indent="-171450" algn="l" defTabSz="914400" rtl="0" eaLnBrk="1" fontAlgn="auto" latinLnBrk="0" hangingPunct="1">
                        <a:lnSpc>
                          <a:spcPts val="1000"/>
                        </a:lnSpc>
                        <a:spcBef>
                          <a:spcPts val="484"/>
                        </a:spcBef>
                        <a:spcAft>
                          <a:spcPts val="0"/>
                        </a:spcAft>
                        <a:buClrTx/>
                        <a:buSzTx/>
                        <a:buFont typeface="Arial" panose="020B0604020202020204" pitchFamily="34" charset="0"/>
                        <a:buChar char="•"/>
                        <a:tabLst/>
                        <a:defRPr/>
                      </a:pPr>
                      <a:r>
                        <a:rPr lang="en-US" sz="1050" b="0" i="0" spc="-10" dirty="0">
                          <a:solidFill>
                            <a:srgbClr val="231F20"/>
                          </a:solidFill>
                          <a:latin typeface="Calibri" panose="020F0502020204030204" pitchFamily="34" charset="0"/>
                          <a:cs typeface="Calibri" panose="020F0502020204030204" pitchFamily="34" charset="0"/>
                        </a:rPr>
                        <a:t>Positive nucleic acid test (NAT) for HBV DNA (including qualitative, quantitative, or genotype testing) from 9-24 months of age</a:t>
                      </a:r>
                      <a:endParaRPr lang="en-US" sz="1050" b="0" i="0" dirty="0">
                        <a:latin typeface="Calibri" panose="020F0502020204030204" pitchFamily="34" charset="0"/>
                        <a:cs typeface="Calibri" panose="020F0502020204030204" pitchFamily="34" charset="0"/>
                      </a:endParaRPr>
                    </a:p>
                  </a:txBody>
                  <a:tcPr marL="0" marR="0" marT="91440" marB="91440" anchor="ctr">
                    <a:lnL w="6350">
                      <a:solidFill>
                        <a:srgbClr val="005E6D"/>
                      </a:solidFill>
                      <a:prstDash val="solid"/>
                    </a:lnL>
                    <a:lnR w="12700" cap="flat" cmpd="sng" algn="ctr">
                      <a:noFill/>
                      <a:prstDash val="solid"/>
                      <a:round/>
                      <a:headEnd type="none" w="med" len="med"/>
                      <a:tailEnd type="none" w="med" len="med"/>
                    </a:lnR>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361162">
                <a:tc>
                  <a:txBody>
                    <a:bodyPr/>
                    <a:lstStyle/>
                    <a:p>
                      <a:pPr marL="57150" marR="223520" algn="l">
                        <a:lnSpc>
                          <a:spcPts val="1000"/>
                        </a:lnSpc>
                        <a:spcBef>
                          <a:spcPts val="484"/>
                        </a:spcBef>
                      </a:pPr>
                      <a:r>
                        <a:rPr lang="en-US" sz="1050" b="0" i="0" dirty="0">
                          <a:solidFill>
                            <a:srgbClr val="231F20"/>
                          </a:solidFill>
                          <a:latin typeface="Calibri" panose="020F0502020204030204" pitchFamily="34" charset="0"/>
                          <a:cs typeface="Calibri" panose="020F0502020204030204" pitchFamily="34" charset="0"/>
                        </a:rPr>
                        <a:t>Epidemiological Linkage</a:t>
                      </a:r>
                      <a:endParaRPr sz="105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indent="0" algn="l">
                        <a:lnSpc>
                          <a:spcPct val="100000"/>
                        </a:lnSpc>
                        <a:spcBef>
                          <a:spcPts val="885"/>
                        </a:spcBef>
                        <a:buFont typeface="Arial" panose="020B0604020202020204" pitchFamily="34" charset="0"/>
                        <a:buNone/>
                      </a:pPr>
                      <a:r>
                        <a:rPr lang="en-US" sz="1050" b="0" i="0" dirty="0">
                          <a:solidFill>
                            <a:srgbClr val="231F20"/>
                          </a:solidFill>
                          <a:latin typeface="Calibri" panose="020F0502020204030204" pitchFamily="34" charset="0"/>
                          <a:cs typeface="Calibri" panose="020F0502020204030204" pitchFamily="34" charset="0"/>
                        </a:rPr>
                        <a:t>Born to an HBV-infected mother</a:t>
                      </a:r>
                      <a:endParaRPr sz="1050" b="0" i="0" dirty="0">
                        <a:latin typeface="Calibri" panose="020F0502020204030204" pitchFamily="34" charset="0"/>
                        <a:cs typeface="Calibri" panose="020F0502020204030204" pitchFamily="34" charset="0"/>
                      </a:endParaRPr>
                    </a:p>
                  </a:txBody>
                  <a:tcPr marL="0" marR="0" marT="91440" marB="91440" anchor="ctr">
                    <a:lnL w="6350">
                      <a:solidFill>
                        <a:srgbClr val="005E6D"/>
                      </a:solidFill>
                      <a:prstDash val="solid"/>
                    </a:lnL>
                    <a:lnR w="12700" cap="flat" cmpd="sng" algn="ctr">
                      <a:no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43068">
                <a:tc>
                  <a:txBody>
                    <a:bodyPr/>
                    <a:lstStyle/>
                    <a:p>
                      <a:pPr marL="57150" algn="l">
                        <a:lnSpc>
                          <a:spcPct val="100000"/>
                        </a:lnSpc>
                        <a:spcBef>
                          <a:spcPts val="760"/>
                        </a:spcBef>
                      </a:pPr>
                      <a:r>
                        <a:rPr lang="en-US" sz="1200" b="1" i="0" spc="5" dirty="0">
                          <a:solidFill>
                            <a:srgbClr val="FFFFFF"/>
                          </a:solidFill>
                          <a:latin typeface="Calibri" panose="020F0502020204030204" pitchFamily="34" charset="0"/>
                          <a:cs typeface="Calibri" panose="020F0502020204030204" pitchFamily="34" charset="0"/>
                        </a:rPr>
                        <a:t>Case Status </a:t>
                      </a:r>
                      <a:endParaRPr sz="1200" b="1" i="0" dirty="0">
                        <a:latin typeface="Calibri" panose="020F0502020204030204" pitchFamily="34" charset="0"/>
                        <a:cs typeface="Calibri" panose="020F0502020204030204" pitchFamily="34" charset="0"/>
                      </a:endParaRPr>
                    </a:p>
                  </a:txBody>
                  <a:tcPr marL="0" marR="0" marT="0" marB="0" anchor="ctr">
                    <a:lnR w="6350" cap="flat" cmpd="sng" algn="ctr">
                      <a:solidFill>
                        <a:schemeClr val="bg1"/>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005E6D"/>
                    </a:solidFill>
                  </a:tcPr>
                </a:tc>
                <a:tc>
                  <a:txBody>
                    <a:bodyPr/>
                    <a:lstStyle/>
                    <a:p>
                      <a:pPr marL="57150" marR="111125" algn="ctr" defTabSz="914400" rtl="0" eaLnBrk="1" latinLnBrk="0" hangingPunct="1">
                        <a:lnSpc>
                          <a:spcPct val="100000"/>
                        </a:lnSpc>
                        <a:spcBef>
                          <a:spcPts val="760"/>
                        </a:spcBef>
                      </a:pPr>
                      <a:r>
                        <a:rPr lang="en-US" sz="1200" b="1" i="0" kern="1200" spc="5" dirty="0">
                          <a:solidFill>
                            <a:srgbClr val="FFFFFF"/>
                          </a:solidFill>
                          <a:latin typeface="Calibri" panose="020F0502020204030204" pitchFamily="34" charset="0"/>
                          <a:ea typeface="+mn-ea"/>
                          <a:cs typeface="Calibri" panose="020F0502020204030204" pitchFamily="34" charset="0"/>
                        </a:rPr>
                        <a:t>Classification</a:t>
                      </a:r>
                      <a:endParaRPr sz="1200" b="1" i="0" kern="1200" spc="5" dirty="0">
                        <a:solidFill>
                          <a:srgbClr val="FFFFFF"/>
                        </a:solidFill>
                        <a:latin typeface="Calibri" panose="020F0502020204030204" pitchFamily="34" charset="0"/>
                        <a:ea typeface="+mn-ea"/>
                        <a:cs typeface="Calibri" panose="020F0502020204030204" pitchFamily="34" charset="0"/>
                      </a:endParaRPr>
                    </a:p>
                  </a:txBody>
                  <a:tcPr marL="0" marR="0" marT="0" marB="0" anchor="ctr">
                    <a:lnL w="6350" cap="flat" cmpd="sng" algn="ctr">
                      <a:solidFill>
                        <a:schemeClr val="bg1"/>
                      </a:solidFill>
                      <a:prstDash val="solid"/>
                      <a:round/>
                      <a:headEnd type="none" w="med" len="med"/>
                      <a:tailEnd type="none" w="med" len="med"/>
                    </a:lnL>
                    <a:lnR w="6350">
                      <a:solidFill>
                        <a:srgbClr val="005E6D"/>
                      </a:solidFill>
                      <a:prstDash val="solid"/>
                    </a:lnR>
                    <a:lnT w="6350">
                      <a:solidFill>
                        <a:srgbClr val="005E6D"/>
                      </a:solidFill>
                      <a:prstDash val="solid"/>
                    </a:lnT>
                    <a:lnB w="6350" cap="flat" cmpd="sng" algn="ctr">
                      <a:solidFill>
                        <a:srgbClr val="005E6D"/>
                      </a:solidFill>
                      <a:prstDash val="solid"/>
                      <a:round/>
                      <a:headEnd type="none" w="med" len="med"/>
                      <a:tailEnd type="none" w="med" len="med"/>
                    </a:lnB>
                    <a:solidFill>
                      <a:srgbClr val="005E6D"/>
                    </a:solidFill>
                  </a:tcPr>
                </a:tc>
                <a:extLst>
                  <a:ext uri="{0D108BD9-81ED-4DB2-BD59-A6C34878D82A}">
                    <a16:rowId xmlns:a16="http://schemas.microsoft.com/office/drawing/2014/main" val="10005"/>
                  </a:ext>
                </a:extLst>
              </a:tr>
              <a:tr h="288225">
                <a:tc>
                  <a:txBody>
                    <a:bodyPr/>
                    <a:lstStyle/>
                    <a:p>
                      <a:pPr marL="57150" algn="l">
                        <a:lnSpc>
                          <a:spcPct val="100000"/>
                        </a:lnSpc>
                        <a:spcBef>
                          <a:spcPts val="530"/>
                        </a:spcBef>
                      </a:pPr>
                      <a:r>
                        <a:rPr lang="en-US" sz="1050" b="0" i="0" dirty="0">
                          <a:solidFill>
                            <a:srgbClr val="231F20"/>
                          </a:solidFill>
                          <a:latin typeface="Calibri" panose="020F0502020204030204" pitchFamily="34" charset="0"/>
                          <a:cs typeface="Calibri" panose="020F0502020204030204" pitchFamily="34" charset="0"/>
                        </a:rPr>
                        <a:t>Confirmed Perinatal*</a:t>
                      </a:r>
                      <a:endParaRPr sz="1050" b="0" i="0" dirty="0">
                        <a:latin typeface="Calibri" panose="020F0502020204030204" pitchFamily="34" charset="0"/>
                        <a:cs typeface="Calibri" panose="020F0502020204030204" pitchFamily="34" charset="0"/>
                      </a:endParaRPr>
                    </a:p>
                  </a:txBody>
                  <a:tcPr marL="0" marR="0" marT="0" marB="0" anchor="ctr">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274320" marR="459105" lvl="1" indent="-171450" algn="l" defTabSz="57150">
                        <a:lnSpc>
                          <a:spcPts val="1000"/>
                        </a:lnSpc>
                        <a:spcBef>
                          <a:spcPts val="484"/>
                        </a:spcBef>
                        <a:buFont typeface="Arial" panose="020B0604020202020204" pitchFamily="34" charset="0"/>
                        <a:buChar char="•"/>
                        <a:tabLst/>
                      </a:pPr>
                      <a:r>
                        <a:rPr lang="en-US" sz="1050" b="0" i="0" dirty="0">
                          <a:solidFill>
                            <a:srgbClr val="231F20"/>
                          </a:solidFill>
                          <a:latin typeface="Calibri" panose="020F0502020204030204" pitchFamily="34" charset="0"/>
                          <a:cs typeface="Calibri" panose="020F0502020204030204" pitchFamily="34" charset="0"/>
                        </a:rPr>
                        <a:t>Child </a:t>
                      </a:r>
                      <a:r>
                        <a:rPr lang="en-US" sz="1050" b="0" i="0" u="sng" dirty="0">
                          <a:solidFill>
                            <a:srgbClr val="231F20"/>
                          </a:solidFill>
                          <a:latin typeface="Calibri" panose="020F0502020204030204" pitchFamily="34" charset="0"/>
                          <a:cs typeface="Calibri" panose="020F0502020204030204" pitchFamily="34" charset="0"/>
                        </a:rPr>
                        <a:t>&lt;</a:t>
                      </a:r>
                      <a:r>
                        <a:rPr lang="en-US" sz="1050" b="0" i="0" dirty="0">
                          <a:solidFill>
                            <a:srgbClr val="231F20"/>
                          </a:solidFill>
                          <a:latin typeface="Calibri" panose="020F0502020204030204" pitchFamily="34" charset="0"/>
                          <a:cs typeface="Calibri" panose="020F0502020204030204" pitchFamily="34" charset="0"/>
                        </a:rPr>
                        <a:t>24 months of age </a:t>
                      </a:r>
                      <a:r>
                        <a:rPr lang="en-US" sz="1050" b="1" i="0" dirty="0">
                          <a:solidFill>
                            <a:srgbClr val="231F20"/>
                          </a:solidFill>
                          <a:latin typeface="Calibri" panose="020F0502020204030204" pitchFamily="34" charset="0"/>
                          <a:cs typeface="Calibri" panose="020F0502020204030204" pitchFamily="34" charset="0"/>
                        </a:rPr>
                        <a:t>AND</a:t>
                      </a:r>
                    </a:p>
                    <a:p>
                      <a:pPr marL="274320" marR="459105" lvl="1" indent="-171450" algn="l" defTabSz="57150">
                        <a:lnSpc>
                          <a:spcPts val="1000"/>
                        </a:lnSpc>
                        <a:spcBef>
                          <a:spcPts val="484"/>
                        </a:spcBef>
                        <a:buFont typeface="Arial" panose="020B0604020202020204" pitchFamily="34" charset="0"/>
                        <a:buChar char="•"/>
                        <a:tabLst/>
                      </a:pPr>
                      <a:r>
                        <a:rPr lang="en-US" sz="1050" b="0" i="0" dirty="0">
                          <a:solidFill>
                            <a:srgbClr val="231F20"/>
                          </a:solidFill>
                          <a:latin typeface="Calibri" panose="020F0502020204030204" pitchFamily="34" charset="0"/>
                          <a:cs typeface="Calibri" panose="020F0502020204030204" pitchFamily="34" charset="0"/>
                        </a:rPr>
                        <a:t>Born in the United States </a:t>
                      </a:r>
                      <a:r>
                        <a:rPr lang="en-US" sz="1050" b="1" i="0" dirty="0">
                          <a:solidFill>
                            <a:srgbClr val="231F20"/>
                          </a:solidFill>
                          <a:latin typeface="Calibri" panose="020F0502020204030204" pitchFamily="34" charset="0"/>
                          <a:cs typeface="Calibri" panose="020F0502020204030204" pitchFamily="34" charset="0"/>
                        </a:rPr>
                        <a:t>AND</a:t>
                      </a:r>
                    </a:p>
                    <a:p>
                      <a:pPr marL="274320" marR="459105" lvl="1" indent="-171450" algn="l" defTabSz="57150">
                        <a:lnSpc>
                          <a:spcPts val="1000"/>
                        </a:lnSpc>
                        <a:spcBef>
                          <a:spcPts val="484"/>
                        </a:spcBef>
                        <a:buFont typeface="Arial" panose="020B0604020202020204" pitchFamily="34" charset="0"/>
                        <a:buChar char="•"/>
                        <a:tabLst/>
                      </a:pPr>
                      <a:r>
                        <a:rPr lang="en-US" sz="1050" b="0" i="0" dirty="0">
                          <a:solidFill>
                            <a:srgbClr val="231F20"/>
                          </a:solidFill>
                          <a:latin typeface="Calibri" panose="020F0502020204030204" pitchFamily="34" charset="0"/>
                          <a:cs typeface="Calibri" panose="020F0502020204030204" pitchFamily="34" charset="0"/>
                        </a:rPr>
                        <a:t>Meets laboratory criteria </a:t>
                      </a:r>
                      <a:r>
                        <a:rPr lang="en-US" sz="1050" b="1" i="0" dirty="0">
                          <a:solidFill>
                            <a:srgbClr val="231F20"/>
                          </a:solidFill>
                          <a:latin typeface="Calibri" panose="020F0502020204030204" pitchFamily="34" charset="0"/>
                          <a:cs typeface="Calibri" panose="020F0502020204030204" pitchFamily="34" charset="0"/>
                        </a:rPr>
                        <a:t>AND</a:t>
                      </a:r>
                    </a:p>
                    <a:p>
                      <a:pPr marL="274320" marR="459105" lvl="1" indent="-171450" algn="l" defTabSz="57150">
                        <a:lnSpc>
                          <a:spcPts val="1000"/>
                        </a:lnSpc>
                        <a:spcBef>
                          <a:spcPts val="484"/>
                        </a:spcBef>
                        <a:buFont typeface="Arial" panose="020B0604020202020204" pitchFamily="34" charset="0"/>
                        <a:buChar char="•"/>
                        <a:tabLst/>
                      </a:pPr>
                      <a:r>
                        <a:rPr lang="en-US" sz="1050" b="0" i="0" dirty="0">
                          <a:solidFill>
                            <a:srgbClr val="231F20"/>
                          </a:solidFill>
                          <a:latin typeface="Calibri" panose="020F0502020204030204" pitchFamily="34" charset="0"/>
                          <a:cs typeface="Calibri" panose="020F0502020204030204" pitchFamily="34" charset="0"/>
                        </a:rPr>
                        <a:t>Born to an HBV-infected mother</a:t>
                      </a:r>
                      <a:endParaRPr lang="en-US" sz="1050" b="0" i="0" dirty="0">
                        <a:latin typeface="Calibri" panose="020F0502020204030204" pitchFamily="34" charset="0"/>
                        <a:cs typeface="Calibri" panose="020F0502020204030204" pitchFamily="34" charset="0"/>
                      </a:endParaRPr>
                    </a:p>
                  </a:txBody>
                  <a:tcPr marL="0" marR="0" marT="91440" marB="91440"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620808951"/>
                  </a:ext>
                </a:extLst>
              </a:tr>
              <a:tr h="288225">
                <a:tc>
                  <a:txBody>
                    <a:bodyPr/>
                    <a:lstStyle/>
                    <a:p>
                      <a:pPr marL="57150" algn="l">
                        <a:lnSpc>
                          <a:spcPct val="100000"/>
                        </a:lnSpc>
                        <a:spcBef>
                          <a:spcPts val="530"/>
                        </a:spcBef>
                      </a:pPr>
                      <a:r>
                        <a:rPr lang="en-US" sz="1050" b="0" i="0" dirty="0">
                          <a:solidFill>
                            <a:srgbClr val="231F20"/>
                          </a:solidFill>
                          <a:latin typeface="Calibri" panose="020F0502020204030204" pitchFamily="34" charset="0"/>
                          <a:cs typeface="Calibri" panose="020F0502020204030204" pitchFamily="34" charset="0"/>
                        </a:rPr>
                        <a:t>Probable Perinatal*</a:t>
                      </a:r>
                      <a:endParaRPr sz="1050" b="0" i="0" dirty="0">
                        <a:latin typeface="Calibri" panose="020F0502020204030204" pitchFamily="34" charset="0"/>
                        <a:cs typeface="Calibri" panose="020F0502020204030204" pitchFamily="34" charset="0"/>
                      </a:endParaRPr>
                    </a:p>
                  </a:txBody>
                  <a:tcPr marL="0" marR="0" marT="0" marB="0" anchor="ctr">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274320" marR="459105" lvl="0" indent="-171450" algn="l">
                        <a:lnSpc>
                          <a:spcPts val="1000"/>
                        </a:lnSpc>
                        <a:spcBef>
                          <a:spcPts val="484"/>
                        </a:spcBef>
                        <a:buFont typeface="Arial" panose="020B0604020202020204" pitchFamily="34" charset="0"/>
                        <a:buChar char="•"/>
                      </a:pPr>
                      <a:r>
                        <a:rPr lang="en-US" sz="1050" b="0" i="0" dirty="0">
                          <a:solidFill>
                            <a:srgbClr val="231F20"/>
                          </a:solidFill>
                          <a:latin typeface="Calibri" panose="020F0502020204030204" pitchFamily="34" charset="0"/>
                          <a:cs typeface="Calibri" panose="020F0502020204030204" pitchFamily="34" charset="0"/>
                        </a:rPr>
                        <a:t>Child </a:t>
                      </a:r>
                      <a:r>
                        <a:rPr lang="en-US" sz="1050" b="0" i="0" u="sng" dirty="0">
                          <a:solidFill>
                            <a:srgbClr val="231F20"/>
                          </a:solidFill>
                          <a:latin typeface="Calibri" panose="020F0502020204030204" pitchFamily="34" charset="0"/>
                          <a:cs typeface="Calibri" panose="020F0502020204030204" pitchFamily="34" charset="0"/>
                        </a:rPr>
                        <a:t>&lt;</a:t>
                      </a:r>
                      <a:r>
                        <a:rPr lang="en-US" sz="1050" b="0" i="0" dirty="0">
                          <a:solidFill>
                            <a:srgbClr val="231F20"/>
                          </a:solidFill>
                          <a:latin typeface="Calibri" panose="020F0502020204030204" pitchFamily="34" charset="0"/>
                          <a:cs typeface="Calibri" panose="020F0502020204030204" pitchFamily="34" charset="0"/>
                        </a:rPr>
                        <a:t>24 months of age </a:t>
                      </a:r>
                      <a:r>
                        <a:rPr lang="en-US" sz="1050" b="1" i="0" dirty="0">
                          <a:solidFill>
                            <a:srgbClr val="231F20"/>
                          </a:solidFill>
                          <a:latin typeface="Calibri" panose="020F0502020204030204" pitchFamily="34" charset="0"/>
                          <a:cs typeface="Calibri" panose="020F0502020204030204" pitchFamily="34" charset="0"/>
                        </a:rPr>
                        <a:t>AND</a:t>
                      </a:r>
                    </a:p>
                    <a:p>
                      <a:pPr marL="274320" marR="459105" lvl="0" indent="-171450" algn="l">
                        <a:lnSpc>
                          <a:spcPts val="1000"/>
                        </a:lnSpc>
                        <a:spcBef>
                          <a:spcPts val="484"/>
                        </a:spcBef>
                        <a:buFont typeface="Arial" panose="020B0604020202020204" pitchFamily="34" charset="0"/>
                        <a:buChar char="•"/>
                      </a:pPr>
                      <a:r>
                        <a:rPr lang="en-US" sz="1050" b="0" i="0" dirty="0">
                          <a:solidFill>
                            <a:srgbClr val="231F20"/>
                          </a:solidFill>
                          <a:latin typeface="Calibri" panose="020F0502020204030204" pitchFamily="34" charset="0"/>
                          <a:cs typeface="Calibri" panose="020F0502020204030204" pitchFamily="34" charset="0"/>
                        </a:rPr>
                        <a:t>Born in the United States </a:t>
                      </a:r>
                      <a:r>
                        <a:rPr lang="en-US" sz="1050" b="1" i="0" dirty="0">
                          <a:solidFill>
                            <a:srgbClr val="231F20"/>
                          </a:solidFill>
                          <a:latin typeface="Calibri" panose="020F0502020204030204" pitchFamily="34" charset="0"/>
                          <a:cs typeface="Calibri" panose="020F0502020204030204" pitchFamily="34" charset="0"/>
                        </a:rPr>
                        <a:t>AND</a:t>
                      </a:r>
                    </a:p>
                    <a:p>
                      <a:pPr marL="274320" marR="459105" lvl="0" indent="-171450" algn="l">
                        <a:lnSpc>
                          <a:spcPts val="1000"/>
                        </a:lnSpc>
                        <a:spcBef>
                          <a:spcPts val="484"/>
                        </a:spcBef>
                        <a:buFont typeface="Arial" panose="020B0604020202020204" pitchFamily="34" charset="0"/>
                        <a:buChar char="•"/>
                      </a:pPr>
                      <a:r>
                        <a:rPr lang="en-US" sz="1050" b="0" i="0" dirty="0">
                          <a:solidFill>
                            <a:srgbClr val="231F20"/>
                          </a:solidFill>
                          <a:latin typeface="Calibri" panose="020F0502020204030204" pitchFamily="34" charset="0"/>
                          <a:cs typeface="Calibri" panose="020F0502020204030204" pitchFamily="34" charset="0"/>
                        </a:rPr>
                        <a:t>Meets laboratory criteria </a:t>
                      </a:r>
                      <a:r>
                        <a:rPr lang="en-US" sz="1050" b="1" i="0" dirty="0">
                          <a:solidFill>
                            <a:srgbClr val="231F20"/>
                          </a:solidFill>
                          <a:latin typeface="Calibri" panose="020F0502020204030204" pitchFamily="34" charset="0"/>
                          <a:cs typeface="Calibri" panose="020F0502020204030204" pitchFamily="34" charset="0"/>
                        </a:rPr>
                        <a:t>AND</a:t>
                      </a:r>
                    </a:p>
                    <a:p>
                      <a:pPr marL="274320" marR="459105" lvl="0" indent="-171450" algn="l">
                        <a:lnSpc>
                          <a:spcPts val="1000"/>
                        </a:lnSpc>
                        <a:spcBef>
                          <a:spcPts val="484"/>
                        </a:spcBef>
                        <a:buFont typeface="Arial" panose="020B0604020202020204" pitchFamily="34" charset="0"/>
                        <a:buChar char="•"/>
                      </a:pPr>
                      <a:r>
                        <a:rPr lang="en-US" sz="1050" b="0" i="0" dirty="0">
                          <a:solidFill>
                            <a:srgbClr val="231F20"/>
                          </a:solidFill>
                          <a:latin typeface="Calibri" panose="020F0502020204030204" pitchFamily="34" charset="0"/>
                          <a:cs typeface="Calibri" panose="020F0502020204030204" pitchFamily="34" charset="0"/>
                        </a:rPr>
                        <a:t>HBV infection status of mother is unknown (i.e.; no epidemiologic linkage)</a:t>
                      </a:r>
                      <a:endParaRPr lang="en-US" sz="1050" b="0" i="0" dirty="0">
                        <a:latin typeface="Calibri" panose="020F0502020204030204" pitchFamily="34" charset="0"/>
                        <a:cs typeface="Calibri" panose="020F0502020204030204" pitchFamily="34" charset="0"/>
                      </a:endParaRPr>
                    </a:p>
                  </a:txBody>
                  <a:tcPr marL="0" marR="0" marT="91440" marB="91440"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839725734"/>
                  </a:ext>
                </a:extLst>
              </a:tr>
            </a:tbl>
          </a:graphicData>
        </a:graphic>
      </p:graphicFrame>
      <p:sp>
        <p:nvSpPr>
          <p:cNvPr id="3" name="Table 3-5 Footnotes">
            <a:extLst>
              <a:ext uri="{FF2B5EF4-FFF2-40B4-BE49-F238E27FC236}">
                <a16:creationId xmlns:a16="http://schemas.microsoft.com/office/drawing/2014/main" id="{64B4F773-0EC8-194C-9AA5-C234DE8A725C}"/>
              </a:ext>
            </a:extLst>
          </p:cNvPr>
          <p:cNvSpPr>
            <a:spLocks noGrp="1"/>
          </p:cNvSpPr>
          <p:nvPr>
            <p:ph type="body" idx="1"/>
          </p:nvPr>
        </p:nvSpPr>
        <p:spPr>
          <a:xfrm>
            <a:off x="1177453" y="6059574"/>
            <a:ext cx="9670648" cy="551735"/>
          </a:xfrm>
        </p:spPr>
        <p:txBody>
          <a:bodyPr/>
          <a:lstStyle/>
          <a:p>
            <a:r>
              <a:rPr lang="en-US" dirty="0">
                <a:solidFill>
                  <a:srgbClr val="595959"/>
                </a:solidFill>
              </a:rPr>
              <a:t>*Surveillance programs should provide prevention programs with information on people who have positive test outcomes for post-test counseling and referral to care, as appropriate.</a:t>
            </a:r>
          </a:p>
          <a:p>
            <a:r>
              <a:rPr lang="en-US" dirty="0">
                <a:solidFill>
                  <a:srgbClr val="595959"/>
                </a:solidFill>
              </a:rPr>
              <a:t>†Positive HBsAg results obtained from infants ≤9 months of age who received hepatitis B vaccine should not be interpreted as positive due to the potential for transient HBsAg positivity. </a:t>
            </a:r>
          </a:p>
        </p:txBody>
      </p:sp>
    </p:spTree>
    <p:extLst>
      <p:ext uri="{BB962C8B-B14F-4D97-AF65-F5344CB8AC3E}">
        <p14:creationId xmlns:p14="http://schemas.microsoft.com/office/powerpoint/2010/main" val="220374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3-4 Title">
            <a:extLst>
              <a:ext uri="{FF2B5EF4-FFF2-40B4-BE49-F238E27FC236}">
                <a16:creationId xmlns:a16="http://schemas.microsoft.com/office/drawing/2014/main" id="{E058601C-54A0-5C45-9C18-45103AAD7DF9}"/>
              </a:ext>
            </a:extLst>
          </p:cNvPr>
          <p:cNvSpPr>
            <a:spLocks noGrp="1"/>
          </p:cNvSpPr>
          <p:nvPr>
            <p:ph type="title"/>
          </p:nvPr>
        </p:nvSpPr>
        <p:spPr/>
        <p:txBody>
          <a:bodyPr/>
          <a:lstStyle/>
          <a:p>
            <a:r>
              <a:rPr lang="en-US" dirty="0"/>
              <a:t>Figure 3-4. Process for perinatal hepatitis B case ascertainment and classification</a:t>
            </a:r>
          </a:p>
        </p:txBody>
      </p:sp>
      <p:pic>
        <p:nvPicPr>
          <p:cNvPr id="4" name="Figure 3-4" descr="Figure 3-4 illustrates an approach for perinatal hepatitis B case ascertainment and classification. The flow chart begins with receipt of a provider report, laboratory report, or other report indicating hepatitis B virus infection in an infant or child 24 months of age or younger and walks through follow-up and case classification decisions based on available information. Recommended follow-up activities are color-coded based on if they are minimumly required or are high resource. ">
            <a:extLst>
              <a:ext uri="{FF2B5EF4-FFF2-40B4-BE49-F238E27FC236}">
                <a16:creationId xmlns:a16="http://schemas.microsoft.com/office/drawing/2014/main" id="{0A17CB77-70CA-8C41-9364-C692346E4AB5}"/>
              </a:ext>
            </a:extLst>
          </p:cNvPr>
          <p:cNvPicPr>
            <a:picLocks noChangeAspect="1"/>
          </p:cNvPicPr>
          <p:nvPr/>
        </p:nvPicPr>
        <p:blipFill>
          <a:blip r:embed="rId3"/>
          <a:srcRect/>
          <a:stretch/>
        </p:blipFill>
        <p:spPr>
          <a:xfrm>
            <a:off x="443931" y="1690688"/>
            <a:ext cx="7108197" cy="4439320"/>
          </a:xfrm>
          <a:prstGeom prst="rect">
            <a:avLst/>
          </a:prstGeom>
        </p:spPr>
      </p:pic>
      <p:sp>
        <p:nvSpPr>
          <p:cNvPr id="5" name="Figure 3-4 Footnotes">
            <a:extLst>
              <a:ext uri="{FF2B5EF4-FFF2-40B4-BE49-F238E27FC236}">
                <a16:creationId xmlns:a16="http://schemas.microsoft.com/office/drawing/2014/main" id="{E7B644E0-6F0F-9D41-89DA-D9638C484D62}"/>
              </a:ext>
            </a:extLst>
          </p:cNvPr>
          <p:cNvSpPr txBox="1">
            <a:spLocks/>
          </p:cNvSpPr>
          <p:nvPr/>
        </p:nvSpPr>
        <p:spPr>
          <a:xfrm>
            <a:off x="7650866" y="1771711"/>
            <a:ext cx="4120355" cy="24504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b="0" i="0" kern="1200">
                <a:solidFill>
                  <a:schemeClr val="tx1">
                    <a:tint val="75000"/>
                  </a:schemeClr>
                </a:solidFill>
                <a:latin typeface="Proxima Nova Light" panose="02000506030000020004"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900" dirty="0">
                <a:solidFill>
                  <a:srgbClr val="595959"/>
                </a:solidFill>
                <a:latin typeface="Calibri Light" panose="020F0302020204030204" pitchFamily="34" charset="0"/>
                <a:cs typeface="Calibri Light" panose="020F0302020204030204" pitchFamily="34" charset="0"/>
              </a:rPr>
              <a:t>*Surveillance programs should provide prevention programs with information on people who have positive test outcomes for post-test counseling and referral to care, as appropriate. HBsAg test results obtained from infants ≤1 month of age and hepatitis B e antigen and HBV DNA results obtained from those ≤9 months of age should not be used for classification. Cases among children </a:t>
            </a:r>
            <a:r>
              <a:rPr lang="en-US" sz="900" u="sng" dirty="0">
                <a:solidFill>
                  <a:srgbClr val="595959"/>
                </a:solidFill>
                <a:latin typeface="Calibri Light" panose="020F0302020204030204" pitchFamily="34" charset="0"/>
                <a:cs typeface="Calibri Light" panose="020F0302020204030204" pitchFamily="34" charset="0"/>
              </a:rPr>
              <a:t>&lt;</a:t>
            </a:r>
            <a:r>
              <a:rPr lang="en-US" sz="900" dirty="0">
                <a:solidFill>
                  <a:srgbClr val="595959"/>
                </a:solidFill>
                <a:latin typeface="Calibri Light" panose="020F0302020204030204" pitchFamily="34" charset="0"/>
                <a:cs typeface="Calibri Light" panose="020F0302020204030204" pitchFamily="34" charset="0"/>
              </a:rPr>
              <a:t>24 months of age who are known to have been exposed to HBV through health care (not perinatally) should be reported according to the 2012 acute and chronic hepatitis B case definitions. </a:t>
            </a:r>
          </a:p>
          <a:p>
            <a:r>
              <a:rPr lang="en-US" sz="900" dirty="0">
                <a:solidFill>
                  <a:srgbClr val="595959"/>
                </a:solidFill>
                <a:latin typeface="Calibri Light" panose="020F0302020204030204" pitchFamily="34" charset="0"/>
                <a:cs typeface="Calibri Light" panose="020F0302020204030204" pitchFamily="34" charset="0"/>
              </a:rPr>
              <a:t>†Positive HBsAg results obtained from infants ≤9 months of age who received hepatitis B vaccine should not be interpreted as positive due to the potential for transient HBsAg positivity. </a:t>
            </a:r>
          </a:p>
          <a:p>
            <a:r>
              <a:rPr lang="en-US" sz="900" dirty="0">
                <a:solidFill>
                  <a:srgbClr val="595959"/>
                </a:solidFill>
                <a:latin typeface="Calibri Light" panose="020F0302020204030204" pitchFamily="34" charset="0"/>
                <a:cs typeface="Calibri Light" panose="020F0302020204030204" pitchFamily="34" charset="0"/>
              </a:rPr>
              <a:t>‡Nucleic acid testing for HBV DNA, including qualitative, quantitative, and genotype testing.</a:t>
            </a:r>
          </a:p>
        </p:txBody>
      </p:sp>
    </p:spTree>
    <p:extLst>
      <p:ext uri="{BB962C8B-B14F-4D97-AF65-F5344CB8AC3E}">
        <p14:creationId xmlns:p14="http://schemas.microsoft.com/office/powerpoint/2010/main" val="40646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3-6 Title">
            <a:extLst>
              <a:ext uri="{FF2B5EF4-FFF2-40B4-BE49-F238E27FC236}">
                <a16:creationId xmlns:a16="http://schemas.microsoft.com/office/drawing/2014/main" id="{B11AFE6B-2F83-8143-B0F4-D423C24AC0BC}"/>
              </a:ext>
            </a:extLst>
          </p:cNvPr>
          <p:cNvSpPr>
            <a:spLocks noGrp="1"/>
          </p:cNvSpPr>
          <p:nvPr>
            <p:ph type="title"/>
          </p:nvPr>
        </p:nvSpPr>
        <p:spPr/>
        <p:txBody>
          <a:bodyPr/>
          <a:lstStyle/>
          <a:p>
            <a:r>
              <a:rPr lang="en-US" dirty="0"/>
              <a:t>Table 3-6. Common laboratory codes for hepatitis B post-vaccination serologic testing</a:t>
            </a:r>
          </a:p>
        </p:txBody>
      </p:sp>
      <p:graphicFrame>
        <p:nvGraphicFramePr>
          <p:cNvPr id="4" name="Table 3-6">
            <a:extLst>
              <a:ext uri="{FF2B5EF4-FFF2-40B4-BE49-F238E27FC236}">
                <a16:creationId xmlns:a16="http://schemas.microsoft.com/office/drawing/2014/main" id="{A37F711F-B3DA-A14E-928C-63B0D3862C58}"/>
              </a:ext>
            </a:extLst>
          </p:cNvPr>
          <p:cNvGraphicFramePr>
            <a:graphicFrameLocks noGrp="1"/>
          </p:cNvGraphicFramePr>
          <p:nvPr>
            <p:extLst>
              <p:ext uri="{D42A27DB-BD31-4B8C-83A1-F6EECF244321}">
                <p14:modId xmlns:p14="http://schemas.microsoft.com/office/powerpoint/2010/main" val="3840373168"/>
              </p:ext>
            </p:extLst>
          </p:nvPr>
        </p:nvGraphicFramePr>
        <p:xfrm>
          <a:off x="1666187" y="1743315"/>
          <a:ext cx="9056634" cy="2118215"/>
        </p:xfrm>
        <a:graphic>
          <a:graphicData uri="http://schemas.openxmlformats.org/drawingml/2006/table">
            <a:tbl>
              <a:tblPr firstRow="1" bandRow="1">
                <a:solidFill>
                  <a:srgbClr val="FFFFFF">
                    <a:alpha val="9804"/>
                  </a:srgbClr>
                </a:solidFill>
                <a:effectLst>
                  <a:outerShdw blurRad="184348" sx="102000" sy="102000" algn="ctr" rotWithShape="0">
                    <a:prstClr val="black">
                      <a:alpha val="10166"/>
                    </a:prstClr>
                  </a:outerShdw>
                </a:effectLst>
                <a:tableStyleId>{2D5ABB26-0587-4C30-8999-92F81FD0307C}</a:tableStyleId>
              </a:tblPr>
              <a:tblGrid>
                <a:gridCol w="3018878">
                  <a:extLst>
                    <a:ext uri="{9D8B030D-6E8A-4147-A177-3AD203B41FA5}">
                      <a16:colId xmlns:a16="http://schemas.microsoft.com/office/drawing/2014/main" val="20000"/>
                    </a:ext>
                  </a:extLst>
                </a:gridCol>
                <a:gridCol w="3018878">
                  <a:extLst>
                    <a:ext uri="{9D8B030D-6E8A-4147-A177-3AD203B41FA5}">
                      <a16:colId xmlns:a16="http://schemas.microsoft.com/office/drawing/2014/main" val="20001"/>
                    </a:ext>
                  </a:extLst>
                </a:gridCol>
                <a:gridCol w="3018878">
                  <a:extLst>
                    <a:ext uri="{9D8B030D-6E8A-4147-A177-3AD203B41FA5}">
                      <a16:colId xmlns:a16="http://schemas.microsoft.com/office/drawing/2014/main" val="20002"/>
                    </a:ext>
                  </a:extLst>
                </a:gridCol>
              </a:tblGrid>
              <a:tr h="490691">
                <a:tc>
                  <a:txBody>
                    <a:bodyPr/>
                    <a:lstStyle/>
                    <a:p>
                      <a:pPr marL="57150">
                        <a:lnSpc>
                          <a:spcPct val="100000"/>
                        </a:lnSpc>
                        <a:spcBef>
                          <a:spcPts val="760"/>
                        </a:spcBef>
                      </a:pPr>
                      <a:r>
                        <a:rPr lang="en-US" sz="1400" b="1" i="0" spc="5" dirty="0">
                          <a:solidFill>
                            <a:srgbClr val="FFFFFF"/>
                          </a:solidFill>
                          <a:latin typeface="Calibri" panose="020F0502020204030204" pitchFamily="34" charset="0"/>
                          <a:cs typeface="Calibri" panose="020F0502020204030204" pitchFamily="34" charset="0"/>
                        </a:rPr>
                        <a:t>Laboratory</a:t>
                      </a:r>
                      <a:endParaRPr sz="140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solidFill>
                      <a:srgbClr val="005E6D"/>
                    </a:solidFill>
                  </a:tcPr>
                </a:tc>
                <a:tc>
                  <a:txBody>
                    <a:bodyPr/>
                    <a:lstStyle/>
                    <a:p>
                      <a:pPr marL="57150" marR="111125" algn="ctr" defTabSz="914400" rtl="0" eaLnBrk="1" latinLnBrk="0" hangingPunct="1">
                        <a:lnSpc>
                          <a:spcPct val="100000"/>
                        </a:lnSpc>
                        <a:spcBef>
                          <a:spcPts val="760"/>
                        </a:spcBef>
                      </a:pPr>
                      <a:r>
                        <a:rPr lang="en-US" sz="1400" b="1" i="0" kern="1200" spc="5" dirty="0">
                          <a:solidFill>
                            <a:srgbClr val="FFFFFF"/>
                          </a:solidFill>
                          <a:latin typeface="Calibri" panose="020F0502020204030204" pitchFamily="34" charset="0"/>
                          <a:ea typeface="+mn-ea"/>
                          <a:cs typeface="Calibri" panose="020F0502020204030204" pitchFamily="34" charset="0"/>
                        </a:rPr>
                        <a:t>Hepatitis B Surface Antigen</a:t>
                      </a:r>
                      <a:endParaRPr sz="1400" b="1" i="0" kern="1200" spc="5" dirty="0">
                        <a:solidFill>
                          <a:srgbClr val="FFFFFF"/>
                        </a:solidFill>
                        <a:latin typeface="Calibri" panose="020F0502020204030204" pitchFamily="34" charset="0"/>
                        <a:ea typeface="+mn-ea"/>
                        <a:cs typeface="Calibri" panose="020F0502020204030204" pitchFamily="34" charset="0"/>
                      </a:endParaRPr>
                    </a:p>
                  </a:txBody>
                  <a:tcPr marL="0" marR="0" marT="0" marB="0" anchor="ctr">
                    <a:lnL w="6350">
                      <a:solidFill>
                        <a:srgbClr val="FFFFFF"/>
                      </a:solidFill>
                      <a:prstDash val="solid"/>
                    </a:lnL>
                    <a:lnR w="6350">
                      <a:solidFill>
                        <a:srgbClr val="FFFFFF"/>
                      </a:solidFill>
                      <a:prstDash val="solid"/>
                    </a:lnR>
                    <a:solidFill>
                      <a:srgbClr val="005E6D"/>
                    </a:solidFill>
                  </a:tcPr>
                </a:tc>
                <a:tc>
                  <a:txBody>
                    <a:bodyPr/>
                    <a:lstStyle/>
                    <a:p>
                      <a:pPr marL="57150" algn="ctr" defTabSz="914400" rtl="0" eaLnBrk="1" latinLnBrk="0" hangingPunct="1">
                        <a:lnSpc>
                          <a:spcPct val="100000"/>
                        </a:lnSpc>
                        <a:spcBef>
                          <a:spcPts val="760"/>
                        </a:spcBef>
                      </a:pPr>
                      <a:r>
                        <a:rPr lang="en-US" sz="1400" b="1" i="0" kern="1200" spc="5" dirty="0">
                          <a:solidFill>
                            <a:srgbClr val="FFFFFF"/>
                          </a:solidFill>
                          <a:latin typeface="Calibri" panose="020F0502020204030204" pitchFamily="34" charset="0"/>
                          <a:ea typeface="+mn-ea"/>
                          <a:cs typeface="Calibri" panose="020F0502020204030204" pitchFamily="34" charset="0"/>
                        </a:rPr>
                        <a:t>Antibody to hepatitis Surface Antigen</a:t>
                      </a:r>
                      <a:endParaRPr sz="1400" b="1" i="0" kern="1200" spc="5" dirty="0">
                        <a:solidFill>
                          <a:srgbClr val="FFFFFF"/>
                        </a:solidFill>
                        <a:latin typeface="Calibri" panose="020F0502020204030204" pitchFamily="34" charset="0"/>
                        <a:ea typeface="+mn-ea"/>
                        <a:cs typeface="Calibri" panose="020F0502020204030204" pitchFamily="34" charset="0"/>
                      </a:endParaRPr>
                    </a:p>
                  </a:txBody>
                  <a:tcPr marL="0" marR="0" marT="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406881">
                <a:tc>
                  <a:txBody>
                    <a:bodyPr/>
                    <a:lstStyle/>
                    <a:p>
                      <a:pPr marL="57150">
                        <a:lnSpc>
                          <a:spcPct val="100000"/>
                        </a:lnSpc>
                        <a:spcBef>
                          <a:spcPts val="530"/>
                        </a:spcBef>
                      </a:pPr>
                      <a:r>
                        <a:rPr lang="en-US" sz="1100" b="0" i="0" dirty="0">
                          <a:solidFill>
                            <a:srgbClr val="231F20"/>
                          </a:solidFill>
                          <a:latin typeface="Calibri" panose="020F0502020204030204" pitchFamily="34" charset="0"/>
                          <a:cs typeface="Calibri" panose="020F0502020204030204" pitchFamily="34" charset="0"/>
                        </a:rPr>
                        <a:t>Affiliated Medical Services </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B w="6350">
                      <a:solidFill>
                        <a:srgbClr val="005E6D"/>
                      </a:solidFill>
                      <a:prstDash val="solid"/>
                    </a:lnB>
                    <a:solidFill>
                      <a:srgbClr val="FFFFFF"/>
                    </a:solidFill>
                  </a:tcPr>
                </a:tc>
                <a:tc>
                  <a:txBody>
                    <a:bodyPr/>
                    <a:lstStyle/>
                    <a:p>
                      <a:pPr marL="57150" lvl="0" algn="ctr">
                        <a:lnSpc>
                          <a:spcPct val="100000"/>
                        </a:lnSpc>
                        <a:spcBef>
                          <a:spcPts val="530"/>
                        </a:spcBef>
                      </a:pPr>
                      <a:r>
                        <a:rPr lang="en-US" sz="1100" b="0" i="0" spc="5" dirty="0">
                          <a:solidFill>
                            <a:srgbClr val="231F20"/>
                          </a:solidFill>
                          <a:latin typeface="Calibri" panose="020F0502020204030204" pitchFamily="34" charset="0"/>
                          <a:cs typeface="Calibri" panose="020F0502020204030204" pitchFamily="34" charset="0"/>
                        </a:rPr>
                        <a:t>5196-1</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algn="ctr">
                        <a:lnSpc>
                          <a:spcPct val="100000"/>
                        </a:lnSpc>
                        <a:spcBef>
                          <a:spcPts val="530"/>
                        </a:spcBef>
                      </a:pPr>
                      <a:r>
                        <a:rPr lang="en-US" sz="1100" b="0" i="0" spc="5" dirty="0">
                          <a:solidFill>
                            <a:srgbClr val="231F20"/>
                          </a:solidFill>
                          <a:latin typeface="Calibri" panose="020F0502020204030204" pitchFamily="34" charset="0"/>
                          <a:cs typeface="Calibri" panose="020F0502020204030204" pitchFamily="34" charset="0"/>
                        </a:rPr>
                        <a:t>10900-9</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406881">
                <a:tc>
                  <a:txBody>
                    <a:bodyPr/>
                    <a:lstStyle/>
                    <a:p>
                      <a:pPr marL="57150" marR="223520">
                        <a:lnSpc>
                          <a:spcPts val="1000"/>
                        </a:lnSpc>
                        <a:spcBef>
                          <a:spcPts val="484"/>
                        </a:spcBef>
                      </a:pPr>
                      <a:r>
                        <a:rPr lang="en-US" sz="1100" b="0" i="0" spc="5" dirty="0">
                          <a:solidFill>
                            <a:srgbClr val="231F20"/>
                          </a:solidFill>
                          <a:latin typeface="Calibri" panose="020F0502020204030204" pitchFamily="34" charset="0"/>
                          <a:cs typeface="Calibri" panose="020F0502020204030204" pitchFamily="34" charset="0"/>
                        </a:rPr>
                        <a:t>LabCorp</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lvl="0" algn="ctr">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006510</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gn="ctr">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006530</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406881">
                <a:tc>
                  <a:txBody>
                    <a:bodyPr/>
                    <a:lstStyle/>
                    <a:p>
                      <a:pPr marL="57150" marR="223520">
                        <a:lnSpc>
                          <a:spcPts val="1000"/>
                        </a:lnSpc>
                        <a:spcBef>
                          <a:spcPts val="484"/>
                        </a:spcBef>
                      </a:pPr>
                      <a:r>
                        <a:rPr lang="en-US" sz="1100" b="0" i="0" spc="5" dirty="0">
                          <a:solidFill>
                            <a:srgbClr val="231F20"/>
                          </a:solidFill>
                          <a:latin typeface="Calibri" panose="020F0502020204030204" pitchFamily="34" charset="0"/>
                          <a:cs typeface="Calibri" panose="020F0502020204030204" pitchFamily="34" charset="0"/>
                        </a:rPr>
                        <a:t>Mayo Medical Labs</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14350" marR="459105" lvl="1" indent="0" algn="ctr" defTabSz="914400" rtl="0" eaLnBrk="1" fontAlgn="auto" latinLnBrk="0" hangingPunct="1">
                        <a:lnSpc>
                          <a:spcPts val="1000"/>
                        </a:lnSpc>
                        <a:spcBef>
                          <a:spcPts val="484"/>
                        </a:spcBef>
                        <a:spcAft>
                          <a:spcPts val="0"/>
                        </a:spcAft>
                        <a:buClrTx/>
                        <a:buSzTx/>
                        <a:buFontTx/>
                        <a:buNone/>
                        <a:tabLst/>
                        <a:defRPr/>
                      </a:pPr>
                      <a:r>
                        <a:rPr lang="en-US" sz="1100" b="0" i="0" dirty="0">
                          <a:latin typeface="Calibri" panose="020F0502020204030204" pitchFamily="34" charset="0"/>
                          <a:cs typeface="Calibri" panose="020F0502020204030204" pitchFamily="34" charset="0"/>
                        </a:rPr>
                        <a:t>9013</a:t>
                      </a:r>
                    </a:p>
                  </a:txBody>
                  <a:tcPr marL="0" marR="0" marT="0" marB="0" anchor="ctr" anchorCtr="1">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gn="ctr">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8254</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406881">
                <a:tc>
                  <a:txBody>
                    <a:bodyPr/>
                    <a:lstStyle/>
                    <a:p>
                      <a:pPr marL="57150" marR="223520">
                        <a:lnSpc>
                          <a:spcPts val="1000"/>
                        </a:lnSpc>
                        <a:spcBef>
                          <a:spcPts val="484"/>
                        </a:spcBef>
                      </a:pPr>
                      <a:r>
                        <a:rPr lang="en-US" sz="1100" b="0" i="0" dirty="0">
                          <a:solidFill>
                            <a:srgbClr val="231F20"/>
                          </a:solidFill>
                          <a:latin typeface="Calibri" panose="020F0502020204030204" pitchFamily="34" charset="0"/>
                          <a:cs typeface="Calibri" panose="020F0502020204030204" pitchFamily="34" charset="0"/>
                        </a:rPr>
                        <a:t>Quest Diagnostics</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12700" cap="flat" cmpd="sng" algn="ctr">
                      <a:noFill/>
                      <a:prstDash val="solid"/>
                      <a:round/>
                      <a:headEnd type="none" w="med" len="med"/>
                      <a:tailEnd type="none" w="med" len="med"/>
                    </a:lnB>
                    <a:solidFill>
                      <a:srgbClr val="FFFFFF"/>
                    </a:solidFill>
                  </a:tcPr>
                </a:tc>
                <a:tc>
                  <a:txBody>
                    <a:bodyPr/>
                    <a:lstStyle/>
                    <a:p>
                      <a:pPr marL="57150" lvl="0" algn="ctr">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498</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R w="6350">
                      <a:solidFill>
                        <a:srgbClr val="005E6D"/>
                      </a:solidFill>
                      <a:prstDash val="solid"/>
                    </a:lnR>
                    <a:lnT w="6350">
                      <a:solidFill>
                        <a:srgbClr val="005E6D"/>
                      </a:solidFill>
                      <a:prstDash val="solid"/>
                    </a:lnT>
                    <a:lnB w="12700" cap="flat" cmpd="sng" algn="ctr">
                      <a:noFill/>
                      <a:prstDash val="solid"/>
                      <a:round/>
                      <a:headEnd type="none" w="med" len="med"/>
                      <a:tailEnd type="none" w="med" len="med"/>
                    </a:lnB>
                    <a:solidFill>
                      <a:srgbClr val="FFFFFF"/>
                    </a:solidFill>
                  </a:tcPr>
                </a:tc>
                <a:tc>
                  <a:txBody>
                    <a:bodyPr/>
                    <a:lstStyle/>
                    <a:p>
                      <a:pPr marL="57150" algn="ctr">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8475</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T w="6350">
                      <a:solidFill>
                        <a:srgbClr val="005E6D"/>
                      </a:solidFill>
                      <a:prstDash val="soli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1259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8472-B651-3B4E-B916-41E09B492CFB}"/>
              </a:ext>
            </a:extLst>
          </p:cNvPr>
          <p:cNvSpPr>
            <a:spLocks noGrp="1"/>
          </p:cNvSpPr>
          <p:nvPr>
            <p:ph type="title"/>
          </p:nvPr>
        </p:nvSpPr>
        <p:spPr/>
        <p:txBody>
          <a:bodyPr/>
          <a:lstStyle/>
          <a:p>
            <a:r>
              <a:rPr lang="en-US" dirty="0"/>
              <a:t>Figure 4-1. Typical serologic course of hepatitis C virus infection</a:t>
            </a:r>
          </a:p>
        </p:txBody>
      </p:sp>
      <p:pic>
        <p:nvPicPr>
          <p:cNvPr id="4" name="Figure 4-1" descr="Figure 4-1 illustrates the typical serologic course of hepatitis C virus infection. There is an 8–11 week window period between exposure to hepatitis C virus and the ability to detect hepatitis C virus antibodies. Hepatitis C virus RNA may be detectable approximately 1–2 weeks after exposure.">
            <a:extLst>
              <a:ext uri="{FF2B5EF4-FFF2-40B4-BE49-F238E27FC236}">
                <a16:creationId xmlns:a16="http://schemas.microsoft.com/office/drawing/2014/main" id="{0CD5821F-A15E-AE45-A0A8-E6873E4C984C}"/>
              </a:ext>
            </a:extLst>
          </p:cNvPr>
          <p:cNvPicPr/>
          <p:nvPr/>
        </p:nvPicPr>
        <p:blipFill>
          <a:blip r:embed="rId3" cstate="print"/>
          <a:stretch>
            <a:fillRect/>
          </a:stretch>
        </p:blipFill>
        <p:spPr>
          <a:xfrm>
            <a:off x="3209545" y="1858109"/>
            <a:ext cx="5772910" cy="3659370"/>
          </a:xfrm>
          <a:prstGeom prst="rect">
            <a:avLst/>
          </a:prstGeom>
        </p:spPr>
      </p:pic>
      <p:sp>
        <p:nvSpPr>
          <p:cNvPr id="3" name="Text Placeholder 2">
            <a:extLst>
              <a:ext uri="{FF2B5EF4-FFF2-40B4-BE49-F238E27FC236}">
                <a16:creationId xmlns:a16="http://schemas.microsoft.com/office/drawing/2014/main" id="{AC7E6647-F660-B944-9863-1FA87DD24E78}"/>
              </a:ext>
            </a:extLst>
          </p:cNvPr>
          <p:cNvSpPr>
            <a:spLocks noGrp="1"/>
          </p:cNvSpPr>
          <p:nvPr>
            <p:ph type="body" idx="1"/>
          </p:nvPr>
        </p:nvSpPr>
        <p:spPr>
          <a:xfrm>
            <a:off x="3209545" y="5705907"/>
            <a:ext cx="6129181" cy="455512"/>
          </a:xfrm>
        </p:spPr>
        <p:txBody>
          <a:bodyPr/>
          <a:lstStyle/>
          <a:p>
            <a:r>
              <a:rPr lang="en-US" spc="-20" dirty="0">
                <a:solidFill>
                  <a:srgbClr val="595959"/>
                </a:solidFill>
              </a:rPr>
              <a:t>Figure</a:t>
            </a:r>
            <a:r>
              <a:rPr lang="en-US" spc="-5" dirty="0">
                <a:solidFill>
                  <a:srgbClr val="595959"/>
                </a:solidFill>
              </a:rPr>
              <a:t> </a:t>
            </a:r>
            <a:r>
              <a:rPr lang="en-US" spc="-20" dirty="0">
                <a:solidFill>
                  <a:srgbClr val="595959"/>
                </a:solidFill>
              </a:rPr>
              <a:t>obtained</a:t>
            </a:r>
            <a:r>
              <a:rPr lang="en-US" dirty="0">
                <a:solidFill>
                  <a:srgbClr val="595959"/>
                </a:solidFill>
              </a:rPr>
              <a:t> </a:t>
            </a:r>
            <a:r>
              <a:rPr lang="en-US" spc="-15" dirty="0">
                <a:solidFill>
                  <a:srgbClr val="595959"/>
                </a:solidFill>
              </a:rPr>
              <a:t>from</a:t>
            </a:r>
            <a:r>
              <a:rPr lang="en-US" spc="-5" dirty="0">
                <a:solidFill>
                  <a:srgbClr val="595959"/>
                </a:solidFill>
              </a:rPr>
              <a:t> </a:t>
            </a:r>
            <a:r>
              <a:rPr lang="en-US" u="sng" spc="-25" dirty="0">
                <a:solidFill>
                  <a:srgbClr val="0563C1"/>
                </a:solidFill>
                <a:uFill>
                  <a:solidFill>
                    <a:srgbClr val="205E9E"/>
                  </a:solidFill>
                </a:uFill>
                <a:hlinkClick r:id="rId4">
                  <a:extLst>
                    <a:ext uri="{A12FA001-AC4F-418D-AE19-62706E023703}">
                      <ahyp:hlinkClr xmlns:ahyp="http://schemas.microsoft.com/office/drawing/2018/hyperlinkcolor" val="tx"/>
                    </a:ext>
                  </a:extLst>
                </a:hlinkClick>
              </a:rPr>
              <a:t>https://www.aphl.org/aboutAPHL/publications/Documents</a:t>
            </a:r>
            <a:r>
              <a:rPr lang="en-US" spc="-25" dirty="0">
                <a:solidFill>
                  <a:schemeClr val="bg1">
                    <a:lumMod val="65000"/>
                  </a:schemeClr>
                </a:solidFill>
                <a:hlinkClick r:id="rId4">
                  <a:extLst>
                    <a:ext uri="{A12FA001-AC4F-418D-AE19-62706E023703}">
                      <ahyp:hlinkClr xmlns:ahyp="http://schemas.microsoft.com/office/drawing/2018/hyperlinkcolor" val="tx"/>
                    </a:ext>
                  </a:extLst>
                </a:hlinkClick>
              </a:rPr>
              <a:t>/ </a:t>
            </a:r>
            <a:r>
              <a:rPr lang="en-US" u="sng" spc="-25" dirty="0">
                <a:solidFill>
                  <a:srgbClr val="0563C1"/>
                </a:solidFill>
                <a:uFill>
                  <a:solidFill>
                    <a:srgbClr val="205E9E"/>
                  </a:solidFill>
                </a:uFill>
                <a:hlinkClick r:id="rId4">
                  <a:extLst>
                    <a:ext uri="{A12FA001-AC4F-418D-AE19-62706E023703}">
                      <ahyp:hlinkClr xmlns:ahyp="http://schemas.microsoft.com/office/drawing/2018/hyperlinkcolor" val="tx"/>
                    </a:ext>
                  </a:extLst>
                </a:hlinkClick>
              </a:rPr>
              <a:t>ID-2019Jan-HCV-Test-Result-Interpretation-Guide.pd</a:t>
            </a:r>
            <a:r>
              <a:rPr lang="en-US" spc="-25" dirty="0">
                <a:solidFill>
                  <a:srgbClr val="0563C1"/>
                </a:solidFill>
                <a:hlinkClick r:id="rId4">
                  <a:extLst>
                    <a:ext uri="{A12FA001-AC4F-418D-AE19-62706E023703}">
                      <ahyp:hlinkClr xmlns:ahyp="http://schemas.microsoft.com/office/drawing/2018/hyperlinkcolor" val="tx"/>
                    </a:ext>
                  </a:extLst>
                </a:hlinkClick>
              </a:rPr>
              <a:t>f</a:t>
            </a:r>
            <a:r>
              <a:rPr lang="en-US" spc="-25" dirty="0">
                <a:solidFill>
                  <a:schemeClr val="bg1">
                    <a:lumMod val="65000"/>
                  </a:schemeClr>
                </a:solidFill>
                <a:hlinkClick r:id="rId4">
                  <a:extLst>
                    <a:ext uri="{A12FA001-AC4F-418D-AE19-62706E023703}">
                      <ahyp:hlinkClr xmlns:ahyp="http://schemas.microsoft.com/office/drawing/2018/hyperlinkcolor" val="tx"/>
                    </a:ext>
                  </a:extLst>
                </a:hlinkClick>
              </a:rPr>
              <a:t>.</a:t>
            </a:r>
            <a:endParaRPr lang="en-US" dirty="0">
              <a:solidFill>
                <a:schemeClr val="bg1">
                  <a:lumMod val="65000"/>
                </a:schemeClr>
              </a:solidFill>
            </a:endParaRPr>
          </a:p>
          <a:p>
            <a:endParaRPr lang="en-US" dirty="0"/>
          </a:p>
        </p:txBody>
      </p:sp>
    </p:spTree>
    <p:extLst>
      <p:ext uri="{BB962C8B-B14F-4D97-AF65-F5344CB8AC3E}">
        <p14:creationId xmlns:p14="http://schemas.microsoft.com/office/powerpoint/2010/main" val="100869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783A7-3F3D-1A43-8EC0-46EFAAE92740}"/>
              </a:ext>
            </a:extLst>
          </p:cNvPr>
          <p:cNvSpPr>
            <a:spLocks noGrp="1"/>
          </p:cNvSpPr>
          <p:nvPr>
            <p:ph type="title"/>
          </p:nvPr>
        </p:nvSpPr>
        <p:spPr>
          <a:xfrm>
            <a:off x="838200" y="670891"/>
            <a:ext cx="10515600" cy="676897"/>
          </a:xfrm>
        </p:spPr>
        <p:txBody>
          <a:bodyPr/>
          <a:lstStyle/>
          <a:p>
            <a:r>
              <a:rPr lang="en-US" dirty="0"/>
              <a:t>Table 4-1. Interpretation of hepatitis C laboratory results</a:t>
            </a:r>
          </a:p>
        </p:txBody>
      </p:sp>
      <p:graphicFrame>
        <p:nvGraphicFramePr>
          <p:cNvPr id="4" name="Table 4-1">
            <a:extLst>
              <a:ext uri="{FF2B5EF4-FFF2-40B4-BE49-F238E27FC236}">
                <a16:creationId xmlns:a16="http://schemas.microsoft.com/office/drawing/2014/main" id="{5877BAB9-FC7B-B94A-B0A7-5B1CAD49C741}"/>
              </a:ext>
            </a:extLst>
          </p:cNvPr>
          <p:cNvGraphicFramePr>
            <a:graphicFrameLocks noGrp="1"/>
          </p:cNvGraphicFramePr>
          <p:nvPr>
            <p:extLst>
              <p:ext uri="{D42A27DB-BD31-4B8C-83A1-F6EECF244321}">
                <p14:modId xmlns:p14="http://schemas.microsoft.com/office/powerpoint/2010/main" val="1881803022"/>
              </p:ext>
            </p:extLst>
          </p:nvPr>
        </p:nvGraphicFramePr>
        <p:xfrm>
          <a:off x="838200" y="1230948"/>
          <a:ext cx="10515600" cy="3355021"/>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3592023">
                  <a:extLst>
                    <a:ext uri="{9D8B030D-6E8A-4147-A177-3AD203B41FA5}">
                      <a16:colId xmlns:a16="http://schemas.microsoft.com/office/drawing/2014/main" val="20000"/>
                    </a:ext>
                  </a:extLst>
                </a:gridCol>
                <a:gridCol w="1674513">
                  <a:extLst>
                    <a:ext uri="{9D8B030D-6E8A-4147-A177-3AD203B41FA5}">
                      <a16:colId xmlns:a16="http://schemas.microsoft.com/office/drawing/2014/main" val="20001"/>
                    </a:ext>
                  </a:extLst>
                </a:gridCol>
                <a:gridCol w="5249064">
                  <a:extLst>
                    <a:ext uri="{9D8B030D-6E8A-4147-A177-3AD203B41FA5}">
                      <a16:colId xmlns:a16="http://schemas.microsoft.com/office/drawing/2014/main" val="20002"/>
                    </a:ext>
                  </a:extLst>
                </a:gridCol>
              </a:tblGrid>
              <a:tr h="285750">
                <a:tc>
                  <a:txBody>
                    <a:bodyPr/>
                    <a:lstStyle/>
                    <a:p>
                      <a:pPr marL="58738" indent="0" algn="ctr">
                        <a:lnSpc>
                          <a:spcPct val="100000"/>
                        </a:lnSpc>
                        <a:spcBef>
                          <a:spcPts val="580"/>
                        </a:spcBef>
                        <a:tabLst/>
                      </a:pPr>
                      <a:r>
                        <a:rPr lang="en-US" sz="1200" b="1" i="0" spc="-20" dirty="0">
                          <a:solidFill>
                            <a:srgbClr val="FFFFFF"/>
                          </a:solidFill>
                          <a:latin typeface="Calibri" panose="020F0502020204030204" pitchFamily="34" charset="0"/>
                          <a:cs typeface="Calibri" panose="020F0502020204030204" pitchFamily="34" charset="0"/>
                        </a:rPr>
                        <a:t>Test</a:t>
                      </a:r>
                      <a:r>
                        <a:rPr lang="en-US" sz="1200" b="1" i="0" spc="-15" dirty="0">
                          <a:solidFill>
                            <a:srgbClr val="FFFFFF"/>
                          </a:solidFill>
                          <a:latin typeface="Calibri" panose="020F0502020204030204" pitchFamily="34" charset="0"/>
                          <a:cs typeface="Calibri" panose="020F0502020204030204" pitchFamily="34" charset="0"/>
                        </a:rPr>
                        <a:t> </a:t>
                      </a:r>
                      <a:r>
                        <a:rPr lang="en-US" sz="1200" b="1" i="0" dirty="0">
                          <a:solidFill>
                            <a:srgbClr val="FFFFFF"/>
                          </a:solidFill>
                          <a:latin typeface="Calibri" panose="020F0502020204030204" pitchFamily="34" charset="0"/>
                          <a:cs typeface="Calibri" panose="020F0502020204030204" pitchFamily="34" charset="0"/>
                        </a:rPr>
                        <a:t>Outcome*</a:t>
                      </a:r>
                      <a:endParaRPr lang="en-US" sz="120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solidFill>
                      <a:srgbClr val="005E6D"/>
                    </a:solidFill>
                  </a:tcPr>
                </a:tc>
                <a:tc>
                  <a:txBody>
                    <a:bodyPr/>
                    <a:lstStyle/>
                    <a:p>
                      <a:pPr marL="58738" indent="0" algn="ctr">
                        <a:lnSpc>
                          <a:spcPct val="100000"/>
                        </a:lnSpc>
                        <a:spcBef>
                          <a:spcPts val="580"/>
                        </a:spcBef>
                        <a:tabLst/>
                      </a:pPr>
                      <a:r>
                        <a:rPr sz="1200" b="1" i="0" dirty="0">
                          <a:solidFill>
                            <a:srgbClr val="FFFFFF"/>
                          </a:solidFill>
                          <a:latin typeface="Calibri" panose="020F0502020204030204" pitchFamily="34" charset="0"/>
                          <a:cs typeface="Calibri" panose="020F0502020204030204" pitchFamily="34" charset="0"/>
                        </a:rPr>
                        <a:t>Interpretation†</a:t>
                      </a:r>
                      <a:endParaRPr sz="120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lnR w="6350">
                      <a:solidFill>
                        <a:srgbClr val="FFFFFF"/>
                      </a:solidFill>
                      <a:prstDash val="solid"/>
                    </a:lnR>
                    <a:solidFill>
                      <a:srgbClr val="005E6D"/>
                    </a:solidFill>
                  </a:tcPr>
                </a:tc>
                <a:tc>
                  <a:txBody>
                    <a:bodyPr/>
                    <a:lstStyle/>
                    <a:p>
                      <a:pPr marL="58738" indent="0" algn="ctr">
                        <a:lnSpc>
                          <a:spcPct val="100000"/>
                        </a:lnSpc>
                        <a:spcBef>
                          <a:spcPts val="580"/>
                        </a:spcBef>
                        <a:tabLst/>
                      </a:pPr>
                      <a:r>
                        <a:rPr sz="1200" b="1" i="0" spc="10" dirty="0">
                          <a:solidFill>
                            <a:srgbClr val="FFFFFF"/>
                          </a:solidFill>
                          <a:latin typeface="Calibri" panose="020F0502020204030204" pitchFamily="34" charset="0"/>
                          <a:cs typeface="Calibri" panose="020F0502020204030204" pitchFamily="34" charset="0"/>
                        </a:rPr>
                        <a:t>Further</a:t>
                      </a:r>
                      <a:r>
                        <a:rPr sz="1200" b="1" i="0" spc="-5" dirty="0">
                          <a:solidFill>
                            <a:srgbClr val="FFFFFF"/>
                          </a:solidFill>
                          <a:latin typeface="Calibri" panose="020F0502020204030204" pitchFamily="34" charset="0"/>
                          <a:cs typeface="Calibri" panose="020F0502020204030204" pitchFamily="34" charset="0"/>
                        </a:rPr>
                        <a:t> </a:t>
                      </a:r>
                      <a:r>
                        <a:rPr sz="1200" b="1" i="0" spc="15" dirty="0">
                          <a:solidFill>
                            <a:srgbClr val="FFFFFF"/>
                          </a:solidFill>
                          <a:latin typeface="Calibri" panose="020F0502020204030204" pitchFamily="34" charset="0"/>
                          <a:cs typeface="Calibri" panose="020F0502020204030204" pitchFamily="34" charset="0"/>
                        </a:rPr>
                        <a:t>Actions</a:t>
                      </a:r>
                      <a:endParaRPr sz="120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755015">
                <a:tc>
                  <a:txBody>
                    <a:bodyPr/>
                    <a:lstStyle/>
                    <a:p>
                      <a:pPr marL="57150" marR="676275" algn="l">
                        <a:lnSpc>
                          <a:spcPts val="1000"/>
                        </a:lnSpc>
                        <a:spcBef>
                          <a:spcPts val="5"/>
                        </a:spcBef>
                      </a:pPr>
                      <a:r>
                        <a:rPr sz="1050" b="0" i="0" dirty="0">
                          <a:solidFill>
                            <a:srgbClr val="231F20"/>
                          </a:solidFill>
                          <a:latin typeface="Calibri" panose="020F0502020204030204" pitchFamily="34" charset="0"/>
                          <a:cs typeface="Calibri" panose="020F0502020204030204" pitchFamily="34" charset="0"/>
                        </a:rPr>
                        <a:t>Nonreactive</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hepatitis</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virus</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(HCV)</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antibody</a:t>
                      </a:r>
                      <a:endParaRPr sz="1050" b="0" i="0" dirty="0">
                        <a:latin typeface="Calibri" panose="020F0502020204030204" pitchFamily="34" charset="0"/>
                        <a:cs typeface="Calibri" panose="020F0502020204030204" pitchFamily="34" charset="0"/>
                      </a:endParaRPr>
                    </a:p>
                  </a:txBody>
                  <a:tcPr marT="0" marB="0" anchor="ctr">
                    <a:lnR w="6350">
                      <a:solidFill>
                        <a:srgbClr val="005E6D"/>
                      </a:solidFill>
                      <a:prstDash val="solid"/>
                    </a:lnR>
                    <a:lnB w="6350">
                      <a:solidFill>
                        <a:srgbClr val="005E6D"/>
                      </a:solidFill>
                      <a:prstDash val="solid"/>
                    </a:lnB>
                    <a:solidFill>
                      <a:srgbClr val="FFFFFF"/>
                    </a:solidFill>
                  </a:tcPr>
                </a:tc>
                <a:tc>
                  <a:txBody>
                    <a:bodyPr/>
                    <a:lstStyle/>
                    <a:p>
                      <a:pPr marL="57150" algn="l">
                        <a:lnSpc>
                          <a:spcPct val="100000"/>
                        </a:lnSpc>
                      </a:pPr>
                      <a:r>
                        <a:rPr sz="1050" b="0" i="0" dirty="0">
                          <a:solidFill>
                            <a:srgbClr val="231F20"/>
                          </a:solidFill>
                          <a:latin typeface="Calibri" panose="020F0502020204030204" pitchFamily="34" charset="0"/>
                          <a:cs typeface="Calibri" panose="020F0502020204030204" pitchFamily="34" charset="0"/>
                        </a:rPr>
                        <a:t>No HCV</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antibody </a:t>
                      </a:r>
                      <a:r>
                        <a:rPr sz="1050" b="0" i="0" spc="5" dirty="0">
                          <a:solidFill>
                            <a:srgbClr val="231F20"/>
                          </a:solidFill>
                          <a:latin typeface="Calibri" panose="020F0502020204030204" pitchFamily="34" charset="0"/>
                          <a:cs typeface="Calibri" panose="020F0502020204030204" pitchFamily="34" charset="0"/>
                        </a:rPr>
                        <a:t>detected</a:t>
                      </a:r>
                      <a:endParaRPr sz="1050" b="0" i="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algn="l">
                        <a:lnSpc>
                          <a:spcPts val="1040"/>
                        </a:lnSpc>
                        <a:spcBef>
                          <a:spcPts val="335"/>
                        </a:spcBef>
                      </a:pPr>
                      <a:r>
                        <a:rPr sz="1050" b="0" i="0" dirty="0">
                          <a:solidFill>
                            <a:srgbClr val="231F20"/>
                          </a:solidFill>
                          <a:latin typeface="Calibri" panose="020F0502020204030204" pitchFamily="34" charset="0"/>
                          <a:cs typeface="Calibri" panose="020F0502020204030204" pitchFamily="34" charset="0"/>
                        </a:rPr>
                        <a:t>No</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further</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action</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required</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most</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cases.</a:t>
                      </a:r>
                      <a:endParaRPr sz="1050" b="0" i="0" dirty="0">
                        <a:latin typeface="Calibri" panose="020F0502020204030204" pitchFamily="34" charset="0"/>
                        <a:cs typeface="Calibri" panose="020F0502020204030204" pitchFamily="34" charset="0"/>
                      </a:endParaRPr>
                    </a:p>
                    <a:p>
                      <a:pPr marL="57150" marR="238125" algn="l">
                        <a:lnSpc>
                          <a:spcPts val="1000"/>
                        </a:lnSpc>
                        <a:spcBef>
                          <a:spcPts val="60"/>
                        </a:spcBef>
                      </a:pPr>
                      <a:r>
                        <a:rPr sz="1050" b="0" i="0" dirty="0">
                          <a:solidFill>
                            <a:srgbClr val="231F20"/>
                          </a:solidFill>
                          <a:latin typeface="Calibri" panose="020F0502020204030204" pitchFamily="34" charset="0"/>
                          <a:cs typeface="Calibri" panose="020F0502020204030204" pitchFamily="34" charset="0"/>
                        </a:rPr>
                        <a:t>Though</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this</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would</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not</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be</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considered</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case,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some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jurisdictions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do</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require</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reporting</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(especially</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among</a:t>
                      </a:r>
                      <a:r>
                        <a:rPr sz="1050" b="0" i="0" spc="2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children</a:t>
                      </a:r>
                      <a:r>
                        <a:rPr lang="en-US" sz="1050" b="0" i="0" u="none" spc="5" dirty="0">
                          <a:solidFill>
                            <a:schemeClr val="tx1"/>
                          </a:solidFill>
                          <a:uFillTx/>
                          <a:latin typeface="Calibri" panose="020F0502020204030204" pitchFamily="34" charset="0"/>
                          <a:cs typeface="Calibri" panose="020F0502020204030204" pitchFamily="34" charset="0"/>
                        </a:rPr>
                        <a:t> </a:t>
                      </a:r>
                      <a:r>
                        <a:rPr sz="1050" b="0" i="0" u="sng" dirty="0">
                          <a:solidFill>
                            <a:srgbClr val="231F20"/>
                          </a:solidFill>
                          <a:uFill>
                            <a:solidFill>
                              <a:srgbClr val="231F20"/>
                            </a:solidFill>
                          </a:uFill>
                          <a:latin typeface="Calibri" panose="020F0502020204030204" pitchFamily="34" charset="0"/>
                          <a:cs typeface="Calibri" panose="020F0502020204030204" pitchFamily="34" charset="0"/>
                        </a:rPr>
                        <a:t>&lt;</a:t>
                      </a:r>
                      <a:r>
                        <a:rPr sz="1050" b="0" i="0" dirty="0">
                          <a:solidFill>
                            <a:srgbClr val="231F20"/>
                          </a:solidFill>
                          <a:latin typeface="Calibri" panose="020F0502020204030204" pitchFamily="34" charset="0"/>
                          <a:cs typeface="Calibri" panose="020F0502020204030204" pitchFamily="34" charset="0"/>
                        </a:rPr>
                        <a:t>36</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months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of</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age).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There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might</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be</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some</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instances</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where</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further</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testing</a:t>
                      </a:r>
                      <a:r>
                        <a:rPr sz="1050" b="0" i="0" spc="2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is</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recommended.</a:t>
                      </a:r>
                      <a:r>
                        <a:rPr sz="1050" b="0" i="0" baseline="33333" dirty="0">
                          <a:solidFill>
                            <a:srgbClr val="231F20"/>
                          </a:solidFill>
                          <a:latin typeface="Calibri" panose="020F0502020204030204" pitchFamily="34" charset="0"/>
                          <a:cs typeface="Calibri" panose="020F0502020204030204" pitchFamily="34" charset="0"/>
                        </a:rPr>
                        <a:t>‡</a:t>
                      </a:r>
                      <a:endParaRPr sz="1050" b="0" i="0" baseline="33333"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642937">
                <a:tc>
                  <a:txBody>
                    <a:bodyPr/>
                    <a:lstStyle/>
                    <a:p>
                      <a:pPr marL="57150" algn="l">
                        <a:lnSpc>
                          <a:spcPct val="100000"/>
                        </a:lnSpc>
                      </a:pPr>
                      <a:r>
                        <a:rPr sz="1050" b="0" i="0" dirty="0">
                          <a:solidFill>
                            <a:srgbClr val="231F20"/>
                          </a:solidFill>
                          <a:latin typeface="Calibri" panose="020F0502020204030204" pitchFamily="34" charset="0"/>
                          <a:cs typeface="Calibri" panose="020F0502020204030204" pitchFamily="34" charset="0"/>
                        </a:rPr>
                        <a:t>Reactive</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HCV</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antibody</a:t>
                      </a:r>
                      <a:r>
                        <a:rPr sz="1050" b="0" i="0" spc="7" baseline="33333" dirty="0">
                          <a:solidFill>
                            <a:srgbClr val="231F20"/>
                          </a:solidFill>
                          <a:latin typeface="Calibri" panose="020F0502020204030204" pitchFamily="34" charset="0"/>
                          <a:cs typeface="Calibri" panose="020F0502020204030204" pitchFamily="34" charset="0"/>
                        </a:rPr>
                        <a:t>§</a:t>
                      </a:r>
                      <a:endParaRPr sz="1050" b="0" i="0" baseline="33333" dirty="0">
                        <a:latin typeface="Calibri" panose="020F0502020204030204" pitchFamily="34" charset="0"/>
                        <a:cs typeface="Calibri" panose="020F0502020204030204" pitchFamily="34" charset="0"/>
                      </a:endParaRPr>
                    </a:p>
                  </a:txBody>
                  <a:tcPr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gn="l">
                        <a:lnSpc>
                          <a:spcPct val="100000"/>
                        </a:lnSpc>
                      </a:pPr>
                      <a:r>
                        <a:rPr sz="1050" b="0" i="0" dirty="0">
                          <a:solidFill>
                            <a:srgbClr val="231F20"/>
                          </a:solidFill>
                          <a:latin typeface="Calibri" panose="020F0502020204030204" pitchFamily="34" charset="0"/>
                          <a:cs typeface="Calibri" panose="020F0502020204030204" pitchFamily="34" charset="0"/>
                        </a:rPr>
                        <a:t>Presumptive</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hepatitis</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t>
                      </a:r>
                      <a:endParaRPr sz="1050" b="0" i="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196215" algn="l">
                        <a:lnSpc>
                          <a:spcPts val="1000"/>
                        </a:lnSpc>
                        <a:spcBef>
                          <a:spcPts val="484"/>
                        </a:spcBef>
                      </a:pPr>
                      <a:r>
                        <a:rPr sz="1050" b="0" i="0" dirty="0">
                          <a:solidFill>
                            <a:srgbClr val="231F20"/>
                          </a:solidFill>
                          <a:latin typeface="Calibri" panose="020F0502020204030204" pitchFamily="34" charset="0"/>
                          <a:cs typeface="Calibri" panose="020F0502020204030204" pitchFamily="34" charset="0"/>
                        </a:rPr>
                        <a:t>A</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reactive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result</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consistent</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with</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current</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HCV</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infection,</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past</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HCV</a:t>
                      </a:r>
                      <a:r>
                        <a:rPr lang="en-US" sz="1050" b="0" i="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infection</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that</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has</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resolved,</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biologic</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false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positivity</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for</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HCV</a:t>
                      </a:r>
                      <a:r>
                        <a:rPr sz="1050" b="0" i="0" spc="2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antibody.</a:t>
                      </a:r>
                      <a:r>
                        <a:rPr lang="en-US" sz="1050" b="0" i="0" spc="-5" dirty="0">
                          <a:solidFill>
                            <a:schemeClr val="tx1"/>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Recommend</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testing</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for</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HCV</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RNA</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to</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identify</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current</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infection.</a:t>
                      </a:r>
                      <a:endParaRPr sz="1050" b="0" i="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800100">
                <a:tc>
                  <a:txBody>
                    <a:bodyPr/>
                    <a:lstStyle/>
                    <a:p>
                      <a:pPr marL="57150" algn="l">
                        <a:lnSpc>
                          <a:spcPct val="100000"/>
                        </a:lnSpc>
                        <a:spcBef>
                          <a:spcPts val="525"/>
                        </a:spcBef>
                      </a:pPr>
                      <a:r>
                        <a:rPr sz="1050" b="0" i="0" dirty="0">
                          <a:solidFill>
                            <a:srgbClr val="231F20"/>
                          </a:solidFill>
                          <a:latin typeface="Calibri" panose="020F0502020204030204" pitchFamily="34" charset="0"/>
                          <a:cs typeface="Calibri" panose="020F0502020204030204" pitchFamily="34" charset="0"/>
                        </a:rPr>
                        <a:t>Reactive HCV</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antibody</a:t>
                      </a:r>
                      <a:r>
                        <a:rPr sz="1050" b="0" i="0" spc="5" dirty="0">
                          <a:solidFill>
                            <a:srgbClr val="231F20"/>
                          </a:solidFill>
                          <a:latin typeface="Calibri" panose="020F0502020204030204" pitchFamily="34" charset="0"/>
                          <a:cs typeface="Calibri" panose="020F0502020204030204" pitchFamily="34" charset="0"/>
                        </a:rPr>
                        <a:t> </a:t>
                      </a:r>
                      <a:r>
                        <a:rPr sz="1050" b="1" i="0" spc="5" dirty="0">
                          <a:solidFill>
                            <a:srgbClr val="231F20"/>
                          </a:solidFill>
                          <a:latin typeface="Calibri" panose="020F0502020204030204" pitchFamily="34" charset="0"/>
                          <a:cs typeface="Calibri" panose="020F0502020204030204" pitchFamily="34" charset="0"/>
                        </a:rPr>
                        <a:t>AND</a:t>
                      </a:r>
                      <a:endParaRPr sz="1050" b="1" i="0" dirty="0">
                        <a:latin typeface="Calibri" panose="020F0502020204030204" pitchFamily="34" charset="0"/>
                        <a:cs typeface="Calibri" panose="020F0502020204030204" pitchFamily="34" charset="0"/>
                      </a:endParaRPr>
                    </a:p>
                    <a:p>
                      <a:pPr marL="171450" marR="149860" indent="-114300" algn="l">
                        <a:lnSpc>
                          <a:spcPct val="97200"/>
                        </a:lnSpc>
                        <a:spcBef>
                          <a:spcPts val="40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Positive</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nucleic</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acid</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test</a:t>
                      </a:r>
                      <a:r>
                        <a:rPr sz="1050" b="0" i="0" spc="15" dirty="0">
                          <a:solidFill>
                            <a:srgbClr val="231F20"/>
                          </a:solidFill>
                          <a:latin typeface="Calibri" panose="020F0502020204030204" pitchFamily="34" charset="0"/>
                          <a:cs typeface="Calibri" panose="020F0502020204030204" pitchFamily="34" charset="0"/>
                        </a:rPr>
                        <a:t> </a:t>
                      </a:r>
                      <a:r>
                        <a:rPr sz="1050" b="0" i="0" spc="-10" dirty="0">
                          <a:solidFill>
                            <a:srgbClr val="231F20"/>
                          </a:solidFill>
                          <a:latin typeface="Calibri" panose="020F0502020204030204" pitchFamily="34" charset="0"/>
                          <a:cs typeface="Calibri" panose="020F0502020204030204" pitchFamily="34" charset="0"/>
                        </a:rPr>
                        <a:t>(NAT)</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for</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HCV</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RNA</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(including</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qualitative,</a:t>
                      </a:r>
                      <a:r>
                        <a:rPr lang="en-US" sz="1050" b="0" i="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quantitative,</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genotype</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testing)</a:t>
                      </a:r>
                      <a:r>
                        <a:rPr sz="1050" b="0" i="0" spc="25" dirty="0">
                          <a:solidFill>
                            <a:srgbClr val="231F20"/>
                          </a:solidFill>
                          <a:latin typeface="Calibri" panose="020F0502020204030204" pitchFamily="34" charset="0"/>
                          <a:cs typeface="Calibri" panose="020F0502020204030204" pitchFamily="34" charset="0"/>
                        </a:rPr>
                        <a:t> </a:t>
                      </a:r>
                      <a:r>
                        <a:rPr sz="1050" b="1" i="0" spc="5" dirty="0">
                          <a:solidFill>
                            <a:srgbClr val="231F20"/>
                          </a:solidFill>
                          <a:latin typeface="Calibri" panose="020F0502020204030204" pitchFamily="34" charset="0"/>
                          <a:cs typeface="Calibri" panose="020F0502020204030204" pitchFamily="34" charset="0"/>
                        </a:rPr>
                        <a:t>OR</a:t>
                      </a:r>
                      <a:endParaRPr sz="1050" b="1" i="0" dirty="0">
                        <a:latin typeface="Calibri" panose="020F0502020204030204" pitchFamily="34" charset="0"/>
                        <a:cs typeface="Calibri" panose="020F0502020204030204" pitchFamily="34" charset="0"/>
                      </a:endParaRPr>
                    </a:p>
                    <a:p>
                      <a:pPr marL="171450" indent="-114300" algn="l">
                        <a:lnSpc>
                          <a:spcPct val="100000"/>
                        </a:lnSpc>
                        <a:spcBef>
                          <a:spcPts val="3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Positive</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HCV</a:t>
                      </a:r>
                      <a:r>
                        <a:rPr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antigen*</a:t>
                      </a:r>
                      <a:endParaRPr sz="1050" b="0" i="0" dirty="0">
                        <a:latin typeface="Calibri" panose="020F0502020204030204" pitchFamily="34" charset="0"/>
                        <a:cs typeface="Calibri" panose="020F0502020204030204" pitchFamily="34" charset="0"/>
                      </a:endParaRPr>
                    </a:p>
                  </a:txBody>
                  <a:tcPr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gn="l">
                        <a:lnSpc>
                          <a:spcPct val="100000"/>
                        </a:lnSpc>
                      </a:pPr>
                      <a:r>
                        <a:rPr sz="1050" b="0" i="0" dirty="0">
                          <a:solidFill>
                            <a:srgbClr val="231F20"/>
                          </a:solidFill>
                          <a:latin typeface="Calibri" panose="020F0502020204030204" pitchFamily="34" charset="0"/>
                          <a:cs typeface="Calibri" panose="020F0502020204030204" pitchFamily="34" charset="0"/>
                        </a:rPr>
                        <a:t>Current</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hepatitis</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t>
                      </a:r>
                      <a:endParaRPr sz="1050" b="0" i="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502284" algn="l">
                        <a:lnSpc>
                          <a:spcPts val="1000"/>
                        </a:lnSpc>
                        <a:spcBef>
                          <a:spcPts val="5"/>
                        </a:spcBef>
                      </a:pPr>
                      <a:r>
                        <a:rPr sz="1050" b="0" i="0" dirty="0">
                          <a:solidFill>
                            <a:srgbClr val="231F20"/>
                          </a:solidFill>
                          <a:latin typeface="Calibri" panose="020F0502020204030204" pitchFamily="34" charset="0"/>
                          <a:cs typeface="Calibri" panose="020F0502020204030204" pitchFamily="34" charset="0"/>
                        </a:rPr>
                        <a:t>Provide</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patient</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5" dirty="0">
                          <a:solidFill>
                            <a:srgbClr val="231F20"/>
                          </a:solidFill>
                          <a:latin typeface="Calibri" panose="020F0502020204030204" pitchFamily="34" charset="0"/>
                          <a:cs typeface="Calibri" panose="020F0502020204030204" pitchFamily="34" charset="0"/>
                        </a:rPr>
                        <a:t> appropriate</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counseling</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and</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linkage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to</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care.</a:t>
                      </a:r>
                      <a:endParaRPr sz="1050" b="0" i="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871219">
                <a:tc>
                  <a:txBody>
                    <a:bodyPr/>
                    <a:lstStyle/>
                    <a:p>
                      <a:pPr marL="57150" algn="l">
                        <a:lnSpc>
                          <a:spcPct val="100000"/>
                        </a:lnSpc>
                        <a:spcBef>
                          <a:spcPts val="385"/>
                        </a:spcBef>
                      </a:pPr>
                      <a:r>
                        <a:rPr sz="1050" b="0" i="0" dirty="0">
                          <a:solidFill>
                            <a:srgbClr val="231F20"/>
                          </a:solidFill>
                          <a:latin typeface="Calibri" panose="020F0502020204030204" pitchFamily="34" charset="0"/>
                          <a:cs typeface="Calibri" panose="020F0502020204030204" pitchFamily="34" charset="0"/>
                        </a:rPr>
                        <a:t>Reactive HCV</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antibody</a:t>
                      </a:r>
                      <a:r>
                        <a:rPr sz="1050" b="0" i="0" spc="5" dirty="0">
                          <a:solidFill>
                            <a:srgbClr val="231F20"/>
                          </a:solidFill>
                          <a:latin typeface="Calibri" panose="020F0502020204030204" pitchFamily="34" charset="0"/>
                          <a:cs typeface="Calibri" panose="020F0502020204030204" pitchFamily="34" charset="0"/>
                        </a:rPr>
                        <a:t> </a:t>
                      </a:r>
                      <a:r>
                        <a:rPr sz="1050" b="1" i="0" spc="5" dirty="0">
                          <a:solidFill>
                            <a:srgbClr val="231F20"/>
                          </a:solidFill>
                          <a:latin typeface="Calibri" panose="020F0502020204030204" pitchFamily="34" charset="0"/>
                          <a:cs typeface="Calibri" panose="020F0502020204030204" pitchFamily="34" charset="0"/>
                        </a:rPr>
                        <a:t>AND</a:t>
                      </a:r>
                      <a:endParaRPr sz="1050" b="1" i="0" dirty="0">
                        <a:latin typeface="Calibri" panose="020F0502020204030204" pitchFamily="34" charset="0"/>
                        <a:cs typeface="Calibri" panose="020F0502020204030204" pitchFamily="34" charset="0"/>
                      </a:endParaRPr>
                    </a:p>
                    <a:p>
                      <a:pPr marL="171450" marR="100330" indent="-114300" algn="l">
                        <a:lnSpc>
                          <a:spcPct val="97200"/>
                        </a:lnSpc>
                        <a:spcBef>
                          <a:spcPts val="40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Negative</a:t>
                      </a:r>
                      <a:r>
                        <a:rPr sz="1050" b="0" i="0" spc="10" dirty="0">
                          <a:solidFill>
                            <a:srgbClr val="231F20"/>
                          </a:solidFill>
                          <a:latin typeface="Calibri" panose="020F0502020204030204" pitchFamily="34" charset="0"/>
                          <a:cs typeface="Calibri" panose="020F0502020204030204" pitchFamily="34" charset="0"/>
                        </a:rPr>
                        <a:t> </a:t>
                      </a:r>
                      <a:r>
                        <a:rPr sz="1050" b="0" i="0" spc="-20" dirty="0">
                          <a:solidFill>
                            <a:srgbClr val="231F20"/>
                          </a:solidFill>
                          <a:latin typeface="Calibri" panose="020F0502020204030204" pitchFamily="34" charset="0"/>
                          <a:cs typeface="Calibri" panose="020F0502020204030204" pitchFamily="34" charset="0"/>
                        </a:rPr>
                        <a:t>NAT</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for</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HCV</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RNA</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(including</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qualitative,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quantitative,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2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genotype</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testing)</a:t>
                      </a:r>
                      <a:r>
                        <a:rPr sz="1050" b="0" i="0" spc="10" dirty="0">
                          <a:solidFill>
                            <a:srgbClr val="231F20"/>
                          </a:solidFill>
                          <a:latin typeface="Calibri" panose="020F0502020204030204" pitchFamily="34" charset="0"/>
                          <a:cs typeface="Calibri" panose="020F0502020204030204" pitchFamily="34" charset="0"/>
                        </a:rPr>
                        <a:t> </a:t>
                      </a:r>
                      <a:r>
                        <a:rPr sz="1050" b="1" i="0" spc="5" dirty="0">
                          <a:solidFill>
                            <a:srgbClr val="231F20"/>
                          </a:solidFill>
                          <a:latin typeface="Calibri" panose="020F0502020204030204" pitchFamily="34" charset="0"/>
                          <a:cs typeface="Calibri" panose="020F0502020204030204" pitchFamily="34" charset="0"/>
                        </a:rPr>
                        <a:t>OR/AND</a:t>
                      </a:r>
                      <a:endParaRPr sz="1050" b="1" i="0" dirty="0">
                        <a:latin typeface="Calibri" panose="020F0502020204030204" pitchFamily="34" charset="0"/>
                        <a:cs typeface="Calibri" panose="020F0502020204030204" pitchFamily="34" charset="0"/>
                      </a:endParaRPr>
                    </a:p>
                    <a:p>
                      <a:pPr marL="171450" indent="-114300" algn="l">
                        <a:lnSpc>
                          <a:spcPct val="100000"/>
                        </a:lnSpc>
                        <a:spcBef>
                          <a:spcPts val="3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Negative</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HCV </a:t>
                      </a:r>
                      <a:r>
                        <a:rPr sz="1050" b="0" i="0" spc="5" dirty="0">
                          <a:solidFill>
                            <a:srgbClr val="231F20"/>
                          </a:solidFill>
                          <a:latin typeface="Calibri" panose="020F0502020204030204" pitchFamily="34" charset="0"/>
                          <a:cs typeface="Calibri" panose="020F0502020204030204" pitchFamily="34" charset="0"/>
                        </a:rPr>
                        <a:t>antigen</a:t>
                      </a:r>
                      <a:endParaRPr sz="1050" b="0" i="0" dirty="0">
                        <a:latin typeface="Calibri" panose="020F0502020204030204" pitchFamily="34" charset="0"/>
                        <a:cs typeface="Calibri" panose="020F0502020204030204" pitchFamily="34" charset="0"/>
                      </a:endParaRPr>
                    </a:p>
                  </a:txBody>
                  <a:tcPr marT="0" marB="0" anchor="ctr">
                    <a:lnR w="6350">
                      <a:solidFill>
                        <a:srgbClr val="005E6D"/>
                      </a:solidFill>
                      <a:prstDash val="solid"/>
                    </a:lnR>
                    <a:lnT w="6350">
                      <a:solidFill>
                        <a:srgbClr val="005E6D"/>
                      </a:solidFill>
                      <a:prstDash val="solid"/>
                    </a:lnT>
                    <a:solidFill>
                      <a:srgbClr val="FFFFFF"/>
                    </a:solidFill>
                  </a:tcPr>
                </a:tc>
                <a:tc>
                  <a:txBody>
                    <a:bodyPr/>
                    <a:lstStyle/>
                    <a:p>
                      <a:pPr marL="57150" algn="l">
                        <a:lnSpc>
                          <a:spcPct val="100000"/>
                        </a:lnSpc>
                      </a:pPr>
                      <a:r>
                        <a:rPr sz="1050" b="0" i="0" dirty="0">
                          <a:solidFill>
                            <a:srgbClr val="231F20"/>
                          </a:solidFill>
                          <a:latin typeface="Calibri" panose="020F0502020204030204" pitchFamily="34" charset="0"/>
                          <a:cs typeface="Calibri" panose="020F0502020204030204" pitchFamily="34" charset="0"/>
                        </a:rPr>
                        <a:t>Cleared</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hepatitis</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t>
                      </a:r>
                      <a:endParaRPr sz="1050" b="0" i="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57150" marR="48895" algn="l">
                        <a:lnSpc>
                          <a:spcPts val="1000"/>
                        </a:lnSpc>
                        <a:spcBef>
                          <a:spcPts val="484"/>
                        </a:spcBef>
                      </a:pPr>
                      <a:r>
                        <a:rPr sz="1050" b="0" i="0" dirty="0">
                          <a:solidFill>
                            <a:srgbClr val="231F20"/>
                          </a:solidFill>
                          <a:latin typeface="Calibri" panose="020F0502020204030204" pitchFamily="34" charset="0"/>
                          <a:cs typeface="Calibri" panose="020F0502020204030204" pitchFamily="34" charset="0"/>
                        </a:rPr>
                        <a:t>Result</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might</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consistent</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natural</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clearance</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229"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successful</a:t>
                      </a:r>
                      <a:r>
                        <a:rPr sz="1050" b="0" i="0" spc="229"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treatment</a:t>
                      </a:r>
                      <a:r>
                        <a:rPr sz="1050" b="0" i="0" spc="23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or</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false-positive</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HCV</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antibody</a:t>
                      </a:r>
                      <a:r>
                        <a:rPr sz="1050" b="0" i="0" spc="2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result.</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No</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further</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action</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required</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most</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cases.</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Further</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testing</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may</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recommended</a:t>
                      </a:r>
                      <a:r>
                        <a:rPr sz="1050" b="0" i="0" spc="2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in</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some</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instances.</a:t>
                      </a:r>
                      <a:r>
                        <a:rPr sz="1050" b="0" i="0" spc="7" baseline="33333" dirty="0">
                          <a:solidFill>
                            <a:srgbClr val="231F20"/>
                          </a:solidFill>
                          <a:latin typeface="Calibri" panose="020F0502020204030204" pitchFamily="34" charset="0"/>
                          <a:cs typeface="Calibri" panose="020F0502020204030204" pitchFamily="34" charset="0"/>
                        </a:rPr>
                        <a:t>¶</a:t>
                      </a:r>
                      <a:endParaRPr sz="1050" b="0" i="0" baseline="33333"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4"/>
                  </a:ext>
                </a:extLst>
              </a:tr>
            </a:tbl>
          </a:graphicData>
        </a:graphic>
      </p:graphicFrame>
      <p:sp>
        <p:nvSpPr>
          <p:cNvPr id="3" name="Text Placeholder 2">
            <a:extLst>
              <a:ext uri="{FF2B5EF4-FFF2-40B4-BE49-F238E27FC236}">
                <a16:creationId xmlns:a16="http://schemas.microsoft.com/office/drawing/2014/main" id="{419925ED-1C72-9841-BD00-B1B9B6A44503}"/>
              </a:ext>
            </a:extLst>
          </p:cNvPr>
          <p:cNvSpPr>
            <a:spLocks noGrp="1"/>
          </p:cNvSpPr>
          <p:nvPr>
            <p:ph type="body" idx="1"/>
          </p:nvPr>
        </p:nvSpPr>
        <p:spPr>
          <a:xfrm>
            <a:off x="726366" y="4725208"/>
            <a:ext cx="10627434" cy="2061542"/>
          </a:xfrm>
        </p:spPr>
        <p:txBody>
          <a:bodyPr/>
          <a:lstStyle/>
          <a:p>
            <a:pPr marL="38100">
              <a:lnSpc>
                <a:spcPct val="100000"/>
              </a:lnSpc>
              <a:spcBef>
                <a:spcPts val="245"/>
              </a:spcBef>
            </a:pPr>
            <a:r>
              <a:rPr lang="en-US" sz="900" spc="-15" dirty="0">
                <a:solidFill>
                  <a:srgbClr val="595959"/>
                </a:solidFill>
              </a:rPr>
              <a:t>Table</a:t>
            </a:r>
            <a:r>
              <a:rPr lang="en-US" sz="900" spc="10" dirty="0">
                <a:solidFill>
                  <a:srgbClr val="595959"/>
                </a:solidFill>
              </a:rPr>
              <a:t> </a:t>
            </a:r>
            <a:r>
              <a:rPr lang="en-US" sz="900" dirty="0">
                <a:solidFill>
                  <a:srgbClr val="595959"/>
                </a:solidFill>
              </a:rPr>
              <a:t>modified</a:t>
            </a:r>
            <a:r>
              <a:rPr lang="en-US" sz="900" spc="15" dirty="0">
                <a:solidFill>
                  <a:srgbClr val="595959"/>
                </a:solidFill>
              </a:rPr>
              <a:t> </a:t>
            </a:r>
            <a:r>
              <a:rPr lang="en-US" sz="900" dirty="0">
                <a:solidFill>
                  <a:srgbClr val="595959"/>
                </a:solidFill>
              </a:rPr>
              <a:t>from</a:t>
            </a:r>
            <a:r>
              <a:rPr lang="en-US" sz="900" spc="5" dirty="0">
                <a:solidFill>
                  <a:srgbClr val="595959"/>
                </a:solidFill>
              </a:rPr>
              <a:t> </a:t>
            </a:r>
            <a:r>
              <a:rPr lang="en-US" sz="900" u="sng" spc="-5" dirty="0">
                <a:solidFill>
                  <a:srgbClr val="0563C1"/>
                </a:solidFill>
                <a:uFill>
                  <a:solidFill>
                    <a:srgbClr val="205E9E"/>
                  </a:solidFill>
                </a:uFill>
                <a:hlinkClick r:id="rId2">
                  <a:extLst>
                    <a:ext uri="{A12FA001-AC4F-418D-AE19-62706E023703}">
                      <ahyp:hlinkClr xmlns:ahyp="http://schemas.microsoft.com/office/drawing/2018/hyperlinkcolor" val="tx"/>
                    </a:ext>
                  </a:extLst>
                </a:hlinkClick>
              </a:rPr>
              <a:t>https://www.cdc.gov/mmwr/pdf/wk/mm62e0507a2.p</a:t>
            </a:r>
            <a:r>
              <a:rPr lang="en-US" u="sng" spc="-5" dirty="0">
                <a:solidFill>
                  <a:srgbClr val="0563C1"/>
                </a:solidFill>
                <a:uFill>
                  <a:solidFill>
                    <a:srgbClr val="205E9E"/>
                  </a:solidFill>
                </a:uFill>
                <a:hlinkClick r:id="rId2">
                  <a:extLst>
                    <a:ext uri="{A12FA001-AC4F-418D-AE19-62706E023703}">
                      <ahyp:hlinkClr xmlns:ahyp="http://schemas.microsoft.com/office/drawing/2018/hyperlinkcolor" val="tx"/>
                    </a:ext>
                  </a:extLst>
                </a:hlinkClick>
              </a:rPr>
              <a:t>df</a:t>
            </a:r>
            <a:r>
              <a:rPr lang="en-US" sz="900" spc="-5" dirty="0">
                <a:solidFill>
                  <a:schemeClr val="bg1">
                    <a:lumMod val="65000"/>
                  </a:schemeClr>
                </a:solidFill>
              </a:rPr>
              <a:t>.</a:t>
            </a:r>
            <a:endParaRPr lang="en-US" sz="900" dirty="0">
              <a:solidFill>
                <a:schemeClr val="bg1">
                  <a:lumMod val="65000"/>
                </a:schemeClr>
              </a:solidFill>
            </a:endParaRPr>
          </a:p>
          <a:p>
            <a:pPr marL="38100" marR="30480">
              <a:lnSpc>
                <a:spcPts val="950"/>
              </a:lnSpc>
              <a:spcBef>
                <a:spcPts val="235"/>
              </a:spcBef>
            </a:pPr>
            <a:r>
              <a:rPr lang="en-US" sz="900" dirty="0">
                <a:solidFill>
                  <a:srgbClr val="595959"/>
                </a:solidFill>
              </a:rPr>
              <a:t>*Surveillance programs should provide prevention programs with information on people who have positive test outcomes for post-test counseling and referral to treatment and</a:t>
            </a:r>
            <a:r>
              <a:rPr lang="en-US" sz="900" spc="5" dirty="0">
                <a:solidFill>
                  <a:srgbClr val="595959"/>
                </a:solidFill>
              </a:rPr>
              <a:t> </a:t>
            </a:r>
            <a:r>
              <a:rPr lang="en-US" sz="900" spc="-5" dirty="0">
                <a:solidFill>
                  <a:srgbClr val="595959"/>
                </a:solidFill>
              </a:rPr>
              <a:t>care,</a:t>
            </a:r>
            <a:r>
              <a:rPr lang="en-US" sz="900" dirty="0">
                <a:solidFill>
                  <a:srgbClr val="595959"/>
                </a:solidFill>
              </a:rPr>
              <a:t> as</a:t>
            </a:r>
            <a:r>
              <a:rPr lang="en-US" sz="900" spc="5" dirty="0">
                <a:solidFill>
                  <a:srgbClr val="595959"/>
                </a:solidFill>
              </a:rPr>
              <a:t> </a:t>
            </a:r>
            <a:r>
              <a:rPr lang="en-US" sz="900" spc="-5" dirty="0">
                <a:solidFill>
                  <a:srgbClr val="595959"/>
                </a:solidFill>
              </a:rPr>
              <a:t>appropriate.</a:t>
            </a:r>
            <a:r>
              <a:rPr lang="en-US" sz="900" dirty="0">
                <a:solidFill>
                  <a:srgbClr val="595959"/>
                </a:solidFill>
              </a:rPr>
              <a:t> No</a:t>
            </a:r>
            <a:r>
              <a:rPr lang="en-US" sz="900" spc="5" dirty="0">
                <a:solidFill>
                  <a:srgbClr val="595959"/>
                </a:solidFill>
              </a:rPr>
              <a:t> </a:t>
            </a:r>
            <a:r>
              <a:rPr lang="en-US" sz="900" dirty="0">
                <a:solidFill>
                  <a:srgbClr val="595959"/>
                </a:solidFill>
              </a:rPr>
              <a:t>HCV antigen</a:t>
            </a:r>
            <a:r>
              <a:rPr lang="en-US" sz="900" spc="5" dirty="0">
                <a:solidFill>
                  <a:srgbClr val="595959"/>
                </a:solidFill>
              </a:rPr>
              <a:t> </a:t>
            </a:r>
            <a:r>
              <a:rPr lang="en-US" sz="900" dirty="0">
                <a:solidFill>
                  <a:srgbClr val="595959"/>
                </a:solidFill>
              </a:rPr>
              <a:t>tests</a:t>
            </a:r>
            <a:r>
              <a:rPr lang="en-US" sz="900" spc="5" dirty="0">
                <a:solidFill>
                  <a:srgbClr val="595959"/>
                </a:solidFill>
              </a:rPr>
              <a:t> </a:t>
            </a:r>
            <a:r>
              <a:rPr lang="en-US" sz="900" dirty="0">
                <a:solidFill>
                  <a:srgbClr val="595959"/>
                </a:solidFill>
              </a:rPr>
              <a:t>have been</a:t>
            </a:r>
            <a:r>
              <a:rPr lang="en-US" sz="900" spc="5" dirty="0">
                <a:solidFill>
                  <a:srgbClr val="595959"/>
                </a:solidFill>
              </a:rPr>
              <a:t> </a:t>
            </a:r>
            <a:r>
              <a:rPr lang="en-US" sz="900" dirty="0">
                <a:solidFill>
                  <a:srgbClr val="595959"/>
                </a:solidFill>
              </a:rPr>
              <a:t>approved by</a:t>
            </a:r>
            <a:r>
              <a:rPr lang="en-US" sz="900" spc="5" dirty="0">
                <a:solidFill>
                  <a:srgbClr val="595959"/>
                </a:solidFill>
              </a:rPr>
              <a:t> </a:t>
            </a:r>
            <a:r>
              <a:rPr lang="en-US" sz="900" dirty="0">
                <a:solidFill>
                  <a:srgbClr val="595959"/>
                </a:solidFill>
              </a:rPr>
              <a:t>the US</a:t>
            </a:r>
            <a:r>
              <a:rPr lang="en-US" sz="900" spc="5" dirty="0">
                <a:solidFill>
                  <a:srgbClr val="595959"/>
                </a:solidFill>
              </a:rPr>
              <a:t> </a:t>
            </a:r>
            <a:r>
              <a:rPr lang="en-US" sz="900" dirty="0">
                <a:solidFill>
                  <a:srgbClr val="595959"/>
                </a:solidFill>
              </a:rPr>
              <a:t>Food</a:t>
            </a:r>
            <a:r>
              <a:rPr lang="en-US" sz="900" spc="5" dirty="0">
                <a:solidFill>
                  <a:srgbClr val="595959"/>
                </a:solidFill>
              </a:rPr>
              <a:t> </a:t>
            </a:r>
            <a:r>
              <a:rPr lang="en-US" sz="900" dirty="0">
                <a:solidFill>
                  <a:srgbClr val="595959"/>
                </a:solidFill>
              </a:rPr>
              <a:t>and Drug</a:t>
            </a:r>
            <a:r>
              <a:rPr lang="en-US" sz="900" spc="5" dirty="0">
                <a:solidFill>
                  <a:srgbClr val="595959"/>
                </a:solidFill>
              </a:rPr>
              <a:t> </a:t>
            </a:r>
            <a:r>
              <a:rPr lang="en-US" sz="900" spc="-5" dirty="0">
                <a:solidFill>
                  <a:srgbClr val="595959"/>
                </a:solidFill>
              </a:rPr>
              <a:t>Administration</a:t>
            </a:r>
            <a:r>
              <a:rPr lang="en-US" sz="900" dirty="0">
                <a:solidFill>
                  <a:srgbClr val="595959"/>
                </a:solidFill>
              </a:rPr>
              <a:t> </a:t>
            </a:r>
            <a:r>
              <a:rPr lang="en-US" sz="900" spc="-5" dirty="0">
                <a:solidFill>
                  <a:srgbClr val="595959"/>
                </a:solidFill>
              </a:rPr>
              <a:t>(FDA).</a:t>
            </a:r>
            <a:r>
              <a:rPr lang="en-US" sz="900" spc="5" dirty="0">
                <a:solidFill>
                  <a:srgbClr val="595959"/>
                </a:solidFill>
              </a:rPr>
              <a:t> </a:t>
            </a:r>
            <a:r>
              <a:rPr lang="en-US" sz="900" dirty="0">
                <a:solidFill>
                  <a:srgbClr val="595959"/>
                </a:solidFill>
              </a:rPr>
              <a:t>When an</a:t>
            </a:r>
            <a:r>
              <a:rPr lang="en-US" sz="900" spc="5" dirty="0">
                <a:solidFill>
                  <a:srgbClr val="595959"/>
                </a:solidFill>
              </a:rPr>
              <a:t> </a:t>
            </a:r>
            <a:r>
              <a:rPr lang="en-US" sz="900" spc="-5" dirty="0">
                <a:solidFill>
                  <a:srgbClr val="595959"/>
                </a:solidFill>
              </a:rPr>
              <a:t>FDA-approved</a:t>
            </a:r>
            <a:r>
              <a:rPr lang="en-US" sz="900" dirty="0">
                <a:solidFill>
                  <a:srgbClr val="595959"/>
                </a:solidFill>
              </a:rPr>
              <a:t> test</a:t>
            </a:r>
            <a:r>
              <a:rPr lang="en-US" sz="900" spc="5" dirty="0">
                <a:solidFill>
                  <a:srgbClr val="595959"/>
                </a:solidFill>
              </a:rPr>
              <a:t> </a:t>
            </a:r>
            <a:r>
              <a:rPr lang="en-US" sz="900" dirty="0">
                <a:solidFill>
                  <a:srgbClr val="595959"/>
                </a:solidFill>
              </a:rPr>
              <a:t>becomes </a:t>
            </a:r>
            <a:r>
              <a:rPr lang="en-US" sz="900" spc="-5" dirty="0">
                <a:solidFill>
                  <a:srgbClr val="595959"/>
                </a:solidFill>
              </a:rPr>
              <a:t>available, </a:t>
            </a:r>
            <a:r>
              <a:rPr lang="en-US" sz="900" dirty="0">
                <a:solidFill>
                  <a:srgbClr val="595959"/>
                </a:solidFill>
              </a:rPr>
              <a:t>it will be acceptable laboratory criteria, equivalent to HCV RNA testing. For surveillance purposes, the reporting of positive genotype test results should be considered</a:t>
            </a:r>
            <a:r>
              <a:rPr lang="en-US" sz="900" spc="-5" dirty="0">
                <a:solidFill>
                  <a:srgbClr val="595959"/>
                </a:solidFill>
              </a:rPr>
              <a:t> </a:t>
            </a:r>
            <a:r>
              <a:rPr lang="en-US" sz="900" dirty="0">
                <a:solidFill>
                  <a:srgbClr val="595959"/>
                </a:solidFill>
              </a:rPr>
              <a:t>equivalent</a:t>
            </a:r>
            <a:r>
              <a:rPr lang="en-US" sz="900" spc="-5" dirty="0">
                <a:solidFill>
                  <a:srgbClr val="595959"/>
                </a:solidFill>
              </a:rPr>
              <a:t> </a:t>
            </a:r>
            <a:r>
              <a:rPr lang="en-US" sz="900" dirty="0">
                <a:solidFill>
                  <a:srgbClr val="595959"/>
                </a:solidFill>
              </a:rPr>
              <a:t>to HCV</a:t>
            </a:r>
            <a:r>
              <a:rPr lang="en-US" sz="900" spc="-5" dirty="0">
                <a:solidFill>
                  <a:srgbClr val="595959"/>
                </a:solidFill>
              </a:rPr>
              <a:t> </a:t>
            </a:r>
            <a:r>
              <a:rPr lang="en-US" sz="900" dirty="0">
                <a:solidFill>
                  <a:srgbClr val="595959"/>
                </a:solidFill>
              </a:rPr>
              <a:t>RNA detection,</a:t>
            </a:r>
            <a:r>
              <a:rPr lang="en-US" sz="900" spc="-5" dirty="0">
                <a:solidFill>
                  <a:srgbClr val="595959"/>
                </a:solidFill>
              </a:rPr>
              <a:t> </a:t>
            </a:r>
            <a:r>
              <a:rPr lang="en-US" sz="900" dirty="0">
                <a:solidFill>
                  <a:srgbClr val="595959"/>
                </a:solidFill>
              </a:rPr>
              <a:t>as</a:t>
            </a:r>
            <a:r>
              <a:rPr lang="en-US" sz="900" spc="-5" dirty="0">
                <a:solidFill>
                  <a:srgbClr val="595959"/>
                </a:solidFill>
              </a:rPr>
              <a:t> </a:t>
            </a:r>
            <a:r>
              <a:rPr lang="en-US" sz="900" dirty="0">
                <a:solidFill>
                  <a:srgbClr val="595959"/>
                </a:solidFill>
              </a:rPr>
              <a:t>RNA is</a:t>
            </a:r>
            <a:r>
              <a:rPr lang="en-US" sz="900" spc="-5" dirty="0">
                <a:solidFill>
                  <a:srgbClr val="595959"/>
                </a:solidFill>
              </a:rPr>
              <a:t> </a:t>
            </a:r>
            <a:r>
              <a:rPr lang="en-US" sz="900" dirty="0">
                <a:solidFill>
                  <a:srgbClr val="595959"/>
                </a:solidFill>
              </a:rPr>
              <a:t>required for</a:t>
            </a:r>
            <a:r>
              <a:rPr lang="en-US" sz="900" spc="-5" dirty="0">
                <a:solidFill>
                  <a:srgbClr val="595959"/>
                </a:solidFill>
              </a:rPr>
              <a:t> </a:t>
            </a:r>
            <a:r>
              <a:rPr lang="en-US" sz="900" dirty="0">
                <a:solidFill>
                  <a:srgbClr val="595959"/>
                </a:solidFill>
              </a:rPr>
              <a:t>this</a:t>
            </a:r>
            <a:r>
              <a:rPr lang="en-US" sz="900" spc="-5" dirty="0">
                <a:solidFill>
                  <a:srgbClr val="595959"/>
                </a:solidFill>
              </a:rPr>
              <a:t> </a:t>
            </a:r>
            <a:r>
              <a:rPr lang="en-US" sz="900" dirty="0">
                <a:solidFill>
                  <a:srgbClr val="595959"/>
                </a:solidFill>
              </a:rPr>
              <a:t>test. </a:t>
            </a:r>
            <a:r>
              <a:rPr lang="en-US" sz="900" spc="-10" dirty="0">
                <a:solidFill>
                  <a:srgbClr val="595959"/>
                </a:solidFill>
              </a:rPr>
              <a:t>However,</a:t>
            </a:r>
            <a:r>
              <a:rPr lang="en-US" sz="900" spc="-5" dirty="0">
                <a:solidFill>
                  <a:srgbClr val="595959"/>
                </a:solidFill>
              </a:rPr>
              <a:t> </a:t>
            </a:r>
            <a:r>
              <a:rPr lang="en-US" sz="900" dirty="0">
                <a:solidFill>
                  <a:srgbClr val="595959"/>
                </a:solidFill>
              </a:rPr>
              <a:t>a genotype</a:t>
            </a:r>
            <a:r>
              <a:rPr lang="en-US" sz="900" spc="-5" dirty="0">
                <a:solidFill>
                  <a:srgbClr val="595959"/>
                </a:solidFill>
              </a:rPr>
              <a:t> </a:t>
            </a:r>
            <a:r>
              <a:rPr lang="en-US" sz="900" dirty="0">
                <a:solidFill>
                  <a:srgbClr val="595959"/>
                </a:solidFill>
              </a:rPr>
              <a:t>test in</a:t>
            </a:r>
            <a:r>
              <a:rPr lang="en-US" sz="900" spc="-5" dirty="0">
                <a:solidFill>
                  <a:srgbClr val="595959"/>
                </a:solidFill>
              </a:rPr>
              <a:t> </a:t>
            </a:r>
            <a:r>
              <a:rPr lang="en-US" sz="900" dirty="0">
                <a:solidFill>
                  <a:srgbClr val="595959"/>
                </a:solidFill>
              </a:rPr>
              <a:t>which</a:t>
            </a:r>
            <a:r>
              <a:rPr lang="en-US" sz="900" spc="-5" dirty="0">
                <a:solidFill>
                  <a:srgbClr val="595959"/>
                </a:solidFill>
              </a:rPr>
              <a:t> </a:t>
            </a:r>
            <a:r>
              <a:rPr lang="en-US" sz="900" dirty="0">
                <a:solidFill>
                  <a:srgbClr val="595959"/>
                </a:solidFill>
              </a:rPr>
              <a:t>the genotype</a:t>
            </a:r>
            <a:r>
              <a:rPr lang="en-US" sz="900" spc="-5" dirty="0">
                <a:solidFill>
                  <a:srgbClr val="595959"/>
                </a:solidFill>
              </a:rPr>
              <a:t> </a:t>
            </a:r>
            <a:r>
              <a:rPr lang="en-US" sz="900" dirty="0">
                <a:solidFill>
                  <a:srgbClr val="595959"/>
                </a:solidFill>
              </a:rPr>
              <a:t>cannot be</a:t>
            </a:r>
            <a:r>
              <a:rPr lang="en-US" sz="900" spc="-5" dirty="0">
                <a:solidFill>
                  <a:srgbClr val="595959"/>
                </a:solidFill>
              </a:rPr>
              <a:t> </a:t>
            </a:r>
            <a:r>
              <a:rPr lang="en-US" sz="900" dirty="0">
                <a:solidFill>
                  <a:srgbClr val="595959"/>
                </a:solidFill>
              </a:rPr>
              <a:t>determined</a:t>
            </a:r>
            <a:r>
              <a:rPr lang="en-US" sz="900" spc="-5" dirty="0">
                <a:solidFill>
                  <a:srgbClr val="595959"/>
                </a:solidFill>
              </a:rPr>
              <a:t> </a:t>
            </a:r>
            <a:r>
              <a:rPr lang="en-US" sz="900" dirty="0">
                <a:solidFill>
                  <a:srgbClr val="595959"/>
                </a:solidFill>
              </a:rPr>
              <a:t>is not</a:t>
            </a:r>
            <a:r>
              <a:rPr lang="en-US" sz="900" spc="-5" dirty="0">
                <a:solidFill>
                  <a:srgbClr val="595959"/>
                </a:solidFill>
              </a:rPr>
              <a:t> </a:t>
            </a:r>
            <a:r>
              <a:rPr lang="en-US" sz="900" dirty="0">
                <a:solidFill>
                  <a:srgbClr val="595959"/>
                </a:solidFill>
              </a:rPr>
              <a:t>the same</a:t>
            </a:r>
            <a:r>
              <a:rPr lang="en-US" sz="900" spc="-5" dirty="0">
                <a:solidFill>
                  <a:srgbClr val="595959"/>
                </a:solidFill>
              </a:rPr>
              <a:t> </a:t>
            </a:r>
            <a:r>
              <a:rPr lang="en-US" sz="900" dirty="0">
                <a:solidFill>
                  <a:srgbClr val="595959"/>
                </a:solidFill>
              </a:rPr>
              <a:t>as a “not</a:t>
            </a:r>
            <a:r>
              <a:rPr lang="en-US" sz="900" spc="-5" dirty="0">
                <a:solidFill>
                  <a:srgbClr val="595959"/>
                </a:solidFill>
              </a:rPr>
              <a:t> </a:t>
            </a:r>
            <a:r>
              <a:rPr lang="en-US" sz="900" dirty="0">
                <a:solidFill>
                  <a:srgbClr val="595959"/>
                </a:solidFill>
              </a:rPr>
              <a:t>detected” HCV RNA result.</a:t>
            </a:r>
          </a:p>
          <a:p>
            <a:pPr marL="38100" marR="69850" algn="just">
              <a:lnSpc>
                <a:spcPts val="950"/>
              </a:lnSpc>
              <a:spcBef>
                <a:spcPts val="215"/>
              </a:spcBef>
            </a:pPr>
            <a:r>
              <a:rPr lang="en-US" sz="900" spc="-5" dirty="0">
                <a:solidFill>
                  <a:srgbClr val="595959"/>
                </a:solidFill>
              </a:rPr>
              <a:t>†Ingestion </a:t>
            </a:r>
            <a:r>
              <a:rPr lang="en-US" sz="900" dirty="0">
                <a:solidFill>
                  <a:srgbClr val="595959"/>
                </a:solidFill>
              </a:rPr>
              <a:t>of high levels of biotin can significantly interfere with certain commonly used biotinylated immunoassays and cause false-positive or false-negative laboratory test results. </a:t>
            </a:r>
            <a:r>
              <a:rPr lang="en-US" sz="900" spc="-5" dirty="0">
                <a:solidFill>
                  <a:srgbClr val="595959"/>
                </a:solidFill>
              </a:rPr>
              <a:t>Currently, </a:t>
            </a:r>
            <a:r>
              <a:rPr lang="en-US" sz="900" dirty="0">
                <a:solidFill>
                  <a:srgbClr val="595959"/>
                </a:solidFill>
              </a:rPr>
              <a:t>the </a:t>
            </a:r>
            <a:r>
              <a:rPr lang="en-US" sz="900" spc="-10" dirty="0">
                <a:solidFill>
                  <a:srgbClr val="595959"/>
                </a:solidFill>
              </a:rPr>
              <a:t>FDA </a:t>
            </a:r>
            <a:r>
              <a:rPr lang="en-US" sz="900" dirty="0">
                <a:solidFill>
                  <a:srgbClr val="595959"/>
                </a:solidFill>
              </a:rPr>
              <a:t>is investigating thresholds associated with false-positive and false-negative tests. </a:t>
            </a:r>
            <a:r>
              <a:rPr lang="en-US" sz="900" spc="-5" dirty="0">
                <a:solidFill>
                  <a:srgbClr val="595959"/>
                </a:solidFill>
              </a:rPr>
              <a:t>Reference: </a:t>
            </a:r>
            <a:r>
              <a:rPr lang="en-US" sz="900" u="sng" spc="-5" dirty="0">
                <a:solidFill>
                  <a:schemeClr val="bg1">
                    <a:lumMod val="65000"/>
                  </a:schemeClr>
                </a:solidFill>
                <a:uFill>
                  <a:solidFill>
                    <a:srgbClr val="205E9E"/>
                  </a:solidFill>
                </a:uFill>
                <a:hlinkClick r:id="rId3"/>
              </a:rPr>
              <a:t>https://www.fda.gov/medical-devices/safety- communications/update-fda-warns-biotin-may-interfere-lab-tests-fda-safety-communication</a:t>
            </a:r>
            <a:r>
              <a:rPr lang="en-US" sz="900" spc="-5" dirty="0">
                <a:solidFill>
                  <a:schemeClr val="bg1">
                    <a:lumMod val="65000"/>
                  </a:schemeClr>
                </a:solidFill>
              </a:rPr>
              <a:t>.</a:t>
            </a:r>
            <a:endParaRPr lang="en-US" sz="900" dirty="0">
              <a:solidFill>
                <a:schemeClr val="bg1">
                  <a:lumMod val="65000"/>
                </a:schemeClr>
              </a:solidFill>
            </a:endParaRPr>
          </a:p>
          <a:p>
            <a:pPr marL="38100" marR="169545">
              <a:lnSpc>
                <a:spcPts val="950"/>
              </a:lnSpc>
              <a:spcBef>
                <a:spcPts val="219"/>
              </a:spcBef>
            </a:pPr>
            <a:r>
              <a:rPr lang="en-US" sz="900" spc="-10" dirty="0">
                <a:solidFill>
                  <a:srgbClr val="595959"/>
                </a:solidFill>
              </a:rPr>
              <a:t>‡Further </a:t>
            </a:r>
            <a:r>
              <a:rPr lang="en-US" sz="900" dirty="0">
                <a:solidFill>
                  <a:srgbClr val="595959"/>
                </a:solidFill>
              </a:rPr>
              <a:t>testing might be recommended if a recent HCV </a:t>
            </a:r>
            <a:r>
              <a:rPr lang="en-US" sz="900" spc="-5" dirty="0">
                <a:solidFill>
                  <a:srgbClr val="595959"/>
                </a:solidFill>
              </a:rPr>
              <a:t>exposure </a:t>
            </a:r>
            <a:r>
              <a:rPr lang="en-US" sz="900" dirty="0">
                <a:solidFill>
                  <a:srgbClr val="595959"/>
                </a:solidFill>
              </a:rPr>
              <a:t>is suspected in the past 6 months (or longer in people who are immunocompromised) or if there is concern</a:t>
            </a:r>
            <a:r>
              <a:rPr lang="en-US" sz="900" spc="-5" dirty="0">
                <a:solidFill>
                  <a:srgbClr val="595959"/>
                </a:solidFill>
              </a:rPr>
              <a:t> </a:t>
            </a:r>
            <a:r>
              <a:rPr lang="en-US" sz="900" dirty="0">
                <a:solidFill>
                  <a:srgbClr val="595959"/>
                </a:solidFill>
              </a:rPr>
              <a:t>regarding the</a:t>
            </a:r>
            <a:r>
              <a:rPr lang="en-US" sz="900" spc="-5" dirty="0">
                <a:solidFill>
                  <a:srgbClr val="595959"/>
                </a:solidFill>
              </a:rPr>
              <a:t> </a:t>
            </a:r>
            <a:r>
              <a:rPr lang="en-US" sz="900" dirty="0">
                <a:solidFill>
                  <a:srgbClr val="595959"/>
                </a:solidFill>
              </a:rPr>
              <a:t>handling or</a:t>
            </a:r>
            <a:r>
              <a:rPr lang="en-US" sz="900" spc="-5" dirty="0">
                <a:solidFill>
                  <a:srgbClr val="595959"/>
                </a:solidFill>
              </a:rPr>
              <a:t> </a:t>
            </a:r>
            <a:r>
              <a:rPr lang="en-US" sz="900" dirty="0">
                <a:solidFill>
                  <a:srgbClr val="595959"/>
                </a:solidFill>
              </a:rPr>
              <a:t>storage of</a:t>
            </a:r>
            <a:r>
              <a:rPr lang="en-US" sz="900" spc="-5" dirty="0">
                <a:solidFill>
                  <a:srgbClr val="595959"/>
                </a:solidFill>
              </a:rPr>
              <a:t> </a:t>
            </a:r>
            <a:r>
              <a:rPr lang="en-US" sz="900" dirty="0">
                <a:solidFill>
                  <a:srgbClr val="595959"/>
                </a:solidFill>
              </a:rPr>
              <a:t>the specimen.</a:t>
            </a:r>
            <a:r>
              <a:rPr lang="en-US" sz="900" spc="-5" dirty="0">
                <a:solidFill>
                  <a:srgbClr val="595959"/>
                </a:solidFill>
              </a:rPr>
              <a:t> </a:t>
            </a:r>
            <a:r>
              <a:rPr lang="en-US" sz="900" dirty="0">
                <a:solidFill>
                  <a:srgbClr val="595959"/>
                </a:solidFill>
              </a:rPr>
              <a:t>If recent</a:t>
            </a:r>
            <a:r>
              <a:rPr lang="en-US" sz="900" spc="-5" dirty="0">
                <a:solidFill>
                  <a:srgbClr val="595959"/>
                </a:solidFill>
              </a:rPr>
              <a:t> exposure</a:t>
            </a:r>
            <a:r>
              <a:rPr lang="en-US" sz="900" dirty="0">
                <a:solidFill>
                  <a:srgbClr val="595959"/>
                </a:solidFill>
              </a:rPr>
              <a:t> is</a:t>
            </a:r>
            <a:r>
              <a:rPr lang="en-US" sz="900" spc="-5" dirty="0">
                <a:solidFill>
                  <a:srgbClr val="595959"/>
                </a:solidFill>
              </a:rPr>
              <a:t> </a:t>
            </a:r>
            <a:r>
              <a:rPr lang="en-US" sz="900" dirty="0">
                <a:solidFill>
                  <a:srgbClr val="595959"/>
                </a:solidFill>
              </a:rPr>
              <a:t>suspected, test</a:t>
            </a:r>
            <a:r>
              <a:rPr lang="en-US" sz="900" spc="-5" dirty="0">
                <a:solidFill>
                  <a:srgbClr val="595959"/>
                </a:solidFill>
              </a:rPr>
              <a:t> </a:t>
            </a:r>
            <a:r>
              <a:rPr lang="en-US" sz="900" dirty="0">
                <a:solidFill>
                  <a:srgbClr val="595959"/>
                </a:solidFill>
              </a:rPr>
              <a:t>for the</a:t>
            </a:r>
            <a:r>
              <a:rPr lang="en-US" sz="900" spc="-5" dirty="0">
                <a:solidFill>
                  <a:srgbClr val="595959"/>
                </a:solidFill>
              </a:rPr>
              <a:t> </a:t>
            </a:r>
            <a:r>
              <a:rPr lang="en-US" sz="900" dirty="0">
                <a:solidFill>
                  <a:srgbClr val="595959"/>
                </a:solidFill>
              </a:rPr>
              <a:t>presence of</a:t>
            </a:r>
            <a:r>
              <a:rPr lang="en-US" sz="900" spc="-5" dirty="0">
                <a:solidFill>
                  <a:srgbClr val="595959"/>
                </a:solidFill>
              </a:rPr>
              <a:t> </a:t>
            </a:r>
            <a:r>
              <a:rPr lang="en-US" sz="900" dirty="0">
                <a:solidFill>
                  <a:srgbClr val="595959"/>
                </a:solidFill>
              </a:rPr>
              <a:t>virus using</a:t>
            </a:r>
            <a:r>
              <a:rPr lang="en-US" sz="900" spc="-5" dirty="0">
                <a:solidFill>
                  <a:srgbClr val="595959"/>
                </a:solidFill>
              </a:rPr>
              <a:t> </a:t>
            </a:r>
            <a:r>
              <a:rPr lang="en-US" sz="900" dirty="0">
                <a:solidFill>
                  <a:srgbClr val="595959"/>
                </a:solidFill>
              </a:rPr>
              <a:t>either a</a:t>
            </a:r>
            <a:r>
              <a:rPr lang="en-US" sz="900" spc="-5" dirty="0">
                <a:solidFill>
                  <a:srgbClr val="595959"/>
                </a:solidFill>
              </a:rPr>
              <a:t> </a:t>
            </a:r>
            <a:r>
              <a:rPr lang="en-US" sz="900" spc="-15" dirty="0">
                <a:solidFill>
                  <a:srgbClr val="595959"/>
                </a:solidFill>
              </a:rPr>
              <a:t>NAT</a:t>
            </a:r>
            <a:r>
              <a:rPr lang="en-US" sz="900" dirty="0">
                <a:solidFill>
                  <a:srgbClr val="595959"/>
                </a:solidFill>
              </a:rPr>
              <a:t> for</a:t>
            </a:r>
            <a:r>
              <a:rPr lang="en-US" sz="900" spc="-5" dirty="0">
                <a:solidFill>
                  <a:srgbClr val="595959"/>
                </a:solidFill>
              </a:rPr>
              <a:t> </a:t>
            </a:r>
            <a:r>
              <a:rPr lang="en-US" sz="900" dirty="0">
                <a:solidFill>
                  <a:srgbClr val="595959"/>
                </a:solidFill>
              </a:rPr>
              <a:t>HCV RNA</a:t>
            </a:r>
            <a:r>
              <a:rPr lang="en-US" sz="900" spc="-5" dirty="0">
                <a:solidFill>
                  <a:srgbClr val="595959"/>
                </a:solidFill>
              </a:rPr>
              <a:t> </a:t>
            </a:r>
            <a:r>
              <a:rPr lang="en-US" sz="900" dirty="0">
                <a:solidFill>
                  <a:srgbClr val="595959"/>
                </a:solidFill>
              </a:rPr>
              <a:t>or a</a:t>
            </a:r>
            <a:r>
              <a:rPr lang="en-US" sz="900" spc="-5" dirty="0">
                <a:solidFill>
                  <a:srgbClr val="595959"/>
                </a:solidFill>
              </a:rPr>
              <a:t> </a:t>
            </a:r>
            <a:r>
              <a:rPr lang="en-US" sz="900" dirty="0">
                <a:solidFill>
                  <a:srgbClr val="595959"/>
                </a:solidFill>
              </a:rPr>
              <a:t>test for HCV</a:t>
            </a:r>
            <a:r>
              <a:rPr lang="en-US" sz="900" spc="-5" dirty="0">
                <a:solidFill>
                  <a:srgbClr val="595959"/>
                </a:solidFill>
              </a:rPr>
              <a:t> </a:t>
            </a:r>
            <a:r>
              <a:rPr lang="en-US" sz="900" dirty="0">
                <a:solidFill>
                  <a:srgbClr val="595959"/>
                </a:solidFill>
              </a:rPr>
              <a:t>antigen (if available). If HCV</a:t>
            </a:r>
            <a:r>
              <a:rPr lang="en-US" sz="900" spc="-5" dirty="0">
                <a:solidFill>
                  <a:srgbClr val="595959"/>
                </a:solidFill>
              </a:rPr>
              <a:t> </a:t>
            </a:r>
            <a:r>
              <a:rPr lang="en-US" sz="900" dirty="0">
                <a:solidFill>
                  <a:srgbClr val="595959"/>
                </a:solidFill>
              </a:rPr>
              <a:t>RNA testing is not </a:t>
            </a:r>
            <a:r>
              <a:rPr lang="en-US" sz="900" spc="-5" dirty="0">
                <a:solidFill>
                  <a:srgbClr val="595959"/>
                </a:solidFill>
              </a:rPr>
              <a:t>feasible,</a:t>
            </a:r>
            <a:r>
              <a:rPr lang="en-US" sz="900" dirty="0">
                <a:solidFill>
                  <a:srgbClr val="595959"/>
                </a:solidFill>
              </a:rPr>
              <a:t> conduct</a:t>
            </a:r>
            <a:r>
              <a:rPr lang="en-US" sz="900" spc="-5" dirty="0">
                <a:solidFill>
                  <a:srgbClr val="595959"/>
                </a:solidFill>
              </a:rPr>
              <a:t> </a:t>
            </a:r>
            <a:r>
              <a:rPr lang="en-US" sz="900" dirty="0">
                <a:solidFill>
                  <a:srgbClr val="595959"/>
                </a:solidFill>
              </a:rPr>
              <a:t>follow-up testing for HCV antibody to</a:t>
            </a:r>
            <a:r>
              <a:rPr lang="en-US" sz="900" spc="-5" dirty="0">
                <a:solidFill>
                  <a:srgbClr val="595959"/>
                </a:solidFill>
              </a:rPr>
              <a:t> </a:t>
            </a:r>
            <a:r>
              <a:rPr lang="en-US" sz="900" dirty="0">
                <a:solidFill>
                  <a:srgbClr val="595959"/>
                </a:solidFill>
              </a:rPr>
              <a:t>demonstrate test conversion.</a:t>
            </a:r>
          </a:p>
          <a:p>
            <a:pPr marL="38100">
              <a:lnSpc>
                <a:spcPct val="100000"/>
              </a:lnSpc>
              <a:spcBef>
                <a:spcPts val="125"/>
              </a:spcBef>
            </a:pPr>
            <a:r>
              <a:rPr lang="en-US" sz="900" spc="-7" baseline="33333" dirty="0">
                <a:solidFill>
                  <a:srgbClr val="595959"/>
                </a:solidFill>
              </a:rPr>
              <a:t>§</a:t>
            </a:r>
            <a:r>
              <a:rPr lang="en-US" sz="900" spc="-5" dirty="0">
                <a:solidFill>
                  <a:srgbClr val="595959"/>
                </a:solidFill>
              </a:rPr>
              <a:t>If </a:t>
            </a:r>
            <a:r>
              <a:rPr lang="en-US" sz="900" dirty="0">
                <a:solidFill>
                  <a:srgbClr val="595959"/>
                </a:solidFill>
              </a:rPr>
              <a:t>the HCV RNA result</a:t>
            </a:r>
            <a:r>
              <a:rPr lang="en-US" sz="900" spc="-5" dirty="0">
                <a:solidFill>
                  <a:srgbClr val="595959"/>
                </a:solidFill>
              </a:rPr>
              <a:t> </a:t>
            </a:r>
            <a:r>
              <a:rPr lang="en-US" sz="900" dirty="0">
                <a:solidFill>
                  <a:srgbClr val="595959"/>
                </a:solidFill>
              </a:rPr>
              <a:t>is </a:t>
            </a:r>
            <a:r>
              <a:rPr lang="en-US" sz="900" spc="-5" dirty="0">
                <a:solidFill>
                  <a:srgbClr val="595959"/>
                </a:solidFill>
              </a:rPr>
              <a:t>indeterminate,</a:t>
            </a:r>
            <a:r>
              <a:rPr lang="en-US" sz="900" dirty="0">
                <a:solidFill>
                  <a:srgbClr val="595959"/>
                </a:solidFill>
              </a:rPr>
              <a:t> consider provider</a:t>
            </a:r>
            <a:r>
              <a:rPr lang="en-US" sz="900" spc="-5" dirty="0">
                <a:solidFill>
                  <a:srgbClr val="595959"/>
                </a:solidFill>
              </a:rPr>
              <a:t> </a:t>
            </a:r>
            <a:r>
              <a:rPr lang="en-US" sz="900" dirty="0">
                <a:solidFill>
                  <a:srgbClr val="595959"/>
                </a:solidFill>
              </a:rPr>
              <a:t>follow-up to discuss interpretation</a:t>
            </a:r>
            <a:r>
              <a:rPr lang="en-US" sz="900" spc="-5" dirty="0">
                <a:solidFill>
                  <a:srgbClr val="595959"/>
                </a:solidFill>
              </a:rPr>
              <a:t> </a:t>
            </a:r>
            <a:r>
              <a:rPr lang="en-US" sz="900" dirty="0">
                <a:solidFill>
                  <a:srgbClr val="595959"/>
                </a:solidFill>
              </a:rPr>
              <a:t>of result and re-testing</a:t>
            </a:r>
            <a:r>
              <a:rPr lang="en-US" sz="900" spc="-5" dirty="0">
                <a:solidFill>
                  <a:srgbClr val="595959"/>
                </a:solidFill>
              </a:rPr>
              <a:t> strategy.</a:t>
            </a:r>
            <a:endParaRPr lang="en-US" sz="900" dirty="0">
              <a:solidFill>
                <a:srgbClr val="595959"/>
              </a:solidFill>
            </a:endParaRPr>
          </a:p>
          <a:p>
            <a:pPr marL="38100" marR="106680">
              <a:lnSpc>
                <a:spcPts val="950"/>
              </a:lnSpc>
              <a:spcBef>
                <a:spcPts val="235"/>
              </a:spcBef>
            </a:pPr>
            <a:r>
              <a:rPr lang="en-US" sz="900" spc="-7" baseline="33333" dirty="0">
                <a:solidFill>
                  <a:srgbClr val="595959"/>
                </a:solidFill>
              </a:rPr>
              <a:t>¶</a:t>
            </a:r>
            <a:r>
              <a:rPr lang="en-US" sz="900" spc="-5" dirty="0">
                <a:solidFill>
                  <a:srgbClr val="595959"/>
                </a:solidFill>
              </a:rPr>
              <a:t>Further </a:t>
            </a:r>
            <a:r>
              <a:rPr lang="en-US" sz="900" dirty="0">
                <a:solidFill>
                  <a:srgbClr val="595959"/>
                </a:solidFill>
              </a:rPr>
              <a:t>testing might be recommended if a recent HCV </a:t>
            </a:r>
            <a:r>
              <a:rPr lang="en-US" sz="900" spc="-5" dirty="0">
                <a:solidFill>
                  <a:srgbClr val="595959"/>
                </a:solidFill>
              </a:rPr>
              <a:t>exposure </a:t>
            </a:r>
            <a:r>
              <a:rPr lang="en-US" sz="900" dirty="0">
                <a:solidFill>
                  <a:srgbClr val="595959"/>
                </a:solidFill>
              </a:rPr>
              <a:t>is suspected in the past 6 months, or if there is concern regarding the handling or storage of the specimen.</a:t>
            </a:r>
            <a:r>
              <a:rPr lang="en-US" sz="900" spc="-5" dirty="0">
                <a:solidFill>
                  <a:srgbClr val="595959"/>
                </a:solidFill>
              </a:rPr>
              <a:t> </a:t>
            </a:r>
            <a:r>
              <a:rPr lang="en-US" sz="900" dirty="0">
                <a:solidFill>
                  <a:srgbClr val="595959"/>
                </a:solidFill>
              </a:rPr>
              <a:t>If distinction</a:t>
            </a:r>
            <a:r>
              <a:rPr lang="en-US" sz="900" spc="-5" dirty="0">
                <a:solidFill>
                  <a:srgbClr val="595959"/>
                </a:solidFill>
              </a:rPr>
              <a:t> </a:t>
            </a:r>
            <a:r>
              <a:rPr lang="en-US" sz="900" dirty="0">
                <a:solidFill>
                  <a:srgbClr val="595959"/>
                </a:solidFill>
              </a:rPr>
              <a:t>between true</a:t>
            </a:r>
            <a:r>
              <a:rPr lang="en-US" sz="900" spc="-5" dirty="0">
                <a:solidFill>
                  <a:srgbClr val="595959"/>
                </a:solidFill>
              </a:rPr>
              <a:t> </a:t>
            </a:r>
            <a:r>
              <a:rPr lang="en-US" sz="900" dirty="0">
                <a:solidFill>
                  <a:srgbClr val="595959"/>
                </a:solidFill>
              </a:rPr>
              <a:t>positivity and</a:t>
            </a:r>
            <a:r>
              <a:rPr lang="en-US" sz="900" spc="-5" dirty="0">
                <a:solidFill>
                  <a:srgbClr val="595959"/>
                </a:solidFill>
              </a:rPr>
              <a:t> </a:t>
            </a:r>
            <a:r>
              <a:rPr lang="en-US" sz="900" dirty="0">
                <a:solidFill>
                  <a:srgbClr val="595959"/>
                </a:solidFill>
              </a:rPr>
              <a:t>biologic false</a:t>
            </a:r>
            <a:r>
              <a:rPr lang="en-US" sz="900" spc="-5" dirty="0">
                <a:solidFill>
                  <a:srgbClr val="595959"/>
                </a:solidFill>
              </a:rPr>
              <a:t> </a:t>
            </a:r>
            <a:r>
              <a:rPr lang="en-US" sz="900" dirty="0">
                <a:solidFill>
                  <a:srgbClr val="595959"/>
                </a:solidFill>
              </a:rPr>
              <a:t>positivity for</a:t>
            </a:r>
            <a:r>
              <a:rPr lang="en-US" sz="900" spc="-5" dirty="0">
                <a:solidFill>
                  <a:srgbClr val="595959"/>
                </a:solidFill>
              </a:rPr>
              <a:t> </a:t>
            </a:r>
            <a:r>
              <a:rPr lang="en-US" sz="900" dirty="0">
                <a:solidFill>
                  <a:srgbClr val="595959"/>
                </a:solidFill>
              </a:rPr>
              <a:t>HCV antibody</a:t>
            </a:r>
            <a:r>
              <a:rPr lang="en-US" sz="900" spc="-5" dirty="0">
                <a:solidFill>
                  <a:srgbClr val="595959"/>
                </a:solidFill>
              </a:rPr>
              <a:t> </a:t>
            </a:r>
            <a:r>
              <a:rPr lang="en-US" sz="900" dirty="0">
                <a:solidFill>
                  <a:srgbClr val="595959"/>
                </a:solidFill>
              </a:rPr>
              <a:t>is desired</a:t>
            </a:r>
            <a:r>
              <a:rPr lang="en-US" sz="900" spc="-5" dirty="0">
                <a:solidFill>
                  <a:srgbClr val="595959"/>
                </a:solidFill>
              </a:rPr>
              <a:t> </a:t>
            </a:r>
            <a:r>
              <a:rPr lang="en-US" sz="900" dirty="0">
                <a:solidFill>
                  <a:srgbClr val="595959"/>
                </a:solidFill>
              </a:rPr>
              <a:t>and the</a:t>
            </a:r>
            <a:r>
              <a:rPr lang="en-US" sz="900" spc="-5" dirty="0">
                <a:solidFill>
                  <a:srgbClr val="595959"/>
                </a:solidFill>
              </a:rPr>
              <a:t> </a:t>
            </a:r>
            <a:r>
              <a:rPr lang="en-US" sz="900" dirty="0">
                <a:solidFill>
                  <a:srgbClr val="595959"/>
                </a:solidFill>
              </a:rPr>
              <a:t>sample is</a:t>
            </a:r>
            <a:r>
              <a:rPr lang="en-US" sz="900" spc="-5" dirty="0">
                <a:solidFill>
                  <a:srgbClr val="595959"/>
                </a:solidFill>
              </a:rPr>
              <a:t> </a:t>
            </a:r>
            <a:r>
              <a:rPr lang="en-US" sz="900" dirty="0">
                <a:solidFill>
                  <a:srgbClr val="595959"/>
                </a:solidFill>
              </a:rPr>
              <a:t>repeatedly </a:t>
            </a:r>
            <a:r>
              <a:rPr lang="en-US" sz="900" spc="-5" dirty="0">
                <a:solidFill>
                  <a:srgbClr val="595959"/>
                </a:solidFill>
              </a:rPr>
              <a:t>reactive, </a:t>
            </a:r>
            <a:r>
              <a:rPr lang="en-US" sz="900" dirty="0">
                <a:solidFill>
                  <a:srgbClr val="595959"/>
                </a:solidFill>
              </a:rPr>
              <a:t>testing with</a:t>
            </a:r>
            <a:r>
              <a:rPr lang="en-US" sz="900" spc="-5" dirty="0">
                <a:solidFill>
                  <a:srgbClr val="595959"/>
                </a:solidFill>
              </a:rPr>
              <a:t> </a:t>
            </a:r>
            <a:r>
              <a:rPr lang="en-US" sz="900" dirty="0">
                <a:solidFill>
                  <a:srgbClr val="595959"/>
                </a:solidFill>
              </a:rPr>
              <a:t>an alternative HCV antibody assay may be useful. In certain situations </a:t>
            </a:r>
            <a:r>
              <a:rPr lang="en-US" sz="900" spc="-5" dirty="0">
                <a:solidFill>
                  <a:srgbClr val="595959"/>
                </a:solidFill>
              </a:rPr>
              <a:t>(e.g., </a:t>
            </a:r>
            <a:r>
              <a:rPr lang="en-US" sz="900" dirty="0">
                <a:solidFill>
                  <a:srgbClr val="595959"/>
                </a:solidFill>
              </a:rPr>
              <a:t>suspected HCV infection within the past 6 months, clinical evidence of HCV infection, and questionable specimen</a:t>
            </a:r>
            <a:r>
              <a:rPr lang="en-US" sz="900" spc="-5" dirty="0">
                <a:solidFill>
                  <a:srgbClr val="595959"/>
                </a:solidFill>
              </a:rPr>
              <a:t> </a:t>
            </a:r>
            <a:r>
              <a:rPr lang="en-US" sz="900" dirty="0">
                <a:solidFill>
                  <a:srgbClr val="595959"/>
                </a:solidFill>
              </a:rPr>
              <a:t>integrity), follow up with another HCV RNA</a:t>
            </a:r>
            <a:r>
              <a:rPr lang="en-US" sz="900" spc="-5" dirty="0">
                <a:solidFill>
                  <a:srgbClr val="595959"/>
                </a:solidFill>
              </a:rPr>
              <a:t> </a:t>
            </a:r>
            <a:r>
              <a:rPr lang="en-US" sz="900" dirty="0">
                <a:solidFill>
                  <a:srgbClr val="595959"/>
                </a:solidFill>
              </a:rPr>
              <a:t>test and appropriate counseling.</a:t>
            </a:r>
          </a:p>
          <a:p>
            <a:endParaRPr lang="en-US" sz="900" dirty="0"/>
          </a:p>
        </p:txBody>
      </p:sp>
    </p:spTree>
    <p:extLst>
      <p:ext uri="{BB962C8B-B14F-4D97-AF65-F5344CB8AC3E}">
        <p14:creationId xmlns:p14="http://schemas.microsoft.com/office/powerpoint/2010/main" val="118270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1-2 Title">
            <a:extLst>
              <a:ext uri="{FF2B5EF4-FFF2-40B4-BE49-F238E27FC236}">
                <a16:creationId xmlns:a16="http://schemas.microsoft.com/office/drawing/2014/main" id="{71A120C3-69C3-C141-8111-A86057D6B006}"/>
              </a:ext>
            </a:extLst>
          </p:cNvPr>
          <p:cNvSpPr>
            <a:spLocks noGrp="1"/>
          </p:cNvSpPr>
          <p:nvPr>
            <p:ph type="title"/>
          </p:nvPr>
        </p:nvSpPr>
        <p:spPr>
          <a:xfrm>
            <a:off x="2099666" y="1013791"/>
            <a:ext cx="7979967" cy="676897"/>
          </a:xfrm>
        </p:spPr>
        <p:txBody>
          <a:bodyPr>
            <a:normAutofit/>
          </a:bodyPr>
          <a:lstStyle/>
          <a:p>
            <a:r>
              <a:rPr lang="en-US" dirty="0"/>
              <a:t>Table 1-2. Viral hepatitis conditions with corresponding National Notifiable Diseases Surveillance System (NNDSS) event codes and national notification criteria</a:t>
            </a:r>
          </a:p>
        </p:txBody>
      </p:sp>
      <p:graphicFrame>
        <p:nvGraphicFramePr>
          <p:cNvPr id="6" name="Table 1-2">
            <a:extLst>
              <a:ext uri="{FF2B5EF4-FFF2-40B4-BE49-F238E27FC236}">
                <a16:creationId xmlns:a16="http://schemas.microsoft.com/office/drawing/2014/main" id="{94BB17E4-45DC-5F4B-8D6F-4AC0E1B54963}"/>
              </a:ext>
            </a:extLst>
          </p:cNvPr>
          <p:cNvGraphicFramePr>
            <a:graphicFrameLocks noGrp="1"/>
          </p:cNvGraphicFramePr>
          <p:nvPr>
            <p:extLst>
              <p:ext uri="{D42A27DB-BD31-4B8C-83A1-F6EECF244321}">
                <p14:modId xmlns:p14="http://schemas.microsoft.com/office/powerpoint/2010/main" val="2536804829"/>
              </p:ext>
            </p:extLst>
          </p:nvPr>
        </p:nvGraphicFramePr>
        <p:xfrm>
          <a:off x="1856961" y="1690688"/>
          <a:ext cx="8478078" cy="3515994"/>
        </p:xfrm>
        <a:graphic>
          <a:graphicData uri="http://schemas.openxmlformats.org/drawingml/2006/table">
            <a:tbl>
              <a:tblPr firstRow="1" bandRow="1">
                <a:solidFill>
                  <a:srgbClr val="FFFFFF">
                    <a:alpha val="9804"/>
                  </a:srgbClr>
                </a:solidFill>
                <a:effectLst>
                  <a:outerShdw blurRad="184348" sx="102000" sy="102000" algn="ctr" rotWithShape="0">
                    <a:prstClr val="black">
                      <a:alpha val="10166"/>
                    </a:prstClr>
                  </a:outerShdw>
                </a:effectLst>
                <a:tableStyleId>{2D5ABB26-0587-4C30-8999-92F81FD0307C}</a:tableStyleId>
              </a:tblPr>
              <a:tblGrid>
                <a:gridCol w="2826026">
                  <a:extLst>
                    <a:ext uri="{9D8B030D-6E8A-4147-A177-3AD203B41FA5}">
                      <a16:colId xmlns:a16="http://schemas.microsoft.com/office/drawing/2014/main" val="20000"/>
                    </a:ext>
                  </a:extLst>
                </a:gridCol>
                <a:gridCol w="2826026">
                  <a:extLst>
                    <a:ext uri="{9D8B030D-6E8A-4147-A177-3AD203B41FA5}">
                      <a16:colId xmlns:a16="http://schemas.microsoft.com/office/drawing/2014/main" val="20001"/>
                    </a:ext>
                  </a:extLst>
                </a:gridCol>
                <a:gridCol w="2826026">
                  <a:extLst>
                    <a:ext uri="{9D8B030D-6E8A-4147-A177-3AD203B41FA5}">
                      <a16:colId xmlns:a16="http://schemas.microsoft.com/office/drawing/2014/main" val="20002"/>
                    </a:ext>
                  </a:extLst>
                </a:gridCol>
              </a:tblGrid>
              <a:tr h="331470">
                <a:tc>
                  <a:txBody>
                    <a:bodyPr/>
                    <a:lstStyle/>
                    <a:p>
                      <a:pPr marL="91440">
                        <a:lnSpc>
                          <a:spcPct val="100000"/>
                        </a:lnSpc>
                        <a:spcBef>
                          <a:spcPts val="760"/>
                        </a:spcBef>
                      </a:pPr>
                      <a:r>
                        <a:rPr sz="1400" b="1" i="0" spc="5" dirty="0">
                          <a:solidFill>
                            <a:srgbClr val="FFFFFF"/>
                          </a:solidFill>
                          <a:latin typeface="Calibri" panose="020F0502020204030204" pitchFamily="34" charset="0"/>
                          <a:cs typeface="Calibri" panose="020F0502020204030204" pitchFamily="34" charset="0"/>
                        </a:rPr>
                        <a:t>Condition</a:t>
                      </a:r>
                      <a:endParaRPr sz="140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solidFill>
                      <a:srgbClr val="005E6D"/>
                    </a:solidFill>
                  </a:tcPr>
                </a:tc>
                <a:tc>
                  <a:txBody>
                    <a:bodyPr/>
                    <a:lstStyle/>
                    <a:p>
                      <a:pPr marL="91440" marR="111125" algn="ctr" defTabSz="914400" rtl="0" eaLnBrk="1" latinLnBrk="0" hangingPunct="1">
                        <a:lnSpc>
                          <a:spcPct val="100000"/>
                        </a:lnSpc>
                        <a:spcBef>
                          <a:spcPts val="760"/>
                        </a:spcBef>
                      </a:pPr>
                      <a:r>
                        <a:rPr lang="en-US" sz="1400" b="1" i="0" kern="1200" spc="5" dirty="0">
                          <a:solidFill>
                            <a:srgbClr val="FFFFFF"/>
                          </a:solidFill>
                          <a:latin typeface="Calibri" panose="020F0502020204030204" pitchFamily="34" charset="0"/>
                          <a:ea typeface="+mn-ea"/>
                          <a:cs typeface="Calibri" panose="020F0502020204030204" pitchFamily="34" charset="0"/>
                        </a:rPr>
                        <a:t>NNDSS Event Code</a:t>
                      </a:r>
                      <a:endParaRPr sz="1400" b="1" i="0" kern="1200" spc="5" dirty="0">
                        <a:solidFill>
                          <a:srgbClr val="FFFFFF"/>
                        </a:solidFill>
                        <a:latin typeface="Calibri" panose="020F0502020204030204" pitchFamily="34" charset="0"/>
                        <a:ea typeface="+mn-ea"/>
                        <a:cs typeface="Calibri" panose="020F0502020204030204" pitchFamily="34" charset="0"/>
                      </a:endParaRPr>
                    </a:p>
                  </a:txBody>
                  <a:tcPr marL="0" marR="0" marT="0" marB="0" anchor="ctr">
                    <a:lnL w="6350">
                      <a:solidFill>
                        <a:srgbClr val="FFFFFF"/>
                      </a:solidFill>
                      <a:prstDash val="solid"/>
                    </a:lnL>
                    <a:lnR w="6350">
                      <a:solidFill>
                        <a:srgbClr val="FFFFFF"/>
                      </a:solidFill>
                      <a:prstDash val="solid"/>
                    </a:lnR>
                    <a:solidFill>
                      <a:srgbClr val="005E6D"/>
                    </a:solidFill>
                  </a:tcPr>
                </a:tc>
                <a:tc>
                  <a:txBody>
                    <a:bodyPr/>
                    <a:lstStyle/>
                    <a:p>
                      <a:pPr marL="57150" algn="ctr">
                        <a:lnSpc>
                          <a:spcPct val="100000"/>
                        </a:lnSpc>
                        <a:spcBef>
                          <a:spcPts val="760"/>
                        </a:spcBef>
                      </a:pPr>
                      <a:r>
                        <a:rPr lang="en-US" sz="1400" b="1" i="0" spc="10" dirty="0">
                          <a:solidFill>
                            <a:srgbClr val="FFFFFF"/>
                          </a:solidFill>
                          <a:latin typeface="Calibri" panose="020F0502020204030204" pitchFamily="34" charset="0"/>
                          <a:cs typeface="Calibri" panose="020F0502020204030204" pitchFamily="34" charset="0"/>
                        </a:rPr>
                        <a:t>National Notification Criteria</a:t>
                      </a:r>
                      <a:endParaRPr sz="140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353836">
                <a:tc>
                  <a:txBody>
                    <a:bodyPr/>
                    <a:lstStyle/>
                    <a:p>
                      <a:pPr marL="91440">
                        <a:lnSpc>
                          <a:spcPct val="100000"/>
                        </a:lnSpc>
                        <a:spcBef>
                          <a:spcPts val="530"/>
                        </a:spcBef>
                      </a:pPr>
                      <a:r>
                        <a:rPr lang="en-US" sz="1100" b="0" i="0" dirty="0">
                          <a:solidFill>
                            <a:srgbClr val="231F20"/>
                          </a:solidFill>
                          <a:latin typeface="Calibri" panose="020F0502020204030204" pitchFamily="34" charset="0"/>
                          <a:cs typeface="Calibri" panose="020F0502020204030204" pitchFamily="34" charset="0"/>
                        </a:rPr>
                        <a:t>Hepatitis</a:t>
                      </a:r>
                      <a:r>
                        <a:rPr lang="en-US" sz="1100" b="0" i="0" spc="-15" dirty="0">
                          <a:solidFill>
                            <a:srgbClr val="231F20"/>
                          </a:solidFill>
                          <a:latin typeface="Calibri" panose="020F0502020204030204" pitchFamily="34" charset="0"/>
                          <a:cs typeface="Calibri" panose="020F0502020204030204" pitchFamily="34" charset="0"/>
                        </a:rPr>
                        <a:t> </a:t>
                      </a:r>
                      <a:r>
                        <a:rPr lang="en-US" sz="1100" b="0" i="0" dirty="0">
                          <a:solidFill>
                            <a:srgbClr val="231F20"/>
                          </a:solidFill>
                          <a:latin typeface="Calibri" panose="020F0502020204030204" pitchFamily="34" charset="0"/>
                          <a:cs typeface="Calibri" panose="020F0502020204030204" pitchFamily="34" charset="0"/>
                        </a:rPr>
                        <a:t>A, acute</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B w="6350">
                      <a:solidFill>
                        <a:srgbClr val="005E6D"/>
                      </a:solidFill>
                      <a:prstDash val="solid"/>
                    </a:lnB>
                    <a:solidFill>
                      <a:srgbClr val="FFFFFF"/>
                    </a:solidFill>
                  </a:tcPr>
                </a:tc>
                <a:tc>
                  <a:txBody>
                    <a:bodyPr/>
                    <a:lstStyle/>
                    <a:p>
                      <a:pPr marL="57150" lvl="0" algn="ctr">
                        <a:lnSpc>
                          <a:spcPct val="100000"/>
                        </a:lnSpc>
                        <a:spcBef>
                          <a:spcPts val="530"/>
                        </a:spcBef>
                      </a:pPr>
                      <a:r>
                        <a:rPr lang="en-US" sz="1100" b="0" i="0" spc="5" dirty="0">
                          <a:solidFill>
                            <a:srgbClr val="231F20"/>
                          </a:solidFill>
                          <a:latin typeface="Calibri" panose="020F0502020204030204" pitchFamily="34" charset="0"/>
                          <a:cs typeface="Calibri" panose="020F0502020204030204" pitchFamily="34" charset="0"/>
                        </a:rPr>
                        <a:t>10110</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algn="ctr">
                        <a:lnSpc>
                          <a:spcPct val="100000"/>
                        </a:lnSpc>
                        <a:spcBef>
                          <a:spcPts val="530"/>
                        </a:spcBef>
                      </a:pPr>
                      <a:r>
                        <a:rPr lang="en-US" sz="1100" b="0" i="0" spc="5" dirty="0">
                          <a:solidFill>
                            <a:srgbClr val="231F20"/>
                          </a:solidFill>
                          <a:latin typeface="Calibri" panose="020F0502020204030204" pitchFamily="34" charset="0"/>
                          <a:cs typeface="Calibri" panose="020F0502020204030204" pitchFamily="34" charset="0"/>
                        </a:rPr>
                        <a:t>Yes</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353836">
                <a:tc>
                  <a:txBody>
                    <a:bodyPr/>
                    <a:lstStyle/>
                    <a:p>
                      <a:pPr marL="91440" marR="223520">
                        <a:lnSpc>
                          <a:spcPts val="1000"/>
                        </a:lnSpc>
                        <a:spcBef>
                          <a:spcPts val="484"/>
                        </a:spcBef>
                      </a:pPr>
                      <a:r>
                        <a:rPr lang="en-US" sz="1100" b="0" i="0" spc="5" dirty="0">
                          <a:solidFill>
                            <a:srgbClr val="231F20"/>
                          </a:solidFill>
                          <a:latin typeface="Calibri" panose="020F0502020204030204" pitchFamily="34" charset="0"/>
                          <a:cs typeface="Calibri" panose="020F0502020204030204" pitchFamily="34" charset="0"/>
                        </a:rPr>
                        <a:t>H</a:t>
                      </a:r>
                      <a:r>
                        <a:rPr sz="1100" b="0" i="0" dirty="0">
                          <a:solidFill>
                            <a:srgbClr val="231F20"/>
                          </a:solidFill>
                          <a:latin typeface="Calibri" panose="020F0502020204030204" pitchFamily="34" charset="0"/>
                          <a:cs typeface="Calibri" panose="020F0502020204030204" pitchFamily="34" charset="0"/>
                        </a:rPr>
                        <a:t>epatitis</a:t>
                      </a:r>
                      <a:r>
                        <a:rPr sz="1100" b="0" i="0" spc="-40" dirty="0">
                          <a:solidFill>
                            <a:srgbClr val="231F20"/>
                          </a:solidFill>
                          <a:latin typeface="Calibri" panose="020F0502020204030204" pitchFamily="34" charset="0"/>
                          <a:cs typeface="Calibri" panose="020F0502020204030204" pitchFamily="34" charset="0"/>
                        </a:rPr>
                        <a:t> </a:t>
                      </a:r>
                      <a:r>
                        <a:rPr sz="1100" b="0" i="0" dirty="0">
                          <a:solidFill>
                            <a:srgbClr val="231F20"/>
                          </a:solidFill>
                          <a:latin typeface="Calibri" panose="020F0502020204030204" pitchFamily="34" charset="0"/>
                          <a:cs typeface="Calibri" panose="020F0502020204030204" pitchFamily="34" charset="0"/>
                        </a:rPr>
                        <a:t>B</a:t>
                      </a:r>
                      <a:r>
                        <a:rPr lang="en-US" sz="1100" b="0" i="0" dirty="0">
                          <a:solidFill>
                            <a:srgbClr val="231F20"/>
                          </a:solidFill>
                          <a:latin typeface="Calibri" panose="020F0502020204030204" pitchFamily="34" charset="0"/>
                          <a:cs typeface="Calibri" panose="020F0502020204030204" pitchFamily="34" charset="0"/>
                        </a:rPr>
                        <a:t>, acute</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lvl="0" algn="ctr">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10100</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gn="ctr">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Yes</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353836">
                <a:tc>
                  <a:txBody>
                    <a:bodyPr/>
                    <a:lstStyle/>
                    <a:p>
                      <a:pPr marL="91440" marR="223520">
                        <a:lnSpc>
                          <a:spcPts val="1000"/>
                        </a:lnSpc>
                        <a:spcBef>
                          <a:spcPts val="484"/>
                        </a:spcBef>
                      </a:pPr>
                      <a:r>
                        <a:rPr lang="en-US" sz="1100" b="0" i="0" spc="5" dirty="0">
                          <a:solidFill>
                            <a:srgbClr val="231F20"/>
                          </a:solidFill>
                          <a:latin typeface="Calibri" panose="020F0502020204030204" pitchFamily="34" charset="0"/>
                          <a:cs typeface="Calibri" panose="020F0502020204030204" pitchFamily="34" charset="0"/>
                        </a:rPr>
                        <a:t>Hepatitis B, perinatal</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14350" marR="459105" lvl="1" indent="0" algn="ctr" defTabSz="914400" rtl="0" eaLnBrk="1" fontAlgn="auto" latinLnBrk="0" hangingPunct="1">
                        <a:lnSpc>
                          <a:spcPts val="1000"/>
                        </a:lnSpc>
                        <a:spcBef>
                          <a:spcPts val="484"/>
                        </a:spcBef>
                        <a:spcAft>
                          <a:spcPts val="0"/>
                        </a:spcAft>
                        <a:buClrTx/>
                        <a:buSzTx/>
                        <a:buFontTx/>
                        <a:buNone/>
                        <a:tabLst/>
                        <a:defRPr/>
                      </a:pPr>
                      <a:r>
                        <a:rPr lang="en-US" sz="1100" b="0" i="0" dirty="0">
                          <a:latin typeface="Calibri" panose="020F0502020204030204" pitchFamily="34" charset="0"/>
                          <a:cs typeface="Calibri" panose="020F0502020204030204" pitchFamily="34" charset="0"/>
                        </a:rPr>
                        <a:t>10104</a:t>
                      </a:r>
                    </a:p>
                  </a:txBody>
                  <a:tcPr marL="0" marR="0" marT="0" marB="0" anchor="ctr" anchorCtr="1">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gn="ctr">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Yes</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353836">
                <a:tc>
                  <a:txBody>
                    <a:bodyPr/>
                    <a:lstStyle/>
                    <a:p>
                      <a:pPr marL="91440" marR="223520">
                        <a:lnSpc>
                          <a:spcPts val="1000"/>
                        </a:lnSpc>
                        <a:spcBef>
                          <a:spcPts val="484"/>
                        </a:spcBef>
                      </a:pPr>
                      <a:r>
                        <a:rPr lang="en-US" sz="1100" b="0" i="0" dirty="0">
                          <a:solidFill>
                            <a:srgbClr val="231F20"/>
                          </a:solidFill>
                          <a:latin typeface="Calibri" panose="020F0502020204030204" pitchFamily="34" charset="0"/>
                          <a:cs typeface="Calibri" panose="020F0502020204030204" pitchFamily="34" charset="0"/>
                        </a:rPr>
                        <a:t>Hepatitis B, chronic</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lvl="0" algn="ctr">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10105</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gn="ctr">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Yes</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4"/>
                  </a:ext>
                </a:extLst>
              </a:tr>
              <a:tr h="353836">
                <a:tc>
                  <a:txBody>
                    <a:bodyPr/>
                    <a:lstStyle/>
                    <a:p>
                      <a:pPr marL="91440" marR="217804">
                        <a:lnSpc>
                          <a:spcPts val="1000"/>
                        </a:lnSpc>
                        <a:spcBef>
                          <a:spcPts val="484"/>
                        </a:spcBef>
                      </a:pPr>
                      <a:r>
                        <a:rPr lang="en-US" sz="1100" b="0" i="0" spc="5" dirty="0">
                          <a:solidFill>
                            <a:srgbClr val="231F20"/>
                          </a:solidFill>
                          <a:latin typeface="Calibri" panose="020F0502020204030204" pitchFamily="34" charset="0"/>
                          <a:cs typeface="Calibri" panose="020F0502020204030204" pitchFamily="34" charset="0"/>
                        </a:rPr>
                        <a:t>H</a:t>
                      </a:r>
                      <a:r>
                        <a:rPr sz="1100" b="0" i="0" dirty="0">
                          <a:solidFill>
                            <a:srgbClr val="231F20"/>
                          </a:solidFill>
                          <a:latin typeface="Calibri" panose="020F0502020204030204" pitchFamily="34" charset="0"/>
                          <a:cs typeface="Calibri" panose="020F0502020204030204" pitchFamily="34" charset="0"/>
                        </a:rPr>
                        <a:t>epatitis</a:t>
                      </a:r>
                      <a:r>
                        <a:rPr sz="1100" b="0" i="0" spc="-40" dirty="0">
                          <a:solidFill>
                            <a:srgbClr val="231F20"/>
                          </a:solidFill>
                          <a:latin typeface="Calibri" panose="020F0502020204030204" pitchFamily="34" charset="0"/>
                          <a:cs typeface="Calibri" panose="020F0502020204030204" pitchFamily="34" charset="0"/>
                        </a:rPr>
                        <a:t> </a:t>
                      </a:r>
                      <a:r>
                        <a:rPr sz="1100" b="0" i="0" dirty="0">
                          <a:solidFill>
                            <a:srgbClr val="231F20"/>
                          </a:solidFill>
                          <a:latin typeface="Calibri" panose="020F0502020204030204" pitchFamily="34" charset="0"/>
                          <a:cs typeface="Calibri" panose="020F0502020204030204" pitchFamily="34" charset="0"/>
                        </a:rPr>
                        <a:t>C</a:t>
                      </a:r>
                      <a:r>
                        <a:rPr lang="en-US" sz="1100" b="0" i="0" dirty="0">
                          <a:solidFill>
                            <a:srgbClr val="231F20"/>
                          </a:solidFill>
                          <a:latin typeface="Calibri" panose="020F0502020204030204" pitchFamily="34" charset="0"/>
                          <a:cs typeface="Calibri" panose="020F0502020204030204" pitchFamily="34" charset="0"/>
                        </a:rPr>
                        <a:t>, acute</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14350" marR="459105" lvl="1" algn="ctr">
                        <a:lnSpc>
                          <a:spcPts val="1000"/>
                        </a:lnSpc>
                        <a:spcBef>
                          <a:spcPts val="484"/>
                        </a:spcBef>
                      </a:pPr>
                      <a:r>
                        <a:rPr lang="en-US" sz="1100" b="0" i="0" dirty="0">
                          <a:solidFill>
                            <a:srgbClr val="231F20"/>
                          </a:solidFill>
                          <a:latin typeface="Calibri" panose="020F0502020204030204" pitchFamily="34" charset="0"/>
                          <a:cs typeface="Calibri" panose="020F0502020204030204" pitchFamily="34" charset="0"/>
                        </a:rPr>
                        <a:t>10101</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244475" lvl="0" algn="ctr">
                        <a:lnSpc>
                          <a:spcPts val="1000"/>
                        </a:lnSpc>
                        <a:spcBef>
                          <a:spcPts val="484"/>
                        </a:spcBef>
                      </a:pPr>
                      <a:r>
                        <a:rPr lang="en-US" sz="1100" b="0" i="0" dirty="0">
                          <a:solidFill>
                            <a:srgbClr val="231F20"/>
                          </a:solidFill>
                          <a:latin typeface="Calibri" panose="020F0502020204030204" pitchFamily="34" charset="0"/>
                          <a:cs typeface="Calibri" panose="020F0502020204030204" pitchFamily="34" charset="0"/>
                        </a:rPr>
                        <a:t>    Yes</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5"/>
                  </a:ext>
                </a:extLst>
              </a:tr>
              <a:tr h="353836">
                <a:tc>
                  <a:txBody>
                    <a:bodyPr/>
                    <a:lstStyle/>
                    <a:p>
                      <a:pPr marL="91440" marR="217804">
                        <a:lnSpc>
                          <a:spcPts val="1000"/>
                        </a:lnSpc>
                        <a:spcBef>
                          <a:spcPts val="484"/>
                        </a:spcBef>
                      </a:pPr>
                      <a:r>
                        <a:rPr lang="en-US" sz="1100" b="0" i="0" spc="5" dirty="0">
                          <a:solidFill>
                            <a:srgbClr val="231F20"/>
                          </a:solidFill>
                          <a:latin typeface="Calibri" panose="020F0502020204030204" pitchFamily="34" charset="0"/>
                          <a:cs typeface="Calibri" panose="020F0502020204030204" pitchFamily="34" charset="0"/>
                        </a:rPr>
                        <a:t>Hepatitis C, perinatal</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14350" marR="459105" lvl="1" algn="ctr">
                        <a:lnSpc>
                          <a:spcPts val="1000"/>
                        </a:lnSpc>
                        <a:spcBef>
                          <a:spcPts val="484"/>
                        </a:spcBef>
                      </a:pPr>
                      <a:r>
                        <a:rPr lang="en-US" sz="1100" b="0" i="0" dirty="0">
                          <a:solidFill>
                            <a:srgbClr val="231F20"/>
                          </a:solidFill>
                          <a:latin typeface="Calibri" panose="020F0502020204030204" pitchFamily="34" charset="0"/>
                          <a:cs typeface="Calibri" panose="020F0502020204030204" pitchFamily="34" charset="0"/>
                        </a:rPr>
                        <a:t>50248</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244475" lvl="0" algn="ctr">
                        <a:lnSpc>
                          <a:spcPts val="1000"/>
                        </a:lnSpc>
                        <a:spcBef>
                          <a:spcPts val="484"/>
                        </a:spcBef>
                      </a:pPr>
                      <a:r>
                        <a:rPr lang="en-US" sz="1100" b="0" i="0" dirty="0">
                          <a:solidFill>
                            <a:srgbClr val="231F20"/>
                          </a:solidFill>
                          <a:latin typeface="Calibri" panose="020F0502020204030204" pitchFamily="34" charset="0"/>
                          <a:cs typeface="Calibri" panose="020F0502020204030204" pitchFamily="34" charset="0"/>
                        </a:rPr>
                        <a:t>    Yes</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6"/>
                  </a:ext>
                </a:extLst>
              </a:tr>
              <a:tr h="353836">
                <a:tc>
                  <a:txBody>
                    <a:bodyPr/>
                    <a:lstStyle/>
                    <a:p>
                      <a:pPr marL="91440" marR="217804">
                        <a:lnSpc>
                          <a:spcPts val="1000"/>
                        </a:lnSpc>
                        <a:spcBef>
                          <a:spcPts val="484"/>
                        </a:spcBef>
                      </a:pPr>
                      <a:r>
                        <a:rPr lang="en-US" sz="1100" b="0" i="0" dirty="0">
                          <a:solidFill>
                            <a:srgbClr val="231F20"/>
                          </a:solidFill>
                          <a:latin typeface="Calibri" panose="020F0502020204030204" pitchFamily="34" charset="0"/>
                          <a:cs typeface="Calibri" panose="020F0502020204030204" pitchFamily="34" charset="0"/>
                        </a:rPr>
                        <a:t>Hepatitis C, chronic</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lvl="0" algn="ctr">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10106</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R w="6350">
                      <a:solidFill>
                        <a:srgbClr val="005E6D"/>
                      </a:solidFill>
                      <a:prstDash val="soli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algn="ctr">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Yes</a:t>
                      </a:r>
                      <a:endParaRPr sz="1100" b="0" i="0" dirty="0">
                        <a:latin typeface="Calibri" panose="020F0502020204030204" pitchFamily="34" charset="0"/>
                        <a:cs typeface="Calibri" panose="020F0502020204030204" pitchFamily="34" charset="0"/>
                      </a:endParaRPr>
                    </a:p>
                  </a:txBody>
                  <a:tcPr marL="0" marR="0" marT="0" marB="0" anchor="ctr" anchorCtr="1">
                    <a:lnL w="6350">
                      <a:solidFill>
                        <a:srgbClr val="005E6D"/>
                      </a:solidFill>
                      <a:prstDash val="solid"/>
                    </a:lnL>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53836">
                <a:tc>
                  <a:txBody>
                    <a:bodyPr/>
                    <a:lstStyle/>
                    <a:p>
                      <a:pPr marL="91440" marR="217804">
                        <a:lnSpc>
                          <a:spcPts val="1000"/>
                        </a:lnSpc>
                        <a:spcBef>
                          <a:spcPts val="484"/>
                        </a:spcBef>
                      </a:pPr>
                      <a:r>
                        <a:rPr lang="en-US" sz="1100" b="0" i="0" dirty="0">
                          <a:latin typeface="Calibri" panose="020F0502020204030204" pitchFamily="34" charset="0"/>
                          <a:cs typeface="Calibri" panose="020F0502020204030204" pitchFamily="34" charset="0"/>
                        </a:rPr>
                        <a:t>Hepatitis D, acute*</a:t>
                      </a:r>
                      <a:endParaRPr sz="1100" b="0" i="0" dirty="0">
                        <a:latin typeface="Calibri" panose="020F0502020204030204" pitchFamily="34" charset="0"/>
                        <a:cs typeface="Calibri" panose="020F0502020204030204" pitchFamily="34" charset="0"/>
                      </a:endParaRPr>
                    </a:p>
                  </a:txBody>
                  <a:tcPr marL="0" marR="0" marT="0" marB="0" anchor="ctr">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lvl="0" algn="ctr">
                        <a:lnSpc>
                          <a:spcPct val="100000"/>
                        </a:lnSpc>
                        <a:spcBef>
                          <a:spcPts val="885"/>
                        </a:spcBef>
                      </a:pPr>
                      <a:r>
                        <a:rPr lang="en-US" sz="1100" b="0" i="0" dirty="0">
                          <a:latin typeface="Calibri" panose="020F0502020204030204" pitchFamily="34" charset="0"/>
                          <a:cs typeface="Calibri" panose="020F0502020204030204" pitchFamily="34" charset="0"/>
                        </a:rPr>
                        <a:t>10102</a:t>
                      </a:r>
                      <a:endParaRPr sz="1100" b="0" i="0" dirty="0">
                        <a:latin typeface="Calibri" panose="020F0502020204030204" pitchFamily="34" charset="0"/>
                        <a:cs typeface="Calibri" panose="020F0502020204030204" pitchFamily="34" charset="0"/>
                      </a:endParaRPr>
                    </a:p>
                  </a:txBody>
                  <a:tcPr marL="0" marR="0" marT="0" marB="0"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57150" algn="ctr">
                        <a:lnSpc>
                          <a:spcPct val="100000"/>
                        </a:lnSpc>
                        <a:spcBef>
                          <a:spcPts val="885"/>
                        </a:spcBef>
                      </a:pPr>
                      <a:r>
                        <a:rPr lang="en-US" sz="1100" b="0" i="0" dirty="0">
                          <a:latin typeface="Calibri" panose="020F0502020204030204" pitchFamily="34" charset="0"/>
                          <a:cs typeface="Calibri" panose="020F0502020204030204" pitchFamily="34" charset="0"/>
                        </a:rPr>
                        <a:t>No</a:t>
                      </a:r>
                      <a:endParaRPr sz="1100" b="0" i="0" dirty="0">
                        <a:latin typeface="Calibri" panose="020F0502020204030204" pitchFamily="34" charset="0"/>
                        <a:cs typeface="Calibri" panose="020F0502020204030204" pitchFamily="34" charset="0"/>
                      </a:endParaRPr>
                    </a:p>
                  </a:txBody>
                  <a:tcPr marL="0" marR="0" marT="0" marB="0" anchor="ctr" anchorCtr="1">
                    <a:lnL w="6350" cap="flat" cmpd="sng" algn="ctr">
                      <a:solidFill>
                        <a:srgbClr val="005E6D"/>
                      </a:solidFill>
                      <a:prstDash val="solid"/>
                      <a:round/>
                      <a:headEnd type="none" w="med" len="med"/>
                      <a:tailEnd type="none" w="med" len="med"/>
                    </a:lnL>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863325299"/>
                  </a:ext>
                </a:extLst>
              </a:tr>
              <a:tr h="353836">
                <a:tc>
                  <a:txBody>
                    <a:bodyPr/>
                    <a:lstStyle/>
                    <a:p>
                      <a:pPr marL="91440" marR="217804">
                        <a:lnSpc>
                          <a:spcPts val="1000"/>
                        </a:lnSpc>
                        <a:spcBef>
                          <a:spcPts val="484"/>
                        </a:spcBef>
                      </a:pPr>
                      <a:r>
                        <a:rPr lang="en-US" sz="1100" b="0" i="0" dirty="0">
                          <a:latin typeface="Calibri" panose="020F0502020204030204" pitchFamily="34" charset="0"/>
                          <a:cs typeface="Calibri" panose="020F0502020204030204" pitchFamily="34" charset="0"/>
                        </a:rPr>
                        <a:t>Hepatitis E, acute</a:t>
                      </a:r>
                      <a:endParaRPr sz="1100" b="0" i="0" dirty="0">
                        <a:latin typeface="Calibri" panose="020F0502020204030204" pitchFamily="34" charset="0"/>
                        <a:cs typeface="Calibri" panose="020F0502020204030204" pitchFamily="34" charset="0"/>
                      </a:endParaRPr>
                    </a:p>
                  </a:txBody>
                  <a:tcPr marL="0" marR="0" marT="0" marB="0" anchor="ctr">
                    <a:lnR w="6350" cap="flat" cmpd="sng" algn="ctr">
                      <a:solidFill>
                        <a:srgbClr val="005E6D"/>
                      </a:solidFill>
                      <a:prstDash val="solid"/>
                      <a:round/>
                      <a:headEnd type="none" w="med" len="med"/>
                      <a:tailEnd type="none" w="med" len="med"/>
                    </a:lnR>
                    <a:lnT w="6350">
                      <a:solidFill>
                        <a:srgbClr val="005E6D"/>
                      </a:solidFill>
                      <a:prstDash val="solid"/>
                    </a:lnT>
                    <a:solidFill>
                      <a:srgbClr val="FFFFFF"/>
                    </a:solidFill>
                  </a:tcPr>
                </a:tc>
                <a:tc>
                  <a:txBody>
                    <a:bodyPr/>
                    <a:lstStyle/>
                    <a:p>
                      <a:pPr marL="57150" lvl="0" algn="ctr">
                        <a:lnSpc>
                          <a:spcPct val="100000"/>
                        </a:lnSpc>
                        <a:spcBef>
                          <a:spcPts val="885"/>
                        </a:spcBef>
                      </a:pPr>
                      <a:r>
                        <a:rPr lang="en-US" sz="1100" b="0" i="0" dirty="0">
                          <a:latin typeface="Calibri" panose="020F0502020204030204" pitchFamily="34" charset="0"/>
                          <a:cs typeface="Calibri" panose="020F0502020204030204" pitchFamily="34" charset="0"/>
                        </a:rPr>
                        <a:t>10103</a:t>
                      </a:r>
                      <a:endParaRPr sz="1100" b="0" i="0" dirty="0">
                        <a:latin typeface="Calibri" panose="020F0502020204030204" pitchFamily="34" charset="0"/>
                        <a:cs typeface="Calibri" panose="020F0502020204030204" pitchFamily="34" charset="0"/>
                      </a:endParaRPr>
                    </a:p>
                  </a:txBody>
                  <a:tcPr marL="0" marR="0" marT="0" marB="0" anchor="ctr" anchorCtr="1">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a:solidFill>
                        <a:srgbClr val="005E6D"/>
                      </a:solidFill>
                      <a:prstDash val="solid"/>
                    </a:lnT>
                    <a:solidFill>
                      <a:srgbClr val="FFFFFF"/>
                    </a:solidFill>
                  </a:tcPr>
                </a:tc>
                <a:tc>
                  <a:txBody>
                    <a:bodyPr/>
                    <a:lstStyle/>
                    <a:p>
                      <a:pPr marL="57150" algn="ctr">
                        <a:lnSpc>
                          <a:spcPct val="100000"/>
                        </a:lnSpc>
                        <a:spcBef>
                          <a:spcPts val="885"/>
                        </a:spcBef>
                      </a:pPr>
                      <a:r>
                        <a:rPr lang="en-US" sz="1100" b="0" i="0" dirty="0">
                          <a:latin typeface="Calibri" panose="020F0502020204030204" pitchFamily="34" charset="0"/>
                          <a:cs typeface="Calibri" panose="020F0502020204030204" pitchFamily="34" charset="0"/>
                        </a:rPr>
                        <a:t>No</a:t>
                      </a:r>
                      <a:endParaRPr sz="1100" b="0" i="0" dirty="0">
                        <a:latin typeface="Calibri" panose="020F0502020204030204" pitchFamily="34" charset="0"/>
                        <a:cs typeface="Calibri" panose="020F0502020204030204" pitchFamily="34" charset="0"/>
                      </a:endParaRPr>
                    </a:p>
                  </a:txBody>
                  <a:tcPr marL="0" marR="0" marT="0" marB="0" anchor="ctr" anchorCtr="1">
                    <a:lnL w="6350" cap="flat" cmpd="sng" algn="ctr">
                      <a:solidFill>
                        <a:srgbClr val="005E6D"/>
                      </a:solidFill>
                      <a:prstDash val="solid"/>
                      <a:round/>
                      <a:headEnd type="none" w="med" len="med"/>
                      <a:tailEnd type="none" w="med" len="med"/>
                    </a:lnL>
                    <a:lnT w="6350">
                      <a:solidFill>
                        <a:srgbClr val="005E6D"/>
                      </a:solidFill>
                      <a:prstDash val="solid"/>
                    </a:lnT>
                    <a:solidFill>
                      <a:srgbClr val="FFFFFF"/>
                    </a:solidFill>
                  </a:tcPr>
                </a:tc>
                <a:extLst>
                  <a:ext uri="{0D108BD9-81ED-4DB2-BD59-A6C34878D82A}">
                    <a16:rowId xmlns:a16="http://schemas.microsoft.com/office/drawing/2014/main" val="3502915964"/>
                  </a:ext>
                </a:extLst>
              </a:tr>
            </a:tbl>
          </a:graphicData>
        </a:graphic>
      </p:graphicFrame>
      <p:sp>
        <p:nvSpPr>
          <p:cNvPr id="3" name="Table 1-2 Footnotes">
            <a:extLst>
              <a:ext uri="{FF2B5EF4-FFF2-40B4-BE49-F238E27FC236}">
                <a16:creationId xmlns:a16="http://schemas.microsoft.com/office/drawing/2014/main" id="{E85536ED-9751-B14D-BD88-327FD282CA48}"/>
              </a:ext>
            </a:extLst>
          </p:cNvPr>
          <p:cNvSpPr>
            <a:spLocks noGrp="1"/>
          </p:cNvSpPr>
          <p:nvPr>
            <p:ph type="body" idx="1"/>
          </p:nvPr>
        </p:nvSpPr>
        <p:spPr>
          <a:xfrm>
            <a:off x="1759407" y="5432025"/>
            <a:ext cx="6766222" cy="472468"/>
          </a:xfrm>
        </p:spPr>
        <p:txBody>
          <a:bodyPr/>
          <a:lstStyle/>
          <a:p>
            <a:r>
              <a:rPr lang="en-US" dirty="0">
                <a:solidFill>
                  <a:srgbClr val="595959"/>
                </a:solidFill>
              </a:rPr>
              <a:t>*Hepatitis D is considered a coinfection or superinfection that can only occur in the presence of hepatitis B virus infection.</a:t>
            </a:r>
          </a:p>
        </p:txBody>
      </p:sp>
    </p:spTree>
    <p:extLst>
      <p:ext uri="{BB962C8B-B14F-4D97-AF65-F5344CB8AC3E}">
        <p14:creationId xmlns:p14="http://schemas.microsoft.com/office/powerpoint/2010/main" val="2184993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A4F0-CB16-EC4F-9E05-7738479C59FD}"/>
              </a:ext>
            </a:extLst>
          </p:cNvPr>
          <p:cNvSpPr>
            <a:spLocks noGrp="1"/>
          </p:cNvSpPr>
          <p:nvPr>
            <p:ph type="title"/>
          </p:nvPr>
        </p:nvSpPr>
        <p:spPr/>
        <p:txBody>
          <a:bodyPr>
            <a:noAutofit/>
          </a:bodyPr>
          <a:lstStyle/>
          <a:p>
            <a:r>
              <a:rPr lang="en-US" dirty="0"/>
              <a:t>Table 4-2. US Centers for Disease Control and Prevention (CDC) and Council of State and Territorial Epidemiologists (CSTE) case definitions for acute and chronic hepatitis C, 2020</a:t>
            </a:r>
            <a:br>
              <a:rPr lang="en-US" dirty="0"/>
            </a:br>
            <a:endParaRPr lang="en-US" dirty="0"/>
          </a:p>
        </p:txBody>
      </p:sp>
      <p:graphicFrame>
        <p:nvGraphicFramePr>
          <p:cNvPr id="5" name="Table 4-2">
            <a:extLst>
              <a:ext uri="{FF2B5EF4-FFF2-40B4-BE49-F238E27FC236}">
                <a16:creationId xmlns:a16="http://schemas.microsoft.com/office/drawing/2014/main" id="{60967FAE-6884-9E4A-ABF2-22A4F6AAC151}"/>
              </a:ext>
            </a:extLst>
          </p:cNvPr>
          <p:cNvGraphicFramePr>
            <a:graphicFrameLocks noGrp="1"/>
          </p:cNvGraphicFramePr>
          <p:nvPr>
            <p:extLst>
              <p:ext uri="{D42A27DB-BD31-4B8C-83A1-F6EECF244321}">
                <p14:modId xmlns:p14="http://schemas.microsoft.com/office/powerpoint/2010/main" val="2729034774"/>
              </p:ext>
            </p:extLst>
          </p:nvPr>
        </p:nvGraphicFramePr>
        <p:xfrm>
          <a:off x="1962150" y="1581151"/>
          <a:ext cx="8324850" cy="4008627"/>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1031835">
                  <a:extLst>
                    <a:ext uri="{9D8B030D-6E8A-4147-A177-3AD203B41FA5}">
                      <a16:colId xmlns:a16="http://schemas.microsoft.com/office/drawing/2014/main" val="20000"/>
                    </a:ext>
                  </a:extLst>
                </a:gridCol>
                <a:gridCol w="7293015">
                  <a:extLst>
                    <a:ext uri="{9D8B030D-6E8A-4147-A177-3AD203B41FA5}">
                      <a16:colId xmlns:a16="http://schemas.microsoft.com/office/drawing/2014/main" val="20001"/>
                    </a:ext>
                  </a:extLst>
                </a:gridCol>
              </a:tblGrid>
              <a:tr h="262255">
                <a:tc>
                  <a:txBody>
                    <a:bodyPr/>
                    <a:lstStyle/>
                    <a:p>
                      <a:pPr marL="59055">
                        <a:lnSpc>
                          <a:spcPct val="100000"/>
                        </a:lnSpc>
                        <a:spcBef>
                          <a:spcPts val="489"/>
                        </a:spcBef>
                      </a:pPr>
                      <a:r>
                        <a:rPr sz="1100" b="1" i="0" spc="10" dirty="0">
                          <a:solidFill>
                            <a:srgbClr val="FFFFFF"/>
                          </a:solidFill>
                          <a:latin typeface="Calibri" panose="020F0502020204030204" pitchFamily="34" charset="0"/>
                          <a:cs typeface="Calibri" panose="020F0502020204030204" pitchFamily="34" charset="0"/>
                        </a:rPr>
                        <a:t>Criteria</a:t>
                      </a:r>
                      <a:r>
                        <a:rPr sz="1100" b="1" i="0" spc="5" dirty="0">
                          <a:solidFill>
                            <a:srgbClr val="FFFFFF"/>
                          </a:solidFill>
                          <a:latin typeface="Calibri" panose="020F0502020204030204" pitchFamily="34" charset="0"/>
                          <a:cs typeface="Calibri" panose="020F0502020204030204" pitchFamily="34" charset="0"/>
                        </a:rPr>
                        <a:t> Type</a:t>
                      </a:r>
                      <a:endParaRPr sz="110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solidFill>
                      <a:srgbClr val="005E6D"/>
                    </a:solidFill>
                  </a:tcPr>
                </a:tc>
                <a:tc>
                  <a:txBody>
                    <a:bodyPr/>
                    <a:lstStyle/>
                    <a:p>
                      <a:pPr marL="1905" algn="ctr">
                        <a:lnSpc>
                          <a:spcPct val="100000"/>
                        </a:lnSpc>
                        <a:spcBef>
                          <a:spcPts val="489"/>
                        </a:spcBef>
                      </a:pPr>
                      <a:r>
                        <a:rPr sz="1100" b="1" i="0" spc="15" dirty="0">
                          <a:solidFill>
                            <a:srgbClr val="FFFFFF"/>
                          </a:solidFill>
                          <a:latin typeface="Calibri" panose="020F0502020204030204" pitchFamily="34" charset="0"/>
                          <a:cs typeface="Calibri" panose="020F0502020204030204" pitchFamily="34" charset="0"/>
                        </a:rPr>
                        <a:t>Criteria</a:t>
                      </a:r>
                      <a:endParaRPr sz="110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426720">
                <a:tc>
                  <a:txBody>
                    <a:bodyPr/>
                    <a:lstStyle/>
                    <a:p>
                      <a:pPr marL="57150">
                        <a:lnSpc>
                          <a:spcPct val="100000"/>
                        </a:lnSpc>
                        <a:spcBef>
                          <a:spcPts val="335"/>
                        </a:spcBef>
                      </a:pPr>
                      <a:r>
                        <a:rPr sz="1000" b="0" i="0" spc="5" dirty="0">
                          <a:solidFill>
                            <a:srgbClr val="231F20"/>
                          </a:solidFill>
                          <a:latin typeface="Calibri" panose="020F0502020204030204" pitchFamily="34" charset="0"/>
                          <a:cs typeface="Calibri" panose="020F0502020204030204" pitchFamily="34" charset="0"/>
                        </a:rPr>
                        <a:t>Age</a:t>
                      </a:r>
                      <a:endParaRPr sz="1000" b="0" i="0" dirty="0">
                        <a:latin typeface="Calibri" panose="020F0502020204030204" pitchFamily="34" charset="0"/>
                        <a:cs typeface="Calibri" panose="020F0502020204030204" pitchFamily="34" charset="0"/>
                      </a:endParaRPr>
                    </a:p>
                  </a:txBody>
                  <a:tcPr marL="0" marR="0" marT="42545" marB="0">
                    <a:lnR w="6350">
                      <a:solidFill>
                        <a:srgbClr val="005E6D"/>
                      </a:solidFill>
                      <a:prstDash val="solid"/>
                    </a:lnR>
                    <a:lnB w="6350">
                      <a:solidFill>
                        <a:srgbClr val="005E6D"/>
                      </a:solidFill>
                      <a:prstDash val="solid"/>
                    </a:lnB>
                    <a:solidFill>
                      <a:srgbClr val="E5EEF0"/>
                    </a:solidFill>
                  </a:tcPr>
                </a:tc>
                <a:tc>
                  <a:txBody>
                    <a:bodyPr/>
                    <a:lstStyle/>
                    <a:p>
                      <a:pPr marL="171450" indent="-114300">
                        <a:lnSpc>
                          <a:spcPct val="100000"/>
                        </a:lnSpc>
                        <a:spcBef>
                          <a:spcPts val="335"/>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&gt;36</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age,</a:t>
                      </a:r>
                      <a:r>
                        <a:rPr sz="1000" b="0" i="0" spc="5"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OR</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u="sng" dirty="0">
                          <a:solidFill>
                            <a:srgbClr val="231F20"/>
                          </a:solidFill>
                          <a:uFill>
                            <a:solidFill>
                              <a:srgbClr val="231F20"/>
                            </a:solidFill>
                          </a:uFill>
                          <a:latin typeface="Calibri" panose="020F0502020204030204" pitchFamily="34" charset="0"/>
                          <a:cs typeface="Calibri" panose="020F0502020204030204" pitchFamily="34" charset="0"/>
                        </a:rPr>
                        <a:t>&lt;</a:t>
                      </a:r>
                      <a:r>
                        <a:rPr sz="1000" b="0" i="0" dirty="0">
                          <a:solidFill>
                            <a:srgbClr val="231F20"/>
                          </a:solidFill>
                          <a:latin typeface="Calibri" panose="020F0502020204030204" pitchFamily="34" charset="0"/>
                          <a:cs typeface="Calibri" panose="020F0502020204030204" pitchFamily="34" charset="0"/>
                        </a:rPr>
                        <a:t>36</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age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and</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the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mode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exposure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was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perinatal</a:t>
                      </a:r>
                      <a:endParaRPr sz="1000" b="0" i="0" dirty="0">
                        <a:latin typeface="Calibri" panose="020F0502020204030204" pitchFamily="34" charset="0"/>
                        <a:cs typeface="Calibri" panose="020F0502020204030204" pitchFamily="34" charset="0"/>
                      </a:endParaRPr>
                    </a:p>
                  </a:txBody>
                  <a:tcPr marL="0" marR="0" marT="42545" marB="0">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940907">
                <a:tc>
                  <a:txBody>
                    <a:bodyPr/>
                    <a:lstStyle/>
                    <a:p>
                      <a:pPr marL="57150">
                        <a:lnSpc>
                          <a:spcPct val="100000"/>
                        </a:lnSpc>
                        <a:spcBef>
                          <a:spcPts val="385"/>
                        </a:spcBef>
                      </a:pPr>
                      <a:r>
                        <a:rPr sz="1000" b="0" i="0" spc="5" dirty="0">
                          <a:solidFill>
                            <a:srgbClr val="231F20"/>
                          </a:solidFill>
                          <a:latin typeface="Calibri" panose="020F0502020204030204" pitchFamily="34" charset="0"/>
                          <a:cs typeface="Calibri" panose="020F0502020204030204" pitchFamily="34" charset="0"/>
                        </a:rPr>
                        <a:t>Clinical</a:t>
                      </a:r>
                      <a:endParaRPr sz="1000" b="0" i="0">
                        <a:latin typeface="Calibri" panose="020F0502020204030204" pitchFamily="34" charset="0"/>
                        <a:cs typeface="Calibri" panose="020F0502020204030204" pitchFamily="34" charset="0"/>
                      </a:endParaRPr>
                    </a:p>
                  </a:txBody>
                  <a:tcPr marL="0" marR="0" marT="48895" marB="0">
                    <a:lnR w="6350">
                      <a:solidFill>
                        <a:srgbClr val="005E6D"/>
                      </a:solidFill>
                      <a:prstDash val="solid"/>
                    </a:lnR>
                    <a:lnT w="6350">
                      <a:solidFill>
                        <a:srgbClr val="005E6D"/>
                      </a:solidFill>
                      <a:prstDash val="solid"/>
                    </a:lnT>
                    <a:lnB w="6350">
                      <a:solidFill>
                        <a:srgbClr val="005E6D"/>
                      </a:solidFill>
                      <a:prstDash val="solid"/>
                    </a:lnB>
                    <a:solidFill>
                      <a:srgbClr val="E5EEF0"/>
                    </a:solidFill>
                  </a:tcPr>
                </a:tc>
                <a:tc>
                  <a:txBody>
                    <a:bodyPr/>
                    <a:lstStyle/>
                    <a:p>
                      <a:pPr marL="171450" indent="-114300">
                        <a:lnSpc>
                          <a:spcPct val="100000"/>
                        </a:lnSpc>
                        <a:spcBef>
                          <a:spcPts val="385"/>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Jaundice,</a:t>
                      </a:r>
                      <a:r>
                        <a:rPr sz="1000" b="0" i="0" spc="-15"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OR</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Peak</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elevated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total</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bilirubin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levels</a:t>
                      </a:r>
                      <a:r>
                        <a:rPr sz="1000" b="0" i="0" spc="20" dirty="0">
                          <a:solidFill>
                            <a:srgbClr val="231F20"/>
                          </a:solidFill>
                          <a:latin typeface="Calibri" panose="020F0502020204030204" pitchFamily="34" charset="0"/>
                          <a:cs typeface="Calibri" panose="020F0502020204030204" pitchFamily="34" charset="0"/>
                        </a:rPr>
                        <a:t> </a:t>
                      </a:r>
                      <a:r>
                        <a:rPr sz="1000" b="0" i="0" u="sng" dirty="0">
                          <a:solidFill>
                            <a:srgbClr val="231F20"/>
                          </a:solidFill>
                          <a:uFill>
                            <a:solidFill>
                              <a:srgbClr val="231F20"/>
                            </a:solidFill>
                          </a:uFill>
                          <a:latin typeface="Calibri" panose="020F0502020204030204" pitchFamily="34" charset="0"/>
                          <a:cs typeface="Calibri" panose="020F0502020204030204" pitchFamily="34" charset="0"/>
                        </a:rPr>
                        <a:t>&gt;</a:t>
                      </a:r>
                      <a:r>
                        <a:rPr sz="1000" b="0" i="0" dirty="0">
                          <a:solidFill>
                            <a:srgbClr val="231F20"/>
                          </a:solidFill>
                          <a:latin typeface="Calibri" panose="020F0502020204030204" pitchFamily="34" charset="0"/>
                          <a:cs typeface="Calibri" panose="020F0502020204030204" pitchFamily="34" charset="0"/>
                        </a:rPr>
                        <a:t>3.0</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mg/dL,</a:t>
                      </a:r>
                      <a:r>
                        <a:rPr sz="1000" b="0" i="0" spc="25"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OR</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Peak</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elevated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serum</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alanine</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aminotransferase</a:t>
                      </a:r>
                      <a:r>
                        <a:rPr sz="1000" b="0" i="0" spc="25" dirty="0">
                          <a:solidFill>
                            <a:srgbClr val="231F20"/>
                          </a:solidFill>
                          <a:latin typeface="Calibri" panose="020F0502020204030204" pitchFamily="34" charset="0"/>
                          <a:cs typeface="Calibri" panose="020F0502020204030204" pitchFamily="34" charset="0"/>
                        </a:rPr>
                        <a:t> </a:t>
                      </a:r>
                      <a:r>
                        <a:rPr sz="1000" b="0" i="0" spc="-15" dirty="0">
                          <a:solidFill>
                            <a:srgbClr val="231F20"/>
                          </a:solidFill>
                          <a:latin typeface="Calibri" panose="020F0502020204030204" pitchFamily="34" charset="0"/>
                          <a:cs typeface="Calibri" panose="020F0502020204030204" pitchFamily="34" charset="0"/>
                        </a:rPr>
                        <a:t>(ALT)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&gt;200</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IU/L,</a:t>
                      </a:r>
                      <a:r>
                        <a:rPr sz="1000" b="0" i="0" spc="3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marR="292100" indent="-114300">
                        <a:lnSpc>
                          <a:spcPts val="1000"/>
                        </a:lnSpc>
                        <a:spcBef>
                          <a:spcPts val="4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The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absence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more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likely</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diagnosis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(which</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may</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include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evidence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acute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liver</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disease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due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a:t>
                      </a:r>
                      <a:r>
                        <a:rPr sz="1000" b="0" i="0" spc="2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other</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causes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or</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advanced</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liver</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disease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due</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pre-existing</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chronic</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hepatitis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or</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other</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causes,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such</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as</a:t>
                      </a:r>
                      <a:r>
                        <a:rPr sz="1000" b="0" i="0" spc="2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alcohol</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exposure,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other</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viral</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hepatitis,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hemochromatosis,</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etc.)</a:t>
                      </a:r>
                      <a:endParaRPr sz="1000" b="0" i="0" dirty="0">
                        <a:latin typeface="Calibri" panose="020F0502020204030204" pitchFamily="34" charset="0"/>
                        <a:cs typeface="Calibri" panose="020F0502020204030204" pitchFamily="34" charset="0"/>
                      </a:endParaRPr>
                    </a:p>
                  </a:txBody>
                  <a:tcPr marL="0" marR="0" marT="48895" marB="0">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629920">
                <a:tc>
                  <a:txBody>
                    <a:bodyPr/>
                    <a:lstStyle/>
                    <a:p>
                      <a:pPr marL="57150" marR="97155">
                        <a:lnSpc>
                          <a:spcPts val="1000"/>
                        </a:lnSpc>
                        <a:spcBef>
                          <a:spcPts val="484"/>
                        </a:spcBef>
                      </a:pPr>
                      <a:r>
                        <a:rPr sz="1000" b="0" i="0" spc="5" dirty="0">
                          <a:solidFill>
                            <a:srgbClr val="231F20"/>
                          </a:solidFill>
                          <a:latin typeface="Calibri" panose="020F0502020204030204" pitchFamily="34" charset="0"/>
                          <a:cs typeface="Calibri" panose="020F0502020204030204" pitchFamily="34" charset="0"/>
                        </a:rPr>
                        <a:t>Confirmatory</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Laboratory</a:t>
                      </a:r>
                      <a:endParaRPr sz="1000" b="0" i="0" dirty="0">
                        <a:latin typeface="Calibri" panose="020F0502020204030204" pitchFamily="34" charset="0"/>
                        <a:cs typeface="Calibri" panose="020F0502020204030204" pitchFamily="34" charset="0"/>
                      </a:endParaRPr>
                    </a:p>
                  </a:txBody>
                  <a:tcPr marL="0" marR="0" marT="61594" marB="0">
                    <a:lnR w="6350">
                      <a:solidFill>
                        <a:srgbClr val="005E6D"/>
                      </a:solidFill>
                      <a:prstDash val="solid"/>
                    </a:lnR>
                    <a:lnT w="6350">
                      <a:solidFill>
                        <a:srgbClr val="005E6D"/>
                      </a:solidFill>
                      <a:prstDash val="solid"/>
                    </a:lnT>
                    <a:lnB w="6350">
                      <a:solidFill>
                        <a:srgbClr val="005E6D"/>
                      </a:solidFill>
                      <a:prstDash val="solid"/>
                    </a:lnB>
                    <a:solidFill>
                      <a:srgbClr val="E5EEF0"/>
                    </a:solidFill>
                  </a:tcPr>
                </a:tc>
                <a:tc>
                  <a:txBody>
                    <a:bodyPr/>
                    <a:lstStyle/>
                    <a:p>
                      <a:pPr marL="57150">
                        <a:lnSpc>
                          <a:spcPct val="100000"/>
                        </a:lnSpc>
                        <a:spcBef>
                          <a:spcPts val="484"/>
                        </a:spcBef>
                      </a:pPr>
                      <a:r>
                        <a:rPr sz="1000" b="0" i="0" dirty="0">
                          <a:solidFill>
                            <a:srgbClr val="231F20"/>
                          </a:solidFill>
                          <a:latin typeface="Calibri" panose="020F0502020204030204" pitchFamily="34" charset="0"/>
                          <a:cs typeface="Calibri" panose="020F0502020204030204" pitchFamily="34" charset="0"/>
                        </a:rPr>
                        <a:t>HCV</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 </a:t>
                      </a:r>
                      <a:r>
                        <a:rPr sz="1000" b="0" i="0" spc="5" dirty="0">
                          <a:solidFill>
                            <a:srgbClr val="231F20"/>
                          </a:solidFill>
                          <a:latin typeface="Calibri" panose="020F0502020204030204" pitchFamily="34" charset="0"/>
                          <a:cs typeface="Calibri" panose="020F0502020204030204" pitchFamily="34" charset="0"/>
                        </a:rPr>
                        <a:t>test</a:t>
                      </a:r>
                      <a:endParaRPr sz="1000" b="0" i="0" dirty="0">
                        <a:latin typeface="Calibri" panose="020F0502020204030204" pitchFamily="34" charset="0"/>
                        <a:cs typeface="Calibri" panose="020F0502020204030204" pitchFamily="34" charset="0"/>
                      </a:endParaRPr>
                    </a:p>
                    <a:p>
                      <a:pPr marL="285750" indent="-114300">
                        <a:lnSpc>
                          <a:spcPct val="100000"/>
                        </a:lnSpc>
                        <a:spcBef>
                          <a:spcPts val="370"/>
                        </a:spcBef>
                        <a:buChar char="•"/>
                        <a:tabLst>
                          <a:tab pos="285750" algn="l"/>
                        </a:tabLst>
                      </a:pPr>
                      <a:r>
                        <a:rPr sz="1000" b="0" i="0" dirty="0">
                          <a:solidFill>
                            <a:srgbClr val="231F20"/>
                          </a:solidFill>
                          <a:latin typeface="Calibri" panose="020F0502020204030204" pitchFamily="34" charset="0"/>
                          <a:cs typeface="Calibri" panose="020F0502020204030204" pitchFamily="34" charset="0"/>
                        </a:rPr>
                        <a:t>Positive</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nucleic</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acid</a:t>
                      </a:r>
                      <a:r>
                        <a:rPr sz="1000" b="0" i="0" spc="3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30" dirty="0">
                          <a:solidFill>
                            <a:srgbClr val="231F20"/>
                          </a:solidFill>
                          <a:latin typeface="Calibri" panose="020F0502020204030204" pitchFamily="34" charset="0"/>
                          <a:cs typeface="Calibri" panose="020F0502020204030204" pitchFamily="34" charset="0"/>
                        </a:rPr>
                        <a:t> </a:t>
                      </a:r>
                      <a:r>
                        <a:rPr sz="1000" b="0" i="0" spc="-10" dirty="0">
                          <a:solidFill>
                            <a:srgbClr val="231F20"/>
                          </a:solidFill>
                          <a:latin typeface="Calibri" panose="020F0502020204030204" pitchFamily="34" charset="0"/>
                          <a:cs typeface="Calibri" panose="020F0502020204030204" pitchFamily="34" charset="0"/>
                        </a:rPr>
                        <a:t>(NAT)</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for</a:t>
                      </a:r>
                      <a:r>
                        <a:rPr sz="1000" b="0" i="0" spc="3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RNA</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(including</a:t>
                      </a:r>
                      <a:r>
                        <a:rPr sz="1000" b="0" i="0" spc="3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qualitative,</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quantitative,</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or</a:t>
                      </a:r>
                      <a:r>
                        <a:rPr sz="1000" b="0" i="0" spc="3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genotype</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testing),</a:t>
                      </a:r>
                      <a:r>
                        <a:rPr sz="1000" b="0" i="0" spc="3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OR</a:t>
                      </a:r>
                      <a:endParaRPr sz="1000" b="1" i="0" dirty="0">
                        <a:latin typeface="Calibri" panose="020F0502020204030204" pitchFamily="34" charset="0"/>
                        <a:cs typeface="Calibri" panose="020F0502020204030204" pitchFamily="34" charset="0"/>
                      </a:endParaRPr>
                    </a:p>
                    <a:p>
                      <a:pPr marL="285750" indent="-114300">
                        <a:lnSpc>
                          <a:spcPct val="100000"/>
                        </a:lnSpc>
                        <a:spcBef>
                          <a:spcPts val="370"/>
                        </a:spcBef>
                        <a:buChar char="•"/>
                        <a:tabLst>
                          <a:tab pos="285750" algn="l"/>
                        </a:tabLst>
                      </a:pPr>
                      <a:r>
                        <a:rPr sz="1000" b="0" i="0" dirty="0">
                          <a:solidFill>
                            <a:srgbClr val="231F20"/>
                          </a:solidFill>
                          <a:latin typeface="Calibri" panose="020F0502020204030204" pitchFamily="34" charset="0"/>
                          <a:cs typeface="Calibri" panose="020F0502020204030204" pitchFamily="34" charset="0"/>
                        </a:rPr>
                        <a:t>Positive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indicating</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presence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2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antigen*</a:t>
                      </a:r>
                      <a:endParaRPr sz="1000" b="0" i="0" dirty="0">
                        <a:latin typeface="Calibri" panose="020F0502020204030204" pitchFamily="34" charset="0"/>
                        <a:cs typeface="Calibri" panose="020F0502020204030204" pitchFamily="34" charset="0"/>
                      </a:endParaRPr>
                    </a:p>
                  </a:txBody>
                  <a:tcPr marL="0" marR="0" marT="61594" marB="0">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363220">
                <a:tc>
                  <a:txBody>
                    <a:bodyPr/>
                    <a:lstStyle/>
                    <a:p>
                      <a:pPr marL="57150" marR="121285">
                        <a:lnSpc>
                          <a:spcPts val="1000"/>
                        </a:lnSpc>
                        <a:spcBef>
                          <a:spcPts val="484"/>
                        </a:spcBef>
                      </a:pPr>
                      <a:r>
                        <a:rPr sz="1000" b="0" i="0" spc="5" dirty="0">
                          <a:solidFill>
                            <a:srgbClr val="231F20"/>
                          </a:solidFill>
                          <a:latin typeface="Calibri" panose="020F0502020204030204" pitchFamily="34" charset="0"/>
                          <a:cs typeface="Calibri" panose="020F0502020204030204" pitchFamily="34" charset="0"/>
                        </a:rPr>
                        <a:t>Presumptive</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Laboratory</a:t>
                      </a:r>
                      <a:endParaRPr sz="1000" b="0" i="0" dirty="0">
                        <a:latin typeface="Calibri" panose="020F0502020204030204" pitchFamily="34" charset="0"/>
                        <a:cs typeface="Calibri" panose="020F0502020204030204" pitchFamily="34" charset="0"/>
                      </a:endParaRPr>
                    </a:p>
                  </a:txBody>
                  <a:tcPr marL="0" marR="0" marT="61594" marB="0">
                    <a:lnR w="6350">
                      <a:solidFill>
                        <a:srgbClr val="005E6D"/>
                      </a:solidFill>
                      <a:prstDash val="solid"/>
                    </a:lnR>
                    <a:lnT w="6350">
                      <a:solidFill>
                        <a:srgbClr val="005E6D"/>
                      </a:solidFill>
                      <a:prstDash val="solid"/>
                    </a:lnT>
                    <a:lnB w="6350">
                      <a:solidFill>
                        <a:srgbClr val="005E6D"/>
                      </a:solidFill>
                      <a:prstDash val="solid"/>
                    </a:lnB>
                    <a:solidFill>
                      <a:srgbClr val="E5EEF0"/>
                    </a:solidFill>
                  </a:tcPr>
                </a:tc>
                <a:tc>
                  <a:txBody>
                    <a:bodyPr/>
                    <a:lstStyle/>
                    <a:p>
                      <a:pPr marL="57150">
                        <a:lnSpc>
                          <a:spcPct val="100000"/>
                        </a:lnSpc>
                        <a:spcBef>
                          <a:spcPts val="385"/>
                        </a:spcBef>
                      </a:pPr>
                      <a:r>
                        <a:rPr sz="1000" b="0" i="0" dirty="0">
                          <a:solidFill>
                            <a:srgbClr val="231F20"/>
                          </a:solidFill>
                          <a:latin typeface="Calibri" panose="020F0502020204030204" pitchFamily="34" charset="0"/>
                          <a:cs typeface="Calibri" panose="020F0502020204030204" pitchFamily="34" charset="0"/>
                        </a:rPr>
                        <a:t>Positive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antibody</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(anti-HCV)</a:t>
                      </a:r>
                      <a:r>
                        <a:rPr sz="1000" b="0" i="0" spc="20" dirty="0">
                          <a:solidFill>
                            <a:srgbClr val="231F20"/>
                          </a:solidFill>
                          <a:latin typeface="Calibri" panose="020F0502020204030204" pitchFamily="34" charset="0"/>
                          <a:cs typeface="Calibri" panose="020F0502020204030204" pitchFamily="34" charset="0"/>
                        </a:rPr>
                        <a:t> </a:t>
                      </a:r>
                      <a:r>
                        <a:rPr sz="1000" b="0" i="0" spc="-10" dirty="0">
                          <a:solidFill>
                            <a:srgbClr val="231F20"/>
                          </a:solidFill>
                          <a:latin typeface="Calibri" panose="020F0502020204030204" pitchFamily="34" charset="0"/>
                          <a:cs typeface="Calibri" panose="020F0502020204030204" pitchFamily="34" charset="0"/>
                        </a:rPr>
                        <a:t>test†</a:t>
                      </a:r>
                      <a:endParaRPr sz="1000" b="0" i="0" dirty="0">
                        <a:latin typeface="Calibri" panose="020F0502020204030204" pitchFamily="34" charset="0"/>
                        <a:cs typeface="Calibri" panose="020F0502020204030204" pitchFamily="34" charset="0"/>
                      </a:endParaRPr>
                    </a:p>
                  </a:txBody>
                  <a:tcPr marL="0" marR="0" marT="48895" marB="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4"/>
                  </a:ext>
                </a:extLst>
              </a:tr>
              <a:tr h="363220">
                <a:tc>
                  <a:txBody>
                    <a:bodyPr/>
                    <a:lstStyle/>
                    <a:p>
                      <a:pPr marL="57150" marR="48260">
                        <a:lnSpc>
                          <a:spcPts val="1000"/>
                        </a:lnSpc>
                        <a:spcBef>
                          <a:spcPts val="484"/>
                        </a:spcBef>
                      </a:pPr>
                      <a:r>
                        <a:rPr sz="1000" b="0" i="0" spc="5" dirty="0">
                          <a:solidFill>
                            <a:srgbClr val="231F20"/>
                          </a:solidFill>
                          <a:latin typeface="Calibri" panose="020F0502020204030204" pitchFamily="34" charset="0"/>
                          <a:cs typeface="Calibri" panose="020F0502020204030204" pitchFamily="34" charset="0"/>
                        </a:rPr>
                        <a:t>Anti-HC</a:t>
                      </a:r>
                      <a:r>
                        <a:rPr sz="1000" b="0" i="0" dirty="0">
                          <a:solidFill>
                            <a:srgbClr val="231F20"/>
                          </a:solidFill>
                          <a:latin typeface="Calibri" panose="020F0502020204030204" pitchFamily="34" charset="0"/>
                          <a:cs typeface="Calibri" panose="020F0502020204030204" pitchFamily="34" charset="0"/>
                        </a:rPr>
                        <a:t>V</a:t>
                      </a:r>
                      <a:r>
                        <a:rPr sz="1000" b="0" i="0" spc="-20" dirty="0">
                          <a:solidFill>
                            <a:srgbClr val="231F20"/>
                          </a:solidFill>
                          <a:latin typeface="Calibri" panose="020F0502020204030204" pitchFamily="34" charset="0"/>
                          <a:cs typeface="Calibri" panose="020F0502020204030204" pitchFamily="34" charset="0"/>
                        </a:rPr>
                        <a:t> </a:t>
                      </a:r>
                      <a:r>
                        <a:rPr sz="1000" b="0" i="0" spc="-95" dirty="0">
                          <a:solidFill>
                            <a:srgbClr val="231F20"/>
                          </a:solidFill>
                          <a:latin typeface="Calibri" panose="020F0502020204030204" pitchFamily="34" charset="0"/>
                          <a:cs typeface="Calibri" panose="020F0502020204030204" pitchFamily="34" charset="0"/>
                        </a:rPr>
                        <a:t>T</a:t>
                      </a:r>
                      <a:r>
                        <a:rPr sz="1000" b="0" i="0" spc="5" dirty="0">
                          <a:solidFill>
                            <a:srgbClr val="231F20"/>
                          </a:solidFill>
                          <a:latin typeface="Calibri" panose="020F0502020204030204" pitchFamily="34" charset="0"/>
                          <a:cs typeface="Calibri" panose="020F0502020204030204" pitchFamily="34" charset="0"/>
                        </a:rPr>
                        <a:t>est</a:t>
                      </a:r>
                      <a:r>
                        <a:rPr lang="en-US" sz="1000" b="0" i="0" spc="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Conversion</a:t>
                      </a:r>
                      <a:endParaRPr sz="1000" b="0" i="0" dirty="0">
                        <a:latin typeface="Calibri" panose="020F0502020204030204" pitchFamily="34" charset="0"/>
                        <a:cs typeface="Calibri" panose="020F0502020204030204" pitchFamily="34" charset="0"/>
                      </a:endParaRPr>
                    </a:p>
                  </a:txBody>
                  <a:tcPr marL="0" marR="0" marT="61594" marB="0">
                    <a:lnR w="6350">
                      <a:solidFill>
                        <a:srgbClr val="005E6D"/>
                      </a:solidFill>
                      <a:prstDash val="solid"/>
                    </a:lnR>
                    <a:lnT w="6350">
                      <a:solidFill>
                        <a:srgbClr val="005E6D"/>
                      </a:solidFill>
                      <a:prstDash val="solid"/>
                    </a:lnT>
                    <a:lnB w="6350">
                      <a:solidFill>
                        <a:srgbClr val="005E6D"/>
                      </a:solidFill>
                      <a:prstDash val="solid"/>
                    </a:lnB>
                    <a:solidFill>
                      <a:srgbClr val="E5EEF0"/>
                    </a:solidFill>
                  </a:tcPr>
                </a:tc>
                <a:tc>
                  <a:txBody>
                    <a:bodyPr/>
                    <a:lstStyle/>
                    <a:p>
                      <a:pPr marL="57150">
                        <a:lnSpc>
                          <a:spcPct val="100000"/>
                        </a:lnSpc>
                        <a:spcBef>
                          <a:spcPts val="385"/>
                        </a:spcBef>
                      </a:pPr>
                      <a:r>
                        <a:rPr sz="1000" b="0" i="0" dirty="0">
                          <a:solidFill>
                            <a:srgbClr val="231F20"/>
                          </a:solidFill>
                          <a:latin typeface="Calibri" panose="020F0502020204030204" pitchFamily="34" charset="0"/>
                          <a:cs typeface="Calibri" panose="020F0502020204030204" pitchFamily="34" charset="0"/>
                        </a:rPr>
                        <a:t>Documented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negative</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anti-HCV</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followed</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within</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12</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by</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positive</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anti-HCV</a:t>
                      </a:r>
                      <a:r>
                        <a:rPr sz="1000" b="0" i="0" spc="3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test</a:t>
                      </a:r>
                      <a:endParaRPr sz="1000" b="0" i="0" dirty="0">
                        <a:latin typeface="Calibri" panose="020F0502020204030204" pitchFamily="34" charset="0"/>
                        <a:cs typeface="Calibri" panose="020F0502020204030204" pitchFamily="34" charset="0"/>
                      </a:endParaRPr>
                    </a:p>
                  </a:txBody>
                  <a:tcPr marL="0" marR="0" marT="48895" marB="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5"/>
                  </a:ext>
                </a:extLst>
              </a:tr>
              <a:tr h="909319">
                <a:tc>
                  <a:txBody>
                    <a:bodyPr/>
                    <a:lstStyle/>
                    <a:p>
                      <a:pPr marL="57150">
                        <a:lnSpc>
                          <a:spcPts val="1040"/>
                        </a:lnSpc>
                        <a:spcBef>
                          <a:spcPts val="385"/>
                        </a:spcBef>
                      </a:pPr>
                      <a:r>
                        <a:rPr sz="1000" b="0" i="0" dirty="0">
                          <a:solidFill>
                            <a:srgbClr val="231F20"/>
                          </a:solidFill>
                          <a:latin typeface="Calibri" panose="020F0502020204030204" pitchFamily="34" charset="0"/>
                          <a:cs typeface="Calibri" panose="020F0502020204030204" pitchFamily="34" charset="0"/>
                        </a:rPr>
                        <a:t>HCV</a:t>
                      </a:r>
                      <a:endParaRPr sz="1000" b="0" i="0" dirty="0">
                        <a:latin typeface="Calibri" panose="020F0502020204030204" pitchFamily="34" charset="0"/>
                        <a:cs typeface="Calibri" panose="020F0502020204030204" pitchFamily="34" charset="0"/>
                      </a:endParaRPr>
                    </a:p>
                    <a:p>
                      <a:pPr marL="57150" marR="174625">
                        <a:lnSpc>
                          <a:spcPts val="1000"/>
                        </a:lnSpc>
                        <a:spcBef>
                          <a:spcPts val="60"/>
                        </a:spcBef>
                      </a:pPr>
                      <a:r>
                        <a:rPr sz="1000" b="0" i="0" spc="5" dirty="0">
                          <a:solidFill>
                            <a:srgbClr val="231F20"/>
                          </a:solidFill>
                          <a:latin typeface="Calibri" panose="020F0502020204030204" pitchFamily="34" charset="0"/>
                          <a:cs typeface="Calibri" panose="020F0502020204030204" pitchFamily="34" charset="0"/>
                        </a:rPr>
                        <a:t>Detection</a:t>
                      </a:r>
                      <a:r>
                        <a:rPr sz="1000" b="0" i="0" spc="10" dirty="0">
                          <a:solidFill>
                            <a:srgbClr val="231F20"/>
                          </a:solidFill>
                          <a:latin typeface="Calibri" panose="020F0502020204030204" pitchFamily="34" charset="0"/>
                          <a:cs typeface="Calibri" panose="020F0502020204030204" pitchFamily="34" charset="0"/>
                        </a:rPr>
                        <a:t> </a:t>
                      </a:r>
                      <a:r>
                        <a:rPr sz="1000" b="0" i="0" spc="-20" dirty="0">
                          <a:solidFill>
                            <a:srgbClr val="231F20"/>
                          </a:solidFill>
                          <a:latin typeface="Calibri" panose="020F0502020204030204" pitchFamily="34" charset="0"/>
                          <a:cs typeface="Calibri" panose="020F0502020204030204" pitchFamily="34" charset="0"/>
                        </a:rPr>
                        <a:t>Test</a:t>
                      </a:r>
                      <a:r>
                        <a:rPr lang="en-US" sz="1000" b="0" i="0" spc="-2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Conversion</a:t>
                      </a:r>
                      <a:r>
                        <a:rPr lang="en-US" sz="1000" b="0" i="0" spc="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Criteria‡</a:t>
                      </a:r>
                      <a:endParaRPr sz="1000" b="0" i="0" dirty="0">
                        <a:latin typeface="Calibri" panose="020F0502020204030204" pitchFamily="34" charset="0"/>
                        <a:cs typeface="Calibri" panose="020F0502020204030204" pitchFamily="34" charset="0"/>
                      </a:endParaRPr>
                    </a:p>
                  </a:txBody>
                  <a:tcPr marL="0" marR="0" marT="48895" marB="0">
                    <a:lnR w="6350">
                      <a:solidFill>
                        <a:srgbClr val="005E6D"/>
                      </a:solidFill>
                      <a:prstDash val="solid"/>
                    </a:lnR>
                    <a:lnT w="6350">
                      <a:solidFill>
                        <a:srgbClr val="005E6D"/>
                      </a:solidFill>
                      <a:prstDash val="solid"/>
                    </a:lnT>
                    <a:solidFill>
                      <a:srgbClr val="E5EEF0"/>
                    </a:solidFill>
                  </a:tcPr>
                </a:tc>
                <a:tc>
                  <a:txBody>
                    <a:bodyPr/>
                    <a:lstStyle/>
                    <a:p>
                      <a:pPr marL="171450" indent="-114300">
                        <a:lnSpc>
                          <a:spcPct val="100000"/>
                        </a:lnSpc>
                        <a:spcBef>
                          <a:spcPts val="385"/>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Documented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negative</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anti-HCV</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followed</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within</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12</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by</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positive</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3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OR</a:t>
                      </a:r>
                      <a:endParaRPr sz="1000" b="1" i="0" dirty="0">
                        <a:latin typeface="Calibri" panose="020F0502020204030204" pitchFamily="34" charset="0"/>
                        <a:cs typeface="Calibri" panose="020F0502020204030204" pitchFamily="34" charset="0"/>
                      </a:endParaRPr>
                    </a:p>
                    <a:p>
                      <a:pPr marL="171450" marR="74295" indent="-114300">
                        <a:lnSpc>
                          <a:spcPts val="1000"/>
                        </a:lnSpc>
                        <a:spcBef>
                          <a:spcPts val="4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Documented</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negative</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someone</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without</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prior</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diagnosis</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hepatitis</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followed</a:t>
                      </a:r>
                      <a:r>
                        <a:rPr sz="1000" b="0" i="0" spc="3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within</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12</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by</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positive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15"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OR</a:t>
                      </a:r>
                      <a:endParaRPr sz="1000" b="1" i="0" dirty="0">
                        <a:latin typeface="Calibri" panose="020F0502020204030204" pitchFamily="34" charset="0"/>
                        <a:cs typeface="Calibri" panose="020F0502020204030204" pitchFamily="34" charset="0"/>
                      </a:endParaRPr>
                    </a:p>
                    <a:p>
                      <a:pPr marL="171450" marR="227965" indent="-114300">
                        <a:lnSpc>
                          <a:spcPts val="1000"/>
                        </a:lnSpc>
                        <a:spcBef>
                          <a:spcPts val="450"/>
                        </a:spcBef>
                        <a:buChar char="•"/>
                        <a:tabLst>
                          <a:tab pos="171450" algn="l"/>
                        </a:tabLst>
                      </a:pPr>
                      <a:r>
                        <a:rPr sz="1000" b="0" i="0" spc="-5" dirty="0">
                          <a:solidFill>
                            <a:srgbClr val="231F20"/>
                          </a:solidFill>
                          <a:latin typeface="Calibri" panose="020F0502020204030204" pitchFamily="34" charset="0"/>
                          <a:cs typeface="Calibri" panose="020F0502020204030204" pitchFamily="34" charset="0"/>
                        </a:rPr>
                        <a:t>At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least</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2</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sequential</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documented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negative</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tests</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least</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12</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weeks</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apart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someone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with</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a:t>
                      </a:r>
                      <a:r>
                        <a:rPr lang="en-US" sz="1000" b="0" i="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prior</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diagnosis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hepatitis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followed</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by</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positive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test</a:t>
                      </a:r>
                      <a:r>
                        <a:rPr sz="1000" b="0" i="0" spc="7" baseline="33333" dirty="0">
                          <a:solidFill>
                            <a:srgbClr val="231F20"/>
                          </a:solidFill>
                          <a:latin typeface="Calibri" panose="020F0502020204030204" pitchFamily="34" charset="0"/>
                          <a:cs typeface="Calibri" panose="020F0502020204030204" pitchFamily="34" charset="0"/>
                        </a:rPr>
                        <a:t>§</a:t>
                      </a:r>
                      <a:endParaRPr sz="1000" b="0" i="0" baseline="33333" dirty="0">
                        <a:latin typeface="Calibri" panose="020F0502020204030204" pitchFamily="34" charset="0"/>
                        <a:cs typeface="Calibri" panose="020F0502020204030204" pitchFamily="34" charset="0"/>
                      </a:endParaRPr>
                    </a:p>
                  </a:txBody>
                  <a:tcPr marL="0" marR="0" marT="48895" marB="0">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22080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A4F0-CB16-EC4F-9E05-7738479C59FD}"/>
              </a:ext>
            </a:extLst>
          </p:cNvPr>
          <p:cNvSpPr>
            <a:spLocks noGrp="1"/>
          </p:cNvSpPr>
          <p:nvPr>
            <p:ph type="title"/>
          </p:nvPr>
        </p:nvSpPr>
        <p:spPr/>
        <p:txBody>
          <a:bodyPr>
            <a:noAutofit/>
          </a:bodyPr>
          <a:lstStyle/>
          <a:p>
            <a:r>
              <a:rPr lang="en-US" dirty="0"/>
              <a:t>Table 4-2. US Centers for Disease Control and Prevention (CDC) and Council of State and Territorial Epidemiologists (CSTE) case definitions for acute and chronic hepatitis C, 2020 (continued)</a:t>
            </a:r>
            <a:br>
              <a:rPr lang="en-US" dirty="0"/>
            </a:br>
            <a:endParaRPr lang="en-US" dirty="0"/>
          </a:p>
        </p:txBody>
      </p:sp>
      <p:graphicFrame>
        <p:nvGraphicFramePr>
          <p:cNvPr id="6" name="Table 4-2 Continued">
            <a:extLst>
              <a:ext uri="{FF2B5EF4-FFF2-40B4-BE49-F238E27FC236}">
                <a16:creationId xmlns:a16="http://schemas.microsoft.com/office/drawing/2014/main" id="{51E6AD8B-AA98-404C-A894-B3387BF493B2}"/>
              </a:ext>
            </a:extLst>
          </p:cNvPr>
          <p:cNvGraphicFramePr>
            <a:graphicFrameLocks noGrp="1"/>
          </p:cNvGraphicFramePr>
          <p:nvPr>
            <p:extLst>
              <p:ext uri="{D42A27DB-BD31-4B8C-83A1-F6EECF244321}">
                <p14:modId xmlns:p14="http://schemas.microsoft.com/office/powerpoint/2010/main" val="536205312"/>
              </p:ext>
            </p:extLst>
          </p:nvPr>
        </p:nvGraphicFramePr>
        <p:xfrm>
          <a:off x="1924050" y="1604645"/>
          <a:ext cx="8343899" cy="4109085"/>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1034195">
                  <a:extLst>
                    <a:ext uri="{9D8B030D-6E8A-4147-A177-3AD203B41FA5}">
                      <a16:colId xmlns:a16="http://schemas.microsoft.com/office/drawing/2014/main" val="20000"/>
                    </a:ext>
                  </a:extLst>
                </a:gridCol>
                <a:gridCol w="7309704">
                  <a:extLst>
                    <a:ext uri="{9D8B030D-6E8A-4147-A177-3AD203B41FA5}">
                      <a16:colId xmlns:a16="http://schemas.microsoft.com/office/drawing/2014/main" val="20001"/>
                    </a:ext>
                  </a:extLst>
                </a:gridCol>
              </a:tblGrid>
              <a:tr h="240665">
                <a:tc>
                  <a:txBody>
                    <a:bodyPr/>
                    <a:lstStyle/>
                    <a:p>
                      <a:pPr marL="85725">
                        <a:lnSpc>
                          <a:spcPct val="100000"/>
                        </a:lnSpc>
                        <a:spcBef>
                          <a:spcPts val="400"/>
                        </a:spcBef>
                      </a:pPr>
                      <a:r>
                        <a:rPr sz="1100" b="1" i="0" spc="10" dirty="0">
                          <a:solidFill>
                            <a:srgbClr val="FFFFFF"/>
                          </a:solidFill>
                          <a:latin typeface="Calibri" panose="020F0502020204030204" pitchFamily="34" charset="0"/>
                          <a:cs typeface="Calibri" panose="020F0502020204030204" pitchFamily="34" charset="0"/>
                        </a:rPr>
                        <a:t>Case</a:t>
                      </a:r>
                      <a:r>
                        <a:rPr sz="1100" b="1" i="0" dirty="0">
                          <a:solidFill>
                            <a:srgbClr val="FFFFFF"/>
                          </a:solidFill>
                          <a:latin typeface="Calibri" panose="020F0502020204030204" pitchFamily="34" charset="0"/>
                          <a:cs typeface="Calibri" panose="020F0502020204030204" pitchFamily="34" charset="0"/>
                        </a:rPr>
                        <a:t> </a:t>
                      </a:r>
                      <a:r>
                        <a:rPr sz="1100" b="1" i="0" spc="10" dirty="0">
                          <a:solidFill>
                            <a:srgbClr val="FFFFFF"/>
                          </a:solidFill>
                          <a:latin typeface="Calibri" panose="020F0502020204030204" pitchFamily="34" charset="0"/>
                          <a:cs typeface="Calibri" panose="020F0502020204030204" pitchFamily="34" charset="0"/>
                        </a:rPr>
                        <a:t>Status</a:t>
                      </a:r>
                      <a:endParaRPr sz="110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lnB w="6350">
                      <a:solidFill>
                        <a:srgbClr val="231F20"/>
                      </a:solidFill>
                      <a:prstDash val="solid"/>
                    </a:lnB>
                    <a:solidFill>
                      <a:srgbClr val="005E6D"/>
                    </a:solidFill>
                  </a:tcPr>
                </a:tc>
                <a:tc>
                  <a:txBody>
                    <a:bodyPr/>
                    <a:lstStyle/>
                    <a:p>
                      <a:pPr marL="1905" algn="ctr">
                        <a:lnSpc>
                          <a:spcPct val="100000"/>
                        </a:lnSpc>
                        <a:spcBef>
                          <a:spcPts val="400"/>
                        </a:spcBef>
                      </a:pPr>
                      <a:r>
                        <a:rPr sz="1100" b="1" i="0" spc="10" dirty="0">
                          <a:solidFill>
                            <a:srgbClr val="FFFFFF"/>
                          </a:solidFill>
                          <a:latin typeface="Calibri" panose="020F0502020204030204" pitchFamily="34" charset="0"/>
                          <a:cs typeface="Calibri" panose="020F0502020204030204" pitchFamily="34" charset="0"/>
                        </a:rPr>
                        <a:t>Classification</a:t>
                      </a:r>
                      <a:endParaRPr sz="110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lnB w="6350">
                      <a:solidFill>
                        <a:srgbClr val="231F20"/>
                      </a:solidFill>
                      <a:prstDash val="solid"/>
                    </a:lnB>
                    <a:solidFill>
                      <a:srgbClr val="005E6D"/>
                    </a:solidFill>
                  </a:tcPr>
                </a:tc>
                <a:extLst>
                  <a:ext uri="{0D108BD9-81ED-4DB2-BD59-A6C34878D82A}">
                    <a16:rowId xmlns:a16="http://schemas.microsoft.com/office/drawing/2014/main" val="10000"/>
                  </a:ext>
                </a:extLst>
              </a:tr>
              <a:tr h="547370">
                <a:tc>
                  <a:txBody>
                    <a:bodyPr/>
                    <a:lstStyle/>
                    <a:p>
                      <a:pPr marL="57150" marR="223520">
                        <a:lnSpc>
                          <a:spcPts val="1000"/>
                        </a:lnSpc>
                        <a:spcBef>
                          <a:spcPts val="484"/>
                        </a:spcBef>
                      </a:pPr>
                      <a:r>
                        <a:rPr sz="1000" b="0" i="0" spc="5" dirty="0">
                          <a:solidFill>
                            <a:srgbClr val="231F20"/>
                          </a:solidFill>
                          <a:latin typeface="Calibri" panose="020F0502020204030204" pitchFamily="34" charset="0"/>
                          <a:cs typeface="Calibri" panose="020F0502020204030204" pitchFamily="34" charset="0"/>
                        </a:rPr>
                        <a:t>Confirmed</a:t>
                      </a:r>
                      <a:r>
                        <a:rPr lang="en-US" sz="1000" b="0" i="0" spc="5" dirty="0">
                          <a:solidFill>
                            <a:srgbClr val="231F20"/>
                          </a:solidFill>
                          <a:latin typeface="Calibri" panose="020F0502020204030204" pitchFamily="34" charset="0"/>
                          <a:cs typeface="Calibri" panose="020F0502020204030204" pitchFamily="34" charset="0"/>
                        </a:rPr>
                        <a:t> </a:t>
                      </a:r>
                      <a:r>
                        <a:rPr sz="1000" b="0" i="0" spc="-10" dirty="0">
                          <a:solidFill>
                            <a:srgbClr val="231F20"/>
                          </a:solidFill>
                          <a:latin typeface="Calibri" panose="020F0502020204030204" pitchFamily="34" charset="0"/>
                          <a:cs typeface="Calibri" panose="020F0502020204030204" pitchFamily="34" charset="0"/>
                        </a:rPr>
                        <a:t>Acute‡</a:t>
                      </a:r>
                      <a:endParaRPr sz="1000" b="0" i="0" dirty="0">
                        <a:latin typeface="Calibri" panose="020F0502020204030204" pitchFamily="34" charset="0"/>
                        <a:cs typeface="Calibri" panose="020F0502020204030204" pitchFamily="34" charset="0"/>
                      </a:endParaRPr>
                    </a:p>
                  </a:txBody>
                  <a:tcPr marL="0" marR="0" marT="61594" marB="0">
                    <a:lnR w="6350">
                      <a:solidFill>
                        <a:srgbClr val="005E6D"/>
                      </a:solidFill>
                      <a:prstDash val="solid"/>
                    </a:lnR>
                    <a:lnT w="6350">
                      <a:solidFill>
                        <a:srgbClr val="231F20"/>
                      </a:solidFill>
                      <a:prstDash val="solid"/>
                    </a:lnT>
                    <a:lnB w="6350">
                      <a:solidFill>
                        <a:srgbClr val="005E6D"/>
                      </a:solidFill>
                      <a:prstDash val="solid"/>
                    </a:lnB>
                    <a:solidFill>
                      <a:srgbClr val="E5EEF0"/>
                    </a:solidFill>
                  </a:tcPr>
                </a:tc>
                <a:tc>
                  <a:txBody>
                    <a:bodyPr/>
                    <a:lstStyle/>
                    <a:p>
                      <a:pPr marL="171450" indent="-114300">
                        <a:lnSpc>
                          <a:spcPct val="100000"/>
                        </a:lnSpc>
                        <a:spcBef>
                          <a:spcPts val="385"/>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&gt;36</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age</a:t>
                      </a:r>
                      <a:r>
                        <a:rPr sz="1000" b="0" i="0" spc="25" dirty="0">
                          <a:solidFill>
                            <a:srgbClr val="231F20"/>
                          </a:solidFill>
                          <a:latin typeface="Calibri" panose="020F0502020204030204" pitchFamily="34" charset="0"/>
                          <a:cs typeface="Calibri" panose="020F0502020204030204" pitchFamily="34" charset="0"/>
                        </a:rPr>
                        <a:t> </a:t>
                      </a:r>
                      <a:r>
                        <a:rPr sz="1000" b="1" i="0" dirty="0">
                          <a:solidFill>
                            <a:srgbClr val="231F20"/>
                          </a:solidFill>
                          <a:latin typeface="Calibri" panose="020F0502020204030204" pitchFamily="34" charset="0"/>
                          <a:cs typeface="Calibri" panose="020F0502020204030204" pitchFamily="34" charset="0"/>
                        </a:rPr>
                        <a:t>OR</a:t>
                      </a:r>
                      <a:r>
                        <a:rPr sz="1000" b="0" i="0" spc="20" dirty="0">
                          <a:solidFill>
                            <a:srgbClr val="231F20"/>
                          </a:solidFill>
                          <a:latin typeface="Calibri" panose="020F0502020204030204" pitchFamily="34" charset="0"/>
                          <a:cs typeface="Calibri" panose="020F0502020204030204" pitchFamily="34" charset="0"/>
                        </a:rPr>
                        <a:t> </a:t>
                      </a:r>
                      <a:r>
                        <a:rPr sz="1000" b="0" i="0" u="sng" dirty="0">
                          <a:solidFill>
                            <a:srgbClr val="231F20"/>
                          </a:solidFill>
                          <a:uFill>
                            <a:solidFill>
                              <a:srgbClr val="231F20"/>
                            </a:solidFill>
                          </a:uFill>
                          <a:latin typeface="Calibri" panose="020F0502020204030204" pitchFamily="34" charset="0"/>
                          <a:cs typeface="Calibri" panose="020F0502020204030204" pitchFamily="34" charset="0"/>
                        </a:rPr>
                        <a:t>&lt;</a:t>
                      </a:r>
                      <a:r>
                        <a:rPr sz="1000" b="0" i="0" dirty="0">
                          <a:solidFill>
                            <a:srgbClr val="231F20"/>
                          </a:solidFill>
                          <a:latin typeface="Calibri" panose="020F0502020204030204" pitchFamily="34" charset="0"/>
                          <a:cs typeface="Calibri" panose="020F0502020204030204" pitchFamily="34" charset="0"/>
                        </a:rPr>
                        <a:t>36</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age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the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mode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exposure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was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perinatal,</a:t>
                      </a:r>
                      <a:r>
                        <a:rPr sz="1000" b="0" i="0" spc="2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marR="229235" indent="-114300">
                        <a:lnSpc>
                          <a:spcPts val="1000"/>
                        </a:lnSpc>
                        <a:spcBef>
                          <a:spcPts val="4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Meets</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the</a:t>
                      </a:r>
                      <a:r>
                        <a:rPr sz="1000" b="0" i="0" spc="3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clinical</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criteria</a:t>
                      </a:r>
                      <a:r>
                        <a:rPr sz="1000" b="0" i="0" spc="3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and</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has</a:t>
                      </a:r>
                      <a:r>
                        <a:rPr sz="1000" b="0" i="0" spc="3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confirmatory</a:t>
                      </a:r>
                      <a:r>
                        <a:rPr sz="1000" b="0" i="0" spc="3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laboratory</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evidence</a:t>
                      </a:r>
                      <a:r>
                        <a:rPr sz="1000" b="0" i="0" spc="35" dirty="0">
                          <a:solidFill>
                            <a:srgbClr val="231F20"/>
                          </a:solidFill>
                          <a:latin typeface="Calibri" panose="020F0502020204030204" pitchFamily="34" charset="0"/>
                          <a:cs typeface="Calibri" panose="020F0502020204030204" pitchFamily="34" charset="0"/>
                        </a:rPr>
                        <a:t> </a:t>
                      </a:r>
                      <a:r>
                        <a:rPr sz="1000" b="1" i="0" dirty="0">
                          <a:solidFill>
                            <a:srgbClr val="231F20"/>
                          </a:solidFill>
                          <a:latin typeface="Calibri" panose="020F0502020204030204" pitchFamily="34" charset="0"/>
                          <a:cs typeface="Calibri" panose="020F0502020204030204" pitchFamily="34" charset="0"/>
                        </a:rPr>
                        <a:t>OR</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has</a:t>
                      </a:r>
                      <a:r>
                        <a:rPr sz="1000" b="0" i="0" spc="3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documentation</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3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a:t>
                      </a:r>
                      <a:r>
                        <a:rPr sz="1000" b="0" i="0" spc="3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anti-HCV</a:t>
                      </a:r>
                      <a:r>
                        <a:rPr lang="en-US" sz="1000" b="0" i="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conversion</a:t>
                      </a:r>
                      <a:r>
                        <a:rPr sz="1000" b="0" i="0" spc="15" dirty="0">
                          <a:solidFill>
                            <a:srgbClr val="231F20"/>
                          </a:solidFill>
                          <a:latin typeface="Calibri" panose="020F0502020204030204" pitchFamily="34" charset="0"/>
                          <a:cs typeface="Calibri" panose="020F0502020204030204" pitchFamily="34" charset="0"/>
                        </a:rPr>
                        <a:t> </a:t>
                      </a:r>
                      <a:r>
                        <a:rPr sz="1000" b="1" i="0" dirty="0">
                          <a:solidFill>
                            <a:srgbClr val="231F20"/>
                          </a:solidFill>
                          <a:latin typeface="Calibri" panose="020F0502020204030204" pitchFamily="34" charset="0"/>
                          <a:cs typeface="Calibri" panose="020F0502020204030204" pitchFamily="34" charset="0"/>
                        </a:rPr>
                        <a:t>OR</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has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documentation</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conversion</a:t>
                      </a:r>
                      <a:endParaRPr sz="1000" b="0" i="0" dirty="0">
                        <a:latin typeface="Calibri" panose="020F0502020204030204" pitchFamily="34" charset="0"/>
                        <a:cs typeface="Calibri" panose="020F0502020204030204" pitchFamily="34" charset="0"/>
                      </a:endParaRPr>
                    </a:p>
                  </a:txBody>
                  <a:tcPr marL="0" marR="0" marT="48895" marB="0">
                    <a:lnL w="6350">
                      <a:solidFill>
                        <a:srgbClr val="005E6D"/>
                      </a:solidFill>
                      <a:prstDash val="solid"/>
                    </a:lnL>
                    <a:lnT w="6350">
                      <a:solidFill>
                        <a:srgbClr val="231F20"/>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1"/>
                  </a:ext>
                </a:extLst>
              </a:tr>
              <a:tr h="1156970">
                <a:tc>
                  <a:txBody>
                    <a:bodyPr/>
                    <a:lstStyle/>
                    <a:p>
                      <a:pPr marL="57150" marR="295910">
                        <a:lnSpc>
                          <a:spcPts val="1000"/>
                        </a:lnSpc>
                        <a:spcBef>
                          <a:spcPts val="484"/>
                        </a:spcBef>
                      </a:pPr>
                      <a:r>
                        <a:rPr sz="1000" b="0" i="0" spc="5" dirty="0">
                          <a:solidFill>
                            <a:srgbClr val="231F20"/>
                          </a:solidFill>
                          <a:latin typeface="Calibri" panose="020F0502020204030204" pitchFamily="34" charset="0"/>
                          <a:cs typeface="Calibri" panose="020F0502020204030204" pitchFamily="34" charset="0"/>
                        </a:rPr>
                        <a:t>Probable</a:t>
                      </a:r>
                      <a:r>
                        <a:rPr lang="en-US" sz="1000" b="0" i="0" spc="5" dirty="0">
                          <a:solidFill>
                            <a:srgbClr val="231F20"/>
                          </a:solidFill>
                          <a:latin typeface="Calibri" panose="020F0502020204030204" pitchFamily="34" charset="0"/>
                          <a:cs typeface="Calibri" panose="020F0502020204030204" pitchFamily="34" charset="0"/>
                        </a:rPr>
                        <a:t> </a:t>
                      </a:r>
                      <a:r>
                        <a:rPr sz="1000" b="0" i="0" spc="-10" dirty="0">
                          <a:solidFill>
                            <a:srgbClr val="231F20"/>
                          </a:solidFill>
                          <a:latin typeface="Calibri" panose="020F0502020204030204" pitchFamily="34" charset="0"/>
                          <a:cs typeface="Calibri" panose="020F0502020204030204" pitchFamily="34" charset="0"/>
                        </a:rPr>
                        <a:t>Acute‡</a:t>
                      </a:r>
                      <a:endParaRPr sz="1000" b="0" i="0" dirty="0">
                        <a:latin typeface="Calibri" panose="020F0502020204030204" pitchFamily="34" charset="0"/>
                        <a:cs typeface="Calibri" panose="020F0502020204030204" pitchFamily="34" charset="0"/>
                      </a:endParaRPr>
                    </a:p>
                  </a:txBody>
                  <a:tcPr marL="0" marR="0" marT="61594" marB="0">
                    <a:lnR w="6350">
                      <a:solidFill>
                        <a:srgbClr val="005E6D"/>
                      </a:solidFill>
                      <a:prstDash val="solid"/>
                    </a:lnR>
                    <a:lnT w="6350">
                      <a:solidFill>
                        <a:srgbClr val="005E6D"/>
                      </a:solidFill>
                      <a:prstDash val="solid"/>
                    </a:lnT>
                    <a:lnB w="6350">
                      <a:solidFill>
                        <a:srgbClr val="005E6D"/>
                      </a:solidFill>
                      <a:prstDash val="solid"/>
                    </a:lnB>
                    <a:solidFill>
                      <a:srgbClr val="E5EEF0"/>
                    </a:solidFill>
                  </a:tcPr>
                </a:tc>
                <a:tc>
                  <a:txBody>
                    <a:bodyPr/>
                    <a:lstStyle/>
                    <a:p>
                      <a:pPr marL="171450" indent="-114300">
                        <a:lnSpc>
                          <a:spcPct val="100000"/>
                        </a:lnSpc>
                        <a:spcBef>
                          <a:spcPts val="385"/>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&gt;36</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age</a:t>
                      </a:r>
                      <a:r>
                        <a:rPr sz="1000" b="0" i="0" spc="25" dirty="0">
                          <a:solidFill>
                            <a:srgbClr val="231F20"/>
                          </a:solidFill>
                          <a:latin typeface="Calibri" panose="020F0502020204030204" pitchFamily="34" charset="0"/>
                          <a:cs typeface="Calibri" panose="020F0502020204030204" pitchFamily="34" charset="0"/>
                        </a:rPr>
                        <a:t> </a:t>
                      </a:r>
                      <a:r>
                        <a:rPr sz="1000" b="1" i="0" dirty="0">
                          <a:solidFill>
                            <a:srgbClr val="231F20"/>
                          </a:solidFill>
                          <a:latin typeface="Calibri" panose="020F0502020204030204" pitchFamily="34" charset="0"/>
                          <a:cs typeface="Calibri" panose="020F0502020204030204" pitchFamily="34" charset="0"/>
                        </a:rPr>
                        <a:t>OR</a:t>
                      </a:r>
                      <a:r>
                        <a:rPr sz="1000" b="0" i="0" spc="20" dirty="0">
                          <a:solidFill>
                            <a:srgbClr val="231F20"/>
                          </a:solidFill>
                          <a:latin typeface="Calibri" panose="020F0502020204030204" pitchFamily="34" charset="0"/>
                          <a:cs typeface="Calibri" panose="020F0502020204030204" pitchFamily="34" charset="0"/>
                        </a:rPr>
                        <a:t> </a:t>
                      </a:r>
                      <a:r>
                        <a:rPr sz="1000" b="0" i="0" u="sng" dirty="0">
                          <a:solidFill>
                            <a:srgbClr val="231F20"/>
                          </a:solidFill>
                          <a:uFill>
                            <a:solidFill>
                              <a:srgbClr val="231F20"/>
                            </a:solidFill>
                          </a:uFill>
                          <a:latin typeface="Calibri" panose="020F0502020204030204" pitchFamily="34" charset="0"/>
                          <a:cs typeface="Calibri" panose="020F0502020204030204" pitchFamily="34" charset="0"/>
                        </a:rPr>
                        <a:t>&lt;</a:t>
                      </a:r>
                      <a:r>
                        <a:rPr sz="1000" b="0" i="0" dirty="0">
                          <a:solidFill>
                            <a:srgbClr val="231F20"/>
                          </a:solidFill>
                          <a:latin typeface="Calibri" panose="020F0502020204030204" pitchFamily="34" charset="0"/>
                          <a:cs typeface="Calibri" panose="020F0502020204030204" pitchFamily="34" charset="0"/>
                        </a:rPr>
                        <a:t>36</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age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the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mode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exposure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was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perinatal,</a:t>
                      </a:r>
                      <a:r>
                        <a:rPr sz="1000" b="0" i="0" spc="2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Meets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the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clinical</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criteria,</a:t>
                      </a:r>
                      <a:r>
                        <a:rPr sz="1000" b="0" i="0" spc="15"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Has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presumptive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laboratory</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evidence,</a:t>
                      </a:r>
                      <a:r>
                        <a:rPr sz="1000" b="0" i="0" spc="25"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Has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or</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unknown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result,</a:t>
                      </a:r>
                      <a:r>
                        <a:rPr sz="1000" b="0" i="0" spc="2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Has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documentation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anti-HCV</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or</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conversion,</a:t>
                      </a:r>
                      <a:r>
                        <a:rPr sz="1000" b="0" i="0" spc="3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Has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been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previously</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reported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confirmed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acute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or</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chronic</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2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case</a:t>
                      </a:r>
                      <a:endParaRPr sz="1000" b="0" i="0" dirty="0">
                        <a:latin typeface="Calibri" panose="020F0502020204030204" pitchFamily="34" charset="0"/>
                        <a:cs typeface="Calibri" panose="020F0502020204030204" pitchFamily="34" charset="0"/>
                      </a:endParaRPr>
                    </a:p>
                  </a:txBody>
                  <a:tcPr marL="0" marR="0" marT="48895" marB="0">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886460">
                <a:tc>
                  <a:txBody>
                    <a:bodyPr/>
                    <a:lstStyle/>
                    <a:p>
                      <a:pPr marL="57150" marR="223520">
                        <a:lnSpc>
                          <a:spcPts val="1000"/>
                        </a:lnSpc>
                        <a:spcBef>
                          <a:spcPts val="484"/>
                        </a:spcBef>
                      </a:pPr>
                      <a:r>
                        <a:rPr sz="1000" b="0" i="0" spc="5" dirty="0">
                          <a:solidFill>
                            <a:srgbClr val="231F20"/>
                          </a:solidFill>
                          <a:latin typeface="Calibri" panose="020F0502020204030204" pitchFamily="34" charset="0"/>
                          <a:cs typeface="Calibri" panose="020F0502020204030204" pitchFamily="34" charset="0"/>
                        </a:rPr>
                        <a:t>Confirmed</a:t>
                      </a:r>
                      <a:r>
                        <a:rPr lang="en-US" sz="1000" b="0" i="0" spc="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Chronic‡</a:t>
                      </a:r>
                      <a:endParaRPr sz="1000" b="0" i="0" dirty="0">
                        <a:latin typeface="Calibri" panose="020F0502020204030204" pitchFamily="34" charset="0"/>
                        <a:cs typeface="Calibri" panose="020F0502020204030204" pitchFamily="34" charset="0"/>
                      </a:endParaRPr>
                    </a:p>
                  </a:txBody>
                  <a:tcPr marL="0" marR="0" marT="61594" marB="0">
                    <a:lnR w="6350">
                      <a:solidFill>
                        <a:srgbClr val="005E6D"/>
                      </a:solidFill>
                      <a:prstDash val="solid"/>
                    </a:lnR>
                    <a:lnT w="6350">
                      <a:solidFill>
                        <a:srgbClr val="005E6D"/>
                      </a:solidFill>
                      <a:prstDash val="solid"/>
                    </a:lnT>
                    <a:lnB w="6350">
                      <a:solidFill>
                        <a:srgbClr val="005E6D"/>
                      </a:solidFill>
                      <a:prstDash val="solid"/>
                    </a:lnB>
                    <a:solidFill>
                      <a:srgbClr val="E5EEF0"/>
                    </a:solidFill>
                  </a:tcPr>
                </a:tc>
                <a:tc>
                  <a:txBody>
                    <a:bodyPr/>
                    <a:lstStyle/>
                    <a:p>
                      <a:pPr marL="171450" indent="-114300">
                        <a:lnSpc>
                          <a:spcPct val="100000"/>
                        </a:lnSpc>
                        <a:spcBef>
                          <a:spcPts val="385"/>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&gt;36</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age</a:t>
                      </a:r>
                      <a:r>
                        <a:rPr sz="1000" b="0" i="0" spc="25" dirty="0">
                          <a:solidFill>
                            <a:srgbClr val="231F20"/>
                          </a:solidFill>
                          <a:latin typeface="Calibri" panose="020F0502020204030204" pitchFamily="34" charset="0"/>
                          <a:cs typeface="Calibri" panose="020F0502020204030204" pitchFamily="34" charset="0"/>
                        </a:rPr>
                        <a:t> </a:t>
                      </a:r>
                      <a:r>
                        <a:rPr sz="1000" b="1" i="0" dirty="0">
                          <a:solidFill>
                            <a:srgbClr val="231F20"/>
                          </a:solidFill>
                          <a:latin typeface="Calibri" panose="020F0502020204030204" pitchFamily="34" charset="0"/>
                          <a:cs typeface="Calibri" panose="020F0502020204030204" pitchFamily="34" charset="0"/>
                        </a:rPr>
                        <a:t>OR</a:t>
                      </a:r>
                      <a:r>
                        <a:rPr sz="1000" b="0" i="0" spc="20" dirty="0">
                          <a:solidFill>
                            <a:srgbClr val="231F20"/>
                          </a:solidFill>
                          <a:latin typeface="Calibri" panose="020F0502020204030204" pitchFamily="34" charset="0"/>
                          <a:cs typeface="Calibri" panose="020F0502020204030204" pitchFamily="34" charset="0"/>
                        </a:rPr>
                        <a:t> </a:t>
                      </a:r>
                      <a:r>
                        <a:rPr sz="1000" b="0" i="0" u="sng" dirty="0">
                          <a:solidFill>
                            <a:srgbClr val="231F20"/>
                          </a:solidFill>
                          <a:uFill>
                            <a:solidFill>
                              <a:srgbClr val="231F20"/>
                            </a:solidFill>
                          </a:uFill>
                          <a:latin typeface="Calibri" panose="020F0502020204030204" pitchFamily="34" charset="0"/>
                          <a:cs typeface="Calibri" panose="020F0502020204030204" pitchFamily="34" charset="0"/>
                        </a:rPr>
                        <a:t>&lt;</a:t>
                      </a:r>
                      <a:r>
                        <a:rPr sz="1000" b="0" i="0" dirty="0">
                          <a:solidFill>
                            <a:srgbClr val="231F20"/>
                          </a:solidFill>
                          <a:latin typeface="Calibri" panose="020F0502020204030204" pitchFamily="34" charset="0"/>
                          <a:cs typeface="Calibri" panose="020F0502020204030204" pitchFamily="34" charset="0"/>
                        </a:rPr>
                        <a:t>36</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age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the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mode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exposure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was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perinatal,</a:t>
                      </a:r>
                      <a:r>
                        <a:rPr sz="1000" b="0" i="0" spc="2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Does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meet</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or</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known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meet</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the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clinical</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criteria,</a:t>
                      </a:r>
                      <a:r>
                        <a:rPr sz="1000" b="0" i="0" spc="2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Has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confirmatory</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laboratory</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evidence,</a:t>
                      </a:r>
                      <a:r>
                        <a:rPr sz="1000" b="0" i="0" spc="2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Has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documentation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anti-HCV</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or</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2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conversion</a:t>
                      </a:r>
                      <a:endParaRPr sz="1000" b="0" i="0" dirty="0">
                        <a:latin typeface="Calibri" panose="020F0502020204030204" pitchFamily="34" charset="0"/>
                        <a:cs typeface="Calibri" panose="020F0502020204030204" pitchFamily="34" charset="0"/>
                      </a:endParaRPr>
                    </a:p>
                  </a:txBody>
                  <a:tcPr marL="0" marR="0" marT="48895" marB="0">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1156970">
                <a:tc>
                  <a:txBody>
                    <a:bodyPr/>
                    <a:lstStyle/>
                    <a:p>
                      <a:pPr marL="57150" marR="295910">
                        <a:lnSpc>
                          <a:spcPts val="1000"/>
                        </a:lnSpc>
                        <a:spcBef>
                          <a:spcPts val="484"/>
                        </a:spcBef>
                      </a:pPr>
                      <a:r>
                        <a:rPr sz="1000" b="0" i="0" spc="5" dirty="0">
                          <a:solidFill>
                            <a:srgbClr val="231F20"/>
                          </a:solidFill>
                          <a:latin typeface="Calibri" panose="020F0502020204030204" pitchFamily="34" charset="0"/>
                          <a:cs typeface="Calibri" panose="020F0502020204030204" pitchFamily="34" charset="0"/>
                        </a:rPr>
                        <a:t>Probable</a:t>
                      </a:r>
                      <a:r>
                        <a:rPr lang="en-US" sz="1000" b="0" i="0" spc="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Chronic‡</a:t>
                      </a:r>
                      <a:endParaRPr sz="1000" b="0" i="0" dirty="0">
                        <a:latin typeface="Calibri" panose="020F0502020204030204" pitchFamily="34" charset="0"/>
                        <a:cs typeface="Calibri" panose="020F0502020204030204" pitchFamily="34" charset="0"/>
                      </a:endParaRPr>
                    </a:p>
                  </a:txBody>
                  <a:tcPr marL="0" marR="0" marT="61594" marB="0">
                    <a:lnR w="6350">
                      <a:solidFill>
                        <a:srgbClr val="005E6D"/>
                      </a:solidFill>
                      <a:prstDash val="solid"/>
                    </a:lnR>
                    <a:lnT w="6350">
                      <a:solidFill>
                        <a:srgbClr val="005E6D"/>
                      </a:solidFill>
                      <a:prstDash val="solid"/>
                    </a:lnT>
                    <a:solidFill>
                      <a:srgbClr val="E5EEF0"/>
                    </a:solidFill>
                  </a:tcPr>
                </a:tc>
                <a:tc>
                  <a:txBody>
                    <a:bodyPr/>
                    <a:lstStyle/>
                    <a:p>
                      <a:pPr marL="171450" indent="-114300">
                        <a:lnSpc>
                          <a:spcPct val="100000"/>
                        </a:lnSpc>
                        <a:spcBef>
                          <a:spcPts val="385"/>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&gt;36</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age</a:t>
                      </a:r>
                      <a:r>
                        <a:rPr sz="1000" b="0" i="0" spc="25" dirty="0">
                          <a:solidFill>
                            <a:srgbClr val="231F20"/>
                          </a:solidFill>
                          <a:latin typeface="Calibri" panose="020F0502020204030204" pitchFamily="34" charset="0"/>
                          <a:cs typeface="Calibri" panose="020F0502020204030204" pitchFamily="34" charset="0"/>
                        </a:rPr>
                        <a:t> </a:t>
                      </a:r>
                      <a:r>
                        <a:rPr sz="1000" b="1" i="0" dirty="0">
                          <a:solidFill>
                            <a:srgbClr val="231F20"/>
                          </a:solidFill>
                          <a:latin typeface="Calibri" panose="020F0502020204030204" pitchFamily="34" charset="0"/>
                          <a:cs typeface="Calibri" panose="020F0502020204030204" pitchFamily="34" charset="0"/>
                        </a:rPr>
                        <a:t>OR</a:t>
                      </a:r>
                      <a:r>
                        <a:rPr sz="1000" b="0" i="0" spc="20" dirty="0">
                          <a:solidFill>
                            <a:srgbClr val="231F20"/>
                          </a:solidFill>
                          <a:latin typeface="Calibri" panose="020F0502020204030204" pitchFamily="34" charset="0"/>
                          <a:cs typeface="Calibri" panose="020F0502020204030204" pitchFamily="34" charset="0"/>
                        </a:rPr>
                        <a:t> </a:t>
                      </a:r>
                      <a:r>
                        <a:rPr sz="1000" b="0" i="0" u="sng" dirty="0">
                          <a:solidFill>
                            <a:srgbClr val="231F20"/>
                          </a:solidFill>
                          <a:uFill>
                            <a:solidFill>
                              <a:srgbClr val="231F20"/>
                            </a:solidFill>
                          </a:uFill>
                          <a:latin typeface="Calibri" panose="020F0502020204030204" pitchFamily="34" charset="0"/>
                          <a:cs typeface="Calibri" panose="020F0502020204030204" pitchFamily="34" charset="0"/>
                        </a:rPr>
                        <a:t>&lt;</a:t>
                      </a:r>
                      <a:r>
                        <a:rPr sz="1000" b="0" i="0" dirty="0">
                          <a:solidFill>
                            <a:srgbClr val="231F20"/>
                          </a:solidFill>
                          <a:latin typeface="Calibri" panose="020F0502020204030204" pitchFamily="34" charset="0"/>
                          <a:cs typeface="Calibri" panose="020F0502020204030204" pitchFamily="34" charset="0"/>
                        </a:rPr>
                        <a:t>36</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age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the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mode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exposure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was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perinatal,</a:t>
                      </a:r>
                      <a:r>
                        <a:rPr sz="1000" b="0" i="0" spc="2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Does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meet</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or</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known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meet</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the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clinical</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criteria</a:t>
                      </a:r>
                      <a:r>
                        <a:rPr sz="1000" b="0" i="0" spc="2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Has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presumptive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laboratory</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evidence,</a:t>
                      </a:r>
                      <a:r>
                        <a:rPr sz="1000" b="0" i="0" spc="25"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Has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documentation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anti-HCV</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or</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conversion,</a:t>
                      </a:r>
                      <a:r>
                        <a:rPr sz="1000" b="0" i="0" spc="3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Has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or</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unknown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result,</a:t>
                      </a:r>
                      <a:r>
                        <a:rPr sz="1000" b="0" i="0" spc="2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Has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been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previously</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reported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as</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confirmed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acute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or</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chronic</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hepatitis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t>
                      </a:r>
                      <a:r>
                        <a:rPr sz="1000" b="0" i="0" spc="2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case</a:t>
                      </a:r>
                      <a:endParaRPr sz="1000" b="0" i="0" dirty="0">
                        <a:latin typeface="Calibri" panose="020F0502020204030204" pitchFamily="34" charset="0"/>
                        <a:cs typeface="Calibri" panose="020F0502020204030204" pitchFamily="34" charset="0"/>
                      </a:endParaRPr>
                    </a:p>
                  </a:txBody>
                  <a:tcPr marL="0" marR="0" marT="48895" marB="0">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4"/>
                  </a:ext>
                </a:extLst>
              </a:tr>
            </a:tbl>
          </a:graphicData>
        </a:graphic>
      </p:graphicFrame>
      <p:sp>
        <p:nvSpPr>
          <p:cNvPr id="3" name="Text Placeholder 2">
            <a:extLst>
              <a:ext uri="{FF2B5EF4-FFF2-40B4-BE49-F238E27FC236}">
                <a16:creationId xmlns:a16="http://schemas.microsoft.com/office/drawing/2014/main" id="{0993A37E-787B-1441-A9B2-7A1B540262A9}"/>
              </a:ext>
            </a:extLst>
          </p:cNvPr>
          <p:cNvSpPr>
            <a:spLocks noGrp="1"/>
          </p:cNvSpPr>
          <p:nvPr>
            <p:ph type="body" idx="1"/>
          </p:nvPr>
        </p:nvSpPr>
        <p:spPr>
          <a:xfrm>
            <a:off x="608012" y="5816499"/>
            <a:ext cx="11222038" cy="1155801"/>
          </a:xfrm>
        </p:spPr>
        <p:txBody>
          <a:bodyPr/>
          <a:lstStyle/>
          <a:p>
            <a:pPr marL="38100" marR="139065">
              <a:lnSpc>
                <a:spcPts val="950"/>
              </a:lnSpc>
              <a:spcBef>
                <a:spcPts val="190"/>
              </a:spcBef>
            </a:pPr>
            <a:r>
              <a:rPr lang="en-US" spc="-25" dirty="0">
                <a:solidFill>
                  <a:srgbClr val="595959"/>
                </a:solidFill>
              </a:rPr>
              <a:t>*At</a:t>
            </a:r>
            <a:r>
              <a:rPr lang="en-US" spc="-5" dirty="0">
                <a:solidFill>
                  <a:srgbClr val="595959"/>
                </a:solidFill>
              </a:rPr>
              <a:t> </a:t>
            </a:r>
            <a:r>
              <a:rPr lang="en-US" dirty="0">
                <a:solidFill>
                  <a:srgbClr val="595959"/>
                </a:solidFill>
              </a:rPr>
              <a:t>present, no HCV antigen tests are approved by</a:t>
            </a:r>
            <a:r>
              <a:rPr lang="en-US" spc="-5" dirty="0">
                <a:solidFill>
                  <a:srgbClr val="595959"/>
                </a:solidFill>
              </a:rPr>
              <a:t> </a:t>
            </a:r>
            <a:r>
              <a:rPr lang="en-US" dirty="0">
                <a:solidFill>
                  <a:srgbClr val="595959"/>
                </a:solidFill>
              </a:rPr>
              <a:t>the US Food and Drug </a:t>
            </a:r>
            <a:r>
              <a:rPr lang="en-US" spc="-5" dirty="0">
                <a:solidFill>
                  <a:srgbClr val="595959"/>
                </a:solidFill>
              </a:rPr>
              <a:t>Administration</a:t>
            </a:r>
            <a:r>
              <a:rPr lang="en-US" dirty="0">
                <a:solidFill>
                  <a:srgbClr val="595959"/>
                </a:solidFill>
              </a:rPr>
              <a:t> </a:t>
            </a:r>
            <a:r>
              <a:rPr lang="en-US" spc="-5" dirty="0">
                <a:solidFill>
                  <a:srgbClr val="595959"/>
                </a:solidFill>
              </a:rPr>
              <a:t>(FDA).</a:t>
            </a:r>
            <a:r>
              <a:rPr lang="en-US" dirty="0">
                <a:solidFill>
                  <a:srgbClr val="595959"/>
                </a:solidFill>
              </a:rPr>
              <a:t> These tests</a:t>
            </a:r>
            <a:r>
              <a:rPr lang="en-US" spc="-5" dirty="0">
                <a:solidFill>
                  <a:srgbClr val="595959"/>
                </a:solidFill>
              </a:rPr>
              <a:t> </a:t>
            </a:r>
            <a:r>
              <a:rPr lang="en-US" dirty="0">
                <a:solidFill>
                  <a:srgbClr val="595959"/>
                </a:solidFill>
              </a:rPr>
              <a:t>will be acceptable laboratory criteria, equivalent to HCV RNA testing,</a:t>
            </a:r>
            <a:r>
              <a:rPr lang="en-US" spc="-5" dirty="0">
                <a:solidFill>
                  <a:srgbClr val="595959"/>
                </a:solidFill>
              </a:rPr>
              <a:t> </a:t>
            </a:r>
            <a:r>
              <a:rPr lang="en-US" dirty="0">
                <a:solidFill>
                  <a:srgbClr val="595959"/>
                </a:solidFill>
              </a:rPr>
              <a:t>when an </a:t>
            </a:r>
            <a:r>
              <a:rPr lang="en-US" spc="-5" dirty="0">
                <a:solidFill>
                  <a:srgbClr val="595959"/>
                </a:solidFill>
              </a:rPr>
              <a:t>FDA-approved</a:t>
            </a:r>
            <a:r>
              <a:rPr lang="en-US" dirty="0">
                <a:solidFill>
                  <a:srgbClr val="595959"/>
                </a:solidFill>
              </a:rPr>
              <a:t> test becomes </a:t>
            </a:r>
            <a:r>
              <a:rPr lang="en-US" spc="-5" dirty="0">
                <a:solidFill>
                  <a:srgbClr val="595959"/>
                </a:solidFill>
              </a:rPr>
              <a:t>available.</a:t>
            </a:r>
            <a:endParaRPr lang="en-US" dirty="0">
              <a:solidFill>
                <a:srgbClr val="595959"/>
              </a:solidFill>
            </a:endParaRPr>
          </a:p>
          <a:p>
            <a:pPr marL="38100" marR="285750">
              <a:lnSpc>
                <a:spcPts val="950"/>
              </a:lnSpc>
              <a:spcBef>
                <a:spcPts val="215"/>
              </a:spcBef>
            </a:pPr>
            <a:r>
              <a:rPr lang="en-US" spc="-15" dirty="0">
                <a:solidFill>
                  <a:srgbClr val="595959"/>
                </a:solidFill>
              </a:rPr>
              <a:t>†The</a:t>
            </a:r>
            <a:r>
              <a:rPr lang="en-US" spc="-5" dirty="0">
                <a:solidFill>
                  <a:srgbClr val="595959"/>
                </a:solidFill>
              </a:rPr>
              <a:t> </a:t>
            </a:r>
            <a:r>
              <a:rPr lang="en-US" dirty="0">
                <a:solidFill>
                  <a:srgbClr val="595959"/>
                </a:solidFill>
              </a:rPr>
              <a:t>presence</a:t>
            </a:r>
            <a:r>
              <a:rPr lang="en-US" spc="-5" dirty="0">
                <a:solidFill>
                  <a:srgbClr val="595959"/>
                </a:solidFill>
              </a:rPr>
              <a:t> </a:t>
            </a:r>
            <a:r>
              <a:rPr lang="en-US" dirty="0">
                <a:solidFill>
                  <a:srgbClr val="595959"/>
                </a:solidFill>
              </a:rPr>
              <a:t>of a</a:t>
            </a:r>
            <a:r>
              <a:rPr lang="en-US" spc="-5" dirty="0">
                <a:solidFill>
                  <a:srgbClr val="595959"/>
                </a:solidFill>
              </a:rPr>
              <a:t> </a:t>
            </a:r>
            <a:r>
              <a:rPr lang="en-US" dirty="0">
                <a:solidFill>
                  <a:srgbClr val="595959"/>
                </a:solidFill>
              </a:rPr>
              <a:t>negative</a:t>
            </a:r>
            <a:r>
              <a:rPr lang="en-US" spc="-5" dirty="0">
                <a:solidFill>
                  <a:srgbClr val="595959"/>
                </a:solidFill>
              </a:rPr>
              <a:t> </a:t>
            </a:r>
            <a:r>
              <a:rPr lang="en-US" dirty="0">
                <a:solidFill>
                  <a:srgbClr val="595959"/>
                </a:solidFill>
              </a:rPr>
              <a:t>HCV detection</a:t>
            </a:r>
            <a:r>
              <a:rPr lang="en-US" spc="-5" dirty="0">
                <a:solidFill>
                  <a:srgbClr val="595959"/>
                </a:solidFill>
              </a:rPr>
              <a:t> </a:t>
            </a:r>
            <a:r>
              <a:rPr lang="en-US" dirty="0">
                <a:solidFill>
                  <a:srgbClr val="595959"/>
                </a:solidFill>
              </a:rPr>
              <a:t>test</a:t>
            </a:r>
            <a:r>
              <a:rPr lang="en-US" spc="-5" dirty="0">
                <a:solidFill>
                  <a:srgbClr val="595959"/>
                </a:solidFill>
              </a:rPr>
              <a:t> </a:t>
            </a:r>
            <a:r>
              <a:rPr lang="en-US" dirty="0">
                <a:solidFill>
                  <a:srgbClr val="595959"/>
                </a:solidFill>
              </a:rPr>
              <a:t>result, in</a:t>
            </a:r>
            <a:r>
              <a:rPr lang="en-US" spc="-5" dirty="0">
                <a:solidFill>
                  <a:srgbClr val="595959"/>
                </a:solidFill>
              </a:rPr>
              <a:t> </a:t>
            </a:r>
            <a:r>
              <a:rPr lang="en-US" dirty="0">
                <a:solidFill>
                  <a:srgbClr val="595959"/>
                </a:solidFill>
              </a:rPr>
              <a:t>the</a:t>
            </a:r>
            <a:r>
              <a:rPr lang="en-US" spc="-5" dirty="0">
                <a:solidFill>
                  <a:srgbClr val="595959"/>
                </a:solidFill>
              </a:rPr>
              <a:t> </a:t>
            </a:r>
            <a:r>
              <a:rPr lang="en-US" dirty="0">
                <a:solidFill>
                  <a:srgbClr val="595959"/>
                </a:solidFill>
              </a:rPr>
              <a:t>absence of</a:t>
            </a:r>
            <a:r>
              <a:rPr lang="en-US" spc="-5" dirty="0">
                <a:solidFill>
                  <a:srgbClr val="595959"/>
                </a:solidFill>
              </a:rPr>
              <a:t> </a:t>
            </a:r>
            <a:r>
              <a:rPr lang="en-US" dirty="0">
                <a:solidFill>
                  <a:srgbClr val="595959"/>
                </a:solidFill>
              </a:rPr>
              <a:t>criteria</a:t>
            </a:r>
            <a:r>
              <a:rPr lang="en-US" spc="-5" dirty="0">
                <a:solidFill>
                  <a:srgbClr val="595959"/>
                </a:solidFill>
              </a:rPr>
              <a:t> </a:t>
            </a:r>
            <a:r>
              <a:rPr lang="en-US" dirty="0">
                <a:solidFill>
                  <a:srgbClr val="595959"/>
                </a:solidFill>
              </a:rPr>
              <a:t>that would</a:t>
            </a:r>
            <a:r>
              <a:rPr lang="en-US" spc="-5" dirty="0">
                <a:solidFill>
                  <a:srgbClr val="595959"/>
                </a:solidFill>
              </a:rPr>
              <a:t> </a:t>
            </a:r>
            <a:r>
              <a:rPr lang="en-US" dirty="0">
                <a:solidFill>
                  <a:srgbClr val="595959"/>
                </a:solidFill>
              </a:rPr>
              <a:t>allow</a:t>
            </a:r>
            <a:r>
              <a:rPr lang="en-US" spc="-5" dirty="0">
                <a:solidFill>
                  <a:srgbClr val="595959"/>
                </a:solidFill>
              </a:rPr>
              <a:t> </a:t>
            </a:r>
            <a:r>
              <a:rPr lang="en-US" dirty="0">
                <a:solidFill>
                  <a:srgbClr val="595959"/>
                </a:solidFill>
              </a:rPr>
              <a:t>for confirmation,</a:t>
            </a:r>
            <a:r>
              <a:rPr lang="en-US" spc="-5" dirty="0">
                <a:solidFill>
                  <a:srgbClr val="595959"/>
                </a:solidFill>
              </a:rPr>
              <a:t> </a:t>
            </a:r>
            <a:r>
              <a:rPr lang="en-US" dirty="0">
                <a:solidFill>
                  <a:srgbClr val="595959"/>
                </a:solidFill>
              </a:rPr>
              <a:t>indicates</a:t>
            </a:r>
            <a:r>
              <a:rPr lang="en-US" spc="-5" dirty="0">
                <a:solidFill>
                  <a:srgbClr val="595959"/>
                </a:solidFill>
              </a:rPr>
              <a:t> </a:t>
            </a:r>
            <a:r>
              <a:rPr lang="en-US" dirty="0">
                <a:solidFill>
                  <a:srgbClr val="595959"/>
                </a:solidFill>
              </a:rPr>
              <a:t>that the</a:t>
            </a:r>
            <a:r>
              <a:rPr lang="en-US" spc="-5" dirty="0">
                <a:solidFill>
                  <a:srgbClr val="595959"/>
                </a:solidFill>
              </a:rPr>
              <a:t> </a:t>
            </a:r>
            <a:r>
              <a:rPr lang="en-US" dirty="0">
                <a:solidFill>
                  <a:srgbClr val="595959"/>
                </a:solidFill>
              </a:rPr>
              <a:t>case</a:t>
            </a:r>
            <a:r>
              <a:rPr lang="en-US" spc="-5" dirty="0">
                <a:solidFill>
                  <a:srgbClr val="595959"/>
                </a:solidFill>
              </a:rPr>
              <a:t> </a:t>
            </a:r>
            <a:r>
              <a:rPr lang="en-US" dirty="0">
                <a:solidFill>
                  <a:srgbClr val="595959"/>
                </a:solidFill>
              </a:rPr>
              <a:t>should not</a:t>
            </a:r>
            <a:r>
              <a:rPr lang="en-US" spc="-5" dirty="0">
                <a:solidFill>
                  <a:srgbClr val="595959"/>
                </a:solidFill>
              </a:rPr>
              <a:t> </a:t>
            </a:r>
            <a:r>
              <a:rPr lang="en-US" dirty="0">
                <a:solidFill>
                  <a:srgbClr val="595959"/>
                </a:solidFill>
              </a:rPr>
              <a:t>be</a:t>
            </a:r>
            <a:r>
              <a:rPr lang="en-US" spc="-5" dirty="0">
                <a:solidFill>
                  <a:srgbClr val="595959"/>
                </a:solidFill>
              </a:rPr>
              <a:t> </a:t>
            </a:r>
            <a:r>
              <a:rPr lang="en-US" dirty="0">
                <a:solidFill>
                  <a:srgbClr val="595959"/>
                </a:solidFill>
              </a:rPr>
              <a:t>classified as probable</a:t>
            </a:r>
            <a:r>
              <a:rPr lang="en-US" spc="-5" dirty="0">
                <a:solidFill>
                  <a:srgbClr val="595959"/>
                </a:solidFill>
              </a:rPr>
              <a:t> </a:t>
            </a:r>
            <a:r>
              <a:rPr lang="en-US" dirty="0">
                <a:solidFill>
                  <a:srgbClr val="595959"/>
                </a:solidFill>
              </a:rPr>
              <a:t>and should not be reported to </a:t>
            </a:r>
            <a:r>
              <a:rPr lang="en-US" spc="-5" dirty="0">
                <a:solidFill>
                  <a:srgbClr val="595959"/>
                </a:solidFill>
              </a:rPr>
              <a:t>CDC.</a:t>
            </a:r>
            <a:endParaRPr lang="en-US" dirty="0">
              <a:solidFill>
                <a:srgbClr val="595959"/>
              </a:solidFill>
            </a:endParaRPr>
          </a:p>
          <a:p>
            <a:pPr marL="38100" marR="30480">
              <a:lnSpc>
                <a:spcPts val="950"/>
              </a:lnSpc>
              <a:spcBef>
                <a:spcPts val="215"/>
              </a:spcBef>
            </a:pPr>
            <a:r>
              <a:rPr lang="en-US" spc="-5" dirty="0">
                <a:solidFill>
                  <a:srgbClr val="595959"/>
                </a:solidFill>
              </a:rPr>
              <a:t>‡Surveillance </a:t>
            </a:r>
            <a:r>
              <a:rPr lang="en-US" dirty="0">
                <a:solidFill>
                  <a:srgbClr val="595959"/>
                </a:solidFill>
              </a:rPr>
              <a:t>programs</a:t>
            </a:r>
            <a:r>
              <a:rPr lang="en-US" spc="-5" dirty="0">
                <a:solidFill>
                  <a:srgbClr val="595959"/>
                </a:solidFill>
              </a:rPr>
              <a:t> </a:t>
            </a:r>
            <a:r>
              <a:rPr lang="en-US" dirty="0">
                <a:solidFill>
                  <a:srgbClr val="595959"/>
                </a:solidFill>
              </a:rPr>
              <a:t>should</a:t>
            </a:r>
            <a:r>
              <a:rPr lang="en-US" spc="-5" dirty="0">
                <a:solidFill>
                  <a:srgbClr val="595959"/>
                </a:solidFill>
              </a:rPr>
              <a:t> </a:t>
            </a:r>
            <a:r>
              <a:rPr lang="en-US" dirty="0">
                <a:solidFill>
                  <a:srgbClr val="595959"/>
                </a:solidFill>
              </a:rPr>
              <a:t>provide</a:t>
            </a:r>
            <a:r>
              <a:rPr lang="en-US" spc="-5" dirty="0">
                <a:solidFill>
                  <a:srgbClr val="595959"/>
                </a:solidFill>
              </a:rPr>
              <a:t> </a:t>
            </a:r>
            <a:r>
              <a:rPr lang="en-US" dirty="0">
                <a:solidFill>
                  <a:srgbClr val="595959"/>
                </a:solidFill>
              </a:rPr>
              <a:t>prevention programs</a:t>
            </a:r>
            <a:r>
              <a:rPr lang="en-US" spc="-5" dirty="0">
                <a:solidFill>
                  <a:srgbClr val="595959"/>
                </a:solidFill>
              </a:rPr>
              <a:t> </a:t>
            </a:r>
            <a:r>
              <a:rPr lang="en-US" dirty="0">
                <a:solidFill>
                  <a:srgbClr val="595959"/>
                </a:solidFill>
              </a:rPr>
              <a:t>with</a:t>
            </a:r>
            <a:r>
              <a:rPr lang="en-US" spc="-5" dirty="0">
                <a:solidFill>
                  <a:srgbClr val="595959"/>
                </a:solidFill>
              </a:rPr>
              <a:t> </a:t>
            </a:r>
            <a:r>
              <a:rPr lang="en-US" dirty="0">
                <a:solidFill>
                  <a:srgbClr val="595959"/>
                </a:solidFill>
              </a:rPr>
              <a:t>information</a:t>
            </a:r>
            <a:r>
              <a:rPr lang="en-US" spc="-5" dirty="0">
                <a:solidFill>
                  <a:srgbClr val="595959"/>
                </a:solidFill>
              </a:rPr>
              <a:t> </a:t>
            </a:r>
            <a:r>
              <a:rPr lang="en-US" dirty="0">
                <a:solidFill>
                  <a:srgbClr val="595959"/>
                </a:solidFill>
              </a:rPr>
              <a:t>on</a:t>
            </a:r>
            <a:r>
              <a:rPr lang="en-US" spc="-5" dirty="0">
                <a:solidFill>
                  <a:srgbClr val="595959"/>
                </a:solidFill>
              </a:rPr>
              <a:t> </a:t>
            </a:r>
            <a:r>
              <a:rPr lang="en-US" dirty="0">
                <a:solidFill>
                  <a:srgbClr val="595959"/>
                </a:solidFill>
              </a:rPr>
              <a:t>people who</a:t>
            </a:r>
            <a:r>
              <a:rPr lang="en-US" spc="-5" dirty="0">
                <a:solidFill>
                  <a:srgbClr val="595959"/>
                </a:solidFill>
              </a:rPr>
              <a:t> </a:t>
            </a:r>
            <a:r>
              <a:rPr lang="en-US" dirty="0">
                <a:solidFill>
                  <a:srgbClr val="595959"/>
                </a:solidFill>
              </a:rPr>
              <a:t>have</a:t>
            </a:r>
            <a:r>
              <a:rPr lang="en-US" spc="-5" dirty="0">
                <a:solidFill>
                  <a:srgbClr val="595959"/>
                </a:solidFill>
              </a:rPr>
              <a:t> </a:t>
            </a:r>
            <a:r>
              <a:rPr lang="en-US" dirty="0">
                <a:solidFill>
                  <a:srgbClr val="595959"/>
                </a:solidFill>
              </a:rPr>
              <a:t>positive</a:t>
            </a:r>
            <a:r>
              <a:rPr lang="en-US" spc="-5" dirty="0">
                <a:solidFill>
                  <a:srgbClr val="595959"/>
                </a:solidFill>
              </a:rPr>
              <a:t> </a:t>
            </a:r>
            <a:r>
              <a:rPr lang="en-US" dirty="0">
                <a:solidFill>
                  <a:srgbClr val="595959"/>
                </a:solidFill>
              </a:rPr>
              <a:t>test</a:t>
            </a:r>
            <a:r>
              <a:rPr lang="en-US" spc="-5" dirty="0">
                <a:solidFill>
                  <a:srgbClr val="595959"/>
                </a:solidFill>
              </a:rPr>
              <a:t> </a:t>
            </a:r>
            <a:r>
              <a:rPr lang="en-US" dirty="0">
                <a:solidFill>
                  <a:srgbClr val="595959"/>
                </a:solidFill>
              </a:rPr>
              <a:t>outcomes</a:t>
            </a:r>
            <a:r>
              <a:rPr lang="en-US" spc="-5" dirty="0">
                <a:solidFill>
                  <a:srgbClr val="595959"/>
                </a:solidFill>
              </a:rPr>
              <a:t> </a:t>
            </a:r>
            <a:r>
              <a:rPr lang="en-US" dirty="0">
                <a:solidFill>
                  <a:srgbClr val="595959"/>
                </a:solidFill>
              </a:rPr>
              <a:t>for post-test</a:t>
            </a:r>
            <a:r>
              <a:rPr lang="en-US" spc="-5" dirty="0">
                <a:solidFill>
                  <a:srgbClr val="595959"/>
                </a:solidFill>
              </a:rPr>
              <a:t> </a:t>
            </a:r>
            <a:r>
              <a:rPr lang="en-US" dirty="0">
                <a:solidFill>
                  <a:srgbClr val="595959"/>
                </a:solidFill>
              </a:rPr>
              <a:t>counseling</a:t>
            </a:r>
            <a:r>
              <a:rPr lang="en-US" spc="-5" dirty="0">
                <a:solidFill>
                  <a:srgbClr val="595959"/>
                </a:solidFill>
              </a:rPr>
              <a:t> </a:t>
            </a:r>
            <a:r>
              <a:rPr lang="en-US" dirty="0">
                <a:solidFill>
                  <a:srgbClr val="595959"/>
                </a:solidFill>
              </a:rPr>
              <a:t>and</a:t>
            </a:r>
            <a:r>
              <a:rPr lang="en-US" spc="-5" dirty="0">
                <a:solidFill>
                  <a:srgbClr val="595959"/>
                </a:solidFill>
              </a:rPr>
              <a:t> </a:t>
            </a:r>
            <a:r>
              <a:rPr lang="en-US" dirty="0">
                <a:solidFill>
                  <a:srgbClr val="595959"/>
                </a:solidFill>
              </a:rPr>
              <a:t>referral</a:t>
            </a:r>
            <a:r>
              <a:rPr lang="en-US" spc="-5" dirty="0">
                <a:solidFill>
                  <a:srgbClr val="595959"/>
                </a:solidFill>
              </a:rPr>
              <a:t> </a:t>
            </a:r>
            <a:r>
              <a:rPr lang="en-US" dirty="0">
                <a:solidFill>
                  <a:srgbClr val="595959"/>
                </a:solidFill>
              </a:rPr>
              <a:t>to treatment and</a:t>
            </a:r>
            <a:r>
              <a:rPr lang="en-US" spc="-5" dirty="0">
                <a:solidFill>
                  <a:srgbClr val="595959"/>
                </a:solidFill>
              </a:rPr>
              <a:t> care,</a:t>
            </a:r>
            <a:r>
              <a:rPr lang="en-US" dirty="0">
                <a:solidFill>
                  <a:srgbClr val="595959"/>
                </a:solidFill>
              </a:rPr>
              <a:t> as </a:t>
            </a:r>
            <a:r>
              <a:rPr lang="en-US" spc="-5" dirty="0">
                <a:solidFill>
                  <a:srgbClr val="595959"/>
                </a:solidFill>
              </a:rPr>
              <a:t>appropriate.</a:t>
            </a:r>
            <a:endParaRPr lang="en-US" dirty="0">
              <a:solidFill>
                <a:srgbClr val="595959"/>
              </a:solidFill>
            </a:endParaRPr>
          </a:p>
          <a:p>
            <a:pPr marL="38100" marR="136525">
              <a:lnSpc>
                <a:spcPts val="950"/>
              </a:lnSpc>
              <a:spcBef>
                <a:spcPts val="215"/>
              </a:spcBef>
            </a:pPr>
            <a:r>
              <a:rPr lang="en-US" spc="-7" baseline="33333" dirty="0">
                <a:solidFill>
                  <a:srgbClr val="595959"/>
                </a:solidFill>
              </a:rPr>
              <a:t>§</a:t>
            </a:r>
            <a:r>
              <a:rPr lang="en-US" spc="-5" dirty="0">
                <a:solidFill>
                  <a:srgbClr val="595959"/>
                </a:solidFill>
              </a:rPr>
              <a:t>Timing </a:t>
            </a:r>
            <a:r>
              <a:rPr lang="en-US" dirty="0">
                <a:solidFill>
                  <a:srgbClr val="595959"/>
                </a:solidFill>
              </a:rPr>
              <a:t>of</a:t>
            </a:r>
            <a:r>
              <a:rPr lang="en-US" spc="-5" dirty="0">
                <a:solidFill>
                  <a:srgbClr val="595959"/>
                </a:solidFill>
              </a:rPr>
              <a:t> </a:t>
            </a:r>
            <a:r>
              <a:rPr lang="en-US" dirty="0">
                <a:solidFill>
                  <a:srgbClr val="595959"/>
                </a:solidFill>
              </a:rPr>
              <a:t>these tests</a:t>
            </a:r>
            <a:r>
              <a:rPr lang="en-US" spc="-5" dirty="0">
                <a:solidFill>
                  <a:srgbClr val="595959"/>
                </a:solidFill>
              </a:rPr>
              <a:t> </a:t>
            </a:r>
            <a:r>
              <a:rPr lang="en-US" dirty="0">
                <a:solidFill>
                  <a:srgbClr val="595959"/>
                </a:solidFill>
              </a:rPr>
              <a:t>may change</a:t>
            </a:r>
            <a:r>
              <a:rPr lang="en-US" spc="-5" dirty="0">
                <a:solidFill>
                  <a:srgbClr val="595959"/>
                </a:solidFill>
              </a:rPr>
              <a:t> </a:t>
            </a:r>
            <a:r>
              <a:rPr lang="en-US" dirty="0">
                <a:solidFill>
                  <a:srgbClr val="595959"/>
                </a:solidFill>
              </a:rPr>
              <a:t>as standard</a:t>
            </a:r>
            <a:r>
              <a:rPr lang="en-US" spc="-5" dirty="0">
                <a:solidFill>
                  <a:srgbClr val="595959"/>
                </a:solidFill>
              </a:rPr>
              <a:t> </a:t>
            </a:r>
            <a:r>
              <a:rPr lang="en-US" dirty="0">
                <a:solidFill>
                  <a:srgbClr val="595959"/>
                </a:solidFill>
              </a:rPr>
              <a:t>of care</a:t>
            </a:r>
            <a:r>
              <a:rPr lang="en-US" spc="-5" dirty="0">
                <a:solidFill>
                  <a:srgbClr val="595959"/>
                </a:solidFill>
              </a:rPr>
              <a:t> </a:t>
            </a:r>
            <a:r>
              <a:rPr lang="en-US" dirty="0">
                <a:solidFill>
                  <a:srgbClr val="595959"/>
                </a:solidFill>
              </a:rPr>
              <a:t>for HCV</a:t>
            </a:r>
            <a:r>
              <a:rPr lang="en-US" spc="-5" dirty="0">
                <a:solidFill>
                  <a:srgbClr val="595959"/>
                </a:solidFill>
              </a:rPr>
              <a:t> </a:t>
            </a:r>
            <a:r>
              <a:rPr lang="en-US" dirty="0">
                <a:solidFill>
                  <a:srgbClr val="595959"/>
                </a:solidFill>
              </a:rPr>
              <a:t>treatment evolves.</a:t>
            </a:r>
            <a:r>
              <a:rPr lang="en-US" spc="-5" dirty="0">
                <a:solidFill>
                  <a:srgbClr val="595959"/>
                </a:solidFill>
              </a:rPr>
              <a:t> </a:t>
            </a:r>
            <a:r>
              <a:rPr lang="en-US" dirty="0">
                <a:solidFill>
                  <a:srgbClr val="595959"/>
                </a:solidFill>
              </a:rPr>
              <a:t>Some jurisdictions</a:t>
            </a:r>
            <a:r>
              <a:rPr lang="en-US" spc="-5" dirty="0">
                <a:solidFill>
                  <a:srgbClr val="595959"/>
                </a:solidFill>
              </a:rPr>
              <a:t> </a:t>
            </a:r>
            <a:r>
              <a:rPr lang="en-US" dirty="0">
                <a:solidFill>
                  <a:srgbClr val="595959"/>
                </a:solidFill>
              </a:rPr>
              <a:t>are creating</a:t>
            </a:r>
            <a:r>
              <a:rPr lang="en-US" spc="-5" dirty="0">
                <a:solidFill>
                  <a:srgbClr val="595959"/>
                </a:solidFill>
              </a:rPr>
              <a:t> </a:t>
            </a:r>
            <a:r>
              <a:rPr lang="en-US" dirty="0">
                <a:solidFill>
                  <a:srgbClr val="595959"/>
                </a:solidFill>
              </a:rPr>
              <a:t>a local</a:t>
            </a:r>
            <a:r>
              <a:rPr lang="en-US" spc="-5" dirty="0">
                <a:solidFill>
                  <a:srgbClr val="595959"/>
                </a:solidFill>
              </a:rPr>
              <a:t> </a:t>
            </a:r>
            <a:r>
              <a:rPr lang="en-US" dirty="0">
                <a:solidFill>
                  <a:srgbClr val="595959"/>
                </a:solidFill>
              </a:rPr>
              <a:t>condition specific</a:t>
            </a:r>
            <a:r>
              <a:rPr lang="en-US" spc="-5" dirty="0">
                <a:solidFill>
                  <a:srgbClr val="595959"/>
                </a:solidFill>
              </a:rPr>
              <a:t> </a:t>
            </a:r>
            <a:r>
              <a:rPr lang="en-US" dirty="0">
                <a:solidFill>
                  <a:srgbClr val="595959"/>
                </a:solidFill>
              </a:rPr>
              <a:t>for reinfection</a:t>
            </a:r>
            <a:r>
              <a:rPr lang="en-US" spc="-5" dirty="0">
                <a:solidFill>
                  <a:srgbClr val="595959"/>
                </a:solidFill>
              </a:rPr>
              <a:t> </a:t>
            </a:r>
            <a:r>
              <a:rPr lang="en-US" dirty="0">
                <a:solidFill>
                  <a:srgbClr val="595959"/>
                </a:solidFill>
              </a:rPr>
              <a:t>as opposed</a:t>
            </a:r>
            <a:r>
              <a:rPr lang="en-US" spc="-5" dirty="0">
                <a:solidFill>
                  <a:srgbClr val="595959"/>
                </a:solidFill>
              </a:rPr>
              <a:t> </a:t>
            </a:r>
            <a:r>
              <a:rPr lang="en-US" dirty="0">
                <a:solidFill>
                  <a:srgbClr val="595959"/>
                </a:solidFill>
              </a:rPr>
              <a:t>to creating</a:t>
            </a:r>
            <a:r>
              <a:rPr lang="en-US" spc="-5" dirty="0">
                <a:solidFill>
                  <a:srgbClr val="595959"/>
                </a:solidFill>
              </a:rPr>
              <a:t> </a:t>
            </a:r>
            <a:r>
              <a:rPr lang="en-US" dirty="0">
                <a:solidFill>
                  <a:srgbClr val="595959"/>
                </a:solidFill>
              </a:rPr>
              <a:t>a new acute condition to maintain deduplication.</a:t>
            </a:r>
          </a:p>
          <a:p>
            <a:endParaRPr lang="en-US" dirty="0"/>
          </a:p>
        </p:txBody>
      </p:sp>
    </p:spTree>
    <p:extLst>
      <p:ext uri="{BB962C8B-B14F-4D97-AF65-F5344CB8AC3E}">
        <p14:creationId xmlns:p14="http://schemas.microsoft.com/office/powerpoint/2010/main" val="135565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46398-C268-BA4B-B6CF-A1BFD87A6367}"/>
              </a:ext>
            </a:extLst>
          </p:cNvPr>
          <p:cNvSpPr>
            <a:spLocks noGrp="1"/>
          </p:cNvSpPr>
          <p:nvPr>
            <p:ph type="title"/>
          </p:nvPr>
        </p:nvSpPr>
        <p:spPr/>
        <p:txBody>
          <a:bodyPr/>
          <a:lstStyle/>
          <a:p>
            <a:r>
              <a:rPr lang="en-US" dirty="0"/>
              <a:t>Figure 4-2. Process for acute and chronic hepatitis C case ascertainment and classification</a:t>
            </a:r>
          </a:p>
        </p:txBody>
      </p:sp>
      <p:pic>
        <p:nvPicPr>
          <p:cNvPr id="4" name="Figure 4-2" descr="Figure 4-2 illustrates an approach for acute and chronic hepatitis C case ascertainment and classification. The flow chart begins with receipt of a provider report, laboratory report, or other report indicating hepatitis C virus infection and walks through follow-up and case classification decisions based on available information. Recommended follow-up activities are color-coded based on if they are minimum-to-moderate resource or high resource activities.">
            <a:extLst>
              <a:ext uri="{FF2B5EF4-FFF2-40B4-BE49-F238E27FC236}">
                <a16:creationId xmlns:a16="http://schemas.microsoft.com/office/drawing/2014/main" id="{EA64CF2F-F27D-FD4D-9D8A-284A1BDA8B36}"/>
              </a:ext>
            </a:extLst>
          </p:cNvPr>
          <p:cNvPicPr/>
          <p:nvPr/>
        </p:nvPicPr>
        <p:blipFill>
          <a:blip r:embed="rId3" cstate="print"/>
          <a:stretch>
            <a:fillRect/>
          </a:stretch>
        </p:blipFill>
        <p:spPr>
          <a:xfrm>
            <a:off x="571426" y="1702478"/>
            <a:ext cx="7048499" cy="3993787"/>
          </a:xfrm>
          <a:prstGeom prst="rect">
            <a:avLst/>
          </a:prstGeom>
        </p:spPr>
      </p:pic>
      <p:sp>
        <p:nvSpPr>
          <p:cNvPr id="3" name="Text Placeholder 2">
            <a:extLst>
              <a:ext uri="{FF2B5EF4-FFF2-40B4-BE49-F238E27FC236}">
                <a16:creationId xmlns:a16="http://schemas.microsoft.com/office/drawing/2014/main" id="{78E06A13-AFDE-8042-A372-EDEE4FB5455D}"/>
              </a:ext>
            </a:extLst>
          </p:cNvPr>
          <p:cNvSpPr>
            <a:spLocks noGrp="1"/>
          </p:cNvSpPr>
          <p:nvPr>
            <p:ph type="body" idx="1"/>
          </p:nvPr>
        </p:nvSpPr>
        <p:spPr>
          <a:xfrm>
            <a:off x="7710680" y="1702478"/>
            <a:ext cx="3975787" cy="5480283"/>
          </a:xfrm>
        </p:spPr>
        <p:txBody>
          <a:bodyPr/>
          <a:lstStyle/>
          <a:p>
            <a:pPr marL="38100" marR="219075">
              <a:lnSpc>
                <a:spcPts val="950"/>
              </a:lnSpc>
              <a:spcBef>
                <a:spcPts val="190"/>
              </a:spcBef>
            </a:pPr>
            <a:r>
              <a:rPr lang="en-US" sz="900" spc="-30" dirty="0">
                <a:solidFill>
                  <a:srgbClr val="595959"/>
                </a:solidFill>
              </a:rPr>
              <a:t>*A</a:t>
            </a:r>
            <a:r>
              <a:rPr lang="en-US" sz="900" spc="-5" dirty="0">
                <a:solidFill>
                  <a:srgbClr val="595959"/>
                </a:solidFill>
              </a:rPr>
              <a:t> </a:t>
            </a:r>
            <a:r>
              <a:rPr lang="en-US" sz="900" dirty="0">
                <a:solidFill>
                  <a:srgbClr val="595959"/>
                </a:solidFill>
              </a:rPr>
              <a:t>child &lt;36</a:t>
            </a:r>
            <a:r>
              <a:rPr lang="en-US" sz="900" spc="-5" dirty="0">
                <a:solidFill>
                  <a:srgbClr val="595959"/>
                </a:solidFill>
              </a:rPr>
              <a:t> </a:t>
            </a:r>
            <a:r>
              <a:rPr lang="en-US" sz="900" dirty="0">
                <a:solidFill>
                  <a:srgbClr val="595959"/>
                </a:solidFill>
              </a:rPr>
              <a:t>months of</a:t>
            </a:r>
            <a:r>
              <a:rPr lang="en-US" sz="900" spc="-5" dirty="0">
                <a:solidFill>
                  <a:srgbClr val="595959"/>
                </a:solidFill>
              </a:rPr>
              <a:t> </a:t>
            </a:r>
            <a:r>
              <a:rPr lang="en-US" sz="900" dirty="0">
                <a:solidFill>
                  <a:srgbClr val="595959"/>
                </a:solidFill>
              </a:rPr>
              <a:t>age whose</a:t>
            </a:r>
            <a:r>
              <a:rPr lang="en-US" sz="900" spc="-5" dirty="0">
                <a:solidFill>
                  <a:srgbClr val="595959"/>
                </a:solidFill>
              </a:rPr>
              <a:t> </a:t>
            </a:r>
            <a:r>
              <a:rPr lang="en-US" sz="900" dirty="0">
                <a:solidFill>
                  <a:srgbClr val="595959"/>
                </a:solidFill>
              </a:rPr>
              <a:t>mode of</a:t>
            </a:r>
            <a:r>
              <a:rPr lang="en-US" sz="900" spc="-5" dirty="0">
                <a:solidFill>
                  <a:srgbClr val="595959"/>
                </a:solidFill>
              </a:rPr>
              <a:t> exposure</a:t>
            </a:r>
            <a:r>
              <a:rPr lang="en-US" sz="900" dirty="0">
                <a:solidFill>
                  <a:srgbClr val="595959"/>
                </a:solidFill>
              </a:rPr>
              <a:t> is</a:t>
            </a:r>
            <a:r>
              <a:rPr lang="en-US" sz="900" spc="-5" dirty="0">
                <a:solidFill>
                  <a:srgbClr val="595959"/>
                </a:solidFill>
              </a:rPr>
              <a:t> </a:t>
            </a:r>
            <a:r>
              <a:rPr lang="en-US" sz="900" dirty="0">
                <a:solidFill>
                  <a:srgbClr val="595959"/>
                </a:solidFill>
              </a:rPr>
              <a:t>not perinatal</a:t>
            </a:r>
            <a:r>
              <a:rPr lang="en-US" sz="900" spc="-5" dirty="0">
                <a:solidFill>
                  <a:srgbClr val="595959"/>
                </a:solidFill>
              </a:rPr>
              <a:t> (e.g.,</a:t>
            </a:r>
            <a:r>
              <a:rPr lang="en-US" sz="900" dirty="0">
                <a:solidFill>
                  <a:srgbClr val="595959"/>
                </a:solidFill>
              </a:rPr>
              <a:t> health</a:t>
            </a:r>
            <a:r>
              <a:rPr lang="en-US" sz="900" spc="-5" dirty="0">
                <a:solidFill>
                  <a:srgbClr val="595959"/>
                </a:solidFill>
              </a:rPr>
              <a:t> </a:t>
            </a:r>
            <a:r>
              <a:rPr lang="en-US" sz="900" dirty="0">
                <a:solidFill>
                  <a:srgbClr val="595959"/>
                </a:solidFill>
              </a:rPr>
              <a:t>care-acquired) should</a:t>
            </a:r>
            <a:r>
              <a:rPr lang="en-US" sz="900" spc="-5" dirty="0">
                <a:solidFill>
                  <a:srgbClr val="595959"/>
                </a:solidFill>
              </a:rPr>
              <a:t> </a:t>
            </a:r>
            <a:r>
              <a:rPr lang="en-US" sz="900" dirty="0">
                <a:solidFill>
                  <a:srgbClr val="595959"/>
                </a:solidFill>
              </a:rPr>
              <a:t>be classified under</a:t>
            </a:r>
            <a:r>
              <a:rPr lang="en-US" sz="900" spc="-5" dirty="0">
                <a:solidFill>
                  <a:srgbClr val="595959"/>
                </a:solidFill>
              </a:rPr>
              <a:t> </a:t>
            </a:r>
            <a:r>
              <a:rPr lang="en-US" sz="900" dirty="0">
                <a:solidFill>
                  <a:srgbClr val="595959"/>
                </a:solidFill>
              </a:rPr>
              <a:t>the 2020</a:t>
            </a:r>
            <a:r>
              <a:rPr lang="en-US" sz="900" spc="-5" dirty="0">
                <a:solidFill>
                  <a:srgbClr val="595959"/>
                </a:solidFill>
              </a:rPr>
              <a:t> </a:t>
            </a:r>
            <a:r>
              <a:rPr lang="en-US" sz="900" dirty="0">
                <a:solidFill>
                  <a:srgbClr val="595959"/>
                </a:solidFill>
              </a:rPr>
              <a:t>acute or</a:t>
            </a:r>
            <a:r>
              <a:rPr lang="en-US" sz="900" spc="-5" dirty="0">
                <a:solidFill>
                  <a:srgbClr val="595959"/>
                </a:solidFill>
              </a:rPr>
              <a:t> </a:t>
            </a:r>
            <a:r>
              <a:rPr lang="en-US" sz="900" dirty="0">
                <a:solidFill>
                  <a:srgbClr val="595959"/>
                </a:solidFill>
              </a:rPr>
              <a:t>chronic hepatitis</a:t>
            </a:r>
            <a:r>
              <a:rPr lang="en-US" sz="900" spc="-5" dirty="0">
                <a:solidFill>
                  <a:srgbClr val="595959"/>
                </a:solidFill>
              </a:rPr>
              <a:t> </a:t>
            </a:r>
            <a:r>
              <a:rPr lang="en-US" sz="900" dirty="0">
                <a:solidFill>
                  <a:srgbClr val="595959"/>
                </a:solidFill>
              </a:rPr>
              <a:t>C case definition.</a:t>
            </a:r>
            <a:r>
              <a:rPr lang="en-US" sz="900" spc="-5" dirty="0">
                <a:solidFill>
                  <a:srgbClr val="595959"/>
                </a:solidFill>
              </a:rPr>
              <a:t> </a:t>
            </a:r>
            <a:r>
              <a:rPr lang="en-US" sz="900" dirty="0">
                <a:solidFill>
                  <a:srgbClr val="595959"/>
                </a:solidFill>
              </a:rPr>
              <a:t>A child 2–36</a:t>
            </a:r>
            <a:r>
              <a:rPr lang="en-US" sz="900" spc="-5" dirty="0">
                <a:solidFill>
                  <a:srgbClr val="595959"/>
                </a:solidFill>
              </a:rPr>
              <a:t> </a:t>
            </a:r>
            <a:r>
              <a:rPr lang="en-US" sz="900" dirty="0">
                <a:solidFill>
                  <a:srgbClr val="595959"/>
                </a:solidFill>
              </a:rPr>
              <a:t>months of age</a:t>
            </a:r>
            <a:r>
              <a:rPr lang="en-US" sz="900" spc="-5" dirty="0">
                <a:solidFill>
                  <a:srgbClr val="595959"/>
                </a:solidFill>
              </a:rPr>
              <a:t> </a:t>
            </a:r>
            <a:r>
              <a:rPr lang="en-US" sz="900" dirty="0">
                <a:solidFill>
                  <a:srgbClr val="595959"/>
                </a:solidFill>
              </a:rPr>
              <a:t>whose mode of</a:t>
            </a:r>
            <a:r>
              <a:rPr lang="en-US" sz="900" spc="-5" dirty="0">
                <a:solidFill>
                  <a:srgbClr val="595959"/>
                </a:solidFill>
              </a:rPr>
              <a:t> exposure</a:t>
            </a:r>
            <a:r>
              <a:rPr lang="en-US" sz="900" dirty="0">
                <a:solidFill>
                  <a:srgbClr val="595959"/>
                </a:solidFill>
              </a:rPr>
              <a:t> is perinatal should</a:t>
            </a:r>
            <a:r>
              <a:rPr lang="en-US" sz="900" spc="-5" dirty="0">
                <a:solidFill>
                  <a:srgbClr val="595959"/>
                </a:solidFill>
              </a:rPr>
              <a:t> </a:t>
            </a:r>
            <a:r>
              <a:rPr lang="en-US" sz="900" dirty="0">
                <a:solidFill>
                  <a:srgbClr val="595959"/>
                </a:solidFill>
              </a:rPr>
              <a:t>be classified under</a:t>
            </a:r>
            <a:r>
              <a:rPr lang="en-US" sz="900" spc="-5" dirty="0">
                <a:solidFill>
                  <a:srgbClr val="595959"/>
                </a:solidFill>
              </a:rPr>
              <a:t> </a:t>
            </a:r>
            <a:r>
              <a:rPr lang="en-US" sz="900" dirty="0">
                <a:solidFill>
                  <a:srgbClr val="595959"/>
                </a:solidFill>
              </a:rPr>
              <a:t>the 2018 perinatal</a:t>
            </a:r>
            <a:r>
              <a:rPr lang="en-US" sz="900" spc="-5" dirty="0">
                <a:solidFill>
                  <a:srgbClr val="595959"/>
                </a:solidFill>
              </a:rPr>
              <a:t> </a:t>
            </a:r>
            <a:r>
              <a:rPr lang="en-US" sz="900" dirty="0">
                <a:solidFill>
                  <a:srgbClr val="595959"/>
                </a:solidFill>
              </a:rPr>
              <a:t>hepatitis C case</a:t>
            </a:r>
            <a:r>
              <a:rPr lang="en-US" sz="900" spc="-5" dirty="0">
                <a:solidFill>
                  <a:srgbClr val="595959"/>
                </a:solidFill>
              </a:rPr>
              <a:t> </a:t>
            </a:r>
            <a:r>
              <a:rPr lang="en-US" sz="900" dirty="0">
                <a:solidFill>
                  <a:srgbClr val="595959"/>
                </a:solidFill>
              </a:rPr>
              <a:t>definition.</a:t>
            </a:r>
          </a:p>
          <a:p>
            <a:pPr marL="38100" marR="30480">
              <a:lnSpc>
                <a:spcPts val="950"/>
              </a:lnSpc>
              <a:spcBef>
                <a:spcPts val="215"/>
              </a:spcBef>
            </a:pPr>
            <a:r>
              <a:rPr lang="en-US" sz="900" spc="-5" dirty="0">
                <a:solidFill>
                  <a:srgbClr val="595959"/>
                </a:solidFill>
              </a:rPr>
              <a:t>†Surveillance </a:t>
            </a:r>
            <a:r>
              <a:rPr lang="en-US" sz="900" dirty="0">
                <a:solidFill>
                  <a:srgbClr val="595959"/>
                </a:solidFill>
              </a:rPr>
              <a:t>programs</a:t>
            </a:r>
            <a:r>
              <a:rPr lang="en-US" sz="900" spc="-5" dirty="0">
                <a:solidFill>
                  <a:srgbClr val="595959"/>
                </a:solidFill>
              </a:rPr>
              <a:t> </a:t>
            </a:r>
            <a:r>
              <a:rPr lang="en-US" sz="900" dirty="0">
                <a:solidFill>
                  <a:srgbClr val="595959"/>
                </a:solidFill>
              </a:rPr>
              <a:t>should</a:t>
            </a:r>
            <a:r>
              <a:rPr lang="en-US" sz="900" spc="-5" dirty="0">
                <a:solidFill>
                  <a:srgbClr val="595959"/>
                </a:solidFill>
              </a:rPr>
              <a:t> </a:t>
            </a:r>
            <a:r>
              <a:rPr lang="en-US" sz="900" dirty="0">
                <a:solidFill>
                  <a:srgbClr val="595959"/>
                </a:solidFill>
              </a:rPr>
              <a:t>provide</a:t>
            </a:r>
            <a:r>
              <a:rPr lang="en-US" sz="900" spc="-5" dirty="0">
                <a:solidFill>
                  <a:srgbClr val="595959"/>
                </a:solidFill>
              </a:rPr>
              <a:t> </a:t>
            </a:r>
            <a:r>
              <a:rPr lang="en-US" sz="900" dirty="0">
                <a:solidFill>
                  <a:srgbClr val="595959"/>
                </a:solidFill>
              </a:rPr>
              <a:t>prevention programs</a:t>
            </a:r>
            <a:r>
              <a:rPr lang="en-US" sz="900" spc="-5" dirty="0">
                <a:solidFill>
                  <a:srgbClr val="595959"/>
                </a:solidFill>
              </a:rPr>
              <a:t> </a:t>
            </a:r>
            <a:r>
              <a:rPr lang="en-US" sz="900" dirty="0">
                <a:solidFill>
                  <a:srgbClr val="595959"/>
                </a:solidFill>
              </a:rPr>
              <a:t>with</a:t>
            </a:r>
            <a:r>
              <a:rPr lang="en-US" sz="900" spc="-5" dirty="0">
                <a:solidFill>
                  <a:srgbClr val="595959"/>
                </a:solidFill>
              </a:rPr>
              <a:t> </a:t>
            </a:r>
            <a:r>
              <a:rPr lang="en-US" sz="900" dirty="0">
                <a:solidFill>
                  <a:srgbClr val="595959"/>
                </a:solidFill>
              </a:rPr>
              <a:t>information</a:t>
            </a:r>
            <a:r>
              <a:rPr lang="en-US" sz="900" spc="-5" dirty="0">
                <a:solidFill>
                  <a:srgbClr val="595959"/>
                </a:solidFill>
              </a:rPr>
              <a:t> </a:t>
            </a:r>
            <a:r>
              <a:rPr lang="en-US" sz="900" dirty="0">
                <a:solidFill>
                  <a:srgbClr val="595959"/>
                </a:solidFill>
              </a:rPr>
              <a:t>on</a:t>
            </a:r>
            <a:r>
              <a:rPr lang="en-US" sz="900" spc="-5" dirty="0">
                <a:solidFill>
                  <a:srgbClr val="595959"/>
                </a:solidFill>
              </a:rPr>
              <a:t> </a:t>
            </a:r>
            <a:r>
              <a:rPr lang="en-US" sz="900" dirty="0">
                <a:solidFill>
                  <a:srgbClr val="595959"/>
                </a:solidFill>
              </a:rPr>
              <a:t>people who</a:t>
            </a:r>
            <a:r>
              <a:rPr lang="en-US" sz="900" spc="-5" dirty="0">
                <a:solidFill>
                  <a:srgbClr val="595959"/>
                </a:solidFill>
              </a:rPr>
              <a:t> </a:t>
            </a:r>
            <a:r>
              <a:rPr lang="en-US" sz="900" dirty="0">
                <a:solidFill>
                  <a:srgbClr val="595959"/>
                </a:solidFill>
              </a:rPr>
              <a:t>have</a:t>
            </a:r>
            <a:r>
              <a:rPr lang="en-US" sz="900" spc="-5" dirty="0">
                <a:solidFill>
                  <a:srgbClr val="595959"/>
                </a:solidFill>
              </a:rPr>
              <a:t> </a:t>
            </a:r>
            <a:r>
              <a:rPr lang="en-US" sz="900" dirty="0">
                <a:solidFill>
                  <a:srgbClr val="595959"/>
                </a:solidFill>
              </a:rPr>
              <a:t>positive</a:t>
            </a:r>
            <a:r>
              <a:rPr lang="en-US" sz="900" spc="-5" dirty="0">
                <a:solidFill>
                  <a:srgbClr val="595959"/>
                </a:solidFill>
              </a:rPr>
              <a:t> </a:t>
            </a:r>
            <a:r>
              <a:rPr lang="en-US" sz="900" dirty="0">
                <a:solidFill>
                  <a:srgbClr val="595959"/>
                </a:solidFill>
              </a:rPr>
              <a:t>test</a:t>
            </a:r>
            <a:r>
              <a:rPr lang="en-US" sz="900" spc="-5" dirty="0">
                <a:solidFill>
                  <a:srgbClr val="595959"/>
                </a:solidFill>
              </a:rPr>
              <a:t> </a:t>
            </a:r>
            <a:r>
              <a:rPr lang="en-US" sz="900" dirty="0">
                <a:solidFill>
                  <a:srgbClr val="595959"/>
                </a:solidFill>
              </a:rPr>
              <a:t>outcomes</a:t>
            </a:r>
            <a:r>
              <a:rPr lang="en-US" sz="900" spc="-5" dirty="0">
                <a:solidFill>
                  <a:srgbClr val="595959"/>
                </a:solidFill>
              </a:rPr>
              <a:t> </a:t>
            </a:r>
            <a:r>
              <a:rPr lang="en-US" sz="900" dirty="0">
                <a:solidFill>
                  <a:srgbClr val="595959"/>
                </a:solidFill>
              </a:rPr>
              <a:t>for post-test</a:t>
            </a:r>
            <a:r>
              <a:rPr lang="en-US" sz="900" spc="-5" dirty="0">
                <a:solidFill>
                  <a:srgbClr val="595959"/>
                </a:solidFill>
              </a:rPr>
              <a:t> </a:t>
            </a:r>
            <a:r>
              <a:rPr lang="en-US" sz="900" dirty="0">
                <a:solidFill>
                  <a:srgbClr val="595959"/>
                </a:solidFill>
              </a:rPr>
              <a:t>counseling</a:t>
            </a:r>
            <a:r>
              <a:rPr lang="en-US" sz="900" spc="-5" dirty="0">
                <a:solidFill>
                  <a:srgbClr val="595959"/>
                </a:solidFill>
              </a:rPr>
              <a:t> </a:t>
            </a:r>
            <a:r>
              <a:rPr lang="en-US" sz="900" dirty="0">
                <a:solidFill>
                  <a:srgbClr val="595959"/>
                </a:solidFill>
              </a:rPr>
              <a:t>and</a:t>
            </a:r>
            <a:r>
              <a:rPr lang="en-US" sz="900" spc="-5" dirty="0">
                <a:solidFill>
                  <a:srgbClr val="595959"/>
                </a:solidFill>
              </a:rPr>
              <a:t> </a:t>
            </a:r>
            <a:r>
              <a:rPr lang="en-US" sz="900" dirty="0">
                <a:solidFill>
                  <a:srgbClr val="595959"/>
                </a:solidFill>
              </a:rPr>
              <a:t>referral</a:t>
            </a:r>
            <a:r>
              <a:rPr lang="en-US" sz="900" spc="-5" dirty="0">
                <a:solidFill>
                  <a:srgbClr val="595959"/>
                </a:solidFill>
              </a:rPr>
              <a:t> </a:t>
            </a:r>
            <a:r>
              <a:rPr lang="en-US" sz="900" dirty="0">
                <a:solidFill>
                  <a:srgbClr val="595959"/>
                </a:solidFill>
              </a:rPr>
              <a:t>to treatment and </a:t>
            </a:r>
            <a:r>
              <a:rPr lang="en-US" sz="900" spc="-5" dirty="0">
                <a:solidFill>
                  <a:srgbClr val="595959"/>
                </a:solidFill>
              </a:rPr>
              <a:t>care,</a:t>
            </a:r>
            <a:r>
              <a:rPr lang="en-US" sz="900" spc="5" dirty="0">
                <a:solidFill>
                  <a:srgbClr val="595959"/>
                </a:solidFill>
              </a:rPr>
              <a:t> </a:t>
            </a:r>
            <a:r>
              <a:rPr lang="en-US" sz="900" dirty="0">
                <a:solidFill>
                  <a:srgbClr val="595959"/>
                </a:solidFill>
              </a:rPr>
              <a:t>as </a:t>
            </a:r>
            <a:r>
              <a:rPr lang="en-US" sz="900" spc="-5" dirty="0">
                <a:solidFill>
                  <a:srgbClr val="595959"/>
                </a:solidFill>
              </a:rPr>
              <a:t>appropriate.</a:t>
            </a:r>
            <a:r>
              <a:rPr lang="en-US" sz="900" spc="5" dirty="0">
                <a:solidFill>
                  <a:srgbClr val="595959"/>
                </a:solidFill>
              </a:rPr>
              <a:t> </a:t>
            </a:r>
            <a:r>
              <a:rPr lang="en-US" sz="900" dirty="0">
                <a:solidFill>
                  <a:srgbClr val="595959"/>
                </a:solidFill>
              </a:rPr>
              <a:t>HCV</a:t>
            </a:r>
            <a:r>
              <a:rPr lang="en-US" sz="900" spc="5" dirty="0">
                <a:solidFill>
                  <a:srgbClr val="595959"/>
                </a:solidFill>
              </a:rPr>
              <a:t> </a:t>
            </a:r>
            <a:r>
              <a:rPr lang="en-US" sz="900" dirty="0">
                <a:solidFill>
                  <a:srgbClr val="595959"/>
                </a:solidFill>
              </a:rPr>
              <a:t>detection testing</a:t>
            </a:r>
            <a:r>
              <a:rPr lang="en-US" sz="900" spc="5" dirty="0">
                <a:solidFill>
                  <a:srgbClr val="595959"/>
                </a:solidFill>
              </a:rPr>
              <a:t> </a:t>
            </a:r>
            <a:r>
              <a:rPr lang="en-US" sz="900" dirty="0">
                <a:solidFill>
                  <a:srgbClr val="595959"/>
                </a:solidFill>
              </a:rPr>
              <a:t>includes</a:t>
            </a:r>
            <a:r>
              <a:rPr lang="en-US" sz="900" spc="5" dirty="0">
                <a:solidFill>
                  <a:srgbClr val="595959"/>
                </a:solidFill>
              </a:rPr>
              <a:t> </a:t>
            </a:r>
            <a:r>
              <a:rPr lang="en-US" sz="900" dirty="0">
                <a:solidFill>
                  <a:srgbClr val="595959"/>
                </a:solidFill>
              </a:rPr>
              <a:t>nucleic acid</a:t>
            </a:r>
            <a:r>
              <a:rPr lang="en-US" sz="900" spc="5" dirty="0">
                <a:solidFill>
                  <a:srgbClr val="595959"/>
                </a:solidFill>
              </a:rPr>
              <a:t> </a:t>
            </a:r>
            <a:r>
              <a:rPr lang="en-US" sz="900" dirty="0">
                <a:solidFill>
                  <a:srgbClr val="595959"/>
                </a:solidFill>
              </a:rPr>
              <a:t>testing</a:t>
            </a:r>
            <a:r>
              <a:rPr lang="en-US" sz="900" spc="5" dirty="0">
                <a:solidFill>
                  <a:srgbClr val="595959"/>
                </a:solidFill>
              </a:rPr>
              <a:t> </a:t>
            </a:r>
            <a:r>
              <a:rPr lang="en-US" sz="900" dirty="0">
                <a:solidFill>
                  <a:srgbClr val="595959"/>
                </a:solidFill>
              </a:rPr>
              <a:t>for HCV</a:t>
            </a:r>
            <a:r>
              <a:rPr lang="en-US" sz="900" spc="5" dirty="0">
                <a:solidFill>
                  <a:srgbClr val="595959"/>
                </a:solidFill>
              </a:rPr>
              <a:t> </a:t>
            </a:r>
            <a:r>
              <a:rPr lang="en-US" sz="900" dirty="0">
                <a:solidFill>
                  <a:srgbClr val="595959"/>
                </a:solidFill>
              </a:rPr>
              <a:t>RNA (including</a:t>
            </a:r>
            <a:r>
              <a:rPr lang="en-US" sz="900" spc="5" dirty="0">
                <a:solidFill>
                  <a:srgbClr val="595959"/>
                </a:solidFill>
              </a:rPr>
              <a:t> </a:t>
            </a:r>
            <a:r>
              <a:rPr lang="en-US" sz="900" spc="-5" dirty="0">
                <a:solidFill>
                  <a:srgbClr val="595959"/>
                </a:solidFill>
              </a:rPr>
              <a:t>qualitative,</a:t>
            </a:r>
            <a:r>
              <a:rPr lang="en-US" sz="900" spc="5" dirty="0">
                <a:solidFill>
                  <a:srgbClr val="595959"/>
                </a:solidFill>
              </a:rPr>
              <a:t> </a:t>
            </a:r>
            <a:r>
              <a:rPr lang="en-US" sz="900" spc="-5" dirty="0">
                <a:solidFill>
                  <a:srgbClr val="595959"/>
                </a:solidFill>
              </a:rPr>
              <a:t>quantitative,</a:t>
            </a:r>
            <a:r>
              <a:rPr lang="en-US" sz="900" dirty="0">
                <a:solidFill>
                  <a:srgbClr val="595959"/>
                </a:solidFill>
              </a:rPr>
              <a:t> or</a:t>
            </a:r>
            <a:r>
              <a:rPr lang="en-US" sz="900" spc="5" dirty="0">
                <a:solidFill>
                  <a:srgbClr val="595959"/>
                </a:solidFill>
              </a:rPr>
              <a:t> </a:t>
            </a:r>
            <a:r>
              <a:rPr lang="en-US" sz="900" dirty="0">
                <a:solidFill>
                  <a:srgbClr val="595959"/>
                </a:solidFill>
              </a:rPr>
              <a:t>genotype</a:t>
            </a:r>
            <a:r>
              <a:rPr lang="en-US" sz="900" spc="5" dirty="0">
                <a:solidFill>
                  <a:srgbClr val="595959"/>
                </a:solidFill>
              </a:rPr>
              <a:t> </a:t>
            </a:r>
            <a:r>
              <a:rPr lang="en-US" sz="900" dirty="0">
                <a:solidFill>
                  <a:srgbClr val="595959"/>
                </a:solidFill>
              </a:rPr>
              <a:t>testing) or</a:t>
            </a:r>
            <a:r>
              <a:rPr lang="en-US" sz="900" spc="5" dirty="0">
                <a:solidFill>
                  <a:srgbClr val="595959"/>
                </a:solidFill>
              </a:rPr>
              <a:t> </a:t>
            </a:r>
            <a:r>
              <a:rPr lang="en-US" sz="900" dirty="0">
                <a:solidFill>
                  <a:srgbClr val="595959"/>
                </a:solidFill>
              </a:rPr>
              <a:t>a</a:t>
            </a:r>
            <a:r>
              <a:rPr lang="en-US" sz="900" spc="5" dirty="0">
                <a:solidFill>
                  <a:srgbClr val="595959"/>
                </a:solidFill>
              </a:rPr>
              <a:t> </a:t>
            </a:r>
            <a:r>
              <a:rPr lang="en-US" sz="900" dirty="0">
                <a:solidFill>
                  <a:srgbClr val="595959"/>
                </a:solidFill>
              </a:rPr>
              <a:t>test indicating</a:t>
            </a:r>
            <a:r>
              <a:rPr lang="en-US" sz="900" spc="5" dirty="0">
                <a:solidFill>
                  <a:srgbClr val="595959"/>
                </a:solidFill>
              </a:rPr>
              <a:t> </a:t>
            </a:r>
            <a:r>
              <a:rPr lang="en-US" sz="900" dirty="0">
                <a:solidFill>
                  <a:srgbClr val="595959"/>
                </a:solidFill>
              </a:rPr>
              <a:t>the presence of HCV antigen. </a:t>
            </a:r>
            <a:r>
              <a:rPr lang="en-US" sz="900" spc="-5" dirty="0">
                <a:solidFill>
                  <a:srgbClr val="595959"/>
                </a:solidFill>
              </a:rPr>
              <a:t>At </a:t>
            </a:r>
            <a:r>
              <a:rPr lang="en-US" sz="900" dirty="0">
                <a:solidFill>
                  <a:srgbClr val="595959"/>
                </a:solidFill>
              </a:rPr>
              <a:t>present, no HCV antigen tests are approved by the US Food and Drug </a:t>
            </a:r>
            <a:r>
              <a:rPr lang="en-US" sz="900" spc="-5" dirty="0">
                <a:solidFill>
                  <a:srgbClr val="595959"/>
                </a:solidFill>
              </a:rPr>
              <a:t>Administration (FDA). </a:t>
            </a:r>
            <a:r>
              <a:rPr lang="en-US" sz="900" dirty="0">
                <a:solidFill>
                  <a:srgbClr val="595959"/>
                </a:solidFill>
              </a:rPr>
              <a:t>These tests will be acceptable laboratory criteria, equivalent</a:t>
            </a:r>
            <a:r>
              <a:rPr lang="en-US" sz="900" spc="-5" dirty="0">
                <a:solidFill>
                  <a:srgbClr val="595959"/>
                </a:solidFill>
              </a:rPr>
              <a:t> </a:t>
            </a:r>
            <a:r>
              <a:rPr lang="en-US" sz="900" dirty="0">
                <a:solidFill>
                  <a:srgbClr val="595959"/>
                </a:solidFill>
              </a:rPr>
              <a:t>to HCV RNA testing, when an </a:t>
            </a:r>
            <a:r>
              <a:rPr lang="en-US" sz="900" spc="-5" dirty="0">
                <a:solidFill>
                  <a:srgbClr val="595959"/>
                </a:solidFill>
              </a:rPr>
              <a:t>FDA-approved</a:t>
            </a:r>
            <a:r>
              <a:rPr lang="en-US" sz="900" dirty="0">
                <a:solidFill>
                  <a:srgbClr val="595959"/>
                </a:solidFill>
              </a:rPr>
              <a:t> test becomes </a:t>
            </a:r>
            <a:r>
              <a:rPr lang="en-US" sz="900" spc="-5" dirty="0">
                <a:solidFill>
                  <a:srgbClr val="595959"/>
                </a:solidFill>
              </a:rPr>
              <a:t>available.</a:t>
            </a:r>
            <a:endParaRPr lang="en-US" sz="900" dirty="0">
              <a:solidFill>
                <a:srgbClr val="595959"/>
              </a:solidFill>
            </a:endParaRPr>
          </a:p>
          <a:p>
            <a:pPr marL="38100" marR="73025">
              <a:lnSpc>
                <a:spcPts val="950"/>
              </a:lnSpc>
              <a:spcBef>
                <a:spcPts val="215"/>
              </a:spcBef>
            </a:pPr>
            <a:r>
              <a:rPr lang="en-US" sz="900" spc="-20" dirty="0">
                <a:solidFill>
                  <a:srgbClr val="595959"/>
                </a:solidFill>
              </a:rPr>
              <a:t>‡May </a:t>
            </a:r>
            <a:r>
              <a:rPr lang="en-US" sz="900" spc="-10" dirty="0">
                <a:solidFill>
                  <a:srgbClr val="595959"/>
                </a:solidFill>
              </a:rPr>
              <a:t>re-classify </a:t>
            </a:r>
            <a:r>
              <a:rPr lang="en-US" sz="900" spc="-5" dirty="0">
                <a:solidFill>
                  <a:srgbClr val="595959"/>
                </a:solidFill>
              </a:rPr>
              <a:t>as </a:t>
            </a:r>
            <a:r>
              <a:rPr lang="en-US" sz="900" spc="-10" dirty="0">
                <a:solidFill>
                  <a:srgbClr val="595959"/>
                </a:solidFill>
              </a:rPr>
              <a:t>confirmed </a:t>
            </a:r>
            <a:r>
              <a:rPr lang="en-US" sz="900" spc="-5" dirty="0">
                <a:solidFill>
                  <a:srgbClr val="595959"/>
                </a:solidFill>
              </a:rPr>
              <a:t>if </a:t>
            </a:r>
            <a:r>
              <a:rPr lang="en-US" sz="900" dirty="0">
                <a:solidFill>
                  <a:srgbClr val="595959"/>
                </a:solidFill>
              </a:rPr>
              <a:t>a </a:t>
            </a:r>
            <a:r>
              <a:rPr lang="en-US" sz="900" spc="-10" dirty="0">
                <a:solidFill>
                  <a:srgbClr val="595959"/>
                </a:solidFill>
              </a:rPr>
              <a:t>positive HCV detection test </a:t>
            </a:r>
            <a:r>
              <a:rPr lang="en-US" sz="900" spc="-5" dirty="0">
                <a:solidFill>
                  <a:srgbClr val="595959"/>
                </a:solidFill>
              </a:rPr>
              <a:t>is </a:t>
            </a:r>
            <a:r>
              <a:rPr lang="en-US" sz="900" spc="-10" dirty="0">
                <a:solidFill>
                  <a:srgbClr val="595959"/>
                </a:solidFill>
              </a:rPr>
              <a:t>later received before the National Notifiable Diseases Surveillance System (NNDSS) close-out date for national notification</a:t>
            </a:r>
            <a:r>
              <a:rPr lang="en-US" sz="900" spc="-20" dirty="0">
                <a:solidFill>
                  <a:srgbClr val="595959"/>
                </a:solidFill>
              </a:rPr>
              <a:t> </a:t>
            </a:r>
            <a:r>
              <a:rPr lang="en-US" sz="900" spc="-10" dirty="0">
                <a:solidFill>
                  <a:srgbClr val="595959"/>
                </a:solidFill>
              </a:rPr>
              <a:t>purposes.</a:t>
            </a:r>
            <a:r>
              <a:rPr lang="en-US" sz="900" spc="-15" dirty="0">
                <a:solidFill>
                  <a:srgbClr val="595959"/>
                </a:solidFill>
              </a:rPr>
              <a:t> </a:t>
            </a:r>
            <a:r>
              <a:rPr lang="en-US" sz="900" spc="-10" dirty="0">
                <a:solidFill>
                  <a:srgbClr val="595959"/>
                </a:solidFill>
              </a:rPr>
              <a:t>Jurisdictions</a:t>
            </a:r>
            <a:r>
              <a:rPr lang="en-US" sz="900" spc="-15" dirty="0">
                <a:solidFill>
                  <a:srgbClr val="595959"/>
                </a:solidFill>
              </a:rPr>
              <a:t> </a:t>
            </a:r>
            <a:r>
              <a:rPr lang="en-US" sz="900" spc="-10" dirty="0">
                <a:solidFill>
                  <a:srgbClr val="595959"/>
                </a:solidFill>
              </a:rPr>
              <a:t>with</a:t>
            </a:r>
            <a:r>
              <a:rPr lang="en-US" sz="900" spc="-15" dirty="0">
                <a:solidFill>
                  <a:srgbClr val="595959"/>
                </a:solidFill>
              </a:rPr>
              <a:t> </a:t>
            </a:r>
            <a:r>
              <a:rPr lang="en-US" sz="900" dirty="0">
                <a:solidFill>
                  <a:srgbClr val="595959"/>
                </a:solidFill>
              </a:rPr>
              <a:t>a</a:t>
            </a:r>
            <a:r>
              <a:rPr lang="en-US" sz="900" spc="-15" dirty="0">
                <a:solidFill>
                  <a:srgbClr val="595959"/>
                </a:solidFill>
              </a:rPr>
              <a:t> </a:t>
            </a:r>
            <a:r>
              <a:rPr lang="en-US" sz="900" spc="-10" dirty="0">
                <a:solidFill>
                  <a:srgbClr val="595959"/>
                </a:solidFill>
              </a:rPr>
              <a:t>longitudinal</a:t>
            </a:r>
            <a:r>
              <a:rPr lang="en-US" sz="900" spc="-20" dirty="0">
                <a:solidFill>
                  <a:srgbClr val="595959"/>
                </a:solidFill>
              </a:rPr>
              <a:t> </a:t>
            </a:r>
            <a:r>
              <a:rPr lang="en-US" sz="900" spc="-10" dirty="0">
                <a:solidFill>
                  <a:srgbClr val="595959"/>
                </a:solidFill>
              </a:rPr>
              <a:t>system</a:t>
            </a:r>
            <a:r>
              <a:rPr lang="en-US" sz="900" spc="-15" dirty="0">
                <a:solidFill>
                  <a:srgbClr val="595959"/>
                </a:solidFill>
              </a:rPr>
              <a:t> </a:t>
            </a:r>
            <a:r>
              <a:rPr lang="en-US" sz="900" spc="-10" dirty="0">
                <a:solidFill>
                  <a:srgbClr val="595959"/>
                </a:solidFill>
              </a:rPr>
              <a:t>can</a:t>
            </a:r>
            <a:r>
              <a:rPr lang="en-US" sz="900" spc="-15" dirty="0">
                <a:solidFill>
                  <a:srgbClr val="595959"/>
                </a:solidFill>
              </a:rPr>
              <a:t> </a:t>
            </a:r>
            <a:r>
              <a:rPr lang="en-US" sz="900" spc="-10" dirty="0">
                <a:solidFill>
                  <a:srgbClr val="595959"/>
                </a:solidFill>
              </a:rPr>
              <a:t>update</a:t>
            </a:r>
            <a:r>
              <a:rPr lang="en-US" sz="900" spc="-15" dirty="0">
                <a:solidFill>
                  <a:srgbClr val="595959"/>
                </a:solidFill>
              </a:rPr>
              <a:t> </a:t>
            </a:r>
            <a:r>
              <a:rPr lang="en-US" sz="900" spc="-10" dirty="0">
                <a:solidFill>
                  <a:srgbClr val="595959"/>
                </a:solidFill>
              </a:rPr>
              <a:t>probable</a:t>
            </a:r>
            <a:r>
              <a:rPr lang="en-US" sz="900" spc="-15" dirty="0">
                <a:solidFill>
                  <a:srgbClr val="595959"/>
                </a:solidFill>
              </a:rPr>
              <a:t> </a:t>
            </a:r>
            <a:r>
              <a:rPr lang="en-US" sz="900" spc="-10" dirty="0">
                <a:solidFill>
                  <a:srgbClr val="595959"/>
                </a:solidFill>
              </a:rPr>
              <a:t>cases</a:t>
            </a:r>
            <a:r>
              <a:rPr lang="en-US" sz="900" spc="-20" dirty="0">
                <a:solidFill>
                  <a:srgbClr val="595959"/>
                </a:solidFill>
              </a:rPr>
              <a:t> </a:t>
            </a:r>
            <a:r>
              <a:rPr lang="en-US" sz="900" spc="-5" dirty="0">
                <a:solidFill>
                  <a:srgbClr val="595959"/>
                </a:solidFill>
              </a:rPr>
              <a:t>to</a:t>
            </a:r>
            <a:r>
              <a:rPr lang="en-US" sz="900" spc="-15" dirty="0">
                <a:solidFill>
                  <a:srgbClr val="595959"/>
                </a:solidFill>
              </a:rPr>
              <a:t> </a:t>
            </a:r>
            <a:r>
              <a:rPr lang="en-US" sz="900" spc="-10" dirty="0">
                <a:solidFill>
                  <a:srgbClr val="595959"/>
                </a:solidFill>
              </a:rPr>
              <a:t>confirmed</a:t>
            </a:r>
            <a:r>
              <a:rPr lang="en-US" sz="900" spc="-15" dirty="0">
                <a:solidFill>
                  <a:srgbClr val="595959"/>
                </a:solidFill>
              </a:rPr>
              <a:t> </a:t>
            </a:r>
            <a:r>
              <a:rPr lang="en-US" sz="900" spc="-10" dirty="0">
                <a:solidFill>
                  <a:srgbClr val="595959"/>
                </a:solidFill>
              </a:rPr>
              <a:t>within</a:t>
            </a:r>
            <a:r>
              <a:rPr lang="en-US" sz="900" spc="-15" dirty="0">
                <a:solidFill>
                  <a:srgbClr val="595959"/>
                </a:solidFill>
              </a:rPr>
              <a:t> </a:t>
            </a:r>
            <a:r>
              <a:rPr lang="en-US" sz="900" spc="-10" dirty="0">
                <a:solidFill>
                  <a:srgbClr val="595959"/>
                </a:solidFill>
              </a:rPr>
              <a:t>their</a:t>
            </a:r>
            <a:r>
              <a:rPr lang="en-US" sz="900" spc="-15" dirty="0">
                <a:solidFill>
                  <a:srgbClr val="595959"/>
                </a:solidFill>
              </a:rPr>
              <a:t> </a:t>
            </a:r>
            <a:r>
              <a:rPr lang="en-US" sz="900" spc="-10" dirty="0">
                <a:solidFill>
                  <a:srgbClr val="595959"/>
                </a:solidFill>
              </a:rPr>
              <a:t>system</a:t>
            </a:r>
            <a:r>
              <a:rPr lang="en-US" sz="900" spc="-15" dirty="0">
                <a:solidFill>
                  <a:srgbClr val="595959"/>
                </a:solidFill>
              </a:rPr>
              <a:t> </a:t>
            </a:r>
            <a:r>
              <a:rPr lang="en-US" sz="900" spc="-5" dirty="0">
                <a:solidFill>
                  <a:srgbClr val="595959"/>
                </a:solidFill>
              </a:rPr>
              <a:t>at</a:t>
            </a:r>
            <a:r>
              <a:rPr lang="en-US" sz="900" spc="-20" dirty="0">
                <a:solidFill>
                  <a:srgbClr val="595959"/>
                </a:solidFill>
              </a:rPr>
              <a:t> </a:t>
            </a:r>
            <a:r>
              <a:rPr lang="en-US" sz="900" spc="-10" dirty="0">
                <a:solidFill>
                  <a:srgbClr val="595959"/>
                </a:solidFill>
              </a:rPr>
              <a:t>any</a:t>
            </a:r>
            <a:r>
              <a:rPr lang="en-US" sz="900" spc="-15" dirty="0">
                <a:solidFill>
                  <a:srgbClr val="595959"/>
                </a:solidFill>
              </a:rPr>
              <a:t> </a:t>
            </a:r>
            <a:r>
              <a:rPr lang="en-US" sz="900" spc="-10" dirty="0">
                <a:solidFill>
                  <a:srgbClr val="595959"/>
                </a:solidFill>
              </a:rPr>
              <a:t>time</a:t>
            </a:r>
            <a:r>
              <a:rPr lang="en-US" sz="900" spc="-15" dirty="0">
                <a:solidFill>
                  <a:srgbClr val="595959"/>
                </a:solidFill>
              </a:rPr>
              <a:t> </a:t>
            </a:r>
            <a:r>
              <a:rPr lang="en-US" sz="900" spc="-10" dirty="0">
                <a:solidFill>
                  <a:srgbClr val="595959"/>
                </a:solidFill>
              </a:rPr>
              <a:t>regardless</a:t>
            </a:r>
            <a:r>
              <a:rPr lang="en-US" sz="900" spc="-15" dirty="0">
                <a:solidFill>
                  <a:srgbClr val="595959"/>
                </a:solidFill>
              </a:rPr>
              <a:t> </a:t>
            </a:r>
            <a:r>
              <a:rPr lang="en-US" sz="900" spc="-5" dirty="0">
                <a:solidFill>
                  <a:srgbClr val="595959"/>
                </a:solidFill>
              </a:rPr>
              <a:t>of</a:t>
            </a:r>
            <a:r>
              <a:rPr lang="en-US" sz="900" spc="-15" dirty="0">
                <a:solidFill>
                  <a:srgbClr val="595959"/>
                </a:solidFill>
              </a:rPr>
              <a:t> </a:t>
            </a:r>
            <a:r>
              <a:rPr lang="en-US" sz="900" spc="-10" dirty="0">
                <a:solidFill>
                  <a:srgbClr val="595959"/>
                </a:solidFill>
              </a:rPr>
              <a:t>the</a:t>
            </a:r>
            <a:r>
              <a:rPr lang="en-US" sz="900" spc="-20" dirty="0">
                <a:solidFill>
                  <a:srgbClr val="595959"/>
                </a:solidFill>
              </a:rPr>
              <a:t> </a:t>
            </a:r>
            <a:r>
              <a:rPr lang="en-US" sz="900" spc="-10" dirty="0">
                <a:solidFill>
                  <a:srgbClr val="595959"/>
                </a:solidFill>
              </a:rPr>
              <a:t>NNDSS</a:t>
            </a:r>
            <a:r>
              <a:rPr lang="en-US" sz="900" spc="-15" dirty="0">
                <a:solidFill>
                  <a:srgbClr val="595959"/>
                </a:solidFill>
              </a:rPr>
              <a:t> </a:t>
            </a:r>
            <a:r>
              <a:rPr lang="en-US" sz="900" spc="-10" dirty="0">
                <a:solidFill>
                  <a:srgbClr val="595959"/>
                </a:solidFill>
              </a:rPr>
              <a:t>close-out</a:t>
            </a:r>
            <a:r>
              <a:rPr lang="en-US" sz="900" spc="-15" dirty="0">
                <a:solidFill>
                  <a:srgbClr val="595959"/>
                </a:solidFill>
              </a:rPr>
              <a:t> </a:t>
            </a:r>
            <a:r>
              <a:rPr lang="en-US" sz="900" spc="-10" dirty="0">
                <a:solidFill>
                  <a:srgbClr val="595959"/>
                </a:solidFill>
              </a:rPr>
              <a:t>date.</a:t>
            </a:r>
            <a:endParaRPr lang="en-US" sz="900" dirty="0">
              <a:solidFill>
                <a:srgbClr val="595959"/>
              </a:solidFill>
            </a:endParaRPr>
          </a:p>
          <a:p>
            <a:pPr marL="38100">
              <a:lnSpc>
                <a:spcPct val="100000"/>
              </a:lnSpc>
              <a:spcBef>
                <a:spcPts val="125"/>
              </a:spcBef>
            </a:pPr>
            <a:r>
              <a:rPr lang="en-US" sz="900" spc="-7" baseline="33333" dirty="0">
                <a:solidFill>
                  <a:srgbClr val="595959"/>
                </a:solidFill>
              </a:rPr>
              <a:t>§</a:t>
            </a:r>
            <a:r>
              <a:rPr lang="en-US" sz="900" spc="-5" dirty="0">
                <a:solidFill>
                  <a:srgbClr val="595959"/>
                </a:solidFill>
              </a:rPr>
              <a:t>May</a:t>
            </a:r>
            <a:r>
              <a:rPr lang="en-US" sz="900" spc="-10" dirty="0">
                <a:solidFill>
                  <a:srgbClr val="595959"/>
                </a:solidFill>
              </a:rPr>
              <a:t> </a:t>
            </a:r>
            <a:r>
              <a:rPr lang="en-US" sz="900" dirty="0">
                <a:solidFill>
                  <a:srgbClr val="595959"/>
                </a:solidFill>
              </a:rPr>
              <a:t>include</a:t>
            </a:r>
            <a:r>
              <a:rPr lang="en-US" sz="900" spc="-5" dirty="0">
                <a:solidFill>
                  <a:srgbClr val="595959"/>
                </a:solidFill>
              </a:rPr>
              <a:t> </a:t>
            </a:r>
            <a:r>
              <a:rPr lang="en-US" sz="900" dirty="0">
                <a:solidFill>
                  <a:srgbClr val="595959"/>
                </a:solidFill>
              </a:rPr>
              <a:t>evidence</a:t>
            </a:r>
            <a:r>
              <a:rPr lang="en-US" sz="900" spc="-5" dirty="0">
                <a:solidFill>
                  <a:srgbClr val="595959"/>
                </a:solidFill>
              </a:rPr>
              <a:t> </a:t>
            </a:r>
            <a:r>
              <a:rPr lang="en-US" sz="900" dirty="0">
                <a:solidFill>
                  <a:srgbClr val="595959"/>
                </a:solidFill>
              </a:rPr>
              <a:t>of</a:t>
            </a:r>
            <a:r>
              <a:rPr lang="en-US" sz="900" spc="-5" dirty="0">
                <a:solidFill>
                  <a:srgbClr val="595959"/>
                </a:solidFill>
              </a:rPr>
              <a:t> </a:t>
            </a:r>
            <a:r>
              <a:rPr lang="en-US" sz="900" dirty="0">
                <a:solidFill>
                  <a:srgbClr val="595959"/>
                </a:solidFill>
              </a:rPr>
              <a:t>acute</a:t>
            </a:r>
            <a:r>
              <a:rPr lang="en-US" sz="900" spc="-5" dirty="0">
                <a:solidFill>
                  <a:srgbClr val="595959"/>
                </a:solidFill>
              </a:rPr>
              <a:t> </a:t>
            </a:r>
            <a:r>
              <a:rPr lang="en-US" sz="900" dirty="0">
                <a:solidFill>
                  <a:srgbClr val="595959"/>
                </a:solidFill>
              </a:rPr>
              <a:t>liver</a:t>
            </a:r>
            <a:r>
              <a:rPr lang="en-US" sz="900" spc="-5" dirty="0">
                <a:solidFill>
                  <a:srgbClr val="595959"/>
                </a:solidFill>
              </a:rPr>
              <a:t> </a:t>
            </a:r>
            <a:r>
              <a:rPr lang="en-US" sz="900" dirty="0">
                <a:solidFill>
                  <a:srgbClr val="595959"/>
                </a:solidFill>
              </a:rPr>
              <a:t>injury</a:t>
            </a:r>
            <a:r>
              <a:rPr lang="en-US" sz="900" spc="-5" dirty="0">
                <a:solidFill>
                  <a:srgbClr val="595959"/>
                </a:solidFill>
              </a:rPr>
              <a:t> </a:t>
            </a:r>
            <a:r>
              <a:rPr lang="en-US" sz="900" dirty="0">
                <a:solidFill>
                  <a:srgbClr val="595959"/>
                </a:solidFill>
              </a:rPr>
              <a:t>from</a:t>
            </a:r>
            <a:r>
              <a:rPr lang="en-US" sz="900" spc="-5" dirty="0">
                <a:solidFill>
                  <a:srgbClr val="595959"/>
                </a:solidFill>
              </a:rPr>
              <a:t> </a:t>
            </a:r>
            <a:r>
              <a:rPr lang="en-US" sz="900" dirty="0">
                <a:solidFill>
                  <a:srgbClr val="595959"/>
                </a:solidFill>
              </a:rPr>
              <a:t>infectious,</a:t>
            </a:r>
            <a:r>
              <a:rPr lang="en-US" sz="900" spc="-5" dirty="0">
                <a:solidFill>
                  <a:srgbClr val="595959"/>
                </a:solidFill>
              </a:rPr>
              <a:t> autoimmune, </a:t>
            </a:r>
            <a:r>
              <a:rPr lang="en-US" sz="900" dirty="0">
                <a:solidFill>
                  <a:srgbClr val="595959"/>
                </a:solidFill>
              </a:rPr>
              <a:t>metabolic,</a:t>
            </a:r>
            <a:r>
              <a:rPr lang="en-US" sz="900" spc="-5" dirty="0">
                <a:solidFill>
                  <a:srgbClr val="595959"/>
                </a:solidFill>
              </a:rPr>
              <a:t> </a:t>
            </a:r>
            <a:r>
              <a:rPr lang="en-US" sz="900" dirty="0">
                <a:solidFill>
                  <a:srgbClr val="595959"/>
                </a:solidFill>
              </a:rPr>
              <a:t>drug</a:t>
            </a:r>
            <a:r>
              <a:rPr lang="en-US" sz="900" spc="-5" dirty="0">
                <a:solidFill>
                  <a:srgbClr val="595959"/>
                </a:solidFill>
              </a:rPr>
              <a:t> </a:t>
            </a:r>
            <a:r>
              <a:rPr lang="en-US" sz="900" dirty="0">
                <a:solidFill>
                  <a:srgbClr val="595959"/>
                </a:solidFill>
              </a:rPr>
              <a:t>or</a:t>
            </a:r>
            <a:r>
              <a:rPr lang="en-US" sz="900" spc="-5" dirty="0">
                <a:solidFill>
                  <a:srgbClr val="595959"/>
                </a:solidFill>
              </a:rPr>
              <a:t> toxin exposure, </a:t>
            </a:r>
            <a:r>
              <a:rPr lang="en-US" sz="900" dirty="0">
                <a:solidFill>
                  <a:srgbClr val="595959"/>
                </a:solidFill>
              </a:rPr>
              <a:t>neoplastic,</a:t>
            </a:r>
            <a:r>
              <a:rPr lang="en-US" sz="900" spc="-5" dirty="0">
                <a:solidFill>
                  <a:srgbClr val="595959"/>
                </a:solidFill>
              </a:rPr>
              <a:t> </a:t>
            </a:r>
            <a:r>
              <a:rPr lang="en-US" sz="900" dirty="0">
                <a:solidFill>
                  <a:srgbClr val="595959"/>
                </a:solidFill>
              </a:rPr>
              <a:t>circulatory</a:t>
            </a:r>
            <a:r>
              <a:rPr lang="en-US" sz="900" spc="-5" dirty="0">
                <a:solidFill>
                  <a:srgbClr val="595959"/>
                </a:solidFill>
              </a:rPr>
              <a:t> </a:t>
            </a:r>
            <a:r>
              <a:rPr lang="en-US" sz="900" dirty="0">
                <a:solidFill>
                  <a:srgbClr val="595959"/>
                </a:solidFill>
              </a:rPr>
              <a:t>or</a:t>
            </a:r>
            <a:r>
              <a:rPr lang="en-US" sz="900" spc="-5" dirty="0">
                <a:solidFill>
                  <a:srgbClr val="595959"/>
                </a:solidFill>
              </a:rPr>
              <a:t> </a:t>
            </a:r>
            <a:r>
              <a:rPr lang="en-US" sz="900" dirty="0">
                <a:solidFill>
                  <a:srgbClr val="595959"/>
                </a:solidFill>
              </a:rPr>
              <a:t>thromboembolic,</a:t>
            </a:r>
            <a:r>
              <a:rPr lang="en-US" sz="900" spc="-5" dirty="0">
                <a:solidFill>
                  <a:srgbClr val="595959"/>
                </a:solidFill>
              </a:rPr>
              <a:t> </a:t>
            </a:r>
            <a:r>
              <a:rPr lang="en-US" sz="900" dirty="0">
                <a:solidFill>
                  <a:srgbClr val="595959"/>
                </a:solidFill>
              </a:rPr>
              <a:t>or</a:t>
            </a:r>
            <a:r>
              <a:rPr lang="en-US" sz="900" spc="-5" dirty="0">
                <a:solidFill>
                  <a:srgbClr val="595959"/>
                </a:solidFill>
              </a:rPr>
              <a:t> </a:t>
            </a:r>
            <a:r>
              <a:rPr lang="en-US" sz="900" dirty="0">
                <a:solidFill>
                  <a:srgbClr val="595959"/>
                </a:solidFill>
              </a:rPr>
              <a:t>idiopathic</a:t>
            </a:r>
            <a:r>
              <a:rPr lang="en-US" sz="900" spc="-5" dirty="0">
                <a:solidFill>
                  <a:srgbClr val="595959"/>
                </a:solidFill>
              </a:rPr>
              <a:t> </a:t>
            </a:r>
            <a:r>
              <a:rPr lang="en-US" sz="900" dirty="0">
                <a:solidFill>
                  <a:srgbClr val="595959"/>
                </a:solidFill>
              </a:rPr>
              <a:t>causes.</a:t>
            </a:r>
          </a:p>
          <a:p>
            <a:pPr marL="38100" marR="33020">
              <a:lnSpc>
                <a:spcPts val="950"/>
              </a:lnSpc>
              <a:spcBef>
                <a:spcPts val="240"/>
              </a:spcBef>
            </a:pPr>
            <a:r>
              <a:rPr lang="en-US" sz="900" spc="-7" baseline="33333" dirty="0">
                <a:solidFill>
                  <a:srgbClr val="595959"/>
                </a:solidFill>
              </a:rPr>
              <a:t>¶</a:t>
            </a:r>
            <a:r>
              <a:rPr lang="en-US" sz="900" spc="-5" dirty="0">
                <a:solidFill>
                  <a:srgbClr val="595959"/>
                </a:solidFill>
              </a:rPr>
              <a:t>A </a:t>
            </a:r>
            <a:r>
              <a:rPr lang="en-US" sz="900" spc="-10" dirty="0">
                <a:solidFill>
                  <a:srgbClr val="595959"/>
                </a:solidFill>
              </a:rPr>
              <a:t>documented negative HCV antibody followed within </a:t>
            </a:r>
            <a:r>
              <a:rPr lang="en-US" sz="900" spc="-5" dirty="0">
                <a:solidFill>
                  <a:srgbClr val="595959"/>
                </a:solidFill>
              </a:rPr>
              <a:t>12 </a:t>
            </a:r>
            <a:r>
              <a:rPr lang="en-US" sz="900" spc="-10" dirty="0">
                <a:solidFill>
                  <a:srgbClr val="595959"/>
                </a:solidFill>
              </a:rPr>
              <a:t>months </a:t>
            </a:r>
            <a:r>
              <a:rPr lang="en-US" sz="900" spc="-5" dirty="0">
                <a:solidFill>
                  <a:srgbClr val="595959"/>
                </a:solidFill>
              </a:rPr>
              <a:t>by </a:t>
            </a:r>
            <a:r>
              <a:rPr lang="en-US" sz="900" dirty="0">
                <a:solidFill>
                  <a:srgbClr val="595959"/>
                </a:solidFill>
              </a:rPr>
              <a:t>a </a:t>
            </a:r>
            <a:r>
              <a:rPr lang="en-US" sz="900" spc="-10" dirty="0">
                <a:solidFill>
                  <a:srgbClr val="595959"/>
                </a:solidFill>
              </a:rPr>
              <a:t>positive HCV antibody test (anti-HCV test conversion) </a:t>
            </a:r>
            <a:r>
              <a:rPr lang="en-US" sz="900" spc="-5" dirty="0">
                <a:solidFill>
                  <a:srgbClr val="595959"/>
                </a:solidFill>
              </a:rPr>
              <a:t>OR </a:t>
            </a:r>
            <a:r>
              <a:rPr lang="en-US" sz="900" dirty="0">
                <a:solidFill>
                  <a:srgbClr val="595959"/>
                </a:solidFill>
              </a:rPr>
              <a:t>a </a:t>
            </a:r>
            <a:r>
              <a:rPr lang="en-US" sz="900" spc="-10" dirty="0">
                <a:solidFill>
                  <a:srgbClr val="595959"/>
                </a:solidFill>
              </a:rPr>
              <a:t>documented negative HCV antibody OR negative</a:t>
            </a:r>
            <a:r>
              <a:rPr lang="en-US" sz="900" spc="-20" dirty="0">
                <a:solidFill>
                  <a:srgbClr val="595959"/>
                </a:solidFill>
              </a:rPr>
              <a:t> </a:t>
            </a:r>
            <a:r>
              <a:rPr lang="en-US" sz="900" spc="-10" dirty="0">
                <a:solidFill>
                  <a:srgbClr val="595959"/>
                </a:solidFill>
              </a:rPr>
              <a:t>HCV</a:t>
            </a:r>
            <a:r>
              <a:rPr lang="en-US" sz="900" spc="-15" dirty="0">
                <a:solidFill>
                  <a:srgbClr val="595959"/>
                </a:solidFill>
              </a:rPr>
              <a:t> </a:t>
            </a:r>
            <a:r>
              <a:rPr lang="en-US" sz="900" spc="-10" dirty="0">
                <a:solidFill>
                  <a:srgbClr val="595959"/>
                </a:solidFill>
              </a:rPr>
              <a:t>detection</a:t>
            </a:r>
            <a:r>
              <a:rPr lang="en-US" sz="900" spc="-15" dirty="0">
                <a:solidFill>
                  <a:srgbClr val="595959"/>
                </a:solidFill>
              </a:rPr>
              <a:t> </a:t>
            </a:r>
            <a:r>
              <a:rPr lang="en-US" sz="900" spc="-10" dirty="0">
                <a:solidFill>
                  <a:srgbClr val="595959"/>
                </a:solidFill>
              </a:rPr>
              <a:t>test</a:t>
            </a:r>
            <a:r>
              <a:rPr lang="en-US" sz="900" spc="-15" dirty="0">
                <a:solidFill>
                  <a:srgbClr val="595959"/>
                </a:solidFill>
              </a:rPr>
              <a:t> </a:t>
            </a:r>
            <a:r>
              <a:rPr lang="en-US" sz="900" spc="-10" dirty="0">
                <a:solidFill>
                  <a:srgbClr val="595959"/>
                </a:solidFill>
              </a:rPr>
              <a:t>(in</a:t>
            </a:r>
            <a:r>
              <a:rPr lang="en-US" sz="900" spc="-15" dirty="0">
                <a:solidFill>
                  <a:srgbClr val="595959"/>
                </a:solidFill>
              </a:rPr>
              <a:t> </a:t>
            </a:r>
            <a:r>
              <a:rPr lang="en-US" sz="900" spc="-10" dirty="0">
                <a:solidFill>
                  <a:srgbClr val="595959"/>
                </a:solidFill>
              </a:rPr>
              <a:t>someone</a:t>
            </a:r>
            <a:r>
              <a:rPr lang="en-US" sz="900" spc="-15" dirty="0">
                <a:solidFill>
                  <a:srgbClr val="595959"/>
                </a:solidFill>
              </a:rPr>
              <a:t> </a:t>
            </a:r>
            <a:r>
              <a:rPr lang="en-US" sz="900" spc="-10" dirty="0">
                <a:solidFill>
                  <a:srgbClr val="595959"/>
                </a:solidFill>
              </a:rPr>
              <a:t>without</a:t>
            </a:r>
            <a:r>
              <a:rPr lang="en-US" sz="900" spc="-20" dirty="0">
                <a:solidFill>
                  <a:srgbClr val="595959"/>
                </a:solidFill>
              </a:rPr>
              <a:t> </a:t>
            </a:r>
            <a:r>
              <a:rPr lang="en-US" sz="900" dirty="0">
                <a:solidFill>
                  <a:srgbClr val="595959"/>
                </a:solidFill>
              </a:rPr>
              <a:t>a</a:t>
            </a:r>
            <a:r>
              <a:rPr lang="en-US" sz="900" spc="-15" dirty="0">
                <a:solidFill>
                  <a:srgbClr val="595959"/>
                </a:solidFill>
              </a:rPr>
              <a:t> </a:t>
            </a:r>
            <a:r>
              <a:rPr lang="en-US" sz="900" spc="-10" dirty="0">
                <a:solidFill>
                  <a:srgbClr val="595959"/>
                </a:solidFill>
              </a:rPr>
              <a:t>prior</a:t>
            </a:r>
            <a:r>
              <a:rPr lang="en-US" sz="900" spc="-15" dirty="0">
                <a:solidFill>
                  <a:srgbClr val="595959"/>
                </a:solidFill>
              </a:rPr>
              <a:t> </a:t>
            </a:r>
            <a:r>
              <a:rPr lang="en-US" sz="900" spc="-10" dirty="0">
                <a:solidFill>
                  <a:srgbClr val="595959"/>
                </a:solidFill>
              </a:rPr>
              <a:t>diagnosis</a:t>
            </a:r>
            <a:r>
              <a:rPr lang="en-US" sz="900" spc="-15" dirty="0">
                <a:solidFill>
                  <a:srgbClr val="595959"/>
                </a:solidFill>
              </a:rPr>
              <a:t> </a:t>
            </a:r>
            <a:r>
              <a:rPr lang="en-US" sz="900" spc="-5" dirty="0">
                <a:solidFill>
                  <a:srgbClr val="595959"/>
                </a:solidFill>
              </a:rPr>
              <a:t>of</a:t>
            </a:r>
            <a:r>
              <a:rPr lang="en-US" sz="900" spc="-15" dirty="0">
                <a:solidFill>
                  <a:srgbClr val="595959"/>
                </a:solidFill>
              </a:rPr>
              <a:t> </a:t>
            </a:r>
            <a:r>
              <a:rPr lang="en-US" sz="900" spc="-10" dirty="0">
                <a:solidFill>
                  <a:srgbClr val="595959"/>
                </a:solidFill>
              </a:rPr>
              <a:t>HCV</a:t>
            </a:r>
            <a:r>
              <a:rPr lang="en-US" sz="900" spc="-15" dirty="0">
                <a:solidFill>
                  <a:srgbClr val="595959"/>
                </a:solidFill>
              </a:rPr>
              <a:t> </a:t>
            </a:r>
            <a:r>
              <a:rPr lang="en-US" sz="900" spc="-10" dirty="0">
                <a:solidFill>
                  <a:srgbClr val="595959"/>
                </a:solidFill>
              </a:rPr>
              <a:t>infection)</a:t>
            </a:r>
            <a:r>
              <a:rPr lang="en-US" sz="900" spc="-15" dirty="0">
                <a:solidFill>
                  <a:srgbClr val="595959"/>
                </a:solidFill>
              </a:rPr>
              <a:t> </a:t>
            </a:r>
            <a:r>
              <a:rPr lang="en-US" sz="900" spc="-10" dirty="0">
                <a:solidFill>
                  <a:srgbClr val="595959"/>
                </a:solidFill>
              </a:rPr>
              <a:t>followed</a:t>
            </a:r>
            <a:r>
              <a:rPr lang="en-US" sz="900" spc="-20" dirty="0">
                <a:solidFill>
                  <a:srgbClr val="595959"/>
                </a:solidFill>
              </a:rPr>
              <a:t> </a:t>
            </a:r>
            <a:r>
              <a:rPr lang="en-US" sz="900" spc="-10" dirty="0">
                <a:solidFill>
                  <a:srgbClr val="595959"/>
                </a:solidFill>
              </a:rPr>
              <a:t>within</a:t>
            </a:r>
            <a:r>
              <a:rPr lang="en-US" sz="900" spc="-15" dirty="0">
                <a:solidFill>
                  <a:srgbClr val="595959"/>
                </a:solidFill>
              </a:rPr>
              <a:t> </a:t>
            </a:r>
            <a:r>
              <a:rPr lang="en-US" sz="900" spc="-5" dirty="0">
                <a:solidFill>
                  <a:srgbClr val="595959"/>
                </a:solidFill>
              </a:rPr>
              <a:t>12</a:t>
            </a:r>
            <a:r>
              <a:rPr lang="en-US" sz="900" spc="-15" dirty="0">
                <a:solidFill>
                  <a:srgbClr val="595959"/>
                </a:solidFill>
              </a:rPr>
              <a:t> </a:t>
            </a:r>
            <a:r>
              <a:rPr lang="en-US" sz="900" spc="-10" dirty="0">
                <a:solidFill>
                  <a:srgbClr val="595959"/>
                </a:solidFill>
              </a:rPr>
              <a:t>months</a:t>
            </a:r>
            <a:r>
              <a:rPr lang="en-US" sz="900" spc="-15" dirty="0">
                <a:solidFill>
                  <a:srgbClr val="595959"/>
                </a:solidFill>
              </a:rPr>
              <a:t> </a:t>
            </a:r>
            <a:r>
              <a:rPr lang="en-US" sz="900" spc="-5" dirty="0">
                <a:solidFill>
                  <a:srgbClr val="595959"/>
                </a:solidFill>
              </a:rPr>
              <a:t>by</a:t>
            </a:r>
            <a:r>
              <a:rPr lang="en-US" sz="900" spc="-15" dirty="0">
                <a:solidFill>
                  <a:srgbClr val="595959"/>
                </a:solidFill>
              </a:rPr>
              <a:t> </a:t>
            </a:r>
            <a:r>
              <a:rPr lang="en-US" sz="900" dirty="0">
                <a:solidFill>
                  <a:srgbClr val="595959"/>
                </a:solidFill>
              </a:rPr>
              <a:t>a</a:t>
            </a:r>
            <a:r>
              <a:rPr lang="en-US" sz="900" spc="-15" dirty="0">
                <a:solidFill>
                  <a:srgbClr val="595959"/>
                </a:solidFill>
              </a:rPr>
              <a:t> </a:t>
            </a:r>
            <a:r>
              <a:rPr lang="en-US" sz="900" spc="-10" dirty="0">
                <a:solidFill>
                  <a:srgbClr val="595959"/>
                </a:solidFill>
              </a:rPr>
              <a:t>positive</a:t>
            </a:r>
            <a:r>
              <a:rPr lang="en-US" sz="900" spc="-15" dirty="0">
                <a:solidFill>
                  <a:srgbClr val="595959"/>
                </a:solidFill>
              </a:rPr>
              <a:t> </a:t>
            </a:r>
            <a:r>
              <a:rPr lang="en-US" sz="900" spc="-10" dirty="0">
                <a:solidFill>
                  <a:srgbClr val="595959"/>
                </a:solidFill>
              </a:rPr>
              <a:t>HCV</a:t>
            </a:r>
            <a:r>
              <a:rPr lang="en-US" sz="900" spc="-20" dirty="0">
                <a:solidFill>
                  <a:srgbClr val="595959"/>
                </a:solidFill>
              </a:rPr>
              <a:t> </a:t>
            </a:r>
            <a:r>
              <a:rPr lang="en-US" sz="900" spc="-10" dirty="0">
                <a:solidFill>
                  <a:srgbClr val="595959"/>
                </a:solidFill>
              </a:rPr>
              <a:t>detection</a:t>
            </a:r>
            <a:r>
              <a:rPr lang="en-US" sz="900" spc="-15" dirty="0">
                <a:solidFill>
                  <a:srgbClr val="595959"/>
                </a:solidFill>
              </a:rPr>
              <a:t> </a:t>
            </a:r>
            <a:r>
              <a:rPr lang="en-US" sz="900" spc="-10" dirty="0">
                <a:solidFill>
                  <a:srgbClr val="595959"/>
                </a:solidFill>
              </a:rPr>
              <a:t>test</a:t>
            </a:r>
            <a:r>
              <a:rPr lang="en-US" sz="900" spc="-15" dirty="0">
                <a:solidFill>
                  <a:srgbClr val="595959"/>
                </a:solidFill>
              </a:rPr>
              <a:t> </a:t>
            </a:r>
            <a:r>
              <a:rPr lang="en-US" sz="900" spc="-10" dirty="0">
                <a:solidFill>
                  <a:srgbClr val="595959"/>
                </a:solidFill>
              </a:rPr>
              <a:t>(HCV</a:t>
            </a:r>
            <a:r>
              <a:rPr lang="en-US" sz="900" spc="-15" dirty="0">
                <a:solidFill>
                  <a:srgbClr val="595959"/>
                </a:solidFill>
              </a:rPr>
              <a:t> </a:t>
            </a:r>
            <a:r>
              <a:rPr lang="en-US" sz="900" spc="-10" dirty="0">
                <a:solidFill>
                  <a:srgbClr val="595959"/>
                </a:solidFill>
              </a:rPr>
              <a:t>detection</a:t>
            </a:r>
            <a:r>
              <a:rPr lang="en-US" sz="900" spc="-15" dirty="0">
                <a:solidFill>
                  <a:srgbClr val="595959"/>
                </a:solidFill>
              </a:rPr>
              <a:t> </a:t>
            </a:r>
            <a:r>
              <a:rPr lang="en-US" sz="900" spc="-10" dirty="0">
                <a:solidFill>
                  <a:srgbClr val="595959"/>
                </a:solidFill>
              </a:rPr>
              <a:t>test</a:t>
            </a:r>
            <a:r>
              <a:rPr lang="en-US" sz="900" spc="-15" dirty="0">
                <a:solidFill>
                  <a:srgbClr val="595959"/>
                </a:solidFill>
              </a:rPr>
              <a:t> </a:t>
            </a:r>
            <a:r>
              <a:rPr lang="en-US" sz="900" spc="-10" dirty="0">
                <a:solidFill>
                  <a:srgbClr val="595959"/>
                </a:solidFill>
              </a:rPr>
              <a:t>conversion).</a:t>
            </a:r>
            <a:endParaRPr lang="en-US" sz="900" dirty="0">
              <a:solidFill>
                <a:srgbClr val="595959"/>
              </a:solidFill>
            </a:endParaRPr>
          </a:p>
          <a:p>
            <a:pPr marL="38100" marR="34290">
              <a:lnSpc>
                <a:spcPts val="950"/>
              </a:lnSpc>
              <a:spcBef>
                <a:spcPts val="215"/>
              </a:spcBef>
            </a:pPr>
            <a:r>
              <a:rPr lang="en-US" sz="900" spc="-15" baseline="33333" dirty="0">
                <a:solidFill>
                  <a:srgbClr val="595959"/>
                </a:solidFill>
              </a:rPr>
              <a:t>#</a:t>
            </a:r>
            <a:r>
              <a:rPr lang="en-US" sz="900" spc="-10" dirty="0">
                <a:solidFill>
                  <a:srgbClr val="595959"/>
                </a:solidFill>
              </a:rPr>
              <a:t>A </a:t>
            </a:r>
            <a:r>
              <a:rPr lang="en-US" sz="900" spc="-30" dirty="0">
                <a:solidFill>
                  <a:srgbClr val="595959"/>
                </a:solidFill>
              </a:rPr>
              <a:t>new, </a:t>
            </a:r>
            <a:r>
              <a:rPr lang="en-US" sz="900" spc="-20" dirty="0">
                <a:solidFill>
                  <a:srgbClr val="595959"/>
                </a:solidFill>
              </a:rPr>
              <a:t>acute </a:t>
            </a:r>
            <a:r>
              <a:rPr lang="en-US" sz="900" spc="-25" dirty="0">
                <a:solidFill>
                  <a:srgbClr val="595959"/>
                </a:solidFill>
              </a:rPr>
              <a:t>hepatitis </a:t>
            </a:r>
            <a:r>
              <a:rPr lang="en-US" sz="900" dirty="0">
                <a:solidFill>
                  <a:srgbClr val="595959"/>
                </a:solidFill>
              </a:rPr>
              <a:t>C </a:t>
            </a:r>
            <a:r>
              <a:rPr lang="en-US" sz="900" spc="-20" dirty="0">
                <a:solidFill>
                  <a:srgbClr val="595959"/>
                </a:solidFill>
              </a:rPr>
              <a:t>case </a:t>
            </a:r>
            <a:r>
              <a:rPr lang="en-US" sz="900" spc="-15" dirty="0">
                <a:solidFill>
                  <a:srgbClr val="595959"/>
                </a:solidFill>
              </a:rPr>
              <a:t>is </a:t>
            </a:r>
            <a:r>
              <a:rPr lang="en-US" sz="900" spc="-25" dirty="0">
                <a:solidFill>
                  <a:srgbClr val="595959"/>
                </a:solidFill>
              </a:rPr>
              <a:t>either </a:t>
            </a:r>
            <a:r>
              <a:rPr lang="en-US" sz="900" spc="-15" dirty="0">
                <a:solidFill>
                  <a:srgbClr val="595959"/>
                </a:solidFill>
              </a:rPr>
              <a:t>an </a:t>
            </a:r>
            <a:r>
              <a:rPr lang="en-US" sz="900" spc="-25" dirty="0">
                <a:solidFill>
                  <a:srgbClr val="595959"/>
                </a:solidFill>
              </a:rPr>
              <a:t>incident </a:t>
            </a:r>
            <a:r>
              <a:rPr lang="en-US" sz="900" spc="-20" dirty="0">
                <a:solidFill>
                  <a:srgbClr val="595959"/>
                </a:solidFill>
              </a:rPr>
              <a:t>case that has not been </a:t>
            </a:r>
            <a:r>
              <a:rPr lang="en-US" sz="900" spc="-25" dirty="0">
                <a:solidFill>
                  <a:srgbClr val="595959"/>
                </a:solidFill>
              </a:rPr>
              <a:t>previously reported </a:t>
            </a:r>
            <a:r>
              <a:rPr lang="en-US" sz="900" spc="-15" dirty="0">
                <a:solidFill>
                  <a:srgbClr val="595959"/>
                </a:solidFill>
              </a:rPr>
              <a:t>or </a:t>
            </a:r>
            <a:r>
              <a:rPr lang="en-US" sz="900" dirty="0">
                <a:solidFill>
                  <a:srgbClr val="595959"/>
                </a:solidFill>
              </a:rPr>
              <a:t>a </a:t>
            </a:r>
            <a:r>
              <a:rPr lang="en-US" sz="900" spc="-20" dirty="0">
                <a:solidFill>
                  <a:srgbClr val="595959"/>
                </a:solidFill>
              </a:rPr>
              <a:t>case among </a:t>
            </a:r>
            <a:r>
              <a:rPr lang="en-US" sz="900" spc="-25" dirty="0">
                <a:solidFill>
                  <a:srgbClr val="595959"/>
                </a:solidFill>
              </a:rPr>
              <a:t>someone previously reported </a:t>
            </a:r>
            <a:r>
              <a:rPr lang="en-US" sz="900" spc="-15" dirty="0">
                <a:solidFill>
                  <a:srgbClr val="595959"/>
                </a:solidFill>
              </a:rPr>
              <a:t>as </a:t>
            </a:r>
            <a:r>
              <a:rPr lang="en-US" sz="900" spc="-25" dirty="0">
                <a:solidFill>
                  <a:srgbClr val="595959"/>
                </a:solidFill>
              </a:rPr>
              <a:t>having hepatitis </a:t>
            </a:r>
            <a:r>
              <a:rPr lang="en-US" sz="900" dirty="0">
                <a:solidFill>
                  <a:srgbClr val="595959"/>
                </a:solidFill>
              </a:rPr>
              <a:t>C </a:t>
            </a:r>
            <a:r>
              <a:rPr lang="en-US" sz="900" spc="-20" dirty="0">
                <a:solidFill>
                  <a:srgbClr val="595959"/>
                </a:solidFill>
              </a:rPr>
              <a:t>who has </a:t>
            </a:r>
            <a:r>
              <a:rPr lang="en-US" sz="900" spc="-25" dirty="0">
                <a:solidFill>
                  <a:srgbClr val="595959"/>
                </a:solidFill>
              </a:rPr>
              <a:t>laboratory evidence</a:t>
            </a:r>
            <a:r>
              <a:rPr lang="en-US" sz="900" spc="-40" dirty="0">
                <a:solidFill>
                  <a:srgbClr val="595959"/>
                </a:solidFill>
              </a:rPr>
              <a:t> </a:t>
            </a:r>
            <a:r>
              <a:rPr lang="en-US" sz="900" spc="-15" dirty="0">
                <a:solidFill>
                  <a:srgbClr val="595959"/>
                </a:solidFill>
              </a:rPr>
              <a:t>of</a:t>
            </a:r>
            <a:r>
              <a:rPr lang="en-US" sz="900" spc="-35" dirty="0">
                <a:solidFill>
                  <a:srgbClr val="595959"/>
                </a:solidFill>
              </a:rPr>
              <a:t> </a:t>
            </a:r>
            <a:r>
              <a:rPr lang="en-US" sz="900" spc="-25" dirty="0">
                <a:solidFill>
                  <a:srgbClr val="595959"/>
                </a:solidFill>
              </a:rPr>
              <a:t>reinfection</a:t>
            </a:r>
            <a:r>
              <a:rPr lang="en-US" sz="900" spc="-37" baseline="33333" dirty="0">
                <a:solidFill>
                  <a:srgbClr val="595959"/>
                </a:solidFill>
                <a:hlinkClick r:id="" action="ppaction://noaction">
                  <a:extLst>
                    <a:ext uri="{A12FA001-AC4F-418D-AE19-62706E023703}">
                      <ahyp:hlinkClr xmlns:ahyp="http://schemas.microsoft.com/office/drawing/2018/hyperlinkcolor" val="tx"/>
                    </a:ext>
                  </a:extLst>
                </a:hlinkClick>
              </a:rPr>
              <a:t>(14)</a:t>
            </a:r>
            <a:r>
              <a:rPr lang="en-US" sz="900" spc="-25" dirty="0">
                <a:solidFill>
                  <a:srgbClr val="595959"/>
                </a:solidFill>
              </a:rPr>
              <a:t>.</a:t>
            </a:r>
            <a:r>
              <a:rPr lang="en-US" sz="900" spc="-40" dirty="0">
                <a:solidFill>
                  <a:srgbClr val="595959"/>
                </a:solidFill>
              </a:rPr>
              <a:t> </a:t>
            </a:r>
            <a:r>
              <a:rPr lang="en-US" sz="900" spc="-20" dirty="0">
                <a:solidFill>
                  <a:srgbClr val="595959"/>
                </a:solidFill>
              </a:rPr>
              <a:t>Some</a:t>
            </a:r>
            <a:r>
              <a:rPr lang="en-US" sz="900" spc="-35" dirty="0">
                <a:solidFill>
                  <a:srgbClr val="595959"/>
                </a:solidFill>
              </a:rPr>
              <a:t> </a:t>
            </a:r>
            <a:r>
              <a:rPr lang="en-US" sz="900" spc="-25" dirty="0">
                <a:solidFill>
                  <a:srgbClr val="595959"/>
                </a:solidFill>
              </a:rPr>
              <a:t>jurisdictions</a:t>
            </a:r>
            <a:r>
              <a:rPr lang="en-US" sz="900" spc="-40" dirty="0">
                <a:solidFill>
                  <a:srgbClr val="595959"/>
                </a:solidFill>
              </a:rPr>
              <a:t> </a:t>
            </a:r>
            <a:r>
              <a:rPr lang="en-US" sz="900" spc="-20" dirty="0">
                <a:solidFill>
                  <a:srgbClr val="595959"/>
                </a:solidFill>
              </a:rPr>
              <a:t>are</a:t>
            </a:r>
            <a:r>
              <a:rPr lang="en-US" sz="900" spc="-35" dirty="0">
                <a:solidFill>
                  <a:srgbClr val="595959"/>
                </a:solidFill>
              </a:rPr>
              <a:t> </a:t>
            </a:r>
            <a:r>
              <a:rPr lang="en-US" sz="900" spc="-25" dirty="0">
                <a:solidFill>
                  <a:srgbClr val="595959"/>
                </a:solidFill>
              </a:rPr>
              <a:t>creating</a:t>
            </a:r>
            <a:r>
              <a:rPr lang="en-US" sz="900" spc="-35" dirty="0">
                <a:solidFill>
                  <a:srgbClr val="595959"/>
                </a:solidFill>
              </a:rPr>
              <a:t> </a:t>
            </a:r>
            <a:r>
              <a:rPr lang="en-US" sz="900" dirty="0">
                <a:solidFill>
                  <a:srgbClr val="595959"/>
                </a:solidFill>
              </a:rPr>
              <a:t>a</a:t>
            </a:r>
            <a:r>
              <a:rPr lang="en-US" sz="900" spc="-40" dirty="0">
                <a:solidFill>
                  <a:srgbClr val="595959"/>
                </a:solidFill>
              </a:rPr>
              <a:t> </a:t>
            </a:r>
            <a:r>
              <a:rPr lang="en-US" sz="900" spc="-20" dirty="0">
                <a:solidFill>
                  <a:srgbClr val="595959"/>
                </a:solidFill>
              </a:rPr>
              <a:t>local</a:t>
            </a:r>
            <a:r>
              <a:rPr lang="en-US" sz="900" spc="-35" dirty="0">
                <a:solidFill>
                  <a:srgbClr val="595959"/>
                </a:solidFill>
              </a:rPr>
              <a:t> </a:t>
            </a:r>
            <a:r>
              <a:rPr lang="en-US" sz="900" spc="-25" dirty="0">
                <a:solidFill>
                  <a:srgbClr val="595959"/>
                </a:solidFill>
              </a:rPr>
              <a:t>condition</a:t>
            </a:r>
            <a:r>
              <a:rPr lang="en-US" sz="900" spc="-40" dirty="0">
                <a:solidFill>
                  <a:srgbClr val="595959"/>
                </a:solidFill>
              </a:rPr>
              <a:t> </a:t>
            </a:r>
            <a:r>
              <a:rPr lang="en-US" sz="900" spc="-20" dirty="0">
                <a:solidFill>
                  <a:srgbClr val="595959"/>
                </a:solidFill>
              </a:rPr>
              <a:t>specific</a:t>
            </a:r>
            <a:r>
              <a:rPr lang="en-US" sz="900" spc="-35" dirty="0">
                <a:solidFill>
                  <a:srgbClr val="595959"/>
                </a:solidFill>
              </a:rPr>
              <a:t> </a:t>
            </a:r>
            <a:r>
              <a:rPr lang="en-US" sz="900" spc="-20" dirty="0">
                <a:solidFill>
                  <a:srgbClr val="595959"/>
                </a:solidFill>
              </a:rPr>
              <a:t>for</a:t>
            </a:r>
            <a:r>
              <a:rPr lang="en-US" sz="900" spc="-35" dirty="0">
                <a:solidFill>
                  <a:srgbClr val="595959"/>
                </a:solidFill>
              </a:rPr>
              <a:t> </a:t>
            </a:r>
            <a:r>
              <a:rPr lang="en-US" sz="900" spc="-25" dirty="0">
                <a:solidFill>
                  <a:srgbClr val="595959"/>
                </a:solidFill>
              </a:rPr>
              <a:t>reinfection</a:t>
            </a:r>
            <a:r>
              <a:rPr lang="en-US" sz="900" spc="-40" dirty="0">
                <a:solidFill>
                  <a:srgbClr val="595959"/>
                </a:solidFill>
              </a:rPr>
              <a:t> </a:t>
            </a:r>
            <a:r>
              <a:rPr lang="en-US" sz="900" spc="-15" dirty="0">
                <a:solidFill>
                  <a:srgbClr val="595959"/>
                </a:solidFill>
              </a:rPr>
              <a:t>as</a:t>
            </a:r>
            <a:r>
              <a:rPr lang="en-US" sz="900" spc="-35" dirty="0">
                <a:solidFill>
                  <a:srgbClr val="595959"/>
                </a:solidFill>
              </a:rPr>
              <a:t> </a:t>
            </a:r>
            <a:r>
              <a:rPr lang="en-US" sz="900" spc="-25" dirty="0">
                <a:solidFill>
                  <a:srgbClr val="595959"/>
                </a:solidFill>
              </a:rPr>
              <a:t>opposed</a:t>
            </a:r>
            <a:r>
              <a:rPr lang="en-US" sz="900" spc="-40" dirty="0">
                <a:solidFill>
                  <a:srgbClr val="595959"/>
                </a:solidFill>
              </a:rPr>
              <a:t> </a:t>
            </a:r>
            <a:r>
              <a:rPr lang="en-US" sz="900" spc="-15" dirty="0">
                <a:solidFill>
                  <a:srgbClr val="595959"/>
                </a:solidFill>
              </a:rPr>
              <a:t>to</a:t>
            </a:r>
            <a:r>
              <a:rPr lang="en-US" sz="900" spc="-35" dirty="0">
                <a:solidFill>
                  <a:srgbClr val="595959"/>
                </a:solidFill>
              </a:rPr>
              <a:t> </a:t>
            </a:r>
            <a:r>
              <a:rPr lang="en-US" sz="900" spc="-25" dirty="0">
                <a:solidFill>
                  <a:srgbClr val="595959"/>
                </a:solidFill>
              </a:rPr>
              <a:t>creating</a:t>
            </a:r>
            <a:r>
              <a:rPr lang="en-US" sz="900" spc="-35" dirty="0">
                <a:solidFill>
                  <a:srgbClr val="595959"/>
                </a:solidFill>
              </a:rPr>
              <a:t> </a:t>
            </a:r>
            <a:r>
              <a:rPr lang="en-US" sz="900" dirty="0">
                <a:solidFill>
                  <a:srgbClr val="595959"/>
                </a:solidFill>
              </a:rPr>
              <a:t>a</a:t>
            </a:r>
            <a:r>
              <a:rPr lang="en-US" sz="900" spc="-40" dirty="0">
                <a:solidFill>
                  <a:srgbClr val="595959"/>
                </a:solidFill>
              </a:rPr>
              <a:t> </a:t>
            </a:r>
            <a:r>
              <a:rPr lang="en-US" sz="900" spc="-20" dirty="0">
                <a:solidFill>
                  <a:srgbClr val="595959"/>
                </a:solidFill>
              </a:rPr>
              <a:t>new</a:t>
            </a:r>
            <a:r>
              <a:rPr lang="en-US" sz="900" spc="-35" dirty="0">
                <a:solidFill>
                  <a:srgbClr val="595959"/>
                </a:solidFill>
              </a:rPr>
              <a:t> </a:t>
            </a:r>
            <a:r>
              <a:rPr lang="en-US" sz="900" spc="-20" dirty="0">
                <a:solidFill>
                  <a:srgbClr val="595959"/>
                </a:solidFill>
              </a:rPr>
              <a:t>acute</a:t>
            </a:r>
            <a:r>
              <a:rPr lang="en-US" sz="900" spc="-40" dirty="0">
                <a:solidFill>
                  <a:srgbClr val="595959"/>
                </a:solidFill>
              </a:rPr>
              <a:t> </a:t>
            </a:r>
            <a:r>
              <a:rPr lang="en-US" sz="900" spc="-25" dirty="0">
                <a:solidFill>
                  <a:srgbClr val="595959"/>
                </a:solidFill>
              </a:rPr>
              <a:t>condition</a:t>
            </a:r>
            <a:r>
              <a:rPr lang="en-US" sz="900" spc="-35" dirty="0">
                <a:solidFill>
                  <a:srgbClr val="595959"/>
                </a:solidFill>
              </a:rPr>
              <a:t> </a:t>
            </a:r>
            <a:r>
              <a:rPr lang="en-US" sz="900" spc="-15" dirty="0">
                <a:solidFill>
                  <a:srgbClr val="595959"/>
                </a:solidFill>
              </a:rPr>
              <a:t>to</a:t>
            </a:r>
            <a:r>
              <a:rPr lang="en-US" sz="900" spc="-35" dirty="0">
                <a:solidFill>
                  <a:srgbClr val="595959"/>
                </a:solidFill>
              </a:rPr>
              <a:t> </a:t>
            </a:r>
            <a:r>
              <a:rPr lang="en-US" sz="900" spc="-25" dirty="0">
                <a:solidFill>
                  <a:srgbClr val="595959"/>
                </a:solidFill>
              </a:rPr>
              <a:t>maintain</a:t>
            </a:r>
            <a:r>
              <a:rPr lang="en-US" sz="900" spc="-40" dirty="0">
                <a:solidFill>
                  <a:srgbClr val="595959"/>
                </a:solidFill>
              </a:rPr>
              <a:t> </a:t>
            </a:r>
            <a:r>
              <a:rPr lang="en-US" sz="900" dirty="0">
                <a:solidFill>
                  <a:srgbClr val="595959"/>
                </a:solidFill>
              </a:rPr>
              <a:t>a</a:t>
            </a:r>
            <a:r>
              <a:rPr lang="en-US" sz="900" spc="-35" dirty="0">
                <a:solidFill>
                  <a:srgbClr val="595959"/>
                </a:solidFill>
              </a:rPr>
              <a:t> </a:t>
            </a:r>
            <a:r>
              <a:rPr lang="en-US" sz="900" spc="-25" dirty="0">
                <a:solidFill>
                  <a:srgbClr val="595959"/>
                </a:solidFill>
              </a:rPr>
              <a:t>deduplicated</a:t>
            </a:r>
            <a:r>
              <a:rPr lang="en-US" sz="900" spc="-40" dirty="0">
                <a:solidFill>
                  <a:srgbClr val="595959"/>
                </a:solidFill>
              </a:rPr>
              <a:t> </a:t>
            </a:r>
            <a:r>
              <a:rPr lang="en-US" sz="900" spc="-30" dirty="0">
                <a:solidFill>
                  <a:srgbClr val="595959"/>
                </a:solidFill>
              </a:rPr>
              <a:t>registry.</a:t>
            </a:r>
            <a:endParaRPr lang="en-US" sz="900" dirty="0">
              <a:solidFill>
                <a:srgbClr val="595959"/>
              </a:solidFill>
            </a:endParaRPr>
          </a:p>
          <a:p>
            <a:pPr marL="38100">
              <a:lnSpc>
                <a:spcPct val="100000"/>
              </a:lnSpc>
              <a:spcBef>
                <a:spcPts val="125"/>
              </a:spcBef>
            </a:pPr>
            <a:r>
              <a:rPr lang="en-US" sz="900" spc="-5" dirty="0">
                <a:solidFill>
                  <a:srgbClr val="595959"/>
                </a:solidFill>
              </a:rPr>
              <a:t>Reference:</a:t>
            </a:r>
            <a:endParaRPr lang="en-US" sz="900" dirty="0">
              <a:solidFill>
                <a:srgbClr val="595959"/>
              </a:solidFill>
            </a:endParaRPr>
          </a:p>
          <a:p>
            <a:pPr marL="38100" marR="175260">
              <a:lnSpc>
                <a:spcPts val="950"/>
              </a:lnSpc>
              <a:spcBef>
                <a:spcPts val="130"/>
              </a:spcBef>
            </a:pPr>
            <a:r>
              <a:rPr lang="en-US" sz="900" dirty="0">
                <a:solidFill>
                  <a:srgbClr val="595959"/>
                </a:solidFill>
              </a:rPr>
              <a:t>14. Council</a:t>
            </a:r>
            <a:r>
              <a:rPr lang="en-US" sz="900" spc="5" dirty="0">
                <a:solidFill>
                  <a:srgbClr val="595959"/>
                </a:solidFill>
              </a:rPr>
              <a:t> </a:t>
            </a:r>
            <a:r>
              <a:rPr lang="en-US" sz="900" dirty="0">
                <a:solidFill>
                  <a:srgbClr val="595959"/>
                </a:solidFill>
              </a:rPr>
              <a:t>of </a:t>
            </a:r>
            <a:r>
              <a:rPr lang="en-US" sz="900" spc="-5" dirty="0">
                <a:solidFill>
                  <a:srgbClr val="595959"/>
                </a:solidFill>
              </a:rPr>
              <a:t>State</a:t>
            </a:r>
            <a:r>
              <a:rPr lang="en-US" sz="900" dirty="0">
                <a:solidFill>
                  <a:srgbClr val="595959"/>
                </a:solidFill>
              </a:rPr>
              <a:t> and</a:t>
            </a:r>
            <a:r>
              <a:rPr lang="en-US" sz="900" spc="5" dirty="0">
                <a:solidFill>
                  <a:srgbClr val="595959"/>
                </a:solidFill>
              </a:rPr>
              <a:t> </a:t>
            </a:r>
            <a:r>
              <a:rPr lang="en-US" sz="900" spc="-10" dirty="0">
                <a:solidFill>
                  <a:srgbClr val="595959"/>
                </a:solidFill>
              </a:rPr>
              <a:t>Territorial</a:t>
            </a:r>
            <a:r>
              <a:rPr lang="en-US" sz="900" dirty="0">
                <a:solidFill>
                  <a:srgbClr val="595959"/>
                </a:solidFill>
              </a:rPr>
              <a:t> Epidemiologists.</a:t>
            </a:r>
            <a:r>
              <a:rPr lang="en-US" sz="900" spc="5" dirty="0">
                <a:solidFill>
                  <a:srgbClr val="595959"/>
                </a:solidFill>
              </a:rPr>
              <a:t> </a:t>
            </a:r>
            <a:r>
              <a:rPr lang="en-US" sz="900" spc="-5" dirty="0">
                <a:solidFill>
                  <a:srgbClr val="595959"/>
                </a:solidFill>
              </a:rPr>
              <a:t>Position</a:t>
            </a:r>
            <a:r>
              <a:rPr lang="en-US" sz="900" dirty="0">
                <a:solidFill>
                  <a:srgbClr val="595959"/>
                </a:solidFill>
              </a:rPr>
              <a:t> statement</a:t>
            </a:r>
            <a:r>
              <a:rPr lang="en-US" sz="900" spc="5" dirty="0">
                <a:solidFill>
                  <a:srgbClr val="595959"/>
                </a:solidFill>
              </a:rPr>
              <a:t> </a:t>
            </a:r>
            <a:r>
              <a:rPr lang="en-US" sz="900" dirty="0">
                <a:solidFill>
                  <a:srgbClr val="595959"/>
                </a:solidFill>
              </a:rPr>
              <a:t>19-ID-06: revision</a:t>
            </a:r>
            <a:r>
              <a:rPr lang="en-US" sz="900" spc="5" dirty="0">
                <a:solidFill>
                  <a:srgbClr val="595959"/>
                </a:solidFill>
              </a:rPr>
              <a:t> </a:t>
            </a:r>
            <a:r>
              <a:rPr lang="en-US" sz="900" dirty="0">
                <a:solidFill>
                  <a:srgbClr val="595959"/>
                </a:solidFill>
              </a:rPr>
              <a:t>of the</a:t>
            </a:r>
            <a:r>
              <a:rPr lang="en-US" sz="900" spc="5" dirty="0">
                <a:solidFill>
                  <a:srgbClr val="595959"/>
                </a:solidFill>
              </a:rPr>
              <a:t> </a:t>
            </a:r>
            <a:r>
              <a:rPr lang="en-US" sz="900" dirty="0">
                <a:solidFill>
                  <a:srgbClr val="595959"/>
                </a:solidFill>
              </a:rPr>
              <a:t>case definition</a:t>
            </a:r>
            <a:r>
              <a:rPr lang="en-US" sz="900" spc="5" dirty="0">
                <a:solidFill>
                  <a:srgbClr val="595959"/>
                </a:solidFill>
              </a:rPr>
              <a:t> </a:t>
            </a:r>
            <a:r>
              <a:rPr lang="en-US" sz="900" dirty="0">
                <a:solidFill>
                  <a:srgbClr val="595959"/>
                </a:solidFill>
              </a:rPr>
              <a:t>for hepatitis</a:t>
            </a:r>
            <a:r>
              <a:rPr lang="en-US" sz="900" spc="5" dirty="0">
                <a:solidFill>
                  <a:srgbClr val="595959"/>
                </a:solidFill>
              </a:rPr>
              <a:t> </a:t>
            </a:r>
            <a:r>
              <a:rPr lang="en-US" sz="900" spc="-5" dirty="0">
                <a:solidFill>
                  <a:srgbClr val="595959"/>
                </a:solidFill>
              </a:rPr>
              <a:t>C.</a:t>
            </a:r>
            <a:r>
              <a:rPr lang="en-US" sz="900" dirty="0">
                <a:solidFill>
                  <a:srgbClr val="595959"/>
                </a:solidFill>
              </a:rPr>
              <a:t> </a:t>
            </a:r>
            <a:r>
              <a:rPr lang="en-US" sz="900" spc="-5" dirty="0">
                <a:solidFill>
                  <a:srgbClr val="595959"/>
                </a:solidFill>
              </a:rPr>
              <a:t>Available</a:t>
            </a:r>
            <a:r>
              <a:rPr lang="en-US" sz="900" spc="5" dirty="0">
                <a:solidFill>
                  <a:srgbClr val="595959"/>
                </a:solidFill>
              </a:rPr>
              <a:t> </a:t>
            </a:r>
            <a:r>
              <a:rPr lang="en-US" sz="900" dirty="0">
                <a:solidFill>
                  <a:srgbClr val="595959"/>
                </a:solidFill>
              </a:rPr>
              <a:t>at:</a:t>
            </a:r>
            <a:r>
              <a:rPr lang="en-US" sz="900" spc="-5" dirty="0">
                <a:solidFill>
                  <a:srgbClr val="595959"/>
                </a:solidFill>
              </a:rPr>
              <a:t> </a:t>
            </a:r>
            <a:r>
              <a:rPr lang="en-US" sz="900" u="sng" spc="-5" dirty="0">
                <a:solidFill>
                  <a:srgbClr val="0563C1"/>
                </a:solidFill>
                <a:uFill>
                  <a:solidFill>
                    <a:srgbClr val="205E9E"/>
                  </a:solidFill>
                </a:uFill>
                <a:hlinkClick r:id="rId4">
                  <a:extLst>
                    <a:ext uri="{A12FA001-AC4F-418D-AE19-62706E023703}">
                      <ahyp:hlinkClr xmlns:ahyp="http://schemas.microsoft.com/office/drawing/2018/hyperlinkcolor" val="tx"/>
                    </a:ext>
                  </a:extLst>
                </a:hlinkClick>
              </a:rPr>
              <a:t>https://cdn.ymaws.com/www</a:t>
            </a:r>
            <a:r>
              <a:rPr lang="en-US" sz="900" spc="-5" dirty="0">
                <a:solidFill>
                  <a:schemeClr val="bg1">
                    <a:lumMod val="65000"/>
                  </a:schemeClr>
                </a:solidFill>
                <a:hlinkClick r:id="rId4">
                  <a:extLst>
                    <a:ext uri="{A12FA001-AC4F-418D-AE19-62706E023703}">
                      <ahyp:hlinkClr xmlns:ahyp="http://schemas.microsoft.com/office/drawing/2018/hyperlinkcolor" val="tx"/>
                    </a:ext>
                  </a:extLst>
                </a:hlinkClick>
              </a:rPr>
              <a:t>. </a:t>
            </a:r>
            <a:r>
              <a:rPr lang="en-US" sz="900" u="sng" spc="-5" dirty="0">
                <a:solidFill>
                  <a:srgbClr val="0563C1"/>
                </a:solidFill>
                <a:uFill>
                  <a:solidFill>
                    <a:srgbClr val="205E9E"/>
                  </a:solidFill>
                </a:uFill>
                <a:hlinkClick r:id="rId4">
                  <a:extLst>
                    <a:ext uri="{A12FA001-AC4F-418D-AE19-62706E023703}">
                      <ahyp:hlinkClr xmlns:ahyp="http://schemas.microsoft.com/office/drawing/2018/hyperlinkcolor" val="tx"/>
                    </a:ext>
                  </a:extLst>
                </a:hlinkClick>
              </a:rPr>
              <a:t>cste.org/resource/resmgr/2019ps/final/19-ID-06_HepatitisC_final_7..p</a:t>
            </a:r>
            <a:r>
              <a:rPr lang="en-US" u="sng" spc="-5" dirty="0">
                <a:solidFill>
                  <a:srgbClr val="0563C1"/>
                </a:solidFill>
                <a:uFill>
                  <a:solidFill>
                    <a:srgbClr val="205E9E"/>
                  </a:solidFill>
                </a:uFill>
                <a:hlinkClick r:id="rId4">
                  <a:extLst>
                    <a:ext uri="{A12FA001-AC4F-418D-AE19-62706E023703}">
                      <ahyp:hlinkClr xmlns:ahyp="http://schemas.microsoft.com/office/drawing/2018/hyperlinkcolor" val="tx"/>
                    </a:ext>
                  </a:extLst>
                </a:hlinkClick>
              </a:rPr>
              <a:t>df</a:t>
            </a:r>
            <a:r>
              <a:rPr lang="en-US" sz="900" spc="-5" dirty="0">
                <a:solidFill>
                  <a:schemeClr val="bg1">
                    <a:lumMod val="65000"/>
                  </a:schemeClr>
                </a:solidFill>
              </a:rPr>
              <a:t>.</a:t>
            </a:r>
            <a:r>
              <a:rPr lang="en-US" sz="900" dirty="0">
                <a:solidFill>
                  <a:schemeClr val="bg1">
                    <a:lumMod val="65000"/>
                  </a:schemeClr>
                </a:solidFill>
              </a:rPr>
              <a:t> </a:t>
            </a:r>
            <a:r>
              <a:rPr lang="en-US" sz="900" spc="-5" dirty="0">
                <a:solidFill>
                  <a:srgbClr val="595959"/>
                </a:solidFill>
              </a:rPr>
              <a:t>Accessed</a:t>
            </a:r>
            <a:r>
              <a:rPr lang="en-US" sz="900" dirty="0">
                <a:solidFill>
                  <a:srgbClr val="595959"/>
                </a:solidFill>
              </a:rPr>
              <a:t> on January</a:t>
            </a:r>
            <a:r>
              <a:rPr lang="en-US" sz="900" spc="5" dirty="0">
                <a:solidFill>
                  <a:srgbClr val="595959"/>
                </a:solidFill>
              </a:rPr>
              <a:t> </a:t>
            </a:r>
            <a:r>
              <a:rPr lang="en-US" sz="900" dirty="0">
                <a:solidFill>
                  <a:srgbClr val="595959"/>
                </a:solidFill>
              </a:rPr>
              <a:t>16, </a:t>
            </a:r>
            <a:r>
              <a:rPr lang="en-US" sz="900" spc="-5" dirty="0">
                <a:solidFill>
                  <a:srgbClr val="595959"/>
                </a:solidFill>
              </a:rPr>
              <a:t>2020.</a:t>
            </a:r>
            <a:endParaRPr lang="en-US" sz="900" dirty="0">
              <a:solidFill>
                <a:srgbClr val="595959"/>
              </a:solidFill>
            </a:endParaRPr>
          </a:p>
          <a:p>
            <a:endParaRPr lang="en-US" dirty="0"/>
          </a:p>
        </p:txBody>
      </p:sp>
    </p:spTree>
    <p:extLst>
      <p:ext uri="{BB962C8B-B14F-4D97-AF65-F5344CB8AC3E}">
        <p14:creationId xmlns:p14="http://schemas.microsoft.com/office/powerpoint/2010/main" val="4258848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B811-137D-944D-8DC4-4CC87EC0DA98}"/>
              </a:ext>
            </a:extLst>
          </p:cNvPr>
          <p:cNvSpPr>
            <a:spLocks noGrp="1"/>
          </p:cNvSpPr>
          <p:nvPr>
            <p:ph type="title"/>
          </p:nvPr>
        </p:nvSpPr>
        <p:spPr/>
        <p:txBody>
          <a:bodyPr>
            <a:noAutofit/>
          </a:bodyPr>
          <a:lstStyle/>
          <a:p>
            <a:br>
              <a:rPr lang="en-US" dirty="0"/>
            </a:br>
            <a:r>
              <a:rPr lang="en-US" dirty="0"/>
              <a:t>Table 4-3. Considerations for hepatitis C cases who were organ (or tissue) transplant recipients*</a:t>
            </a:r>
            <a:br>
              <a:rPr lang="en-US" dirty="0"/>
            </a:br>
            <a:endParaRPr lang="en-US" dirty="0"/>
          </a:p>
        </p:txBody>
      </p:sp>
      <p:graphicFrame>
        <p:nvGraphicFramePr>
          <p:cNvPr id="6" name="Table 4-3">
            <a:extLst>
              <a:ext uri="{FF2B5EF4-FFF2-40B4-BE49-F238E27FC236}">
                <a16:creationId xmlns:a16="http://schemas.microsoft.com/office/drawing/2014/main" id="{7AD410C3-5BEC-AC4B-B0F3-DEA74735E67E}"/>
              </a:ext>
            </a:extLst>
          </p:cNvPr>
          <p:cNvGraphicFramePr>
            <a:graphicFrameLocks noGrp="1"/>
          </p:cNvGraphicFramePr>
          <p:nvPr>
            <p:extLst>
              <p:ext uri="{D42A27DB-BD31-4B8C-83A1-F6EECF244321}">
                <p14:modId xmlns:p14="http://schemas.microsoft.com/office/powerpoint/2010/main" val="2579649194"/>
              </p:ext>
            </p:extLst>
          </p:nvPr>
        </p:nvGraphicFramePr>
        <p:xfrm>
          <a:off x="503321" y="1585390"/>
          <a:ext cx="7364465" cy="4972561"/>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2158414">
                  <a:extLst>
                    <a:ext uri="{9D8B030D-6E8A-4147-A177-3AD203B41FA5}">
                      <a16:colId xmlns:a16="http://schemas.microsoft.com/office/drawing/2014/main" val="20000"/>
                    </a:ext>
                  </a:extLst>
                </a:gridCol>
                <a:gridCol w="2088519">
                  <a:extLst>
                    <a:ext uri="{9D8B030D-6E8A-4147-A177-3AD203B41FA5}">
                      <a16:colId xmlns:a16="http://schemas.microsoft.com/office/drawing/2014/main" val="20001"/>
                    </a:ext>
                  </a:extLst>
                </a:gridCol>
                <a:gridCol w="3117532">
                  <a:extLst>
                    <a:ext uri="{9D8B030D-6E8A-4147-A177-3AD203B41FA5}">
                      <a16:colId xmlns:a16="http://schemas.microsoft.com/office/drawing/2014/main" val="20002"/>
                    </a:ext>
                  </a:extLst>
                </a:gridCol>
              </a:tblGrid>
              <a:tr h="137714">
                <a:tc>
                  <a:txBody>
                    <a:bodyPr/>
                    <a:lstStyle/>
                    <a:p>
                      <a:pPr marL="441959" marR="433070" algn="ctr">
                        <a:lnSpc>
                          <a:spcPts val="1000"/>
                        </a:lnSpc>
                        <a:spcBef>
                          <a:spcPts val="360"/>
                        </a:spcBef>
                      </a:pPr>
                      <a:r>
                        <a:rPr sz="1100" b="1" i="0" dirty="0">
                          <a:solidFill>
                            <a:srgbClr val="FFFFFF"/>
                          </a:solidFill>
                          <a:latin typeface="Calibri" panose="020F0502020204030204" pitchFamily="34" charset="0"/>
                          <a:cs typeface="Calibri" panose="020F0502020204030204" pitchFamily="34" charset="0"/>
                        </a:rPr>
                        <a:t>Organ Recipient</a:t>
                      </a:r>
                      <a:r>
                        <a:rPr lang="en-US" sz="1100" b="1" i="0" dirty="0">
                          <a:solidFill>
                            <a:srgbClr val="FFFFFF"/>
                          </a:solidFill>
                          <a:latin typeface="Calibri" panose="020F0502020204030204" pitchFamily="34" charset="0"/>
                          <a:cs typeface="Calibri" panose="020F0502020204030204" pitchFamily="34" charset="0"/>
                        </a:rPr>
                        <a:t> </a:t>
                      </a:r>
                      <a:r>
                        <a:rPr sz="1100" b="1" i="0" dirty="0">
                          <a:solidFill>
                            <a:srgbClr val="FFFFFF"/>
                          </a:solidFill>
                          <a:latin typeface="Calibri" panose="020F0502020204030204" pitchFamily="34" charset="0"/>
                          <a:cs typeface="Calibri" panose="020F0502020204030204" pitchFamily="34" charset="0"/>
                        </a:rPr>
                        <a:t>Pre-Transplant</a:t>
                      </a:r>
                      <a:r>
                        <a:rPr lang="en-US" sz="1100" b="1" i="0" dirty="0">
                          <a:solidFill>
                            <a:srgbClr val="FFFFFF"/>
                          </a:solidFill>
                          <a:latin typeface="Calibri" panose="020F0502020204030204" pitchFamily="34" charset="0"/>
                          <a:cs typeface="Calibri" panose="020F0502020204030204" pitchFamily="34" charset="0"/>
                        </a:rPr>
                        <a:t> </a:t>
                      </a:r>
                      <a:r>
                        <a:rPr sz="1100" b="1" i="0" dirty="0">
                          <a:solidFill>
                            <a:srgbClr val="FFFFFF"/>
                          </a:solidFill>
                          <a:latin typeface="Calibri" panose="020F0502020204030204" pitchFamily="34" charset="0"/>
                          <a:cs typeface="Calibri" panose="020F0502020204030204" pitchFamily="34" charset="0"/>
                        </a:rPr>
                        <a:t>Laboratory</a:t>
                      </a:r>
                      <a:r>
                        <a:rPr sz="1100" b="1" i="0" spc="-20" dirty="0">
                          <a:solidFill>
                            <a:srgbClr val="FFFFFF"/>
                          </a:solidFill>
                          <a:latin typeface="Calibri" panose="020F0502020204030204" pitchFamily="34" charset="0"/>
                          <a:cs typeface="Calibri" panose="020F0502020204030204" pitchFamily="34" charset="0"/>
                        </a:rPr>
                        <a:t> </a:t>
                      </a:r>
                      <a:r>
                        <a:rPr sz="1100" b="1" i="0" spc="-10" dirty="0">
                          <a:solidFill>
                            <a:srgbClr val="FFFFFF"/>
                          </a:solidFill>
                          <a:latin typeface="Calibri" panose="020F0502020204030204" pitchFamily="34" charset="0"/>
                          <a:cs typeface="Calibri" panose="020F0502020204030204" pitchFamily="34" charset="0"/>
                        </a:rPr>
                        <a:t>Result†</a:t>
                      </a:r>
                      <a:endParaRPr sz="1100" b="1" i="0" dirty="0">
                        <a:latin typeface="Calibri" panose="020F0502020204030204" pitchFamily="34" charset="0"/>
                        <a:cs typeface="Calibri" panose="020F0502020204030204" pitchFamily="34" charset="0"/>
                      </a:endParaRPr>
                    </a:p>
                  </a:txBody>
                  <a:tcPr marL="0" marR="0" marB="0" anchor="ctr">
                    <a:lnR w="6350">
                      <a:solidFill>
                        <a:srgbClr val="FFFFFF"/>
                      </a:solidFill>
                      <a:prstDash val="solid"/>
                    </a:lnR>
                    <a:solidFill>
                      <a:srgbClr val="005E6D"/>
                    </a:solidFill>
                  </a:tcPr>
                </a:tc>
                <a:tc>
                  <a:txBody>
                    <a:bodyPr/>
                    <a:lstStyle/>
                    <a:p>
                      <a:pPr marL="441959" marR="433070" algn="ctr" defTabSz="914400" rtl="0" eaLnBrk="1" latinLnBrk="0" hangingPunct="1">
                        <a:lnSpc>
                          <a:spcPts val="1000"/>
                        </a:lnSpc>
                        <a:spcBef>
                          <a:spcPts val="360"/>
                        </a:spcBef>
                      </a:pPr>
                      <a:r>
                        <a:rPr sz="1100" b="1" i="0" kern="1200" dirty="0">
                          <a:solidFill>
                            <a:srgbClr val="FFFFFF"/>
                          </a:solidFill>
                          <a:latin typeface="Calibri" panose="020F0502020204030204" pitchFamily="34" charset="0"/>
                          <a:ea typeface="+mn-ea"/>
                          <a:cs typeface="Calibri" panose="020F0502020204030204" pitchFamily="34" charset="0"/>
                        </a:rPr>
                        <a:t>Organ</a:t>
                      </a:r>
                      <a:r>
                        <a:rPr lang="en-US" sz="1100" b="1" i="0" kern="1200" dirty="0">
                          <a:solidFill>
                            <a:srgbClr val="FFFFFF"/>
                          </a:solidFill>
                          <a:latin typeface="Calibri" panose="020F0502020204030204" pitchFamily="34" charset="0"/>
                          <a:ea typeface="+mn-ea"/>
                          <a:cs typeface="Calibri" panose="020F0502020204030204" pitchFamily="34" charset="0"/>
                        </a:rPr>
                        <a:t> </a:t>
                      </a:r>
                      <a:r>
                        <a:rPr sz="1100" b="1" i="0" kern="1200" dirty="0">
                          <a:solidFill>
                            <a:srgbClr val="FFFFFF"/>
                          </a:solidFill>
                          <a:latin typeface="Calibri" panose="020F0502020204030204" pitchFamily="34" charset="0"/>
                          <a:ea typeface="+mn-ea"/>
                          <a:cs typeface="Calibri" panose="020F0502020204030204" pitchFamily="34" charset="0"/>
                        </a:rPr>
                        <a:t>Recipient</a:t>
                      </a:r>
                      <a:r>
                        <a:rPr lang="en-US" sz="1100" b="1" i="0" kern="1200" dirty="0">
                          <a:solidFill>
                            <a:srgbClr val="FFFFFF"/>
                          </a:solidFill>
                          <a:latin typeface="Calibri" panose="020F0502020204030204" pitchFamily="34" charset="0"/>
                          <a:ea typeface="+mn-ea"/>
                          <a:cs typeface="Calibri" panose="020F0502020204030204" pitchFamily="34" charset="0"/>
                        </a:rPr>
                        <a:t> </a:t>
                      </a:r>
                      <a:r>
                        <a:rPr sz="1100" b="1" i="0" kern="1200" dirty="0">
                          <a:solidFill>
                            <a:srgbClr val="FFFFFF"/>
                          </a:solidFill>
                          <a:latin typeface="Calibri" panose="020F0502020204030204" pitchFamily="34" charset="0"/>
                          <a:ea typeface="+mn-ea"/>
                          <a:cs typeface="Calibri" panose="020F0502020204030204" pitchFamily="34" charset="0"/>
                        </a:rPr>
                        <a:t>Post-transplant</a:t>
                      </a:r>
                      <a:r>
                        <a:rPr lang="en-US" sz="1100" b="1" i="0" kern="1200" dirty="0">
                          <a:solidFill>
                            <a:srgbClr val="FFFFFF"/>
                          </a:solidFill>
                          <a:latin typeface="Calibri" panose="020F0502020204030204" pitchFamily="34" charset="0"/>
                          <a:ea typeface="+mn-ea"/>
                          <a:cs typeface="Calibri" panose="020F0502020204030204" pitchFamily="34" charset="0"/>
                        </a:rPr>
                        <a:t> </a:t>
                      </a:r>
                      <a:r>
                        <a:rPr sz="1100" b="1" i="0" kern="1200" dirty="0">
                          <a:solidFill>
                            <a:srgbClr val="FFFFFF"/>
                          </a:solidFill>
                          <a:latin typeface="Calibri" panose="020F0502020204030204" pitchFamily="34" charset="0"/>
                          <a:ea typeface="+mn-ea"/>
                          <a:cs typeface="Calibri" panose="020F0502020204030204" pitchFamily="34" charset="0"/>
                        </a:rPr>
                        <a:t>Laboratory Result†</a:t>
                      </a:r>
                    </a:p>
                  </a:txBody>
                  <a:tcPr marL="0" marR="0" marB="0" anchor="ctr">
                    <a:lnL w="6350">
                      <a:solidFill>
                        <a:srgbClr val="FFFFFF"/>
                      </a:solidFill>
                      <a:prstDash val="solid"/>
                    </a:lnL>
                    <a:lnR w="6350">
                      <a:solidFill>
                        <a:srgbClr val="FFFFFF"/>
                      </a:solidFill>
                      <a:prstDash val="solid"/>
                    </a:lnR>
                    <a:solidFill>
                      <a:srgbClr val="005E6D"/>
                    </a:solidFill>
                  </a:tcPr>
                </a:tc>
                <a:tc>
                  <a:txBody>
                    <a:bodyPr/>
                    <a:lstStyle/>
                    <a:p>
                      <a:pPr marL="441959" marR="433070" algn="ctr" defTabSz="914400" rtl="0" eaLnBrk="1" latinLnBrk="0" hangingPunct="1">
                        <a:lnSpc>
                          <a:spcPts val="1000"/>
                        </a:lnSpc>
                        <a:spcBef>
                          <a:spcPts val="360"/>
                        </a:spcBef>
                      </a:pPr>
                      <a:r>
                        <a:rPr sz="1100" b="1" i="0" kern="1200" dirty="0">
                          <a:solidFill>
                            <a:srgbClr val="FFFFFF"/>
                          </a:solidFill>
                          <a:latin typeface="Calibri" panose="020F0502020204030204" pitchFamily="34" charset="0"/>
                          <a:ea typeface="+mn-ea"/>
                          <a:cs typeface="Calibri" panose="020F0502020204030204" pitchFamily="34" charset="0"/>
                        </a:rPr>
                        <a:t>Case Classification</a:t>
                      </a:r>
                    </a:p>
                  </a:txBody>
                  <a:tcPr marL="0" marR="0" marT="635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779267">
                <a:tc>
                  <a:txBody>
                    <a:bodyPr/>
                    <a:lstStyle/>
                    <a:p>
                      <a:pPr marL="57150">
                        <a:lnSpc>
                          <a:spcPct val="100000"/>
                        </a:lnSpc>
                      </a:pPr>
                      <a:r>
                        <a:rPr sz="1000" b="0" i="0" dirty="0">
                          <a:solidFill>
                            <a:srgbClr val="231F20"/>
                          </a:solidFill>
                          <a:latin typeface="Calibri" panose="020F0502020204030204" pitchFamily="34" charset="0"/>
                          <a:cs typeface="Calibri" panose="020F0502020204030204" pitchFamily="34" charset="0"/>
                        </a:rPr>
                        <a:t>Positive</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antibody</a:t>
                      </a:r>
                      <a:r>
                        <a:rPr sz="1000" b="0" i="0" spc="5" dirty="0">
                          <a:solidFill>
                            <a:srgbClr val="231F20"/>
                          </a:solidFill>
                          <a:latin typeface="Calibri" panose="020F0502020204030204" pitchFamily="34" charset="0"/>
                          <a:cs typeface="Calibri" panose="020F0502020204030204" pitchFamily="34" charset="0"/>
                        </a:rPr>
                        <a:t> (anti-HCV)</a:t>
                      </a:r>
                      <a:endParaRPr sz="1000" b="0" i="0" dirty="0">
                        <a:latin typeface="Calibri" panose="020F0502020204030204" pitchFamily="34" charset="0"/>
                        <a:cs typeface="Calibri" panose="020F0502020204030204" pitchFamily="34" charset="0"/>
                      </a:endParaRPr>
                    </a:p>
                    <a:p>
                      <a:pPr marL="57150">
                        <a:lnSpc>
                          <a:spcPct val="100000"/>
                        </a:lnSpc>
                        <a:spcBef>
                          <a:spcPts val="20"/>
                        </a:spcBef>
                      </a:pPr>
                      <a:r>
                        <a:rPr sz="1000" b="1" i="0" dirty="0">
                          <a:solidFill>
                            <a:srgbClr val="231F20"/>
                          </a:solidFill>
                          <a:latin typeface="Calibri" panose="020F0502020204030204" pitchFamily="34" charset="0"/>
                          <a:cs typeface="Calibri" panose="020F0502020204030204" pitchFamily="34" charset="0"/>
                        </a:rPr>
                        <a:t>AND</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positive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test</a:t>
                      </a:r>
                      <a:r>
                        <a:rPr sz="1000" b="0" i="0" spc="-7" baseline="33333" dirty="0">
                          <a:solidFill>
                            <a:srgbClr val="231F20"/>
                          </a:solidFill>
                          <a:latin typeface="Calibri" panose="020F0502020204030204" pitchFamily="34" charset="0"/>
                          <a:cs typeface="Calibri" panose="020F0502020204030204" pitchFamily="34" charset="0"/>
                        </a:rPr>
                        <a:t>‡</a:t>
                      </a:r>
                      <a:endParaRPr sz="1000" b="0" i="0" baseline="33333" dirty="0">
                        <a:latin typeface="Calibri" panose="020F0502020204030204" pitchFamily="34" charset="0"/>
                        <a:cs typeface="Calibri" panose="020F0502020204030204" pitchFamily="34" charset="0"/>
                      </a:endParaRPr>
                    </a:p>
                  </a:txBody>
                  <a:tcPr anchor="ctr">
                    <a:lnR w="6350">
                      <a:solidFill>
                        <a:srgbClr val="005E6D"/>
                      </a:solidFill>
                      <a:prstDash val="solid"/>
                    </a:lnR>
                    <a:lnB w="6350">
                      <a:solidFill>
                        <a:srgbClr val="005E6D"/>
                      </a:solidFill>
                      <a:prstDash val="solid"/>
                    </a:lnB>
                    <a:solidFill>
                      <a:srgbClr val="FFFFFF"/>
                    </a:solidFill>
                  </a:tcPr>
                </a:tc>
                <a:tc>
                  <a:txBody>
                    <a:bodyPr/>
                    <a:lstStyle/>
                    <a:p>
                      <a:pPr marL="57150">
                        <a:lnSpc>
                          <a:spcPts val="1040"/>
                        </a:lnSpc>
                        <a:spcBef>
                          <a:spcPts val="5"/>
                        </a:spcBef>
                      </a:pPr>
                      <a:r>
                        <a:rPr sz="1000" b="0" i="0" dirty="0">
                          <a:solidFill>
                            <a:srgbClr val="231F20"/>
                          </a:solidFill>
                          <a:latin typeface="Calibri" panose="020F0502020204030204" pitchFamily="34" charset="0"/>
                          <a:cs typeface="Calibri" panose="020F0502020204030204" pitchFamily="34" charset="0"/>
                        </a:rPr>
                        <a:t>Positive anti-HCV</a:t>
                      </a:r>
                      <a:r>
                        <a:rPr sz="1000" b="0" i="0" spc="5"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57150">
                        <a:lnSpc>
                          <a:spcPts val="1040"/>
                        </a:lnSpc>
                      </a:pPr>
                      <a:r>
                        <a:rPr sz="1000" b="0" i="0" dirty="0">
                          <a:solidFill>
                            <a:srgbClr val="231F20"/>
                          </a:solidFill>
                          <a:latin typeface="Calibri" panose="020F0502020204030204" pitchFamily="34" charset="0"/>
                          <a:cs typeface="Calibri" panose="020F0502020204030204" pitchFamily="34" charset="0"/>
                        </a:rPr>
                        <a:t>positive</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test</a:t>
                      </a:r>
                      <a:r>
                        <a:rPr sz="1000" b="0" i="0" spc="-7" baseline="33333" dirty="0">
                          <a:solidFill>
                            <a:srgbClr val="231F20"/>
                          </a:solidFill>
                          <a:latin typeface="Calibri" panose="020F0502020204030204" pitchFamily="34" charset="0"/>
                          <a:cs typeface="Calibri" panose="020F0502020204030204" pitchFamily="34" charset="0"/>
                        </a:rPr>
                        <a:t>‡</a:t>
                      </a:r>
                      <a:endParaRPr sz="1000" b="0" i="0" baseline="33333" dirty="0">
                        <a:latin typeface="Calibri" panose="020F0502020204030204" pitchFamily="34" charset="0"/>
                        <a:cs typeface="Calibri" panose="020F0502020204030204" pitchFamily="34" charset="0"/>
                      </a:endParaRPr>
                    </a:p>
                  </a:txBody>
                  <a:tcPr anchor="ctr">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marR="319405">
                        <a:lnSpc>
                          <a:spcPts val="1000"/>
                        </a:lnSpc>
                        <a:spcBef>
                          <a:spcPts val="434"/>
                        </a:spcBef>
                      </a:pPr>
                      <a:r>
                        <a:rPr sz="1000" b="0" i="0" dirty="0">
                          <a:solidFill>
                            <a:srgbClr val="231F20"/>
                          </a:solidFill>
                          <a:latin typeface="Calibri" panose="020F0502020204030204" pitchFamily="34" charset="0"/>
                          <a:cs typeface="Calibri" panose="020F0502020204030204" pitchFamily="34" charset="0"/>
                        </a:rPr>
                        <a:t>Should</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considered</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new</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case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due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a:t>
                      </a:r>
                      <a:r>
                        <a:rPr sz="1000" b="0" i="0" spc="2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organ</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transplant,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but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rather</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infection</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documented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prior</a:t>
                      </a:r>
                      <a:r>
                        <a:rPr sz="1000" b="0" i="0" spc="3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to</a:t>
                      </a:r>
                      <a:r>
                        <a:rPr lang="en-US" sz="1000" b="0" i="0" spc="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transplant</a:t>
                      </a:r>
                      <a:r>
                        <a:rPr sz="1000" b="0" i="0" spc="7" baseline="33333" dirty="0">
                          <a:solidFill>
                            <a:srgbClr val="231F20"/>
                          </a:solidFill>
                          <a:latin typeface="Calibri" panose="020F0502020204030204" pitchFamily="34" charset="0"/>
                          <a:cs typeface="Calibri" panose="020F0502020204030204" pitchFamily="34" charset="0"/>
                        </a:rPr>
                        <a:t>§</a:t>
                      </a:r>
                      <a:r>
                        <a:rPr sz="1000" b="0" i="0" spc="5" dirty="0">
                          <a:solidFill>
                            <a:srgbClr val="231F20"/>
                          </a:solidFill>
                          <a:latin typeface="Calibri" panose="020F0502020204030204" pitchFamily="34" charset="0"/>
                          <a:cs typeface="Calibri" panose="020F0502020204030204" pitchFamily="34" charset="0"/>
                        </a:rPr>
                        <a:t>. </a:t>
                      </a:r>
                      <a:r>
                        <a:rPr sz="1000" b="0" i="0" spc="-50" dirty="0">
                          <a:solidFill>
                            <a:srgbClr val="231F20"/>
                          </a:solidFill>
                          <a:latin typeface="Calibri" panose="020F0502020204030204" pitchFamily="34" charset="0"/>
                          <a:cs typeface="Calibri" panose="020F0502020204030204" pitchFamily="34" charset="0"/>
                        </a:rPr>
                        <a:t>To</a:t>
                      </a:r>
                      <a:r>
                        <a:rPr sz="1000" b="0" i="0" spc="-4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determine whether this case should </a:t>
                      </a:r>
                      <a:r>
                        <a:rPr sz="1000" b="0" i="0" spc="5" dirty="0">
                          <a:solidFill>
                            <a:srgbClr val="231F20"/>
                          </a:solidFill>
                          <a:latin typeface="Calibri" panose="020F0502020204030204" pitchFamily="34" charset="0"/>
                          <a:cs typeface="Calibri" panose="020F0502020204030204" pitchFamily="34" charset="0"/>
                        </a:rPr>
                        <a:t>be</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considered</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newly</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reported,</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follow</a:t>
                      </a:r>
                      <a:r>
                        <a:rPr sz="1000" b="0" i="0" spc="15" dirty="0">
                          <a:solidFill>
                            <a:srgbClr val="231F20"/>
                          </a:solidFill>
                          <a:latin typeface="Calibri" panose="020F0502020204030204" pitchFamily="34" charset="0"/>
                          <a:cs typeface="Calibri" panose="020F0502020204030204" pitchFamily="34" charset="0"/>
                        </a:rPr>
                        <a:t> </a:t>
                      </a:r>
                      <a:r>
                        <a:rPr sz="1000" b="0" i="0" u="sng" dirty="0">
                          <a:solidFill>
                            <a:srgbClr val="205E9E"/>
                          </a:solidFill>
                          <a:uFill>
                            <a:solidFill>
                              <a:srgbClr val="205E9E"/>
                            </a:solidFill>
                          </a:uFill>
                          <a:latin typeface="Calibri" panose="020F0502020204030204" pitchFamily="34" charset="0"/>
                          <a:cs typeface="Calibri" panose="020F0502020204030204" pitchFamily="34" charset="0"/>
                          <a:hlinkClick r:id="" action="ppaction://noaction"/>
                        </a:rPr>
                        <a:t>Figure</a:t>
                      </a:r>
                      <a:r>
                        <a:rPr sz="1000" b="0" i="0" u="sng" spc="20" dirty="0">
                          <a:solidFill>
                            <a:srgbClr val="205E9E"/>
                          </a:solidFill>
                          <a:uFill>
                            <a:solidFill>
                              <a:srgbClr val="205E9E"/>
                            </a:solidFill>
                          </a:uFill>
                          <a:latin typeface="Calibri" panose="020F0502020204030204" pitchFamily="34" charset="0"/>
                          <a:cs typeface="Calibri" panose="020F0502020204030204" pitchFamily="34" charset="0"/>
                          <a:hlinkClick r:id="" action="ppaction://noaction"/>
                        </a:rPr>
                        <a:t> </a:t>
                      </a:r>
                      <a:r>
                        <a:rPr sz="1000" b="0" i="0" u="sng" dirty="0">
                          <a:solidFill>
                            <a:srgbClr val="205E9E"/>
                          </a:solidFill>
                          <a:uFill>
                            <a:solidFill>
                              <a:srgbClr val="205E9E"/>
                            </a:solidFill>
                          </a:uFill>
                          <a:latin typeface="Calibri" panose="020F0502020204030204" pitchFamily="34" charset="0"/>
                          <a:cs typeface="Calibri" panose="020F0502020204030204" pitchFamily="34" charset="0"/>
                          <a:hlinkClick r:id="" action="ppaction://noaction"/>
                        </a:rPr>
                        <a:t>4-2</a:t>
                      </a:r>
                      <a:r>
                        <a:rPr sz="1000" b="0" i="0" dirty="0">
                          <a:solidFill>
                            <a:srgbClr val="231F20"/>
                          </a:solidFill>
                          <a:latin typeface="Calibri" panose="020F0502020204030204" pitchFamily="34" charset="0"/>
                          <a:cs typeface="Calibri" panose="020F0502020204030204" pitchFamily="34" charset="0"/>
                        </a:rPr>
                        <a:t>.</a:t>
                      </a:r>
                      <a:endParaRPr sz="1000" b="0" i="0" dirty="0">
                        <a:latin typeface="Calibri" panose="020F0502020204030204" pitchFamily="34" charset="0"/>
                        <a:cs typeface="Calibri" panose="020F0502020204030204" pitchFamily="34" charset="0"/>
                      </a:endParaRPr>
                    </a:p>
                  </a:txBody>
                  <a:tcPr marT="55244" marB="0">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1809600">
                <a:tc>
                  <a:txBody>
                    <a:bodyPr/>
                    <a:lstStyle/>
                    <a:p>
                      <a:pPr marL="57150" marR="61594">
                        <a:lnSpc>
                          <a:spcPts val="1000"/>
                        </a:lnSpc>
                        <a:spcBef>
                          <a:spcPts val="815"/>
                        </a:spcBef>
                      </a:pPr>
                      <a:r>
                        <a:rPr sz="1000" b="0" i="0" dirty="0">
                          <a:solidFill>
                            <a:srgbClr val="231F20"/>
                          </a:solidFill>
                          <a:latin typeface="Calibri" panose="020F0502020204030204" pitchFamily="34" charset="0"/>
                          <a:cs typeface="Calibri" panose="020F0502020204030204" pitchFamily="34" charset="0"/>
                        </a:rPr>
                        <a:t>Positive</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anti-HCV</a:t>
                      </a:r>
                      <a:r>
                        <a:rPr sz="1000" b="0" i="0" spc="229"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with</a:t>
                      </a:r>
                      <a:r>
                        <a:rPr sz="1000" b="0" i="0" spc="229"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evidence</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cure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according</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AASLD/IDSA</a:t>
                      </a:r>
                      <a:r>
                        <a:rPr lang="en-US" sz="1000" b="0" i="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hepatitis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treatment</a:t>
                      </a:r>
                      <a:r>
                        <a:rPr sz="1000" b="0" i="0" spc="2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guidelines</a:t>
                      </a:r>
                      <a:r>
                        <a:rPr sz="1000" b="0" i="0" spc="7" baseline="33333" dirty="0">
                          <a:solidFill>
                            <a:srgbClr val="231F20"/>
                          </a:solidFill>
                          <a:latin typeface="Calibri" panose="020F0502020204030204" pitchFamily="34" charset="0"/>
                          <a:cs typeface="Calibri" panose="020F0502020204030204" pitchFamily="34" charset="0"/>
                        </a:rPr>
                        <a:t>(</a:t>
                      </a:r>
                      <a:r>
                        <a:rPr sz="1000" b="0" i="0" spc="7" baseline="33333" dirty="0">
                          <a:solidFill>
                            <a:srgbClr val="231F20"/>
                          </a:solidFill>
                          <a:latin typeface="Calibri" panose="020F0502020204030204" pitchFamily="34" charset="0"/>
                          <a:cs typeface="Calibri" panose="020F0502020204030204" pitchFamily="34" charset="0"/>
                          <a:hlinkClick r:id="" action="ppaction://noaction"/>
                        </a:rPr>
                        <a:t>92</a:t>
                      </a:r>
                      <a:r>
                        <a:rPr sz="1000" b="0" i="0" spc="7" baseline="33333" dirty="0">
                          <a:solidFill>
                            <a:srgbClr val="231F20"/>
                          </a:solidFill>
                          <a:latin typeface="Calibri" panose="020F0502020204030204" pitchFamily="34" charset="0"/>
                          <a:cs typeface="Calibri" panose="020F0502020204030204" pitchFamily="34" charset="0"/>
                        </a:rPr>
                        <a:t>)</a:t>
                      </a:r>
                      <a:endParaRPr sz="1000" b="0" i="0" baseline="33333" dirty="0">
                        <a:latin typeface="Calibri" panose="020F0502020204030204" pitchFamily="34" charset="0"/>
                        <a:cs typeface="Calibri" panose="020F0502020204030204" pitchFamily="34" charset="0"/>
                      </a:endParaRPr>
                    </a:p>
                  </a:txBody>
                  <a:tcPr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ts val="1040"/>
                        </a:lnSpc>
                        <a:spcBef>
                          <a:spcPts val="870"/>
                        </a:spcBef>
                      </a:pPr>
                      <a:r>
                        <a:rPr sz="1000" b="0" i="0" dirty="0">
                          <a:solidFill>
                            <a:srgbClr val="231F20"/>
                          </a:solidFill>
                          <a:latin typeface="Calibri" panose="020F0502020204030204" pitchFamily="34" charset="0"/>
                          <a:cs typeface="Calibri" panose="020F0502020204030204" pitchFamily="34" charset="0"/>
                        </a:rPr>
                        <a:t>Positive anti-HCV</a:t>
                      </a:r>
                      <a:r>
                        <a:rPr sz="1000" b="0" i="0" spc="5"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57150">
                        <a:lnSpc>
                          <a:spcPts val="1040"/>
                        </a:lnSpc>
                      </a:pPr>
                      <a:r>
                        <a:rPr sz="1000" b="0" i="0" dirty="0">
                          <a:solidFill>
                            <a:srgbClr val="231F20"/>
                          </a:solidFill>
                          <a:latin typeface="Calibri" panose="020F0502020204030204" pitchFamily="34" charset="0"/>
                          <a:cs typeface="Calibri" panose="020F0502020204030204" pitchFamily="34" charset="0"/>
                        </a:rPr>
                        <a:t>positive</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test</a:t>
                      </a:r>
                      <a:r>
                        <a:rPr sz="1000" b="0" i="0" spc="-7" baseline="33333" dirty="0">
                          <a:solidFill>
                            <a:srgbClr val="231F20"/>
                          </a:solidFill>
                          <a:latin typeface="Calibri" panose="020F0502020204030204" pitchFamily="34" charset="0"/>
                          <a:cs typeface="Calibri" panose="020F0502020204030204" pitchFamily="34" charset="0"/>
                        </a:rPr>
                        <a:t>‡</a:t>
                      </a:r>
                      <a:endParaRPr sz="1000" b="0" i="0" baseline="33333"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227329">
                        <a:lnSpc>
                          <a:spcPts val="1000"/>
                        </a:lnSpc>
                        <a:spcBef>
                          <a:spcPts val="484"/>
                        </a:spcBef>
                      </a:pPr>
                      <a:r>
                        <a:rPr sz="1000" b="0" i="0" dirty="0">
                          <a:solidFill>
                            <a:srgbClr val="231F20"/>
                          </a:solidFill>
                          <a:latin typeface="Calibri" panose="020F0502020204030204" pitchFamily="34" charset="0"/>
                          <a:cs typeface="Calibri" panose="020F0502020204030204" pitchFamily="34" charset="0"/>
                        </a:rPr>
                        <a:t>Should</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classified</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acute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infection</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due</a:t>
                      </a:r>
                      <a:r>
                        <a:rPr sz="1000" b="0" i="0" spc="2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to</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reinfection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according</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the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CDC/CSTE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case</a:t>
                      </a:r>
                      <a:r>
                        <a:rPr sz="1000" b="0" i="0" spc="3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definition</a:t>
                      </a:r>
                      <a:r>
                        <a:rPr sz="1000" b="0" i="0" spc="7" baseline="33333" dirty="0">
                          <a:solidFill>
                            <a:srgbClr val="231F20"/>
                          </a:solidFill>
                          <a:latin typeface="Calibri" panose="020F0502020204030204" pitchFamily="34" charset="0"/>
                          <a:cs typeface="Calibri" panose="020F0502020204030204" pitchFamily="34" charset="0"/>
                        </a:rPr>
                        <a:t>(</a:t>
                      </a:r>
                      <a:r>
                        <a:rPr sz="1000" b="0" i="0" spc="7" baseline="33333" dirty="0">
                          <a:solidFill>
                            <a:srgbClr val="231F20"/>
                          </a:solidFill>
                          <a:latin typeface="Calibri" panose="020F0502020204030204" pitchFamily="34" charset="0"/>
                          <a:cs typeface="Calibri" panose="020F0502020204030204" pitchFamily="34" charset="0"/>
                          <a:hlinkClick r:id="" action="ppaction://noaction"/>
                        </a:rPr>
                        <a:t>14</a:t>
                      </a:r>
                      <a:r>
                        <a:rPr sz="1000" b="0" i="0" spc="7" baseline="33333" dirty="0">
                          <a:solidFill>
                            <a:srgbClr val="231F20"/>
                          </a:solidFill>
                          <a:latin typeface="Calibri" panose="020F0502020204030204" pitchFamily="34" charset="0"/>
                          <a:cs typeface="Calibri" panose="020F0502020204030204" pitchFamily="34" charset="0"/>
                        </a:rPr>
                        <a:t>)</a:t>
                      </a:r>
                      <a:r>
                        <a:rPr lang="en-US" sz="1000" b="0" i="0" spc="7" baseline="33333"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and</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investigated</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with</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three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major</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hypotheses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a:t>
                      </a:r>
                      <a:r>
                        <a:rPr sz="1000" b="0" i="0" spc="2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mind:</a:t>
                      </a:r>
                      <a:endParaRPr sz="1000" b="0" i="0" dirty="0">
                        <a:latin typeface="Calibri" panose="020F0502020204030204" pitchFamily="34" charset="0"/>
                        <a:cs typeface="Calibri" panose="020F0502020204030204" pitchFamily="34" charset="0"/>
                      </a:endParaRPr>
                    </a:p>
                    <a:p>
                      <a:pPr marL="171450" indent="-114300">
                        <a:lnSpc>
                          <a:spcPct val="100000"/>
                        </a:lnSpc>
                        <a:spcBef>
                          <a:spcPts val="35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donor-derived</a:t>
                      </a:r>
                      <a:r>
                        <a:rPr sz="1000" b="0" i="0" spc="-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transmission</a:t>
                      </a:r>
                      <a:endParaRPr sz="1000" b="0" i="0" dirty="0">
                        <a:latin typeface="Calibri" panose="020F0502020204030204" pitchFamily="34" charset="0"/>
                        <a:cs typeface="Calibri" panose="020F0502020204030204" pitchFamily="34" charset="0"/>
                      </a:endParaRPr>
                    </a:p>
                    <a:p>
                      <a:pPr marL="171450" marR="455295" indent="-114300">
                        <a:lnSpc>
                          <a:spcPts val="1000"/>
                        </a:lnSpc>
                        <a:spcBef>
                          <a:spcPts val="4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transmission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related</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recipient</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risk</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behaviors</a:t>
                      </a:r>
                      <a:r>
                        <a:rPr sz="1000" b="0" i="0" spc="3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or</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exposures</a:t>
                      </a:r>
                      <a:endParaRPr sz="1000" b="0" i="0" dirty="0">
                        <a:latin typeface="Calibri" panose="020F0502020204030204" pitchFamily="34" charset="0"/>
                        <a:cs typeface="Calibri" panose="020F0502020204030204" pitchFamily="34" charset="0"/>
                      </a:endParaRPr>
                    </a:p>
                    <a:p>
                      <a:pPr marL="171450" indent="-114300">
                        <a:lnSpc>
                          <a:spcPct val="100000"/>
                        </a:lnSpc>
                        <a:spcBef>
                          <a:spcPts val="35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health</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care-associated</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transmission</a:t>
                      </a:r>
                      <a:endParaRPr sz="1000" b="0" i="0" dirty="0">
                        <a:latin typeface="Calibri" panose="020F0502020204030204" pitchFamily="34" charset="0"/>
                        <a:cs typeface="Calibri" panose="020F0502020204030204" pitchFamily="34" charset="0"/>
                      </a:endParaRPr>
                    </a:p>
                    <a:p>
                      <a:pPr marL="57150" marR="391795">
                        <a:lnSpc>
                          <a:spcPts val="1000"/>
                        </a:lnSpc>
                        <a:spcBef>
                          <a:spcPts val="470"/>
                        </a:spcBef>
                      </a:pPr>
                      <a:r>
                        <a:rPr sz="1000" b="0" i="0" spc="-5" dirty="0">
                          <a:solidFill>
                            <a:srgbClr val="231F20"/>
                          </a:solidFill>
                          <a:latin typeface="Calibri" panose="020F0502020204030204" pitchFamily="34" charset="0"/>
                          <a:cs typeface="Calibri" panose="020F0502020204030204" pitchFamily="34" charset="0"/>
                        </a:rPr>
                        <a:t>CDC’s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Division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Viral</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Hepatitis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might</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already</a:t>
                      </a:r>
                      <a:r>
                        <a:rPr sz="1000" b="0" i="0" spc="2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have</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been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notified</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about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the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investigation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and</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is</a:t>
                      </a:r>
                      <a:r>
                        <a:rPr sz="1000" b="0" i="0" spc="2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available</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for</a:t>
                      </a:r>
                      <a:r>
                        <a:rPr sz="1000" b="0" i="0" spc="1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consultation.</a:t>
                      </a:r>
                      <a:endParaRPr sz="1000" b="0" i="0" dirty="0">
                        <a:latin typeface="Calibri" panose="020F0502020204030204" pitchFamily="34" charset="0"/>
                        <a:cs typeface="Calibri" panose="020F0502020204030204" pitchFamily="34" charset="0"/>
                      </a:endParaRPr>
                    </a:p>
                  </a:txBody>
                  <a:tcPr marT="61594" marB="0">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975915">
                <a:tc>
                  <a:txBody>
                    <a:bodyPr/>
                    <a:lstStyle/>
                    <a:p>
                      <a:pPr marL="57150" marR="100965">
                        <a:lnSpc>
                          <a:spcPts val="1000"/>
                        </a:lnSpc>
                        <a:spcBef>
                          <a:spcPts val="484"/>
                        </a:spcBef>
                      </a:pPr>
                      <a:r>
                        <a:rPr sz="1000" b="0" i="0" dirty="0">
                          <a:solidFill>
                            <a:srgbClr val="231F20"/>
                          </a:solidFill>
                          <a:latin typeface="Calibri" panose="020F0502020204030204" pitchFamily="34" charset="0"/>
                          <a:cs typeface="Calibri" panose="020F0502020204030204" pitchFamily="34" charset="0"/>
                        </a:rPr>
                        <a:t>Negative</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anti-HCV</a:t>
                      </a:r>
                      <a:r>
                        <a:rPr sz="1000" b="0" i="0" spc="10" dirty="0">
                          <a:solidFill>
                            <a:srgbClr val="231F20"/>
                          </a:solidFill>
                          <a:latin typeface="Calibri" panose="020F0502020204030204" pitchFamily="34" charset="0"/>
                          <a:cs typeface="Calibri" panose="020F0502020204030204" pitchFamily="34" charset="0"/>
                        </a:rPr>
                        <a:t> </a:t>
                      </a:r>
                      <a:r>
                        <a:rPr sz="1000" b="1" i="0" dirty="0">
                          <a:solidFill>
                            <a:srgbClr val="231F20"/>
                          </a:solidFill>
                          <a:latin typeface="Calibri" panose="020F0502020204030204" pitchFamily="34" charset="0"/>
                          <a:cs typeface="Calibri" panose="020F0502020204030204" pitchFamily="34" charset="0"/>
                        </a:rPr>
                        <a:t>AND</a:t>
                      </a:r>
                      <a:r>
                        <a:rPr sz="1000" b="0" i="0" spc="1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negative</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test</a:t>
                      </a:r>
                      <a:r>
                        <a:rPr sz="1000" b="0" i="0" spc="-7" baseline="33333" dirty="0">
                          <a:solidFill>
                            <a:srgbClr val="231F20"/>
                          </a:solidFill>
                          <a:latin typeface="Calibri" panose="020F0502020204030204" pitchFamily="34" charset="0"/>
                          <a:cs typeface="Calibri" panose="020F0502020204030204" pitchFamily="34" charset="0"/>
                        </a:rPr>
                        <a:t>‡</a:t>
                      </a:r>
                      <a:endParaRPr sz="1000" b="0" i="0" baseline="33333" dirty="0">
                        <a:latin typeface="Calibri" panose="020F0502020204030204" pitchFamily="34" charset="0"/>
                        <a:cs typeface="Calibri" panose="020F0502020204030204" pitchFamily="34" charset="0"/>
                      </a:endParaRPr>
                    </a:p>
                  </a:txBody>
                  <a:tcPr marT="61594" marB="0" anchor="ctr">
                    <a:lnR w="6350" cap="flat" cmpd="sng" algn="ctr">
                      <a:solidFill>
                        <a:srgbClr val="005E6D"/>
                      </a:solid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rowSpan="2">
                  <a:txBody>
                    <a:bodyPr/>
                    <a:lstStyle/>
                    <a:p>
                      <a:pPr marL="57150">
                        <a:lnSpc>
                          <a:spcPts val="1040"/>
                        </a:lnSpc>
                      </a:pPr>
                      <a:r>
                        <a:rPr sz="1000" b="0" i="0" dirty="0">
                          <a:solidFill>
                            <a:srgbClr val="231F20"/>
                          </a:solidFill>
                          <a:latin typeface="Calibri" panose="020F0502020204030204" pitchFamily="34" charset="0"/>
                          <a:cs typeface="Calibri" panose="020F0502020204030204" pitchFamily="34" charset="0"/>
                        </a:rPr>
                        <a:t>Positive anti-HCV</a:t>
                      </a:r>
                      <a:r>
                        <a:rPr sz="1000" b="0" i="0" spc="5"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57150">
                        <a:lnSpc>
                          <a:spcPts val="1040"/>
                        </a:lnSpc>
                      </a:pPr>
                      <a:r>
                        <a:rPr sz="1000" b="0" i="0" dirty="0">
                          <a:solidFill>
                            <a:srgbClr val="231F20"/>
                          </a:solidFill>
                          <a:latin typeface="Calibri" panose="020F0502020204030204" pitchFamily="34" charset="0"/>
                          <a:cs typeface="Calibri" panose="020F0502020204030204" pitchFamily="34" charset="0"/>
                        </a:rPr>
                        <a:t>positive</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test</a:t>
                      </a:r>
                      <a:r>
                        <a:rPr sz="1000" b="0" i="0" spc="-7" baseline="33333" dirty="0">
                          <a:solidFill>
                            <a:srgbClr val="231F20"/>
                          </a:solidFill>
                          <a:latin typeface="Calibri" panose="020F0502020204030204" pitchFamily="34" charset="0"/>
                          <a:cs typeface="Calibri" panose="020F0502020204030204" pitchFamily="34" charset="0"/>
                        </a:rPr>
                        <a:t>‡</a:t>
                      </a:r>
                      <a:endParaRPr sz="1000" b="0" i="0" baseline="33333"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R w="6350" cap="flat" cmpd="sng" algn="ctr">
                      <a:solidFill>
                        <a:srgbClr val="005E6D"/>
                      </a:solidFill>
                      <a:prstDash val="solid"/>
                      <a:round/>
                      <a:headEnd type="none" w="med" len="med"/>
                      <a:tailEnd type="none" w="med" len="med"/>
                    </a:lnR>
                    <a:lnT w="6350">
                      <a:solidFill>
                        <a:srgbClr val="005E6D"/>
                      </a:solidFill>
                      <a:prstDash val="solid"/>
                    </a:lnT>
                    <a:solidFill>
                      <a:srgbClr val="FFFFFF"/>
                    </a:solidFill>
                  </a:tcPr>
                </a:tc>
                <a:tc rowSpan="2">
                  <a:txBody>
                    <a:bodyPr/>
                    <a:lstStyle/>
                    <a:p>
                      <a:pPr marL="57150" marR="54610">
                        <a:lnSpc>
                          <a:spcPts val="1000"/>
                        </a:lnSpc>
                        <a:spcBef>
                          <a:spcPts val="484"/>
                        </a:spcBef>
                      </a:pPr>
                      <a:r>
                        <a:rPr sz="1000" b="0" i="0" dirty="0">
                          <a:solidFill>
                            <a:srgbClr val="231F20"/>
                          </a:solidFill>
                          <a:latin typeface="Calibri" panose="020F0502020204030204" pitchFamily="34" charset="0"/>
                          <a:cs typeface="Calibri" panose="020F0502020204030204" pitchFamily="34" charset="0"/>
                        </a:rPr>
                        <a:t>Should</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classified</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acute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infection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according</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a:t>
                      </a:r>
                      <a:r>
                        <a:rPr sz="1000" b="0" i="0" spc="2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the</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CDC/CSTE</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case</a:t>
                      </a:r>
                      <a:r>
                        <a:rPr sz="1000" b="0" i="0" spc="2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definition</a:t>
                      </a:r>
                      <a:r>
                        <a:rPr sz="1000" b="0" i="0" spc="7" baseline="33333" dirty="0">
                          <a:solidFill>
                            <a:srgbClr val="231F20"/>
                          </a:solidFill>
                          <a:latin typeface="Calibri" panose="020F0502020204030204" pitchFamily="34" charset="0"/>
                          <a:cs typeface="Calibri" panose="020F0502020204030204" pitchFamily="34" charset="0"/>
                        </a:rPr>
                        <a:t>(</a:t>
                      </a:r>
                      <a:r>
                        <a:rPr sz="1000" b="0" i="0" spc="7" baseline="33333" dirty="0">
                          <a:solidFill>
                            <a:srgbClr val="231F20"/>
                          </a:solidFill>
                          <a:latin typeface="Calibri" panose="020F0502020204030204" pitchFamily="34" charset="0"/>
                          <a:cs typeface="Calibri" panose="020F0502020204030204" pitchFamily="34" charset="0"/>
                          <a:hlinkClick r:id="" action="ppaction://noaction"/>
                        </a:rPr>
                        <a:t>14</a:t>
                      </a:r>
                      <a:r>
                        <a:rPr sz="1000" b="0" i="0" spc="7" baseline="33333" dirty="0">
                          <a:solidFill>
                            <a:srgbClr val="231F20"/>
                          </a:solidFill>
                          <a:latin typeface="Calibri" panose="020F0502020204030204" pitchFamily="34" charset="0"/>
                          <a:cs typeface="Calibri" panose="020F0502020204030204" pitchFamily="34" charset="0"/>
                        </a:rPr>
                        <a:t>)</a:t>
                      </a:r>
                      <a:r>
                        <a:rPr sz="1000" b="0" i="0" spc="179" baseline="33333"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investigated</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identify</a:t>
                      </a:r>
                      <a:r>
                        <a:rPr sz="1000" b="0" i="0" spc="2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the</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source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transmission</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with</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3</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major</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hypotheses</a:t>
                      </a:r>
                      <a:endParaRPr sz="1000" b="0" i="0" dirty="0">
                        <a:latin typeface="Calibri" panose="020F0502020204030204" pitchFamily="34" charset="0"/>
                        <a:cs typeface="Calibri" panose="020F0502020204030204" pitchFamily="34" charset="0"/>
                      </a:endParaRPr>
                    </a:p>
                    <a:p>
                      <a:pPr marL="57150">
                        <a:lnSpc>
                          <a:spcPts val="980"/>
                        </a:lnSpc>
                      </a:pPr>
                      <a:r>
                        <a:rPr sz="1000" b="0" i="0" dirty="0">
                          <a:solidFill>
                            <a:srgbClr val="231F20"/>
                          </a:solidFill>
                          <a:latin typeface="Calibri" panose="020F0502020204030204" pitchFamily="34" charset="0"/>
                          <a:cs typeface="Calibri" panose="020F0502020204030204" pitchFamily="34" charset="0"/>
                        </a:rPr>
                        <a:t>in</a:t>
                      </a:r>
                      <a:r>
                        <a:rPr sz="1000" b="0" i="0" spc="-3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mind:</a:t>
                      </a:r>
                      <a:endParaRPr sz="1000" b="0"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donor-derived</a:t>
                      </a:r>
                      <a:r>
                        <a:rPr sz="1000" b="0" i="0" spc="-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transmission</a:t>
                      </a:r>
                      <a:endParaRPr sz="1000" b="0" i="0" dirty="0">
                        <a:latin typeface="Calibri" panose="020F0502020204030204" pitchFamily="34" charset="0"/>
                        <a:cs typeface="Calibri" panose="020F0502020204030204" pitchFamily="34" charset="0"/>
                      </a:endParaRPr>
                    </a:p>
                    <a:p>
                      <a:pPr marL="171450" marR="455295" indent="-114300">
                        <a:lnSpc>
                          <a:spcPts val="1000"/>
                        </a:lnSpc>
                        <a:spcBef>
                          <a:spcPts val="47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transmission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related</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recipient</a:t>
                      </a:r>
                      <a:r>
                        <a:rPr sz="1000" b="0" i="0" spc="3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risk</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behaviors</a:t>
                      </a:r>
                      <a:r>
                        <a:rPr sz="1000" b="0" i="0" spc="3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or</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exposures</a:t>
                      </a:r>
                      <a:endParaRPr sz="1000" b="0" i="0" dirty="0">
                        <a:latin typeface="Calibri" panose="020F0502020204030204" pitchFamily="34" charset="0"/>
                        <a:cs typeface="Calibri" panose="020F0502020204030204" pitchFamily="34" charset="0"/>
                      </a:endParaRPr>
                    </a:p>
                    <a:p>
                      <a:pPr marL="171450" indent="-114300">
                        <a:lnSpc>
                          <a:spcPct val="100000"/>
                        </a:lnSpc>
                        <a:spcBef>
                          <a:spcPts val="35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health</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care-associated</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transmission</a:t>
                      </a:r>
                      <a:endParaRPr sz="1000" b="0" i="0" dirty="0">
                        <a:latin typeface="Calibri" panose="020F0502020204030204" pitchFamily="34" charset="0"/>
                        <a:cs typeface="Calibri" panose="020F0502020204030204" pitchFamily="34" charset="0"/>
                      </a:endParaRPr>
                    </a:p>
                    <a:p>
                      <a:pPr marL="57150" marR="391795">
                        <a:lnSpc>
                          <a:spcPts val="1000"/>
                        </a:lnSpc>
                        <a:spcBef>
                          <a:spcPts val="470"/>
                        </a:spcBef>
                      </a:pPr>
                      <a:r>
                        <a:rPr sz="1000" b="0" i="0" spc="-5" dirty="0">
                          <a:solidFill>
                            <a:srgbClr val="231F20"/>
                          </a:solidFill>
                          <a:latin typeface="Calibri" panose="020F0502020204030204" pitchFamily="34" charset="0"/>
                          <a:cs typeface="Calibri" panose="020F0502020204030204" pitchFamily="34" charset="0"/>
                        </a:rPr>
                        <a:t>CDC’s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Division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Viral</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Hepatitis</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might</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already</a:t>
                      </a:r>
                      <a:r>
                        <a:rPr sz="1000" b="0" i="0" spc="2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have</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been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notified</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about</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the</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investigation</a:t>
                      </a:r>
                      <a:r>
                        <a:rPr sz="1000" b="0" i="0" spc="2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and</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is</a:t>
                      </a:r>
                      <a:r>
                        <a:rPr sz="1000" b="0" i="0" spc="2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available</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for</a:t>
                      </a:r>
                      <a:r>
                        <a:rPr sz="1000" b="0" i="0" spc="1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consultation.</a:t>
                      </a:r>
                      <a:endParaRPr sz="1000" b="0" i="0" dirty="0">
                        <a:latin typeface="Calibri" panose="020F0502020204030204" pitchFamily="34" charset="0"/>
                        <a:cs typeface="Calibri" panose="020F0502020204030204" pitchFamily="34" charset="0"/>
                      </a:endParaRPr>
                    </a:p>
                  </a:txBody>
                  <a:tcPr marT="61594" marB="0">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3"/>
                  </a:ext>
                </a:extLst>
              </a:tr>
              <a:tr h="975915">
                <a:tc>
                  <a:txBody>
                    <a:bodyPr/>
                    <a:lstStyle/>
                    <a:p>
                      <a:pPr marL="57150" marR="0" lvl="0" indent="0" algn="l" defTabSz="914400" rtl="0" eaLnBrk="1" fontAlgn="auto" latinLnBrk="0" hangingPunct="1">
                        <a:lnSpc>
                          <a:spcPct val="100000"/>
                        </a:lnSpc>
                        <a:spcBef>
                          <a:spcPts val="865"/>
                        </a:spcBef>
                        <a:spcAft>
                          <a:spcPts val="0"/>
                        </a:spcAft>
                        <a:buClrTx/>
                        <a:buSzTx/>
                        <a:buFontTx/>
                        <a:buNone/>
                        <a:tabLst/>
                        <a:defRPr/>
                      </a:pPr>
                      <a:r>
                        <a:rPr lang="en-US" sz="1000" b="0" i="0" dirty="0">
                          <a:solidFill>
                            <a:srgbClr val="231F20"/>
                          </a:solidFill>
                          <a:latin typeface="Calibri" panose="020F0502020204030204" pitchFamily="34" charset="0"/>
                          <a:cs typeface="Calibri" panose="020F0502020204030204" pitchFamily="34" charset="0"/>
                        </a:rPr>
                        <a:t>No</a:t>
                      </a:r>
                      <a:r>
                        <a:rPr lang="en-US" sz="1000" b="0" i="0" spc="10" dirty="0">
                          <a:solidFill>
                            <a:srgbClr val="231F20"/>
                          </a:solidFill>
                          <a:latin typeface="Calibri" panose="020F0502020204030204" pitchFamily="34" charset="0"/>
                          <a:cs typeface="Calibri" panose="020F0502020204030204" pitchFamily="34" charset="0"/>
                        </a:rPr>
                        <a:t> </a:t>
                      </a:r>
                      <a:r>
                        <a:rPr lang="en-US" sz="1000" b="0" i="0" dirty="0">
                          <a:solidFill>
                            <a:srgbClr val="231F20"/>
                          </a:solidFill>
                          <a:latin typeface="Calibri" panose="020F0502020204030204" pitchFamily="34" charset="0"/>
                          <a:cs typeface="Calibri" panose="020F0502020204030204" pitchFamily="34" charset="0"/>
                        </a:rPr>
                        <a:t>prior</a:t>
                      </a:r>
                      <a:r>
                        <a:rPr lang="en-US" sz="1000" b="0" i="0" spc="10" dirty="0">
                          <a:solidFill>
                            <a:srgbClr val="231F20"/>
                          </a:solidFill>
                          <a:latin typeface="Calibri" panose="020F0502020204030204" pitchFamily="34" charset="0"/>
                          <a:cs typeface="Calibri" panose="020F0502020204030204" pitchFamily="34" charset="0"/>
                        </a:rPr>
                        <a:t> </a:t>
                      </a:r>
                      <a:r>
                        <a:rPr lang="en-US" sz="1000" b="0" i="0" dirty="0">
                          <a:solidFill>
                            <a:srgbClr val="231F20"/>
                          </a:solidFill>
                          <a:latin typeface="Calibri" panose="020F0502020204030204" pitchFamily="34" charset="0"/>
                          <a:cs typeface="Calibri" panose="020F0502020204030204" pitchFamily="34" charset="0"/>
                        </a:rPr>
                        <a:t>HCV</a:t>
                      </a:r>
                      <a:r>
                        <a:rPr lang="en-US" sz="1000" b="0" i="0" spc="15" dirty="0">
                          <a:solidFill>
                            <a:srgbClr val="231F20"/>
                          </a:solidFill>
                          <a:latin typeface="Calibri" panose="020F0502020204030204" pitchFamily="34" charset="0"/>
                          <a:cs typeface="Calibri" panose="020F0502020204030204" pitchFamily="34" charset="0"/>
                        </a:rPr>
                        <a:t> </a:t>
                      </a:r>
                      <a:r>
                        <a:rPr lang="en-US" sz="1000" b="0" i="0" dirty="0">
                          <a:solidFill>
                            <a:srgbClr val="231F20"/>
                          </a:solidFill>
                          <a:latin typeface="Calibri" panose="020F0502020204030204" pitchFamily="34" charset="0"/>
                          <a:cs typeface="Calibri" panose="020F0502020204030204" pitchFamily="34" charset="0"/>
                        </a:rPr>
                        <a:t>laboratory</a:t>
                      </a:r>
                      <a:r>
                        <a:rPr lang="en-US" sz="1000" b="0" i="0" spc="10" dirty="0">
                          <a:solidFill>
                            <a:srgbClr val="231F20"/>
                          </a:solidFill>
                          <a:latin typeface="Calibri" panose="020F0502020204030204" pitchFamily="34" charset="0"/>
                          <a:cs typeface="Calibri" panose="020F0502020204030204" pitchFamily="34" charset="0"/>
                        </a:rPr>
                        <a:t> </a:t>
                      </a:r>
                      <a:r>
                        <a:rPr lang="en-US" sz="1000" b="0" i="0" spc="5" dirty="0">
                          <a:solidFill>
                            <a:srgbClr val="231F20"/>
                          </a:solidFill>
                          <a:latin typeface="Calibri" panose="020F0502020204030204" pitchFamily="34" charset="0"/>
                          <a:cs typeface="Calibri" panose="020F0502020204030204" pitchFamily="34" charset="0"/>
                        </a:rPr>
                        <a:t>results</a:t>
                      </a:r>
                      <a:r>
                        <a:rPr lang="en-US" sz="1000" b="0" i="0" spc="7" baseline="33333" dirty="0">
                          <a:solidFill>
                            <a:srgbClr val="231F20"/>
                          </a:solidFill>
                          <a:latin typeface="Calibri" panose="020F0502020204030204" pitchFamily="34" charset="0"/>
                          <a:cs typeface="Calibri" panose="020F0502020204030204" pitchFamily="34" charset="0"/>
                        </a:rPr>
                        <a:t>¶</a:t>
                      </a:r>
                      <a:endParaRPr lang="en-US" sz="1000" b="0" i="0" baseline="33333" dirty="0">
                        <a:latin typeface="Calibri" panose="020F0502020204030204" pitchFamily="34" charset="0"/>
                        <a:cs typeface="Calibri" panose="020F0502020204030204" pitchFamily="34" charset="0"/>
                      </a:endParaRPr>
                    </a:p>
                    <a:p>
                      <a:pPr marL="57150">
                        <a:lnSpc>
                          <a:spcPct val="100000"/>
                        </a:lnSpc>
                        <a:spcBef>
                          <a:spcPts val="865"/>
                        </a:spcBef>
                      </a:pPr>
                      <a:endParaRPr sz="1000" b="0" i="0" baseline="33333" dirty="0">
                        <a:latin typeface="Calibri" panose="020F0502020204030204" pitchFamily="34" charset="0"/>
                        <a:cs typeface="Calibri" panose="020F0502020204030204" pitchFamily="34" charset="0"/>
                      </a:endParaRPr>
                    </a:p>
                  </a:txBody>
                  <a:tcPr marT="61594" marB="0" anchor="ctr">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98828071"/>
                  </a:ext>
                </a:extLst>
              </a:tr>
            </a:tbl>
          </a:graphicData>
        </a:graphic>
      </p:graphicFrame>
      <p:sp>
        <p:nvSpPr>
          <p:cNvPr id="3" name="Text Placeholder 2">
            <a:extLst>
              <a:ext uri="{FF2B5EF4-FFF2-40B4-BE49-F238E27FC236}">
                <a16:creationId xmlns:a16="http://schemas.microsoft.com/office/drawing/2014/main" id="{ADC53F5C-7F47-9047-B823-753E6D71B8DE}"/>
              </a:ext>
            </a:extLst>
          </p:cNvPr>
          <p:cNvSpPr>
            <a:spLocks noGrp="1"/>
          </p:cNvSpPr>
          <p:nvPr>
            <p:ph type="body" idx="1"/>
          </p:nvPr>
        </p:nvSpPr>
        <p:spPr>
          <a:xfrm>
            <a:off x="7974218" y="1585390"/>
            <a:ext cx="3273150" cy="4553003"/>
          </a:xfrm>
        </p:spPr>
        <p:txBody>
          <a:bodyPr/>
          <a:lstStyle/>
          <a:p>
            <a:pPr marL="38100" marR="30480">
              <a:lnSpc>
                <a:spcPts val="950"/>
              </a:lnSpc>
              <a:spcBef>
                <a:spcPts val="190"/>
              </a:spcBef>
            </a:pPr>
            <a:r>
              <a:rPr lang="en-US" dirty="0">
                <a:solidFill>
                  <a:srgbClr val="595959"/>
                </a:solidFill>
              </a:rPr>
              <a:t>*It is recommended that donors undergo anti-HCV and HCV RNA testing prior to organ </a:t>
            </a:r>
            <a:r>
              <a:rPr lang="en-US" spc="-5" dirty="0">
                <a:solidFill>
                  <a:srgbClr val="595959"/>
                </a:solidFill>
              </a:rPr>
              <a:t>procurement.</a:t>
            </a:r>
            <a:r>
              <a:rPr lang="en-US" dirty="0">
                <a:solidFill>
                  <a:srgbClr val="595959"/>
                </a:solidFill>
              </a:rPr>
              <a:t> If donors are negative for HCV RNA, transmission is considered </a:t>
            </a:r>
            <a:r>
              <a:rPr lang="en-US" spc="-10" dirty="0">
                <a:solidFill>
                  <a:srgbClr val="595959"/>
                </a:solidFill>
              </a:rPr>
              <a:t>“unexpected.”</a:t>
            </a:r>
            <a:r>
              <a:rPr lang="en-US" spc="15" dirty="0">
                <a:solidFill>
                  <a:srgbClr val="595959"/>
                </a:solidFill>
              </a:rPr>
              <a:t> </a:t>
            </a:r>
            <a:r>
              <a:rPr lang="en-US" spc="-5" dirty="0">
                <a:solidFill>
                  <a:srgbClr val="595959"/>
                </a:solidFill>
              </a:rPr>
              <a:t>Transmission </a:t>
            </a:r>
            <a:r>
              <a:rPr lang="en-US" dirty="0">
                <a:solidFill>
                  <a:srgbClr val="595959"/>
                </a:solidFill>
              </a:rPr>
              <a:t>has occurred from donors who</a:t>
            </a:r>
            <a:r>
              <a:rPr lang="en-US" spc="-5" dirty="0">
                <a:solidFill>
                  <a:srgbClr val="595959"/>
                </a:solidFill>
              </a:rPr>
              <a:t> </a:t>
            </a:r>
            <a:r>
              <a:rPr lang="en-US" dirty="0">
                <a:solidFill>
                  <a:srgbClr val="595959"/>
                </a:solidFill>
              </a:rPr>
              <a:t>were infected/re-infected shortly before death; in</a:t>
            </a:r>
            <a:r>
              <a:rPr lang="en-US" spc="-5" dirty="0">
                <a:solidFill>
                  <a:srgbClr val="595959"/>
                </a:solidFill>
              </a:rPr>
              <a:t> </a:t>
            </a:r>
            <a:r>
              <a:rPr lang="en-US" dirty="0">
                <a:solidFill>
                  <a:srgbClr val="595959"/>
                </a:solidFill>
              </a:rPr>
              <a:t>this </a:t>
            </a:r>
            <a:r>
              <a:rPr lang="en-US" spc="-5" dirty="0">
                <a:solidFill>
                  <a:srgbClr val="595959"/>
                </a:solidFill>
              </a:rPr>
              <a:t>scenario,</a:t>
            </a:r>
            <a:r>
              <a:rPr lang="en-US" dirty="0">
                <a:solidFill>
                  <a:srgbClr val="595959"/>
                </a:solidFill>
              </a:rPr>
              <a:t> transmission to the recipient</a:t>
            </a:r>
            <a:r>
              <a:rPr lang="en-US" spc="-5" dirty="0">
                <a:solidFill>
                  <a:srgbClr val="595959"/>
                </a:solidFill>
              </a:rPr>
              <a:t> </a:t>
            </a:r>
            <a:r>
              <a:rPr lang="en-US" dirty="0">
                <a:solidFill>
                  <a:srgbClr val="595959"/>
                </a:solidFill>
              </a:rPr>
              <a:t>occurs during the “window</a:t>
            </a:r>
            <a:r>
              <a:rPr lang="en-US" spc="-5" dirty="0">
                <a:solidFill>
                  <a:srgbClr val="595959"/>
                </a:solidFill>
              </a:rPr>
              <a:t> period”.</a:t>
            </a:r>
            <a:endParaRPr lang="en-US" dirty="0">
              <a:solidFill>
                <a:srgbClr val="595959"/>
              </a:solidFill>
            </a:endParaRPr>
          </a:p>
          <a:p>
            <a:pPr marL="38100" marR="128905">
              <a:lnSpc>
                <a:spcPts val="950"/>
              </a:lnSpc>
              <a:spcBef>
                <a:spcPts val="215"/>
              </a:spcBef>
            </a:pPr>
            <a:r>
              <a:rPr lang="en-US" spc="-10" dirty="0">
                <a:solidFill>
                  <a:srgbClr val="595959"/>
                </a:solidFill>
              </a:rPr>
              <a:t>†Because</a:t>
            </a:r>
            <a:r>
              <a:rPr lang="en-US" spc="-5" dirty="0">
                <a:solidFill>
                  <a:srgbClr val="595959"/>
                </a:solidFill>
              </a:rPr>
              <a:t> </a:t>
            </a:r>
            <a:r>
              <a:rPr lang="en-US" dirty="0">
                <a:solidFill>
                  <a:srgbClr val="595959"/>
                </a:solidFill>
              </a:rPr>
              <a:t>of the</a:t>
            </a:r>
            <a:r>
              <a:rPr lang="en-US" spc="-5" dirty="0">
                <a:solidFill>
                  <a:srgbClr val="595959"/>
                </a:solidFill>
              </a:rPr>
              <a:t> </a:t>
            </a:r>
            <a:r>
              <a:rPr lang="en-US" dirty="0">
                <a:solidFill>
                  <a:srgbClr val="595959"/>
                </a:solidFill>
              </a:rPr>
              <a:t>large number</a:t>
            </a:r>
            <a:r>
              <a:rPr lang="en-US" spc="-5" dirty="0">
                <a:solidFill>
                  <a:srgbClr val="595959"/>
                </a:solidFill>
              </a:rPr>
              <a:t> </a:t>
            </a:r>
            <a:r>
              <a:rPr lang="en-US" dirty="0">
                <a:solidFill>
                  <a:srgbClr val="595959"/>
                </a:solidFill>
              </a:rPr>
              <a:t>of tests</a:t>
            </a:r>
            <a:r>
              <a:rPr lang="en-US" spc="-5" dirty="0">
                <a:solidFill>
                  <a:srgbClr val="595959"/>
                </a:solidFill>
              </a:rPr>
              <a:t> </a:t>
            </a:r>
            <a:r>
              <a:rPr lang="en-US" dirty="0">
                <a:solidFill>
                  <a:srgbClr val="595959"/>
                </a:solidFill>
              </a:rPr>
              <a:t>performed on recipients,</a:t>
            </a:r>
            <a:r>
              <a:rPr lang="en-US" spc="-5" dirty="0">
                <a:solidFill>
                  <a:srgbClr val="595959"/>
                </a:solidFill>
              </a:rPr>
              <a:t> </a:t>
            </a:r>
            <a:r>
              <a:rPr lang="en-US" dirty="0">
                <a:solidFill>
                  <a:srgbClr val="595959"/>
                </a:solidFill>
              </a:rPr>
              <a:t>irreproducible positive</a:t>
            </a:r>
            <a:r>
              <a:rPr lang="en-US" spc="-5" dirty="0">
                <a:solidFill>
                  <a:srgbClr val="595959"/>
                </a:solidFill>
              </a:rPr>
              <a:t> </a:t>
            </a:r>
            <a:r>
              <a:rPr lang="en-US" dirty="0">
                <a:solidFill>
                  <a:srgbClr val="595959"/>
                </a:solidFill>
              </a:rPr>
              <a:t>results are</a:t>
            </a:r>
            <a:r>
              <a:rPr lang="en-US" spc="-5" dirty="0">
                <a:solidFill>
                  <a:srgbClr val="595959"/>
                </a:solidFill>
              </a:rPr>
              <a:t> </a:t>
            </a:r>
            <a:r>
              <a:rPr lang="en-US" dirty="0">
                <a:solidFill>
                  <a:srgbClr val="595959"/>
                </a:solidFill>
              </a:rPr>
              <a:t>sometimes reported.</a:t>
            </a:r>
            <a:r>
              <a:rPr lang="en-US" spc="-5" dirty="0">
                <a:solidFill>
                  <a:srgbClr val="595959"/>
                </a:solidFill>
              </a:rPr>
              <a:t> </a:t>
            </a:r>
            <a:r>
              <a:rPr lang="en-US" dirty="0">
                <a:solidFill>
                  <a:srgbClr val="595959"/>
                </a:solidFill>
              </a:rPr>
              <a:t>Investigators should review</a:t>
            </a:r>
            <a:r>
              <a:rPr lang="en-US" spc="-5" dirty="0">
                <a:solidFill>
                  <a:srgbClr val="595959"/>
                </a:solidFill>
              </a:rPr>
              <a:t> </a:t>
            </a:r>
            <a:r>
              <a:rPr lang="en-US" dirty="0">
                <a:solidFill>
                  <a:srgbClr val="595959"/>
                </a:solidFill>
              </a:rPr>
              <a:t>all results</a:t>
            </a:r>
            <a:r>
              <a:rPr lang="en-US" spc="-5" dirty="0">
                <a:solidFill>
                  <a:srgbClr val="595959"/>
                </a:solidFill>
              </a:rPr>
              <a:t> </a:t>
            </a:r>
            <a:r>
              <a:rPr lang="en-US" dirty="0">
                <a:solidFill>
                  <a:srgbClr val="595959"/>
                </a:solidFill>
              </a:rPr>
              <a:t>in </a:t>
            </a:r>
            <a:r>
              <a:rPr lang="en-US" spc="-5" dirty="0">
                <a:solidFill>
                  <a:srgbClr val="595959"/>
                </a:solidFill>
              </a:rPr>
              <a:t>context. </a:t>
            </a:r>
            <a:r>
              <a:rPr lang="en-US" spc="-10" dirty="0">
                <a:solidFill>
                  <a:srgbClr val="595959"/>
                </a:solidFill>
              </a:rPr>
              <a:t>CDC’s</a:t>
            </a:r>
            <a:r>
              <a:rPr lang="en-US" spc="-5" dirty="0">
                <a:solidFill>
                  <a:srgbClr val="595959"/>
                </a:solidFill>
              </a:rPr>
              <a:t> </a:t>
            </a:r>
            <a:r>
              <a:rPr lang="en-US" dirty="0">
                <a:solidFill>
                  <a:srgbClr val="595959"/>
                </a:solidFill>
              </a:rPr>
              <a:t>Division of Viral Hepatitis is available for consultation.</a:t>
            </a:r>
          </a:p>
          <a:p>
            <a:pPr marL="38100" marR="116205">
              <a:lnSpc>
                <a:spcPts val="950"/>
              </a:lnSpc>
              <a:spcBef>
                <a:spcPts val="215"/>
              </a:spcBef>
            </a:pPr>
            <a:r>
              <a:rPr lang="en-US" spc="-15" dirty="0">
                <a:solidFill>
                  <a:srgbClr val="595959"/>
                </a:solidFill>
              </a:rPr>
              <a:t>‡The</a:t>
            </a:r>
            <a:r>
              <a:rPr lang="en-US" spc="-5" dirty="0">
                <a:solidFill>
                  <a:srgbClr val="595959"/>
                </a:solidFill>
              </a:rPr>
              <a:t> </a:t>
            </a:r>
            <a:r>
              <a:rPr lang="en-US" dirty="0">
                <a:solidFill>
                  <a:srgbClr val="595959"/>
                </a:solidFill>
              </a:rPr>
              <a:t>2020</a:t>
            </a:r>
            <a:r>
              <a:rPr lang="en-US" spc="-5" dirty="0">
                <a:solidFill>
                  <a:srgbClr val="595959"/>
                </a:solidFill>
              </a:rPr>
              <a:t> </a:t>
            </a:r>
            <a:r>
              <a:rPr lang="en-US" dirty="0">
                <a:solidFill>
                  <a:srgbClr val="595959"/>
                </a:solidFill>
              </a:rPr>
              <a:t>Public Health</a:t>
            </a:r>
            <a:r>
              <a:rPr lang="en-US" spc="-5" dirty="0">
                <a:solidFill>
                  <a:srgbClr val="595959"/>
                </a:solidFill>
              </a:rPr>
              <a:t> </a:t>
            </a:r>
            <a:r>
              <a:rPr lang="en-US" dirty="0">
                <a:solidFill>
                  <a:srgbClr val="595959"/>
                </a:solidFill>
              </a:rPr>
              <a:t>Service (PHS)</a:t>
            </a:r>
            <a:r>
              <a:rPr lang="en-US" spc="-5" dirty="0">
                <a:solidFill>
                  <a:srgbClr val="595959"/>
                </a:solidFill>
              </a:rPr>
              <a:t> </a:t>
            </a:r>
            <a:r>
              <a:rPr lang="en-US" dirty="0">
                <a:solidFill>
                  <a:srgbClr val="595959"/>
                </a:solidFill>
              </a:rPr>
              <a:t>guidelines recommend</a:t>
            </a:r>
            <a:r>
              <a:rPr lang="en-US" spc="-5" dirty="0">
                <a:solidFill>
                  <a:srgbClr val="595959"/>
                </a:solidFill>
              </a:rPr>
              <a:t> </a:t>
            </a:r>
            <a:r>
              <a:rPr lang="en-US" dirty="0">
                <a:solidFill>
                  <a:srgbClr val="595959"/>
                </a:solidFill>
              </a:rPr>
              <a:t>testing all</a:t>
            </a:r>
            <a:r>
              <a:rPr lang="en-US" spc="-5" dirty="0">
                <a:solidFill>
                  <a:srgbClr val="595959"/>
                </a:solidFill>
              </a:rPr>
              <a:t> </a:t>
            </a:r>
            <a:r>
              <a:rPr lang="en-US" dirty="0">
                <a:solidFill>
                  <a:srgbClr val="595959"/>
                </a:solidFill>
              </a:rPr>
              <a:t>organ</a:t>
            </a:r>
            <a:r>
              <a:rPr lang="en-US" spc="-5" dirty="0">
                <a:solidFill>
                  <a:srgbClr val="595959"/>
                </a:solidFill>
              </a:rPr>
              <a:t> </a:t>
            </a:r>
            <a:r>
              <a:rPr lang="en-US" dirty="0">
                <a:solidFill>
                  <a:srgbClr val="595959"/>
                </a:solidFill>
              </a:rPr>
              <a:t>recipients for</a:t>
            </a:r>
            <a:r>
              <a:rPr lang="en-US" spc="-5" dirty="0">
                <a:solidFill>
                  <a:srgbClr val="595959"/>
                </a:solidFill>
              </a:rPr>
              <a:t> </a:t>
            </a:r>
            <a:r>
              <a:rPr lang="en-US" dirty="0">
                <a:solidFill>
                  <a:srgbClr val="595959"/>
                </a:solidFill>
              </a:rPr>
              <a:t>anti-HCV and</a:t>
            </a:r>
            <a:r>
              <a:rPr lang="en-US" spc="-5" dirty="0">
                <a:solidFill>
                  <a:srgbClr val="595959"/>
                </a:solidFill>
              </a:rPr>
              <a:t> </a:t>
            </a:r>
            <a:r>
              <a:rPr lang="en-US" dirty="0">
                <a:solidFill>
                  <a:srgbClr val="595959"/>
                </a:solidFill>
              </a:rPr>
              <a:t>HCV RNA</a:t>
            </a:r>
            <a:r>
              <a:rPr lang="en-US" spc="-5" dirty="0">
                <a:solidFill>
                  <a:srgbClr val="595959"/>
                </a:solidFill>
              </a:rPr>
              <a:t> </a:t>
            </a:r>
            <a:r>
              <a:rPr lang="en-US" dirty="0">
                <a:solidFill>
                  <a:srgbClr val="595959"/>
                </a:solidFill>
              </a:rPr>
              <a:t>pre-transplant and</a:t>
            </a:r>
            <a:r>
              <a:rPr lang="en-US" spc="-5" dirty="0">
                <a:solidFill>
                  <a:srgbClr val="595959"/>
                </a:solidFill>
              </a:rPr>
              <a:t> </a:t>
            </a:r>
            <a:r>
              <a:rPr lang="en-US" dirty="0">
                <a:solidFill>
                  <a:srgbClr val="595959"/>
                </a:solidFill>
              </a:rPr>
              <a:t>for</a:t>
            </a:r>
            <a:r>
              <a:rPr lang="en-US" spc="-5" dirty="0">
                <a:solidFill>
                  <a:srgbClr val="595959"/>
                </a:solidFill>
              </a:rPr>
              <a:t> </a:t>
            </a:r>
            <a:r>
              <a:rPr lang="en-US" dirty="0">
                <a:solidFill>
                  <a:srgbClr val="595959"/>
                </a:solidFill>
              </a:rPr>
              <a:t>HCV RNA</a:t>
            </a:r>
            <a:r>
              <a:rPr lang="en-US" spc="-5" dirty="0">
                <a:solidFill>
                  <a:srgbClr val="595959"/>
                </a:solidFill>
              </a:rPr>
              <a:t> </a:t>
            </a:r>
            <a:r>
              <a:rPr lang="en-US" dirty="0">
                <a:solidFill>
                  <a:srgbClr val="595959"/>
                </a:solidFill>
              </a:rPr>
              <a:t>at 4–5</a:t>
            </a:r>
            <a:r>
              <a:rPr lang="en-US" spc="-5" dirty="0">
                <a:solidFill>
                  <a:srgbClr val="595959"/>
                </a:solidFill>
              </a:rPr>
              <a:t> weeks</a:t>
            </a:r>
            <a:r>
              <a:rPr lang="en-US" dirty="0">
                <a:solidFill>
                  <a:srgbClr val="595959"/>
                </a:solidFill>
              </a:rPr>
              <a:t> post- </a:t>
            </a:r>
            <a:r>
              <a:rPr lang="en-US" spc="-5" dirty="0">
                <a:solidFill>
                  <a:srgbClr val="595959"/>
                </a:solidFill>
              </a:rPr>
              <a:t>transplant</a:t>
            </a:r>
            <a:r>
              <a:rPr lang="en-US" spc="-7" baseline="33333" dirty="0">
                <a:solidFill>
                  <a:srgbClr val="595959"/>
                </a:solidFill>
              </a:rPr>
              <a:t>(</a:t>
            </a:r>
            <a:r>
              <a:rPr lang="en-US" spc="-7" baseline="33333" dirty="0">
                <a:solidFill>
                  <a:srgbClr val="595959"/>
                </a:solidFill>
                <a:hlinkClick r:id="" action="ppaction://noaction">
                  <a:extLst>
                    <a:ext uri="{A12FA001-AC4F-418D-AE19-62706E023703}">
                      <ahyp:hlinkClr xmlns:ahyp="http://schemas.microsoft.com/office/drawing/2018/hyperlinkcolor" val="tx"/>
                    </a:ext>
                  </a:extLst>
                </a:hlinkClick>
              </a:rPr>
              <a:t>67</a:t>
            </a:r>
            <a:r>
              <a:rPr lang="en-US" spc="-7" baseline="33333" dirty="0">
                <a:solidFill>
                  <a:srgbClr val="595959"/>
                </a:solidFill>
              </a:rPr>
              <a:t>)</a:t>
            </a:r>
            <a:r>
              <a:rPr lang="en-US" spc="-5" dirty="0">
                <a:solidFill>
                  <a:srgbClr val="595959"/>
                </a:solidFill>
              </a:rPr>
              <a:t>.</a:t>
            </a:r>
            <a:endParaRPr lang="en-US" dirty="0">
              <a:solidFill>
                <a:srgbClr val="595959"/>
              </a:solidFill>
            </a:endParaRPr>
          </a:p>
          <a:p>
            <a:pPr marL="38100">
              <a:lnSpc>
                <a:spcPct val="100000"/>
              </a:lnSpc>
              <a:spcBef>
                <a:spcPts val="125"/>
              </a:spcBef>
            </a:pPr>
            <a:r>
              <a:rPr lang="en-US" spc="-7" baseline="33333" dirty="0">
                <a:solidFill>
                  <a:srgbClr val="595959"/>
                </a:solidFill>
              </a:rPr>
              <a:t>§</a:t>
            </a:r>
            <a:r>
              <a:rPr lang="en-US" spc="-5" dirty="0">
                <a:solidFill>
                  <a:srgbClr val="595959"/>
                </a:solidFill>
              </a:rPr>
              <a:t>If </a:t>
            </a:r>
            <a:r>
              <a:rPr lang="en-US" dirty="0">
                <a:solidFill>
                  <a:srgbClr val="595959"/>
                </a:solidFill>
              </a:rPr>
              <a:t>the</a:t>
            </a:r>
            <a:r>
              <a:rPr lang="en-US" spc="-5" dirty="0">
                <a:solidFill>
                  <a:srgbClr val="595959"/>
                </a:solidFill>
              </a:rPr>
              <a:t> </a:t>
            </a:r>
            <a:r>
              <a:rPr lang="en-US" dirty="0">
                <a:solidFill>
                  <a:srgbClr val="595959"/>
                </a:solidFill>
              </a:rPr>
              <a:t>pre-transplant</a:t>
            </a:r>
            <a:r>
              <a:rPr lang="en-US" spc="-5" dirty="0">
                <a:solidFill>
                  <a:srgbClr val="595959"/>
                </a:solidFill>
              </a:rPr>
              <a:t> </a:t>
            </a:r>
            <a:r>
              <a:rPr lang="en-US" dirty="0">
                <a:solidFill>
                  <a:srgbClr val="595959"/>
                </a:solidFill>
              </a:rPr>
              <a:t>genotype</a:t>
            </a:r>
            <a:r>
              <a:rPr lang="en-US" spc="-5" dirty="0">
                <a:solidFill>
                  <a:srgbClr val="595959"/>
                </a:solidFill>
              </a:rPr>
              <a:t> </a:t>
            </a:r>
            <a:r>
              <a:rPr lang="en-US" dirty="0">
                <a:solidFill>
                  <a:srgbClr val="595959"/>
                </a:solidFill>
              </a:rPr>
              <a:t>differs</a:t>
            </a:r>
            <a:r>
              <a:rPr lang="en-US" spc="-5" dirty="0">
                <a:solidFill>
                  <a:srgbClr val="595959"/>
                </a:solidFill>
              </a:rPr>
              <a:t> </a:t>
            </a:r>
            <a:r>
              <a:rPr lang="en-US" dirty="0">
                <a:solidFill>
                  <a:srgbClr val="595959"/>
                </a:solidFill>
              </a:rPr>
              <a:t>from</a:t>
            </a:r>
            <a:r>
              <a:rPr lang="en-US" spc="-5" dirty="0">
                <a:solidFill>
                  <a:srgbClr val="595959"/>
                </a:solidFill>
              </a:rPr>
              <a:t> </a:t>
            </a:r>
            <a:r>
              <a:rPr lang="en-US" dirty="0">
                <a:solidFill>
                  <a:srgbClr val="595959"/>
                </a:solidFill>
              </a:rPr>
              <a:t>that</a:t>
            </a:r>
            <a:r>
              <a:rPr lang="en-US" spc="-5" dirty="0">
                <a:solidFill>
                  <a:srgbClr val="595959"/>
                </a:solidFill>
              </a:rPr>
              <a:t> </a:t>
            </a:r>
            <a:r>
              <a:rPr lang="en-US" dirty="0">
                <a:solidFill>
                  <a:srgbClr val="595959"/>
                </a:solidFill>
              </a:rPr>
              <a:t>observed</a:t>
            </a:r>
            <a:r>
              <a:rPr lang="en-US" spc="-5" dirty="0">
                <a:solidFill>
                  <a:srgbClr val="595959"/>
                </a:solidFill>
              </a:rPr>
              <a:t> </a:t>
            </a:r>
            <a:r>
              <a:rPr lang="en-US" dirty="0">
                <a:solidFill>
                  <a:srgbClr val="595959"/>
                </a:solidFill>
              </a:rPr>
              <a:t>post-transplant,</a:t>
            </a:r>
            <a:r>
              <a:rPr lang="en-US" spc="-5" dirty="0">
                <a:solidFill>
                  <a:srgbClr val="595959"/>
                </a:solidFill>
              </a:rPr>
              <a:t> </a:t>
            </a:r>
            <a:r>
              <a:rPr lang="en-US" dirty="0">
                <a:solidFill>
                  <a:srgbClr val="595959"/>
                </a:solidFill>
              </a:rPr>
              <a:t>consider</a:t>
            </a:r>
            <a:r>
              <a:rPr lang="en-US" spc="-5" dirty="0">
                <a:solidFill>
                  <a:srgbClr val="595959"/>
                </a:solidFill>
              </a:rPr>
              <a:t> </a:t>
            </a:r>
            <a:r>
              <a:rPr lang="en-US" dirty="0">
                <a:solidFill>
                  <a:srgbClr val="595959"/>
                </a:solidFill>
              </a:rPr>
              <a:t>investigating</a:t>
            </a:r>
            <a:r>
              <a:rPr lang="en-US" spc="-5" dirty="0">
                <a:solidFill>
                  <a:srgbClr val="595959"/>
                </a:solidFill>
              </a:rPr>
              <a:t> </a:t>
            </a:r>
            <a:r>
              <a:rPr lang="en-US" dirty="0">
                <a:solidFill>
                  <a:srgbClr val="595959"/>
                </a:solidFill>
              </a:rPr>
              <a:t>as</a:t>
            </a:r>
            <a:r>
              <a:rPr lang="en-US" spc="-5" dirty="0">
                <a:solidFill>
                  <a:srgbClr val="595959"/>
                </a:solidFill>
              </a:rPr>
              <a:t> </a:t>
            </a:r>
            <a:r>
              <a:rPr lang="en-US" dirty="0">
                <a:solidFill>
                  <a:srgbClr val="595959"/>
                </a:solidFill>
              </a:rPr>
              <a:t>if</a:t>
            </a:r>
            <a:r>
              <a:rPr lang="en-US" spc="-5" dirty="0">
                <a:solidFill>
                  <a:srgbClr val="595959"/>
                </a:solidFill>
              </a:rPr>
              <a:t> </a:t>
            </a:r>
            <a:r>
              <a:rPr lang="en-US" dirty="0">
                <a:solidFill>
                  <a:srgbClr val="595959"/>
                </a:solidFill>
              </a:rPr>
              <a:t>the</a:t>
            </a:r>
            <a:r>
              <a:rPr lang="en-US" spc="-5" dirty="0">
                <a:solidFill>
                  <a:srgbClr val="595959"/>
                </a:solidFill>
              </a:rPr>
              <a:t> </a:t>
            </a:r>
            <a:r>
              <a:rPr lang="en-US" dirty="0">
                <a:solidFill>
                  <a:srgbClr val="595959"/>
                </a:solidFill>
              </a:rPr>
              <a:t>infection</a:t>
            </a:r>
            <a:r>
              <a:rPr lang="en-US" spc="-5" dirty="0">
                <a:solidFill>
                  <a:srgbClr val="595959"/>
                </a:solidFill>
              </a:rPr>
              <a:t> </a:t>
            </a:r>
            <a:r>
              <a:rPr lang="en-US" dirty="0">
                <a:solidFill>
                  <a:srgbClr val="595959"/>
                </a:solidFill>
              </a:rPr>
              <a:t>is</a:t>
            </a:r>
            <a:r>
              <a:rPr lang="en-US" spc="-5" dirty="0">
                <a:solidFill>
                  <a:srgbClr val="595959"/>
                </a:solidFill>
              </a:rPr>
              <a:t> </a:t>
            </a:r>
            <a:r>
              <a:rPr lang="en-US" dirty="0">
                <a:solidFill>
                  <a:srgbClr val="595959"/>
                </a:solidFill>
              </a:rPr>
              <a:t>newly</a:t>
            </a:r>
            <a:r>
              <a:rPr lang="en-US" spc="-5" dirty="0">
                <a:solidFill>
                  <a:srgbClr val="595959"/>
                </a:solidFill>
              </a:rPr>
              <a:t> </a:t>
            </a:r>
            <a:r>
              <a:rPr lang="en-US" dirty="0">
                <a:solidFill>
                  <a:srgbClr val="595959"/>
                </a:solidFill>
              </a:rPr>
              <a:t>acquired.</a:t>
            </a:r>
          </a:p>
          <a:p>
            <a:pPr marL="38100" marR="317500">
              <a:lnSpc>
                <a:spcPts val="950"/>
              </a:lnSpc>
              <a:spcBef>
                <a:spcPts val="235"/>
              </a:spcBef>
            </a:pPr>
            <a:r>
              <a:rPr lang="en-US" spc="-7" baseline="33333" dirty="0">
                <a:solidFill>
                  <a:srgbClr val="595959"/>
                </a:solidFill>
              </a:rPr>
              <a:t>¶</a:t>
            </a:r>
            <a:r>
              <a:rPr lang="en-US" spc="-5" dirty="0">
                <a:solidFill>
                  <a:srgbClr val="595959"/>
                </a:solidFill>
              </a:rPr>
              <a:t>All </a:t>
            </a:r>
            <a:r>
              <a:rPr lang="en-US" dirty="0">
                <a:solidFill>
                  <a:srgbClr val="595959"/>
                </a:solidFill>
              </a:rPr>
              <a:t>recipients</a:t>
            </a:r>
            <a:r>
              <a:rPr lang="en-US" spc="-5" dirty="0">
                <a:solidFill>
                  <a:srgbClr val="595959"/>
                </a:solidFill>
              </a:rPr>
              <a:t> </a:t>
            </a:r>
            <a:r>
              <a:rPr lang="en-US" dirty="0">
                <a:solidFill>
                  <a:srgbClr val="595959"/>
                </a:solidFill>
              </a:rPr>
              <a:t>should</a:t>
            </a:r>
            <a:r>
              <a:rPr lang="en-US" spc="-5" dirty="0">
                <a:solidFill>
                  <a:srgbClr val="595959"/>
                </a:solidFill>
              </a:rPr>
              <a:t> </a:t>
            </a:r>
            <a:r>
              <a:rPr lang="en-US" dirty="0">
                <a:solidFill>
                  <a:srgbClr val="595959"/>
                </a:solidFill>
              </a:rPr>
              <a:t>be tested</a:t>
            </a:r>
            <a:r>
              <a:rPr lang="en-US" spc="-5" dirty="0">
                <a:solidFill>
                  <a:srgbClr val="595959"/>
                </a:solidFill>
              </a:rPr>
              <a:t> </a:t>
            </a:r>
            <a:r>
              <a:rPr lang="en-US" dirty="0">
                <a:solidFill>
                  <a:srgbClr val="595959"/>
                </a:solidFill>
              </a:rPr>
              <a:t>pre-transplant</a:t>
            </a:r>
            <a:r>
              <a:rPr lang="en-US" spc="-5" dirty="0">
                <a:solidFill>
                  <a:srgbClr val="595959"/>
                </a:solidFill>
              </a:rPr>
              <a:t> </a:t>
            </a:r>
            <a:r>
              <a:rPr lang="en-US" dirty="0">
                <a:solidFill>
                  <a:srgbClr val="595959"/>
                </a:solidFill>
              </a:rPr>
              <a:t>for anti-HCV</a:t>
            </a:r>
            <a:r>
              <a:rPr lang="en-US" spc="-5" dirty="0">
                <a:solidFill>
                  <a:srgbClr val="595959"/>
                </a:solidFill>
              </a:rPr>
              <a:t> </a:t>
            </a:r>
            <a:r>
              <a:rPr lang="en-US" dirty="0">
                <a:solidFill>
                  <a:srgbClr val="595959"/>
                </a:solidFill>
              </a:rPr>
              <a:t>and</a:t>
            </a:r>
            <a:r>
              <a:rPr lang="en-US" spc="-5" dirty="0">
                <a:solidFill>
                  <a:srgbClr val="595959"/>
                </a:solidFill>
              </a:rPr>
              <a:t> </a:t>
            </a:r>
            <a:r>
              <a:rPr lang="en-US" dirty="0">
                <a:solidFill>
                  <a:srgbClr val="595959"/>
                </a:solidFill>
              </a:rPr>
              <a:t>HCV</a:t>
            </a:r>
            <a:r>
              <a:rPr lang="en-US" spc="-5" dirty="0">
                <a:solidFill>
                  <a:srgbClr val="595959"/>
                </a:solidFill>
              </a:rPr>
              <a:t> </a:t>
            </a:r>
            <a:r>
              <a:rPr lang="en-US" dirty="0">
                <a:solidFill>
                  <a:srgbClr val="595959"/>
                </a:solidFill>
              </a:rPr>
              <a:t>RNA.</a:t>
            </a:r>
            <a:r>
              <a:rPr lang="en-US" spc="180" dirty="0">
                <a:solidFill>
                  <a:srgbClr val="595959"/>
                </a:solidFill>
              </a:rPr>
              <a:t> </a:t>
            </a:r>
            <a:br>
              <a:rPr lang="en-US" spc="180" dirty="0">
                <a:solidFill>
                  <a:srgbClr val="595959"/>
                </a:solidFill>
              </a:rPr>
            </a:br>
            <a:r>
              <a:rPr lang="en-US" dirty="0">
                <a:solidFill>
                  <a:srgbClr val="595959"/>
                </a:solidFill>
              </a:rPr>
              <a:t>If</a:t>
            </a:r>
            <a:r>
              <a:rPr lang="en-US" spc="-5" dirty="0">
                <a:solidFill>
                  <a:srgbClr val="595959"/>
                </a:solidFill>
              </a:rPr>
              <a:t> </a:t>
            </a:r>
            <a:r>
              <a:rPr lang="en-US" dirty="0">
                <a:solidFill>
                  <a:srgbClr val="595959"/>
                </a:solidFill>
              </a:rPr>
              <a:t>the recipient</a:t>
            </a:r>
            <a:r>
              <a:rPr lang="en-US" spc="-5" dirty="0">
                <a:solidFill>
                  <a:srgbClr val="595959"/>
                </a:solidFill>
              </a:rPr>
              <a:t> </a:t>
            </a:r>
            <a:r>
              <a:rPr lang="en-US" dirty="0">
                <a:solidFill>
                  <a:srgbClr val="595959"/>
                </a:solidFill>
              </a:rPr>
              <a:t>has</a:t>
            </a:r>
            <a:r>
              <a:rPr lang="en-US" spc="-5" dirty="0">
                <a:solidFill>
                  <a:srgbClr val="595959"/>
                </a:solidFill>
              </a:rPr>
              <a:t> </a:t>
            </a:r>
            <a:r>
              <a:rPr lang="en-US" dirty="0">
                <a:solidFill>
                  <a:srgbClr val="595959"/>
                </a:solidFill>
              </a:rPr>
              <a:t>not</a:t>
            </a:r>
            <a:r>
              <a:rPr lang="en-US" spc="-5" dirty="0">
                <a:solidFill>
                  <a:srgbClr val="595959"/>
                </a:solidFill>
              </a:rPr>
              <a:t> </a:t>
            </a:r>
            <a:r>
              <a:rPr lang="en-US" dirty="0">
                <a:solidFill>
                  <a:srgbClr val="595959"/>
                </a:solidFill>
              </a:rPr>
              <a:t>been tested</a:t>
            </a:r>
            <a:r>
              <a:rPr lang="en-US" spc="-5" dirty="0">
                <a:solidFill>
                  <a:srgbClr val="595959"/>
                </a:solidFill>
              </a:rPr>
              <a:t> </a:t>
            </a:r>
            <a:r>
              <a:rPr lang="en-US" dirty="0">
                <a:solidFill>
                  <a:srgbClr val="595959"/>
                </a:solidFill>
              </a:rPr>
              <a:t>appropriately</a:t>
            </a:r>
            <a:r>
              <a:rPr lang="en-US" spc="-5" dirty="0">
                <a:solidFill>
                  <a:srgbClr val="595959"/>
                </a:solidFill>
              </a:rPr>
              <a:t> </a:t>
            </a:r>
            <a:r>
              <a:rPr lang="en-US" dirty="0">
                <a:solidFill>
                  <a:srgbClr val="595959"/>
                </a:solidFill>
              </a:rPr>
              <a:t>pre-transplant, consider</a:t>
            </a:r>
            <a:r>
              <a:rPr lang="en-US" spc="-5" dirty="0">
                <a:solidFill>
                  <a:srgbClr val="595959"/>
                </a:solidFill>
              </a:rPr>
              <a:t> </a:t>
            </a:r>
            <a:r>
              <a:rPr lang="en-US" dirty="0">
                <a:solidFill>
                  <a:srgbClr val="595959"/>
                </a:solidFill>
              </a:rPr>
              <a:t>contacting</a:t>
            </a:r>
            <a:r>
              <a:rPr lang="en-US" spc="-5" dirty="0">
                <a:solidFill>
                  <a:srgbClr val="595959"/>
                </a:solidFill>
              </a:rPr>
              <a:t> </a:t>
            </a:r>
            <a:r>
              <a:rPr lang="en-US" dirty="0">
                <a:solidFill>
                  <a:srgbClr val="595959"/>
                </a:solidFill>
              </a:rPr>
              <a:t>the transplant</a:t>
            </a:r>
            <a:r>
              <a:rPr lang="en-US" spc="-5" dirty="0">
                <a:solidFill>
                  <a:srgbClr val="595959"/>
                </a:solidFill>
              </a:rPr>
              <a:t> </a:t>
            </a:r>
            <a:r>
              <a:rPr lang="en-US" dirty="0">
                <a:solidFill>
                  <a:srgbClr val="595959"/>
                </a:solidFill>
              </a:rPr>
              <a:t>center to promote awareness of the 2020 PHS</a:t>
            </a:r>
            <a:r>
              <a:rPr lang="en-US" spc="-5" dirty="0">
                <a:solidFill>
                  <a:srgbClr val="595959"/>
                </a:solidFill>
              </a:rPr>
              <a:t> </a:t>
            </a:r>
            <a:r>
              <a:rPr lang="en-US" dirty="0">
                <a:solidFill>
                  <a:srgbClr val="595959"/>
                </a:solidFill>
              </a:rPr>
              <a:t>guidelines.</a:t>
            </a:r>
          </a:p>
          <a:p>
            <a:pPr marL="38100">
              <a:lnSpc>
                <a:spcPct val="100000"/>
              </a:lnSpc>
              <a:spcBef>
                <a:spcPts val="130"/>
              </a:spcBef>
            </a:pPr>
            <a:r>
              <a:rPr lang="en-US" spc="-5" dirty="0">
                <a:solidFill>
                  <a:srgbClr val="595959"/>
                </a:solidFill>
              </a:rPr>
              <a:t>References:</a:t>
            </a:r>
            <a:endParaRPr lang="en-US" dirty="0">
              <a:solidFill>
                <a:srgbClr val="595959"/>
              </a:solidFill>
            </a:endParaRPr>
          </a:p>
          <a:p>
            <a:pPr marL="38100" marR="142240">
              <a:lnSpc>
                <a:spcPts val="950"/>
              </a:lnSpc>
              <a:spcBef>
                <a:spcPts val="125"/>
              </a:spcBef>
            </a:pPr>
            <a:r>
              <a:rPr lang="en-US" dirty="0">
                <a:solidFill>
                  <a:srgbClr val="595959"/>
                </a:solidFill>
              </a:rPr>
              <a:t>14. Council</a:t>
            </a:r>
            <a:r>
              <a:rPr lang="en-US" spc="5" dirty="0">
                <a:solidFill>
                  <a:srgbClr val="595959"/>
                </a:solidFill>
              </a:rPr>
              <a:t> </a:t>
            </a:r>
            <a:r>
              <a:rPr lang="en-US" dirty="0">
                <a:solidFill>
                  <a:srgbClr val="595959"/>
                </a:solidFill>
              </a:rPr>
              <a:t>of </a:t>
            </a:r>
            <a:r>
              <a:rPr lang="en-US" spc="-5" dirty="0">
                <a:solidFill>
                  <a:srgbClr val="595959"/>
                </a:solidFill>
              </a:rPr>
              <a:t>State</a:t>
            </a:r>
            <a:r>
              <a:rPr lang="en-US" spc="5" dirty="0">
                <a:solidFill>
                  <a:srgbClr val="595959"/>
                </a:solidFill>
              </a:rPr>
              <a:t> </a:t>
            </a:r>
            <a:r>
              <a:rPr lang="en-US" dirty="0">
                <a:solidFill>
                  <a:srgbClr val="595959"/>
                </a:solidFill>
              </a:rPr>
              <a:t>and</a:t>
            </a:r>
            <a:r>
              <a:rPr lang="en-US" spc="5" dirty="0">
                <a:solidFill>
                  <a:srgbClr val="595959"/>
                </a:solidFill>
              </a:rPr>
              <a:t> </a:t>
            </a:r>
            <a:r>
              <a:rPr lang="en-US" spc="-10" dirty="0">
                <a:solidFill>
                  <a:srgbClr val="595959"/>
                </a:solidFill>
              </a:rPr>
              <a:t>Territorial</a:t>
            </a:r>
            <a:r>
              <a:rPr lang="en-US" dirty="0">
                <a:solidFill>
                  <a:srgbClr val="595959"/>
                </a:solidFill>
              </a:rPr>
              <a:t> Epidemiologists.</a:t>
            </a:r>
            <a:r>
              <a:rPr lang="en-US" spc="5" dirty="0">
                <a:solidFill>
                  <a:srgbClr val="595959"/>
                </a:solidFill>
              </a:rPr>
              <a:t> </a:t>
            </a:r>
            <a:r>
              <a:rPr lang="en-US" spc="-5" dirty="0">
                <a:solidFill>
                  <a:srgbClr val="595959"/>
                </a:solidFill>
              </a:rPr>
              <a:t>Position</a:t>
            </a:r>
            <a:r>
              <a:rPr lang="en-US" spc="5" dirty="0">
                <a:solidFill>
                  <a:srgbClr val="595959"/>
                </a:solidFill>
              </a:rPr>
              <a:t> </a:t>
            </a:r>
            <a:r>
              <a:rPr lang="en-US" dirty="0">
                <a:solidFill>
                  <a:srgbClr val="595959"/>
                </a:solidFill>
              </a:rPr>
              <a:t>statement 19-ID-06:</a:t>
            </a:r>
            <a:r>
              <a:rPr lang="en-US" spc="5" dirty="0">
                <a:solidFill>
                  <a:srgbClr val="595959"/>
                </a:solidFill>
              </a:rPr>
              <a:t> </a:t>
            </a:r>
            <a:r>
              <a:rPr lang="en-US" spc="-5" dirty="0">
                <a:solidFill>
                  <a:srgbClr val="595959"/>
                </a:solidFill>
              </a:rPr>
              <a:t>Revision</a:t>
            </a:r>
            <a:r>
              <a:rPr lang="en-US" spc="5" dirty="0">
                <a:solidFill>
                  <a:srgbClr val="595959"/>
                </a:solidFill>
              </a:rPr>
              <a:t> </a:t>
            </a:r>
            <a:r>
              <a:rPr lang="en-US" dirty="0">
                <a:solidFill>
                  <a:srgbClr val="595959"/>
                </a:solidFill>
              </a:rPr>
              <a:t>of the</a:t>
            </a:r>
            <a:r>
              <a:rPr lang="en-US" spc="5" dirty="0">
                <a:solidFill>
                  <a:srgbClr val="595959"/>
                </a:solidFill>
              </a:rPr>
              <a:t> </a:t>
            </a:r>
            <a:r>
              <a:rPr lang="en-US" dirty="0">
                <a:solidFill>
                  <a:srgbClr val="595959"/>
                </a:solidFill>
              </a:rPr>
              <a:t>case</a:t>
            </a:r>
            <a:r>
              <a:rPr lang="en-US" spc="5" dirty="0">
                <a:solidFill>
                  <a:srgbClr val="595959"/>
                </a:solidFill>
              </a:rPr>
              <a:t> </a:t>
            </a:r>
            <a:r>
              <a:rPr lang="en-US" dirty="0">
                <a:solidFill>
                  <a:srgbClr val="595959"/>
                </a:solidFill>
              </a:rPr>
              <a:t>definition for</a:t>
            </a:r>
            <a:r>
              <a:rPr lang="en-US" spc="5" dirty="0">
                <a:solidFill>
                  <a:srgbClr val="595959"/>
                </a:solidFill>
              </a:rPr>
              <a:t> </a:t>
            </a:r>
            <a:r>
              <a:rPr lang="en-US" dirty="0">
                <a:solidFill>
                  <a:srgbClr val="595959"/>
                </a:solidFill>
              </a:rPr>
              <a:t>hepatitis </a:t>
            </a:r>
            <a:r>
              <a:rPr lang="en-US" spc="-5" dirty="0">
                <a:solidFill>
                  <a:srgbClr val="595959"/>
                </a:solidFill>
              </a:rPr>
              <a:t>C.</a:t>
            </a:r>
            <a:r>
              <a:rPr lang="en-US" spc="5" dirty="0">
                <a:solidFill>
                  <a:srgbClr val="595959"/>
                </a:solidFill>
              </a:rPr>
              <a:t> </a:t>
            </a:r>
            <a:r>
              <a:rPr lang="en-US" spc="-5" dirty="0">
                <a:solidFill>
                  <a:srgbClr val="595959"/>
                </a:solidFill>
              </a:rPr>
              <a:t>Available</a:t>
            </a:r>
            <a:r>
              <a:rPr lang="en-US" spc="5" dirty="0">
                <a:solidFill>
                  <a:srgbClr val="595959"/>
                </a:solidFill>
              </a:rPr>
              <a:t> </a:t>
            </a:r>
            <a:r>
              <a:rPr lang="en-US" dirty="0">
                <a:solidFill>
                  <a:srgbClr val="595959"/>
                </a:solidFill>
              </a:rPr>
              <a:t>at:</a:t>
            </a:r>
            <a:r>
              <a:rPr lang="en-US" spc="-5" dirty="0">
                <a:solidFill>
                  <a:srgbClr val="595959"/>
                </a:solidFill>
              </a:rPr>
              <a:t> </a:t>
            </a:r>
            <a:r>
              <a:rPr lang="en-US" u="sng" spc="-5" dirty="0">
                <a:solidFill>
                  <a:srgbClr val="0563C1"/>
                </a:solidFill>
                <a:uFill>
                  <a:solidFill>
                    <a:srgbClr val="205E9E"/>
                  </a:solidFill>
                </a:uFill>
                <a:hlinkClick r:id="rId2">
                  <a:extLst>
                    <a:ext uri="{A12FA001-AC4F-418D-AE19-62706E023703}">
                      <ahyp:hlinkClr xmlns:ahyp="http://schemas.microsoft.com/office/drawing/2018/hyperlinkcolor" val="tx"/>
                    </a:ext>
                  </a:extLst>
                </a:hlinkClick>
              </a:rPr>
              <a:t>https://cdn.ymaws.com/www</a:t>
            </a:r>
            <a:r>
              <a:rPr lang="en-US" spc="-5" dirty="0">
                <a:solidFill>
                  <a:schemeClr val="bg1">
                    <a:lumMod val="65000"/>
                  </a:schemeClr>
                </a:solidFill>
                <a:hlinkClick r:id="rId2">
                  <a:extLst>
                    <a:ext uri="{A12FA001-AC4F-418D-AE19-62706E023703}">
                      <ahyp:hlinkClr xmlns:ahyp="http://schemas.microsoft.com/office/drawing/2018/hyperlinkcolor" val="tx"/>
                    </a:ext>
                  </a:extLst>
                </a:hlinkClick>
              </a:rPr>
              <a:t>. </a:t>
            </a:r>
            <a:r>
              <a:rPr lang="en-US" u="sng" spc="-5" dirty="0">
                <a:solidFill>
                  <a:srgbClr val="0563C1"/>
                </a:solidFill>
                <a:uFill>
                  <a:solidFill>
                    <a:srgbClr val="205E9E"/>
                  </a:solidFill>
                </a:uFill>
                <a:hlinkClick r:id="rId2">
                  <a:extLst>
                    <a:ext uri="{A12FA001-AC4F-418D-AE19-62706E023703}">
                      <ahyp:hlinkClr xmlns:ahyp="http://schemas.microsoft.com/office/drawing/2018/hyperlinkcolor" val="tx"/>
                    </a:ext>
                  </a:extLst>
                </a:hlinkClick>
              </a:rPr>
              <a:t>cste.org/resource/resmgr/2019ps/final/19-ID-06_HepatitisC_final_7..pdf</a:t>
            </a:r>
            <a:r>
              <a:rPr lang="en-US" spc="-5" dirty="0">
                <a:solidFill>
                  <a:schemeClr val="bg1">
                    <a:lumMod val="65000"/>
                  </a:schemeClr>
                </a:solidFill>
              </a:rPr>
              <a:t>.</a:t>
            </a:r>
            <a:r>
              <a:rPr lang="en-US" dirty="0">
                <a:solidFill>
                  <a:srgbClr val="595959"/>
                </a:solidFill>
              </a:rPr>
              <a:t> </a:t>
            </a:r>
            <a:r>
              <a:rPr lang="en-US" spc="-5" dirty="0">
                <a:solidFill>
                  <a:srgbClr val="595959"/>
                </a:solidFill>
              </a:rPr>
              <a:t>Accessed</a:t>
            </a:r>
            <a:r>
              <a:rPr lang="en-US" dirty="0">
                <a:solidFill>
                  <a:srgbClr val="595959"/>
                </a:solidFill>
              </a:rPr>
              <a:t> on January</a:t>
            </a:r>
            <a:r>
              <a:rPr lang="en-US" spc="5" dirty="0">
                <a:solidFill>
                  <a:srgbClr val="595959"/>
                </a:solidFill>
              </a:rPr>
              <a:t> </a:t>
            </a:r>
            <a:r>
              <a:rPr lang="en-US" dirty="0">
                <a:solidFill>
                  <a:srgbClr val="595959"/>
                </a:solidFill>
              </a:rPr>
              <a:t>16, </a:t>
            </a:r>
            <a:r>
              <a:rPr lang="en-US" spc="-5" dirty="0">
                <a:solidFill>
                  <a:srgbClr val="595959"/>
                </a:solidFill>
              </a:rPr>
              <a:t>2020.</a:t>
            </a:r>
            <a:endParaRPr lang="en-US" dirty="0">
              <a:solidFill>
                <a:srgbClr val="595959"/>
              </a:solidFill>
            </a:endParaRPr>
          </a:p>
          <a:p>
            <a:pPr marL="38100" marR="220345">
              <a:lnSpc>
                <a:spcPts val="950"/>
              </a:lnSpc>
              <a:spcBef>
                <a:spcPts val="215"/>
              </a:spcBef>
            </a:pPr>
            <a:r>
              <a:rPr lang="en-US" dirty="0">
                <a:solidFill>
                  <a:srgbClr val="595959"/>
                </a:solidFill>
              </a:rPr>
              <a:t>92.</a:t>
            </a:r>
            <a:r>
              <a:rPr lang="en-US" spc="-5" dirty="0">
                <a:solidFill>
                  <a:srgbClr val="595959"/>
                </a:solidFill>
              </a:rPr>
              <a:t> </a:t>
            </a:r>
            <a:r>
              <a:rPr lang="en-US" dirty="0">
                <a:solidFill>
                  <a:srgbClr val="595959"/>
                </a:solidFill>
              </a:rPr>
              <a:t>American</a:t>
            </a:r>
            <a:r>
              <a:rPr lang="en-US" spc="-5" dirty="0">
                <a:solidFill>
                  <a:srgbClr val="595959"/>
                </a:solidFill>
              </a:rPr>
              <a:t> </a:t>
            </a:r>
            <a:r>
              <a:rPr lang="en-US" dirty="0">
                <a:solidFill>
                  <a:srgbClr val="595959"/>
                </a:solidFill>
              </a:rPr>
              <a:t>Association</a:t>
            </a:r>
            <a:r>
              <a:rPr lang="en-US" spc="-5" dirty="0">
                <a:solidFill>
                  <a:srgbClr val="595959"/>
                </a:solidFill>
              </a:rPr>
              <a:t> </a:t>
            </a:r>
            <a:r>
              <a:rPr lang="en-US" dirty="0">
                <a:solidFill>
                  <a:srgbClr val="595959"/>
                </a:solidFill>
              </a:rPr>
              <a:t>for</a:t>
            </a:r>
            <a:r>
              <a:rPr lang="en-US" spc="-5" dirty="0">
                <a:solidFill>
                  <a:srgbClr val="595959"/>
                </a:solidFill>
              </a:rPr>
              <a:t> </a:t>
            </a:r>
            <a:r>
              <a:rPr lang="en-US" dirty="0">
                <a:solidFill>
                  <a:srgbClr val="595959"/>
                </a:solidFill>
              </a:rPr>
              <a:t>the</a:t>
            </a:r>
            <a:r>
              <a:rPr lang="en-US" spc="-5" dirty="0">
                <a:solidFill>
                  <a:srgbClr val="595959"/>
                </a:solidFill>
              </a:rPr>
              <a:t> Study </a:t>
            </a:r>
            <a:r>
              <a:rPr lang="en-US" dirty="0">
                <a:solidFill>
                  <a:srgbClr val="595959"/>
                </a:solidFill>
              </a:rPr>
              <a:t>of</a:t>
            </a:r>
            <a:r>
              <a:rPr lang="en-US" spc="-5" dirty="0">
                <a:solidFill>
                  <a:srgbClr val="595959"/>
                </a:solidFill>
              </a:rPr>
              <a:t> </a:t>
            </a:r>
            <a:r>
              <a:rPr lang="en-US" dirty="0">
                <a:solidFill>
                  <a:srgbClr val="595959"/>
                </a:solidFill>
              </a:rPr>
              <a:t>Liver</a:t>
            </a:r>
            <a:r>
              <a:rPr lang="en-US" spc="-5" dirty="0">
                <a:solidFill>
                  <a:srgbClr val="595959"/>
                </a:solidFill>
              </a:rPr>
              <a:t> </a:t>
            </a:r>
            <a:r>
              <a:rPr lang="en-US" dirty="0">
                <a:solidFill>
                  <a:srgbClr val="595959"/>
                </a:solidFill>
              </a:rPr>
              <a:t>Diseases/Infectious</a:t>
            </a:r>
            <a:r>
              <a:rPr lang="en-US" spc="-5" dirty="0">
                <a:solidFill>
                  <a:srgbClr val="595959"/>
                </a:solidFill>
              </a:rPr>
              <a:t> </a:t>
            </a:r>
            <a:r>
              <a:rPr lang="en-US" dirty="0">
                <a:solidFill>
                  <a:srgbClr val="595959"/>
                </a:solidFill>
              </a:rPr>
              <a:t>Diseases Society</a:t>
            </a:r>
            <a:r>
              <a:rPr lang="en-US" spc="-5" dirty="0">
                <a:solidFill>
                  <a:srgbClr val="595959"/>
                </a:solidFill>
              </a:rPr>
              <a:t> </a:t>
            </a:r>
            <a:r>
              <a:rPr lang="en-US" dirty="0">
                <a:solidFill>
                  <a:srgbClr val="595959"/>
                </a:solidFill>
              </a:rPr>
              <a:t>of</a:t>
            </a:r>
            <a:r>
              <a:rPr lang="en-US" spc="-5" dirty="0">
                <a:solidFill>
                  <a:srgbClr val="595959"/>
                </a:solidFill>
              </a:rPr>
              <a:t> </a:t>
            </a:r>
            <a:r>
              <a:rPr lang="en-US" dirty="0">
                <a:solidFill>
                  <a:srgbClr val="595959"/>
                </a:solidFill>
              </a:rPr>
              <a:t>America</a:t>
            </a:r>
          </a:p>
        </p:txBody>
      </p:sp>
    </p:spTree>
    <p:extLst>
      <p:ext uri="{BB962C8B-B14F-4D97-AF65-F5344CB8AC3E}">
        <p14:creationId xmlns:p14="http://schemas.microsoft.com/office/powerpoint/2010/main" val="1319284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F1C0-83DB-6A44-BE95-6AF3DD740096}"/>
              </a:ext>
            </a:extLst>
          </p:cNvPr>
          <p:cNvSpPr>
            <a:spLocks noGrp="1"/>
          </p:cNvSpPr>
          <p:nvPr>
            <p:ph type="title"/>
          </p:nvPr>
        </p:nvSpPr>
        <p:spPr/>
        <p:txBody>
          <a:bodyPr>
            <a:noAutofit/>
          </a:bodyPr>
          <a:lstStyle/>
          <a:p>
            <a:br>
              <a:rPr lang="en-US" dirty="0"/>
            </a:br>
            <a:r>
              <a:rPr lang="en-US" dirty="0"/>
              <a:t>Table 4-4. US Centers for Disease Control and Prevention (CDC) and Council of State and Territorial Epidemiologists (CSTE) case definition for perinatal hepatitis C, 2018</a:t>
            </a:r>
            <a:br>
              <a:rPr lang="en-US" dirty="0"/>
            </a:br>
            <a:endParaRPr lang="en-US" dirty="0"/>
          </a:p>
        </p:txBody>
      </p:sp>
      <p:graphicFrame>
        <p:nvGraphicFramePr>
          <p:cNvPr id="4" name="Table 4-4">
            <a:extLst>
              <a:ext uri="{FF2B5EF4-FFF2-40B4-BE49-F238E27FC236}">
                <a16:creationId xmlns:a16="http://schemas.microsoft.com/office/drawing/2014/main" id="{524F1FC6-BA7A-F04B-99AC-B7F7002AF69F}"/>
              </a:ext>
            </a:extLst>
          </p:cNvPr>
          <p:cNvGraphicFramePr>
            <a:graphicFrameLocks noGrp="1"/>
          </p:cNvGraphicFramePr>
          <p:nvPr>
            <p:extLst>
              <p:ext uri="{D42A27DB-BD31-4B8C-83A1-F6EECF244321}">
                <p14:modId xmlns:p14="http://schemas.microsoft.com/office/powerpoint/2010/main" val="2186105413"/>
              </p:ext>
            </p:extLst>
          </p:nvPr>
        </p:nvGraphicFramePr>
        <p:xfrm>
          <a:off x="2428193" y="1820332"/>
          <a:ext cx="7807823" cy="3700752"/>
        </p:xfrm>
        <a:graphic>
          <a:graphicData uri="http://schemas.openxmlformats.org/drawingml/2006/table">
            <a:tbl>
              <a:tblPr firstRow="1" bandRow="1">
                <a:solidFill>
                  <a:srgbClr val="FFFFFF">
                    <a:alpha val="9804"/>
                  </a:srgbClr>
                </a:solidFill>
                <a:effectLst>
                  <a:outerShdw blurRad="177800" dist="50800" dir="5400000" sx="102000" sy="102000" algn="ctr" rotWithShape="0">
                    <a:srgbClr val="000000">
                      <a:alpha val="10000"/>
                    </a:srgbClr>
                  </a:outerShdw>
                </a:effectLst>
                <a:tableStyleId>{2D5ABB26-0587-4C30-8999-92F81FD0307C}</a:tableStyleId>
              </a:tblPr>
              <a:tblGrid>
                <a:gridCol w="2101986">
                  <a:extLst>
                    <a:ext uri="{9D8B030D-6E8A-4147-A177-3AD203B41FA5}">
                      <a16:colId xmlns:a16="http://schemas.microsoft.com/office/drawing/2014/main" val="20000"/>
                    </a:ext>
                  </a:extLst>
                </a:gridCol>
                <a:gridCol w="5705837">
                  <a:extLst>
                    <a:ext uri="{9D8B030D-6E8A-4147-A177-3AD203B41FA5}">
                      <a16:colId xmlns:a16="http://schemas.microsoft.com/office/drawing/2014/main" val="20001"/>
                    </a:ext>
                  </a:extLst>
                </a:gridCol>
              </a:tblGrid>
              <a:tr h="252308">
                <a:tc>
                  <a:txBody>
                    <a:bodyPr/>
                    <a:lstStyle/>
                    <a:p>
                      <a:pPr marL="74930">
                        <a:lnSpc>
                          <a:spcPct val="100000"/>
                        </a:lnSpc>
                        <a:spcBef>
                          <a:spcPts val="260"/>
                        </a:spcBef>
                      </a:pPr>
                      <a:r>
                        <a:rPr sz="1100" b="1" i="0" kern="1200" spc="10" dirty="0">
                          <a:solidFill>
                            <a:srgbClr val="FFFFFF"/>
                          </a:solidFill>
                          <a:latin typeface="Calibri" panose="020F0502020204030204" pitchFamily="34" charset="0"/>
                          <a:ea typeface="+mn-ea"/>
                          <a:cs typeface="Calibri" panose="020F0502020204030204" pitchFamily="34" charset="0"/>
                        </a:rPr>
                        <a:t>Criteria Type</a:t>
                      </a:r>
                    </a:p>
                  </a:txBody>
                  <a:tcPr marR="0" marT="0" marB="0" anchor="ctr">
                    <a:lnR w="6350">
                      <a:solidFill>
                        <a:srgbClr val="FFFFFF"/>
                      </a:solidFill>
                      <a:prstDash val="solid"/>
                    </a:lnR>
                    <a:solidFill>
                      <a:srgbClr val="005E6D"/>
                    </a:solidFill>
                  </a:tcPr>
                </a:tc>
                <a:tc>
                  <a:txBody>
                    <a:bodyPr/>
                    <a:lstStyle/>
                    <a:p>
                      <a:pPr marL="1905" algn="ctr">
                        <a:lnSpc>
                          <a:spcPct val="100000"/>
                        </a:lnSpc>
                        <a:spcBef>
                          <a:spcPts val="260"/>
                        </a:spcBef>
                      </a:pPr>
                      <a:r>
                        <a:rPr sz="1100" b="1" i="0" kern="1200" spc="10" dirty="0">
                          <a:solidFill>
                            <a:srgbClr val="FFFFFF"/>
                          </a:solidFill>
                          <a:latin typeface="Calibri" panose="020F0502020204030204" pitchFamily="34" charset="0"/>
                          <a:ea typeface="+mn-ea"/>
                          <a:cs typeface="Calibri" panose="020F0502020204030204" pitchFamily="34" charset="0"/>
                        </a:rPr>
                        <a:t>Criteria</a:t>
                      </a:r>
                    </a:p>
                  </a:txBody>
                  <a:tcPr marL="0" marR="0" marT="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356870">
                <a:tc>
                  <a:txBody>
                    <a:bodyPr/>
                    <a:lstStyle/>
                    <a:p>
                      <a:pPr marL="57150">
                        <a:lnSpc>
                          <a:spcPct val="100000"/>
                        </a:lnSpc>
                        <a:spcBef>
                          <a:spcPts val="335"/>
                        </a:spcBef>
                      </a:pPr>
                      <a:r>
                        <a:rPr sz="1000" b="0" i="0" spc="5" dirty="0">
                          <a:solidFill>
                            <a:srgbClr val="231F20"/>
                          </a:solidFill>
                          <a:latin typeface="Calibri" panose="020F0502020204030204" pitchFamily="34" charset="0"/>
                          <a:cs typeface="Calibri" panose="020F0502020204030204" pitchFamily="34" charset="0"/>
                        </a:rPr>
                        <a:t>Demographic</a:t>
                      </a:r>
                      <a:endParaRPr sz="1000" b="0" i="0" dirty="0">
                        <a:latin typeface="Calibri" panose="020F0502020204030204" pitchFamily="34" charset="0"/>
                        <a:cs typeface="Calibri" panose="020F0502020204030204" pitchFamily="34" charset="0"/>
                      </a:endParaRPr>
                    </a:p>
                  </a:txBody>
                  <a:tcPr marT="42545" marB="0">
                    <a:lnR w="6350">
                      <a:solidFill>
                        <a:srgbClr val="005E6D"/>
                      </a:solidFill>
                      <a:prstDash val="solid"/>
                    </a:lnR>
                    <a:lnB w="6350">
                      <a:solidFill>
                        <a:srgbClr val="005E6D"/>
                      </a:solidFill>
                      <a:prstDash val="solid"/>
                    </a:lnB>
                    <a:solidFill>
                      <a:srgbClr val="E5EEF0"/>
                    </a:solidFill>
                  </a:tcPr>
                </a:tc>
                <a:tc>
                  <a:txBody>
                    <a:bodyPr/>
                    <a:lstStyle/>
                    <a:p>
                      <a:pPr marL="57150" marR="150495">
                        <a:lnSpc>
                          <a:spcPts val="1000"/>
                        </a:lnSpc>
                        <a:spcBef>
                          <a:spcPts val="434"/>
                        </a:spcBef>
                      </a:pPr>
                      <a:r>
                        <a:rPr sz="1000" b="0" i="0" dirty="0">
                          <a:solidFill>
                            <a:srgbClr val="231F20"/>
                          </a:solidFill>
                          <a:latin typeface="Calibri" panose="020F0502020204030204" pitchFamily="34" charset="0"/>
                          <a:cs typeface="Calibri" panose="020F0502020204030204" pitchFamily="34" charset="0"/>
                        </a:rPr>
                        <a:t>Diagnosis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hepatitis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infant</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2–36</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age</a:t>
                      </a:r>
                      <a:endParaRPr sz="1000" b="0" i="0" dirty="0">
                        <a:latin typeface="Calibri" panose="020F0502020204030204" pitchFamily="34" charset="0"/>
                        <a:cs typeface="Calibri" panose="020F0502020204030204" pitchFamily="34" charset="0"/>
                      </a:endParaRPr>
                    </a:p>
                  </a:txBody>
                  <a:tcPr marT="55244" marB="0">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363220">
                <a:tc>
                  <a:txBody>
                    <a:bodyPr/>
                    <a:lstStyle/>
                    <a:p>
                      <a:pPr marL="57150">
                        <a:lnSpc>
                          <a:spcPct val="100000"/>
                        </a:lnSpc>
                        <a:spcBef>
                          <a:spcPts val="385"/>
                        </a:spcBef>
                      </a:pPr>
                      <a:r>
                        <a:rPr sz="1000" b="0" i="0" spc="5" dirty="0">
                          <a:solidFill>
                            <a:srgbClr val="231F20"/>
                          </a:solidFill>
                          <a:latin typeface="Calibri" panose="020F0502020204030204" pitchFamily="34" charset="0"/>
                          <a:cs typeface="Calibri" panose="020F0502020204030204" pitchFamily="34" charset="0"/>
                        </a:rPr>
                        <a:t>Clinical</a:t>
                      </a:r>
                      <a:endParaRPr sz="1000" b="0" i="0" dirty="0">
                        <a:latin typeface="Calibri" panose="020F0502020204030204" pitchFamily="34" charset="0"/>
                        <a:cs typeface="Calibri" panose="020F0502020204030204" pitchFamily="34" charset="0"/>
                      </a:endParaRPr>
                    </a:p>
                  </a:txBody>
                  <a:tcPr marT="48895" marB="0">
                    <a:lnR w="6350">
                      <a:solidFill>
                        <a:srgbClr val="005E6D"/>
                      </a:solidFill>
                      <a:prstDash val="solid"/>
                    </a:lnR>
                    <a:lnT w="6350">
                      <a:solidFill>
                        <a:srgbClr val="005E6D"/>
                      </a:solidFill>
                      <a:prstDash val="solid"/>
                    </a:lnT>
                    <a:lnB w="6350">
                      <a:solidFill>
                        <a:srgbClr val="005E6D"/>
                      </a:solidFill>
                      <a:prstDash val="solid"/>
                    </a:lnB>
                    <a:solidFill>
                      <a:srgbClr val="E5EEF0"/>
                    </a:solidFill>
                  </a:tcPr>
                </a:tc>
                <a:tc>
                  <a:txBody>
                    <a:bodyPr/>
                    <a:lstStyle/>
                    <a:p>
                      <a:pPr marL="57150" marR="238760">
                        <a:lnSpc>
                          <a:spcPts val="1000"/>
                        </a:lnSpc>
                        <a:spcBef>
                          <a:spcPts val="484"/>
                        </a:spcBef>
                      </a:pPr>
                      <a:r>
                        <a:rPr sz="1000" b="0" i="0" dirty="0">
                          <a:solidFill>
                            <a:srgbClr val="231F20"/>
                          </a:solidFill>
                          <a:latin typeface="Calibri" panose="020F0502020204030204" pitchFamily="34" charset="0"/>
                          <a:cs typeface="Calibri" panose="020F0502020204030204" pitchFamily="34" charset="0"/>
                        </a:rPr>
                        <a:t>Ranges</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from</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asymptomatic</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a:t>
                      </a:r>
                      <a:r>
                        <a:rPr sz="1000" b="0" i="0" spc="1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fulminant</a:t>
                      </a:r>
                      <a:r>
                        <a:rPr lang="en-US" sz="1000" b="0" i="0" spc="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hepatitis</a:t>
                      </a:r>
                      <a:endParaRPr sz="1000" b="0" i="0" dirty="0">
                        <a:latin typeface="Calibri" panose="020F0502020204030204" pitchFamily="34" charset="0"/>
                        <a:cs typeface="Calibri" panose="020F0502020204030204" pitchFamily="34" charset="0"/>
                      </a:endParaRPr>
                    </a:p>
                  </a:txBody>
                  <a:tcPr marT="61594" marB="0">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1252997">
                <a:tc>
                  <a:txBody>
                    <a:bodyPr/>
                    <a:lstStyle/>
                    <a:p>
                      <a:pPr marL="57150">
                        <a:lnSpc>
                          <a:spcPct val="100000"/>
                        </a:lnSpc>
                        <a:spcBef>
                          <a:spcPts val="385"/>
                        </a:spcBef>
                      </a:pPr>
                      <a:r>
                        <a:rPr sz="1000" b="0" i="0" dirty="0">
                          <a:solidFill>
                            <a:srgbClr val="231F20"/>
                          </a:solidFill>
                          <a:latin typeface="Calibri" panose="020F0502020204030204" pitchFamily="34" charset="0"/>
                          <a:cs typeface="Calibri" panose="020F0502020204030204" pitchFamily="34" charset="0"/>
                        </a:rPr>
                        <a:t>Laboratory*</a:t>
                      </a:r>
                      <a:endParaRPr sz="1000" b="0" i="0" dirty="0">
                        <a:latin typeface="Calibri" panose="020F0502020204030204" pitchFamily="34" charset="0"/>
                        <a:cs typeface="Calibri" panose="020F0502020204030204" pitchFamily="34" charset="0"/>
                      </a:endParaRPr>
                    </a:p>
                  </a:txBody>
                  <a:tcPr marT="48895" marB="0">
                    <a:lnR w="6350">
                      <a:solidFill>
                        <a:srgbClr val="005E6D"/>
                      </a:solidFill>
                      <a:prstDash val="solid"/>
                    </a:lnR>
                    <a:lnT w="6350">
                      <a:solidFill>
                        <a:srgbClr val="005E6D"/>
                      </a:solidFill>
                      <a:prstDash val="solid"/>
                    </a:lnT>
                    <a:lnB w="6350">
                      <a:solidFill>
                        <a:srgbClr val="005E6D"/>
                      </a:solidFill>
                      <a:prstDash val="solid"/>
                    </a:lnB>
                    <a:solidFill>
                      <a:srgbClr val="E5EEF0"/>
                    </a:solidFill>
                  </a:tcPr>
                </a:tc>
                <a:tc>
                  <a:txBody>
                    <a:bodyPr/>
                    <a:lstStyle/>
                    <a:p>
                      <a:pPr marL="57150" marR="223520">
                        <a:lnSpc>
                          <a:spcPct val="101899"/>
                        </a:lnSpc>
                        <a:spcBef>
                          <a:spcPts val="365"/>
                        </a:spcBef>
                      </a:pPr>
                      <a:r>
                        <a:rPr sz="1000" b="0" i="0" dirty="0">
                          <a:solidFill>
                            <a:srgbClr val="231F20"/>
                          </a:solidFill>
                          <a:latin typeface="Calibri" panose="020F0502020204030204" pitchFamily="34" charset="0"/>
                          <a:cs typeface="Calibri" panose="020F0502020204030204" pitchFamily="34" charset="0"/>
                        </a:rPr>
                        <a:t>Child</a:t>
                      </a:r>
                      <a:r>
                        <a:rPr sz="1000" b="0" i="0" spc="10" dirty="0">
                          <a:solidFill>
                            <a:srgbClr val="231F20"/>
                          </a:solidFill>
                          <a:latin typeface="Calibri" panose="020F0502020204030204" pitchFamily="34" charset="0"/>
                          <a:cs typeface="Calibri" panose="020F0502020204030204" pitchFamily="34" charset="0"/>
                        </a:rPr>
                        <a:t> </a:t>
                      </a:r>
                      <a:r>
                        <a:rPr sz="1000" b="0" i="0" u="sng" dirty="0">
                          <a:solidFill>
                            <a:srgbClr val="231F20"/>
                          </a:solidFill>
                          <a:uFill>
                            <a:solidFill>
                              <a:srgbClr val="231F20"/>
                            </a:solidFill>
                          </a:uFill>
                          <a:latin typeface="Calibri" panose="020F0502020204030204" pitchFamily="34" charset="0"/>
                          <a:cs typeface="Calibri" panose="020F0502020204030204" pitchFamily="34" charset="0"/>
                        </a:rPr>
                        <a:t>&lt;</a:t>
                      </a:r>
                      <a:r>
                        <a:rPr sz="1000" b="0" i="0" dirty="0">
                          <a:solidFill>
                            <a:srgbClr val="231F20"/>
                          </a:solidFill>
                          <a:latin typeface="Calibri" panose="020F0502020204030204" pitchFamily="34" charset="0"/>
                          <a:cs typeface="Calibri" panose="020F0502020204030204" pitchFamily="34" charset="0"/>
                        </a:rPr>
                        <a:t>36</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age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with</a:t>
                      </a:r>
                      <a:r>
                        <a:rPr sz="1000" b="0" i="0" spc="1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evidence</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hepatitis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shown</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by</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the</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following</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laboratory</a:t>
                      </a:r>
                      <a:r>
                        <a:rPr sz="1000" b="0" i="0" spc="1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results:</a:t>
                      </a:r>
                      <a:endParaRPr sz="1000" b="0" i="0" dirty="0">
                        <a:latin typeface="Calibri" panose="020F0502020204030204" pitchFamily="34" charset="0"/>
                        <a:cs typeface="Calibri" panose="020F0502020204030204" pitchFamily="34" charset="0"/>
                      </a:endParaRPr>
                    </a:p>
                    <a:p>
                      <a:pPr marL="171450" indent="-114300">
                        <a:lnSpc>
                          <a:spcPts val="1040"/>
                        </a:lnSpc>
                        <a:spcBef>
                          <a:spcPts val="370"/>
                        </a:spcBef>
                        <a:buChar char="•"/>
                        <a:tabLst>
                          <a:tab pos="171450" algn="l"/>
                        </a:tabLst>
                      </a:pPr>
                      <a:r>
                        <a:rPr sz="1000" b="1" i="0" dirty="0">
                          <a:solidFill>
                            <a:srgbClr val="231F20"/>
                          </a:solidFill>
                          <a:latin typeface="Calibri" panose="020F0502020204030204" pitchFamily="34" charset="0"/>
                          <a:cs typeface="Calibri" panose="020F0502020204030204" pitchFamily="34" charset="0"/>
                        </a:rPr>
                        <a:t>Diagnostic</a:t>
                      </a:r>
                      <a:r>
                        <a:rPr sz="1000" b="1" i="0" spc="10" dirty="0">
                          <a:solidFill>
                            <a:srgbClr val="231F20"/>
                          </a:solidFill>
                          <a:latin typeface="Calibri" panose="020F0502020204030204" pitchFamily="34" charset="0"/>
                          <a:cs typeface="Calibri" panose="020F0502020204030204" pitchFamily="34" charset="0"/>
                        </a:rPr>
                        <a:t> </a:t>
                      </a:r>
                      <a:r>
                        <a:rPr sz="1000" b="1" i="0" dirty="0">
                          <a:solidFill>
                            <a:srgbClr val="231F20"/>
                          </a:solidFill>
                          <a:latin typeface="Calibri" panose="020F0502020204030204" pitchFamily="34" charset="0"/>
                          <a:cs typeface="Calibri" panose="020F0502020204030204" pitchFamily="34" charset="0"/>
                        </a:rPr>
                        <a:t>Laboratory</a:t>
                      </a:r>
                      <a:r>
                        <a:rPr sz="1000" b="1" i="0" spc="1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Evidence</a:t>
                      </a:r>
                      <a:r>
                        <a:rPr sz="1000" b="0" i="0" spc="5" dirty="0">
                          <a:solidFill>
                            <a:srgbClr val="231F20"/>
                          </a:solidFill>
                          <a:latin typeface="Calibri" panose="020F0502020204030204" pitchFamily="34" charset="0"/>
                          <a:cs typeface="Calibri" panose="020F0502020204030204" pitchFamily="34" charset="0"/>
                        </a:rPr>
                        <a:t>:</a:t>
                      </a:r>
                      <a:endParaRPr sz="1000" b="0" i="0" dirty="0">
                        <a:latin typeface="Calibri" panose="020F0502020204030204" pitchFamily="34" charset="0"/>
                        <a:cs typeface="Calibri" panose="020F0502020204030204" pitchFamily="34" charset="0"/>
                      </a:endParaRPr>
                    </a:p>
                    <a:p>
                      <a:pPr marL="171450">
                        <a:lnSpc>
                          <a:spcPts val="1040"/>
                        </a:lnSpc>
                      </a:pPr>
                      <a:r>
                        <a:rPr sz="1000" b="0" i="0" dirty="0">
                          <a:solidFill>
                            <a:srgbClr val="231F20"/>
                          </a:solidFill>
                          <a:latin typeface="Calibri" panose="020F0502020204030204" pitchFamily="34" charset="0"/>
                          <a:cs typeface="Calibri" panose="020F0502020204030204" pitchFamily="34" charset="0"/>
                        </a:rPr>
                        <a:t>HCV</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detection </a:t>
                      </a:r>
                      <a:r>
                        <a:rPr sz="1000" b="0" i="0" spc="5" dirty="0">
                          <a:solidFill>
                            <a:srgbClr val="231F20"/>
                          </a:solidFill>
                          <a:latin typeface="Calibri" panose="020F0502020204030204" pitchFamily="34" charset="0"/>
                          <a:cs typeface="Calibri" panose="020F0502020204030204" pitchFamily="34" charset="0"/>
                        </a:rPr>
                        <a:t>test:</a:t>
                      </a:r>
                      <a:endParaRPr sz="1000" b="0" i="0" dirty="0">
                        <a:latin typeface="Calibri" panose="020F0502020204030204" pitchFamily="34" charset="0"/>
                        <a:cs typeface="Calibri" panose="020F0502020204030204" pitchFamily="34" charset="0"/>
                      </a:endParaRPr>
                    </a:p>
                    <a:p>
                      <a:pPr marL="285750" marR="292735" indent="-114300">
                        <a:lnSpc>
                          <a:spcPct val="101899"/>
                        </a:lnSpc>
                        <a:spcBef>
                          <a:spcPts val="450"/>
                        </a:spcBef>
                      </a:pPr>
                      <a:r>
                        <a:rPr sz="1000" b="0" i="0" dirty="0">
                          <a:solidFill>
                            <a:srgbClr val="231F20"/>
                          </a:solidFill>
                          <a:latin typeface="Calibri" panose="020F0502020204030204" pitchFamily="34" charset="0"/>
                          <a:cs typeface="Calibri" panose="020F0502020204030204" pitchFamily="34" charset="0"/>
                        </a:rPr>
                        <a:t>»</a:t>
                      </a:r>
                      <a:r>
                        <a:rPr sz="1000" b="0" i="0" spc="4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Positive</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nucleic</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acid</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15" dirty="0">
                          <a:solidFill>
                            <a:srgbClr val="231F20"/>
                          </a:solidFill>
                          <a:latin typeface="Calibri" panose="020F0502020204030204" pitchFamily="34" charset="0"/>
                          <a:cs typeface="Calibri" panose="020F0502020204030204" pitchFamily="34" charset="0"/>
                        </a:rPr>
                        <a:t> </a:t>
                      </a:r>
                      <a:r>
                        <a:rPr sz="1000" b="0" i="0" spc="-10" dirty="0">
                          <a:solidFill>
                            <a:srgbClr val="231F20"/>
                          </a:solidFill>
                          <a:latin typeface="Calibri" panose="020F0502020204030204" pitchFamily="34" charset="0"/>
                          <a:cs typeface="Calibri" panose="020F0502020204030204" pitchFamily="34" charset="0"/>
                        </a:rPr>
                        <a:t>(NAT)</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for</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RNA</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(including</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qualitative,</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quantitative,</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or</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genotype</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testing) </a:t>
                      </a:r>
                      <a:r>
                        <a:rPr sz="1000" b="0" i="0" dirty="0">
                          <a:solidFill>
                            <a:srgbClr val="231F20"/>
                          </a:solidFill>
                          <a:latin typeface="Calibri" panose="020F0502020204030204" pitchFamily="34" charset="0"/>
                          <a:cs typeface="Calibri" panose="020F0502020204030204" pitchFamily="34" charset="0"/>
                        </a:rPr>
                        <a:t>during</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2–36</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months</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age</a:t>
                      </a:r>
                      <a:r>
                        <a:rPr sz="1000" b="0" i="0" spc="15"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OR</a:t>
                      </a:r>
                      <a:endParaRPr sz="1000" b="1" i="0" dirty="0">
                        <a:latin typeface="Calibri" panose="020F0502020204030204" pitchFamily="34" charset="0"/>
                        <a:cs typeface="Calibri" panose="020F0502020204030204" pitchFamily="34" charset="0"/>
                      </a:endParaRPr>
                    </a:p>
                    <a:p>
                      <a:pPr marL="285750" marR="239395" indent="-114300">
                        <a:lnSpc>
                          <a:spcPct val="101899"/>
                        </a:lnSpc>
                        <a:spcBef>
                          <a:spcPts val="450"/>
                        </a:spcBef>
                      </a:pPr>
                      <a:r>
                        <a:rPr sz="1000" b="0" i="0" dirty="0">
                          <a:solidFill>
                            <a:srgbClr val="231F20"/>
                          </a:solidFill>
                          <a:latin typeface="Calibri" panose="020F0502020204030204" pitchFamily="34" charset="0"/>
                          <a:cs typeface="Calibri" panose="020F0502020204030204" pitchFamily="34" charset="0"/>
                        </a:rPr>
                        <a:t>»</a:t>
                      </a:r>
                      <a:r>
                        <a:rPr sz="1000" b="0" i="0" spc="5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Positive</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test</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indicating</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presence</a:t>
                      </a:r>
                      <a:r>
                        <a:rPr sz="1000" b="0" i="0" spc="2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of</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HCV</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antigen</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during</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2–36</a:t>
                      </a:r>
                      <a:r>
                        <a:rPr sz="1000" b="0" i="0" spc="1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months</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1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age</a:t>
                      </a:r>
                      <a:endParaRPr sz="1000" b="0" i="0" dirty="0">
                        <a:latin typeface="Calibri" panose="020F0502020204030204" pitchFamily="34" charset="0"/>
                        <a:cs typeface="Calibri" panose="020F0502020204030204" pitchFamily="34" charset="0"/>
                      </a:endParaRPr>
                    </a:p>
                  </a:txBody>
                  <a:tcPr marT="46355" marB="0">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668543">
                <a:tc>
                  <a:txBody>
                    <a:bodyPr/>
                    <a:lstStyle/>
                    <a:p>
                      <a:pPr marL="57150" marR="64769">
                        <a:lnSpc>
                          <a:spcPts val="1000"/>
                        </a:lnSpc>
                        <a:spcBef>
                          <a:spcPts val="484"/>
                        </a:spcBef>
                      </a:pPr>
                      <a:r>
                        <a:rPr sz="1000" b="0" i="0" spc="5" dirty="0">
                          <a:solidFill>
                            <a:srgbClr val="231F20"/>
                          </a:solidFill>
                          <a:latin typeface="Calibri" panose="020F0502020204030204" pitchFamily="34" charset="0"/>
                          <a:cs typeface="Calibri" panose="020F0502020204030204" pitchFamily="34" charset="0"/>
                        </a:rPr>
                        <a:t>Epidemiologic</a:t>
                      </a:r>
                      <a:r>
                        <a:rPr lang="en-US" sz="1000" b="0" i="0" spc="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Linkage</a:t>
                      </a:r>
                      <a:endParaRPr sz="1000" b="0" i="0" dirty="0">
                        <a:latin typeface="Calibri" panose="020F0502020204030204" pitchFamily="34" charset="0"/>
                        <a:cs typeface="Calibri" panose="020F0502020204030204" pitchFamily="34" charset="0"/>
                      </a:endParaRPr>
                    </a:p>
                  </a:txBody>
                  <a:tcPr marT="61594" marB="0">
                    <a:lnR w="6350">
                      <a:solidFill>
                        <a:srgbClr val="005E6D"/>
                      </a:solidFill>
                      <a:prstDash val="solid"/>
                    </a:lnR>
                    <a:lnT w="6350">
                      <a:solidFill>
                        <a:srgbClr val="005E6D"/>
                      </a:solidFill>
                      <a:prstDash val="solid"/>
                    </a:lnT>
                    <a:solidFill>
                      <a:srgbClr val="E5EEF0"/>
                    </a:solidFill>
                  </a:tcPr>
                </a:tc>
                <a:tc>
                  <a:txBody>
                    <a:bodyPr/>
                    <a:lstStyle/>
                    <a:p>
                      <a:pPr marL="171450" marR="60960" indent="-114300">
                        <a:lnSpc>
                          <a:spcPts val="1000"/>
                        </a:lnSpc>
                        <a:spcBef>
                          <a:spcPts val="735"/>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Maternal</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infection</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with</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hepatitis</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of</a:t>
                      </a:r>
                      <a:r>
                        <a:rPr sz="1000" b="0" i="0" spc="2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any</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duration,</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if</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known</a:t>
                      </a:r>
                      <a:r>
                        <a:rPr sz="1000" b="0" i="0" spc="15"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marR="158750" indent="-114300">
                        <a:lnSpc>
                          <a:spcPts val="1000"/>
                        </a:lnSpc>
                        <a:spcBef>
                          <a:spcPts val="45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Not</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known</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have</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been</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exposed</a:t>
                      </a:r>
                      <a:r>
                        <a:rPr sz="1000" b="0" i="0" spc="1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to</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hepatitis</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via</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a:t>
                      </a:r>
                      <a:r>
                        <a:rPr sz="1000" b="0" i="0" spc="2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mechanism</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other</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than</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perinatally</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(e.g.,</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a:t>
                      </a:r>
                      <a:r>
                        <a:rPr sz="1000" b="0" i="0" spc="229"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acquired</a:t>
                      </a:r>
                      <a:r>
                        <a:rPr sz="1000" b="0" i="0" spc="229"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via</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health</a:t>
                      </a:r>
                      <a:r>
                        <a:rPr sz="1000" b="0" i="0" spc="10"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care)</a:t>
                      </a:r>
                      <a:endParaRPr sz="1000" b="0" i="0" dirty="0">
                        <a:latin typeface="Calibri" panose="020F0502020204030204" pitchFamily="34" charset="0"/>
                        <a:cs typeface="Calibri" panose="020F0502020204030204" pitchFamily="34" charset="0"/>
                      </a:endParaRPr>
                    </a:p>
                  </a:txBody>
                  <a:tcPr marT="93345" marB="0">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4"/>
                  </a:ext>
                </a:extLst>
              </a:tr>
              <a:tr h="239256">
                <a:tc>
                  <a:txBody>
                    <a:bodyPr/>
                    <a:lstStyle/>
                    <a:p>
                      <a:pPr marL="102235">
                        <a:lnSpc>
                          <a:spcPct val="100000"/>
                        </a:lnSpc>
                        <a:spcBef>
                          <a:spcPts val="260"/>
                        </a:spcBef>
                      </a:pPr>
                      <a:r>
                        <a:rPr sz="1100" b="1" i="0" spc="10" dirty="0">
                          <a:solidFill>
                            <a:srgbClr val="FFFFFF"/>
                          </a:solidFill>
                          <a:latin typeface="Calibri" panose="020F0502020204030204" pitchFamily="34" charset="0"/>
                          <a:cs typeface="Calibri" panose="020F0502020204030204" pitchFamily="34" charset="0"/>
                        </a:rPr>
                        <a:t>Case</a:t>
                      </a:r>
                      <a:r>
                        <a:rPr sz="1100" b="1" i="0" dirty="0">
                          <a:solidFill>
                            <a:srgbClr val="FFFFFF"/>
                          </a:solidFill>
                          <a:latin typeface="Calibri" panose="020F0502020204030204" pitchFamily="34" charset="0"/>
                          <a:cs typeface="Calibri" panose="020F0502020204030204" pitchFamily="34" charset="0"/>
                        </a:rPr>
                        <a:t> </a:t>
                      </a:r>
                      <a:r>
                        <a:rPr sz="1100" b="1" i="0" spc="10" dirty="0">
                          <a:solidFill>
                            <a:srgbClr val="FFFFFF"/>
                          </a:solidFill>
                          <a:latin typeface="Calibri" panose="020F0502020204030204" pitchFamily="34" charset="0"/>
                          <a:cs typeface="Calibri" panose="020F0502020204030204" pitchFamily="34" charset="0"/>
                        </a:rPr>
                        <a:t>Status</a:t>
                      </a:r>
                      <a:endParaRPr sz="1100" b="1" i="0" dirty="0">
                        <a:latin typeface="Calibri" panose="020F0502020204030204" pitchFamily="34" charset="0"/>
                        <a:cs typeface="Calibri" panose="020F0502020204030204" pitchFamily="34" charset="0"/>
                      </a:endParaRPr>
                    </a:p>
                  </a:txBody>
                  <a:tcPr marR="0" marT="0" marB="0" anchor="ctr">
                    <a:lnR w="6350">
                      <a:solidFill>
                        <a:srgbClr val="FFFFFF"/>
                      </a:solidFill>
                      <a:prstDash val="solid"/>
                    </a:lnR>
                    <a:solidFill>
                      <a:srgbClr val="005E6D"/>
                    </a:solidFill>
                  </a:tcPr>
                </a:tc>
                <a:tc>
                  <a:txBody>
                    <a:bodyPr/>
                    <a:lstStyle/>
                    <a:p>
                      <a:pPr marL="1905" algn="ctr">
                        <a:lnSpc>
                          <a:spcPct val="100000"/>
                        </a:lnSpc>
                        <a:spcBef>
                          <a:spcPts val="260"/>
                        </a:spcBef>
                      </a:pPr>
                      <a:r>
                        <a:rPr sz="1100" b="1" i="0" spc="10" dirty="0">
                          <a:solidFill>
                            <a:srgbClr val="FFFFFF"/>
                          </a:solidFill>
                          <a:latin typeface="Calibri" panose="020F0502020204030204" pitchFamily="34" charset="0"/>
                          <a:cs typeface="Calibri" panose="020F0502020204030204" pitchFamily="34" charset="0"/>
                        </a:rPr>
                        <a:t>Classification</a:t>
                      </a:r>
                      <a:endParaRPr sz="110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solidFill>
                      <a:srgbClr val="005E6D"/>
                    </a:solidFill>
                  </a:tcPr>
                </a:tc>
                <a:extLst>
                  <a:ext uri="{0D108BD9-81ED-4DB2-BD59-A6C34878D82A}">
                    <a16:rowId xmlns:a16="http://schemas.microsoft.com/office/drawing/2014/main" val="10005"/>
                  </a:ext>
                </a:extLst>
              </a:tr>
              <a:tr h="567558">
                <a:tc>
                  <a:txBody>
                    <a:bodyPr/>
                    <a:lstStyle/>
                    <a:p>
                      <a:pPr marL="57150" marR="255904">
                        <a:lnSpc>
                          <a:spcPts val="1000"/>
                        </a:lnSpc>
                        <a:spcBef>
                          <a:spcPts val="484"/>
                        </a:spcBef>
                      </a:pPr>
                      <a:r>
                        <a:rPr sz="1000" b="0" i="0" spc="5" dirty="0">
                          <a:solidFill>
                            <a:srgbClr val="231F20"/>
                          </a:solidFill>
                          <a:latin typeface="Calibri" panose="020F0502020204030204" pitchFamily="34" charset="0"/>
                          <a:cs typeface="Calibri" panose="020F0502020204030204" pitchFamily="34" charset="0"/>
                        </a:rPr>
                        <a:t>Confirmed</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Perinatal*</a:t>
                      </a:r>
                      <a:endParaRPr sz="1000" b="0" i="0" dirty="0">
                        <a:latin typeface="Calibri" panose="020F0502020204030204" pitchFamily="34" charset="0"/>
                        <a:cs typeface="Calibri" panose="020F0502020204030204" pitchFamily="34" charset="0"/>
                      </a:endParaRPr>
                    </a:p>
                  </a:txBody>
                  <a:tcPr marT="61594" marB="0">
                    <a:lnR w="6350">
                      <a:solidFill>
                        <a:srgbClr val="005E6D"/>
                      </a:solidFill>
                      <a:prstDash val="solid"/>
                    </a:lnR>
                    <a:solidFill>
                      <a:srgbClr val="E5EEF0"/>
                    </a:solidFill>
                  </a:tcPr>
                </a:tc>
                <a:tc>
                  <a:txBody>
                    <a:bodyPr/>
                    <a:lstStyle/>
                    <a:p>
                      <a:pPr marL="171450" marR="404495" indent="-114300" algn="just">
                        <a:lnSpc>
                          <a:spcPts val="1000"/>
                        </a:lnSpc>
                        <a:spcBef>
                          <a:spcPts val="735"/>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Has a positive HCV detection </a:t>
                      </a:r>
                      <a:r>
                        <a:rPr sz="1000" b="0" i="0" spc="5" dirty="0">
                          <a:solidFill>
                            <a:srgbClr val="231F20"/>
                          </a:solidFill>
                          <a:latin typeface="Calibri" panose="020F0502020204030204" pitchFamily="34" charset="0"/>
                          <a:cs typeface="Calibri" panose="020F0502020204030204" pitchFamily="34" charset="0"/>
                        </a:rPr>
                        <a:t>test</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performed during 2–36 months </a:t>
                      </a:r>
                      <a:r>
                        <a:rPr sz="1000" b="0" i="0" spc="5" dirty="0">
                          <a:solidFill>
                            <a:srgbClr val="231F20"/>
                          </a:solidFill>
                          <a:latin typeface="Calibri" panose="020F0502020204030204" pitchFamily="34" charset="0"/>
                          <a:cs typeface="Calibri" panose="020F0502020204030204" pitchFamily="34" charset="0"/>
                        </a:rPr>
                        <a:t>of</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age</a:t>
                      </a:r>
                      <a:r>
                        <a:rPr sz="1000" b="0" i="0" spc="10" dirty="0">
                          <a:solidFill>
                            <a:srgbClr val="231F20"/>
                          </a:solidFill>
                          <a:latin typeface="Calibri" panose="020F0502020204030204" pitchFamily="34" charset="0"/>
                          <a:cs typeface="Calibri" panose="020F0502020204030204" pitchFamily="34" charset="0"/>
                        </a:rPr>
                        <a:t> </a:t>
                      </a:r>
                      <a:r>
                        <a:rPr sz="1000" b="1" i="0" spc="5" dirty="0">
                          <a:solidFill>
                            <a:srgbClr val="231F20"/>
                          </a:solidFill>
                          <a:latin typeface="Calibri" panose="020F0502020204030204" pitchFamily="34" charset="0"/>
                          <a:cs typeface="Calibri" panose="020F0502020204030204" pitchFamily="34" charset="0"/>
                        </a:rPr>
                        <a:t>AND</a:t>
                      </a:r>
                      <a:endParaRPr sz="1000" b="1" i="0" dirty="0">
                        <a:latin typeface="Calibri" panose="020F0502020204030204" pitchFamily="34" charset="0"/>
                        <a:cs typeface="Calibri" panose="020F0502020204030204" pitchFamily="34" charset="0"/>
                      </a:endParaRPr>
                    </a:p>
                    <a:p>
                      <a:pPr marL="171450" marR="185420" indent="-114300">
                        <a:lnSpc>
                          <a:spcPts val="1000"/>
                        </a:lnSpc>
                        <a:spcBef>
                          <a:spcPts val="450"/>
                        </a:spcBef>
                        <a:buChar char="•"/>
                        <a:tabLst>
                          <a:tab pos="171450" algn="l"/>
                        </a:tabLst>
                      </a:pPr>
                      <a:r>
                        <a:rPr sz="1000" b="0" i="0" dirty="0">
                          <a:solidFill>
                            <a:srgbClr val="231F20"/>
                          </a:solidFill>
                          <a:latin typeface="Calibri" panose="020F0502020204030204" pitchFamily="34" charset="0"/>
                          <a:cs typeface="Calibri" panose="020F0502020204030204" pitchFamily="34" charset="0"/>
                        </a:rPr>
                        <a:t>Is</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not</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known</a:t>
                      </a:r>
                      <a:r>
                        <a:rPr sz="1000" b="0" i="0" spc="1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to</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have</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been</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exposed</a:t>
                      </a:r>
                      <a:r>
                        <a:rPr sz="1000" b="0" i="0" spc="15"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to</a:t>
                      </a:r>
                      <a:r>
                        <a:rPr lang="en-US"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hepatitis</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C</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via</a:t>
                      </a:r>
                      <a:r>
                        <a:rPr sz="1000" b="0" i="0" spc="5"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a</a:t>
                      </a:r>
                      <a:r>
                        <a:rPr lang="en-US" sz="1000" b="0" i="0" spc="229"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mechanism</a:t>
                      </a:r>
                      <a:r>
                        <a:rPr sz="1000" b="0" i="0" spc="229" dirty="0">
                          <a:solidFill>
                            <a:srgbClr val="231F20"/>
                          </a:solidFill>
                          <a:latin typeface="Calibri" panose="020F0502020204030204" pitchFamily="34" charset="0"/>
                          <a:cs typeface="Calibri" panose="020F0502020204030204" pitchFamily="34" charset="0"/>
                        </a:rPr>
                        <a:t> </a:t>
                      </a:r>
                      <a:r>
                        <a:rPr sz="1000" b="0" i="0" spc="5" dirty="0">
                          <a:solidFill>
                            <a:srgbClr val="231F20"/>
                          </a:solidFill>
                          <a:latin typeface="Calibri" panose="020F0502020204030204" pitchFamily="34" charset="0"/>
                          <a:cs typeface="Calibri" panose="020F0502020204030204" pitchFamily="34" charset="0"/>
                        </a:rPr>
                        <a:t>other </a:t>
                      </a:r>
                      <a:r>
                        <a:rPr sz="1000" b="0" i="0" dirty="0">
                          <a:solidFill>
                            <a:srgbClr val="231F20"/>
                          </a:solidFill>
                          <a:latin typeface="Calibri" panose="020F0502020204030204" pitchFamily="34" charset="0"/>
                          <a:cs typeface="Calibri" panose="020F0502020204030204" pitchFamily="34" charset="0"/>
                        </a:rPr>
                        <a:t>than</a:t>
                      </a:r>
                      <a:r>
                        <a:rPr sz="1000" b="0" i="0" spc="10" dirty="0">
                          <a:solidFill>
                            <a:srgbClr val="231F20"/>
                          </a:solidFill>
                          <a:latin typeface="Calibri" panose="020F0502020204030204" pitchFamily="34" charset="0"/>
                          <a:cs typeface="Calibri" panose="020F0502020204030204" pitchFamily="34" charset="0"/>
                        </a:rPr>
                        <a:t> </a:t>
                      </a:r>
                      <a:r>
                        <a:rPr sz="1000" b="0" i="0" dirty="0">
                          <a:solidFill>
                            <a:srgbClr val="231F20"/>
                          </a:solidFill>
                          <a:latin typeface="Calibri" panose="020F0502020204030204" pitchFamily="34" charset="0"/>
                          <a:cs typeface="Calibri" panose="020F0502020204030204" pitchFamily="34" charset="0"/>
                        </a:rPr>
                        <a:t>perinatally.</a:t>
                      </a:r>
                      <a:endParaRPr sz="1000" b="0" i="0" dirty="0">
                        <a:latin typeface="Calibri" panose="020F0502020204030204" pitchFamily="34" charset="0"/>
                        <a:cs typeface="Calibri" panose="020F0502020204030204" pitchFamily="34" charset="0"/>
                      </a:endParaRPr>
                    </a:p>
                  </a:txBody>
                  <a:tcPr marT="93345" marB="0">
                    <a:lnL w="6350">
                      <a:solidFill>
                        <a:srgbClr val="005E6D"/>
                      </a:solidFill>
                      <a:prstDash val="solid"/>
                    </a:lnL>
                    <a:solidFill>
                      <a:srgbClr val="FFFFFF"/>
                    </a:solidFill>
                  </a:tcPr>
                </a:tc>
                <a:extLst>
                  <a:ext uri="{0D108BD9-81ED-4DB2-BD59-A6C34878D82A}">
                    <a16:rowId xmlns:a16="http://schemas.microsoft.com/office/drawing/2014/main" val="10006"/>
                  </a:ext>
                </a:extLst>
              </a:tr>
            </a:tbl>
          </a:graphicData>
        </a:graphic>
      </p:graphicFrame>
      <p:sp>
        <p:nvSpPr>
          <p:cNvPr id="3" name="Text Placeholder 2">
            <a:extLst>
              <a:ext uri="{FF2B5EF4-FFF2-40B4-BE49-F238E27FC236}">
                <a16:creationId xmlns:a16="http://schemas.microsoft.com/office/drawing/2014/main" id="{57FD671D-BC5B-A440-BAEF-5DF04F6EA299}"/>
              </a:ext>
            </a:extLst>
          </p:cNvPr>
          <p:cNvSpPr>
            <a:spLocks noGrp="1"/>
          </p:cNvSpPr>
          <p:nvPr>
            <p:ph type="body" idx="1"/>
          </p:nvPr>
        </p:nvSpPr>
        <p:spPr>
          <a:xfrm>
            <a:off x="2331729" y="5685977"/>
            <a:ext cx="7654308" cy="814546"/>
          </a:xfrm>
        </p:spPr>
        <p:txBody>
          <a:bodyPr/>
          <a:lstStyle/>
          <a:p>
            <a:pPr marL="12700" marR="5080">
              <a:lnSpc>
                <a:spcPts val="950"/>
              </a:lnSpc>
              <a:spcBef>
                <a:spcPts val="190"/>
              </a:spcBef>
            </a:pPr>
            <a:r>
              <a:rPr lang="en-US" dirty="0">
                <a:solidFill>
                  <a:srgbClr val="595959"/>
                </a:solidFill>
              </a:rPr>
              <a:t>*Surveillance</a:t>
            </a:r>
            <a:r>
              <a:rPr lang="en-US" spc="-15" dirty="0">
                <a:solidFill>
                  <a:srgbClr val="595959"/>
                </a:solidFill>
              </a:rPr>
              <a:t> </a:t>
            </a:r>
            <a:r>
              <a:rPr lang="en-US" dirty="0">
                <a:solidFill>
                  <a:srgbClr val="595959"/>
                </a:solidFill>
              </a:rPr>
              <a:t>programs</a:t>
            </a:r>
            <a:r>
              <a:rPr lang="en-US" spc="-10" dirty="0">
                <a:solidFill>
                  <a:srgbClr val="595959"/>
                </a:solidFill>
              </a:rPr>
              <a:t> </a:t>
            </a:r>
            <a:r>
              <a:rPr lang="en-US" dirty="0">
                <a:solidFill>
                  <a:srgbClr val="595959"/>
                </a:solidFill>
              </a:rPr>
              <a:t>should</a:t>
            </a:r>
            <a:r>
              <a:rPr lang="en-US" spc="-15" dirty="0">
                <a:solidFill>
                  <a:srgbClr val="595959"/>
                </a:solidFill>
              </a:rPr>
              <a:t> </a:t>
            </a:r>
            <a:r>
              <a:rPr lang="en-US" dirty="0">
                <a:solidFill>
                  <a:srgbClr val="595959"/>
                </a:solidFill>
              </a:rPr>
              <a:t>provide</a:t>
            </a:r>
            <a:r>
              <a:rPr lang="en-US" spc="-10" dirty="0">
                <a:solidFill>
                  <a:srgbClr val="595959"/>
                </a:solidFill>
              </a:rPr>
              <a:t> </a:t>
            </a:r>
            <a:r>
              <a:rPr lang="en-US" dirty="0">
                <a:solidFill>
                  <a:srgbClr val="595959"/>
                </a:solidFill>
              </a:rPr>
              <a:t>prevention</a:t>
            </a:r>
            <a:r>
              <a:rPr lang="en-US" spc="-15" dirty="0">
                <a:solidFill>
                  <a:srgbClr val="595959"/>
                </a:solidFill>
              </a:rPr>
              <a:t> </a:t>
            </a:r>
            <a:r>
              <a:rPr lang="en-US" dirty="0">
                <a:solidFill>
                  <a:srgbClr val="595959"/>
                </a:solidFill>
              </a:rPr>
              <a:t>programs</a:t>
            </a:r>
            <a:r>
              <a:rPr lang="en-US" spc="-10" dirty="0">
                <a:solidFill>
                  <a:srgbClr val="595959"/>
                </a:solidFill>
              </a:rPr>
              <a:t> </a:t>
            </a:r>
            <a:r>
              <a:rPr lang="en-US" dirty="0">
                <a:solidFill>
                  <a:srgbClr val="595959"/>
                </a:solidFill>
              </a:rPr>
              <a:t>with</a:t>
            </a:r>
            <a:r>
              <a:rPr lang="en-US" spc="-15" dirty="0">
                <a:solidFill>
                  <a:srgbClr val="595959"/>
                </a:solidFill>
              </a:rPr>
              <a:t> </a:t>
            </a:r>
            <a:r>
              <a:rPr lang="en-US" dirty="0">
                <a:solidFill>
                  <a:srgbClr val="595959"/>
                </a:solidFill>
              </a:rPr>
              <a:t>information</a:t>
            </a:r>
            <a:r>
              <a:rPr lang="en-US" spc="-10" dirty="0">
                <a:solidFill>
                  <a:srgbClr val="595959"/>
                </a:solidFill>
              </a:rPr>
              <a:t> </a:t>
            </a:r>
            <a:r>
              <a:rPr lang="en-US" dirty="0">
                <a:solidFill>
                  <a:srgbClr val="595959"/>
                </a:solidFill>
              </a:rPr>
              <a:t>on people</a:t>
            </a:r>
            <a:r>
              <a:rPr lang="en-US" spc="-10" dirty="0">
                <a:solidFill>
                  <a:srgbClr val="595959"/>
                </a:solidFill>
              </a:rPr>
              <a:t> </a:t>
            </a:r>
            <a:r>
              <a:rPr lang="en-US" dirty="0">
                <a:solidFill>
                  <a:srgbClr val="595959"/>
                </a:solidFill>
              </a:rPr>
              <a:t>who</a:t>
            </a:r>
            <a:r>
              <a:rPr lang="en-US" spc="-5" dirty="0">
                <a:solidFill>
                  <a:srgbClr val="595959"/>
                </a:solidFill>
              </a:rPr>
              <a:t> </a:t>
            </a:r>
            <a:r>
              <a:rPr lang="en-US" dirty="0">
                <a:solidFill>
                  <a:srgbClr val="595959"/>
                </a:solidFill>
              </a:rPr>
              <a:t>have</a:t>
            </a:r>
            <a:r>
              <a:rPr lang="en-US" spc="-5" dirty="0">
                <a:solidFill>
                  <a:srgbClr val="595959"/>
                </a:solidFill>
              </a:rPr>
              <a:t> </a:t>
            </a:r>
            <a:r>
              <a:rPr lang="en-US" dirty="0">
                <a:solidFill>
                  <a:srgbClr val="595959"/>
                </a:solidFill>
              </a:rPr>
              <a:t>positive</a:t>
            </a:r>
            <a:r>
              <a:rPr lang="en-US" spc="-10" dirty="0">
                <a:solidFill>
                  <a:srgbClr val="595959"/>
                </a:solidFill>
              </a:rPr>
              <a:t> </a:t>
            </a:r>
            <a:r>
              <a:rPr lang="en-US" dirty="0">
                <a:solidFill>
                  <a:srgbClr val="595959"/>
                </a:solidFill>
              </a:rPr>
              <a:t>test</a:t>
            </a:r>
            <a:r>
              <a:rPr lang="en-US" spc="-5" dirty="0">
                <a:solidFill>
                  <a:srgbClr val="595959"/>
                </a:solidFill>
              </a:rPr>
              <a:t> </a:t>
            </a:r>
            <a:r>
              <a:rPr lang="en-US" dirty="0">
                <a:solidFill>
                  <a:srgbClr val="595959"/>
                </a:solidFill>
              </a:rPr>
              <a:t>outcomes</a:t>
            </a:r>
            <a:r>
              <a:rPr lang="en-US" spc="-5" dirty="0">
                <a:solidFill>
                  <a:srgbClr val="595959"/>
                </a:solidFill>
              </a:rPr>
              <a:t> </a:t>
            </a:r>
            <a:r>
              <a:rPr lang="en-US" dirty="0">
                <a:solidFill>
                  <a:srgbClr val="595959"/>
                </a:solidFill>
              </a:rPr>
              <a:t>for</a:t>
            </a:r>
            <a:r>
              <a:rPr lang="en-US" spc="-10" dirty="0">
                <a:solidFill>
                  <a:srgbClr val="595959"/>
                </a:solidFill>
              </a:rPr>
              <a:t> </a:t>
            </a:r>
            <a:r>
              <a:rPr lang="en-US" dirty="0">
                <a:solidFill>
                  <a:srgbClr val="595959"/>
                </a:solidFill>
              </a:rPr>
              <a:t>post-test</a:t>
            </a:r>
            <a:r>
              <a:rPr lang="en-US" spc="-5" dirty="0">
                <a:solidFill>
                  <a:srgbClr val="595959"/>
                </a:solidFill>
              </a:rPr>
              <a:t> </a:t>
            </a:r>
            <a:r>
              <a:rPr lang="en-US" dirty="0">
                <a:solidFill>
                  <a:srgbClr val="595959"/>
                </a:solidFill>
              </a:rPr>
              <a:t>counseling</a:t>
            </a:r>
            <a:r>
              <a:rPr lang="en-US" spc="-5" dirty="0">
                <a:solidFill>
                  <a:srgbClr val="595959"/>
                </a:solidFill>
              </a:rPr>
              <a:t> </a:t>
            </a:r>
            <a:r>
              <a:rPr lang="en-US" dirty="0">
                <a:solidFill>
                  <a:srgbClr val="595959"/>
                </a:solidFill>
              </a:rPr>
              <a:t>and</a:t>
            </a:r>
            <a:r>
              <a:rPr lang="en-US" spc="-10" dirty="0">
                <a:solidFill>
                  <a:srgbClr val="595959"/>
                </a:solidFill>
              </a:rPr>
              <a:t> </a:t>
            </a:r>
            <a:r>
              <a:rPr lang="en-US" dirty="0">
                <a:solidFill>
                  <a:srgbClr val="595959"/>
                </a:solidFill>
              </a:rPr>
              <a:t>referral</a:t>
            </a:r>
          </a:p>
          <a:p>
            <a:pPr marL="12700" marR="161925">
              <a:lnSpc>
                <a:spcPts val="950"/>
              </a:lnSpc>
            </a:pPr>
            <a:r>
              <a:rPr lang="en-US" dirty="0">
                <a:solidFill>
                  <a:srgbClr val="595959"/>
                </a:solidFill>
              </a:rPr>
              <a:t>to treatment and </a:t>
            </a:r>
            <a:r>
              <a:rPr lang="en-US" spc="-5" dirty="0">
                <a:solidFill>
                  <a:srgbClr val="595959"/>
                </a:solidFill>
              </a:rPr>
              <a:t>care, </a:t>
            </a:r>
            <a:r>
              <a:rPr lang="en-US" dirty="0">
                <a:solidFill>
                  <a:srgbClr val="595959"/>
                </a:solidFill>
              </a:rPr>
              <a:t>as </a:t>
            </a:r>
            <a:r>
              <a:rPr lang="en-US" spc="-5" dirty="0">
                <a:solidFill>
                  <a:srgbClr val="595959"/>
                </a:solidFill>
              </a:rPr>
              <a:t>appropriate. At </a:t>
            </a:r>
            <a:r>
              <a:rPr lang="en-US" dirty="0">
                <a:solidFill>
                  <a:srgbClr val="595959"/>
                </a:solidFill>
              </a:rPr>
              <a:t>present no HCV antigen tests are approved by the US Food and Drug </a:t>
            </a:r>
            <a:r>
              <a:rPr lang="en-US" spc="-5" dirty="0">
                <a:solidFill>
                  <a:srgbClr val="595959"/>
                </a:solidFill>
              </a:rPr>
              <a:t>Administration (FDA). </a:t>
            </a:r>
            <a:r>
              <a:rPr lang="en-US" dirty="0">
                <a:solidFill>
                  <a:srgbClr val="595959"/>
                </a:solidFill>
              </a:rPr>
              <a:t>These tests will be acceptable</a:t>
            </a:r>
            <a:r>
              <a:rPr lang="en-US" spc="-10" dirty="0">
                <a:solidFill>
                  <a:srgbClr val="595959"/>
                </a:solidFill>
              </a:rPr>
              <a:t> </a:t>
            </a:r>
            <a:r>
              <a:rPr lang="en-US" dirty="0">
                <a:solidFill>
                  <a:srgbClr val="595959"/>
                </a:solidFill>
              </a:rPr>
              <a:t>laboratory</a:t>
            </a:r>
            <a:r>
              <a:rPr lang="en-US" spc="-10" dirty="0">
                <a:solidFill>
                  <a:srgbClr val="595959"/>
                </a:solidFill>
              </a:rPr>
              <a:t> </a:t>
            </a:r>
            <a:r>
              <a:rPr lang="en-US" dirty="0">
                <a:solidFill>
                  <a:srgbClr val="595959"/>
                </a:solidFill>
              </a:rPr>
              <a:t>criteria,</a:t>
            </a:r>
            <a:r>
              <a:rPr lang="en-US" spc="-10" dirty="0">
                <a:solidFill>
                  <a:srgbClr val="595959"/>
                </a:solidFill>
              </a:rPr>
              <a:t> </a:t>
            </a:r>
            <a:r>
              <a:rPr lang="en-US" dirty="0">
                <a:solidFill>
                  <a:srgbClr val="595959"/>
                </a:solidFill>
              </a:rPr>
              <a:t>equivalent</a:t>
            </a:r>
            <a:r>
              <a:rPr lang="en-US" spc="-10" dirty="0">
                <a:solidFill>
                  <a:srgbClr val="595959"/>
                </a:solidFill>
              </a:rPr>
              <a:t> </a:t>
            </a:r>
            <a:r>
              <a:rPr lang="en-US" dirty="0">
                <a:solidFill>
                  <a:srgbClr val="595959"/>
                </a:solidFill>
              </a:rPr>
              <a:t>to</a:t>
            </a:r>
            <a:r>
              <a:rPr lang="en-US" spc="-10" dirty="0">
                <a:solidFill>
                  <a:srgbClr val="595959"/>
                </a:solidFill>
              </a:rPr>
              <a:t> </a:t>
            </a:r>
            <a:r>
              <a:rPr lang="en-US" dirty="0">
                <a:solidFill>
                  <a:srgbClr val="595959"/>
                </a:solidFill>
              </a:rPr>
              <a:t>HCV</a:t>
            </a:r>
            <a:r>
              <a:rPr lang="en-US" spc="-10" dirty="0">
                <a:solidFill>
                  <a:srgbClr val="595959"/>
                </a:solidFill>
              </a:rPr>
              <a:t> </a:t>
            </a:r>
            <a:r>
              <a:rPr lang="en-US" dirty="0">
                <a:solidFill>
                  <a:srgbClr val="595959"/>
                </a:solidFill>
              </a:rPr>
              <a:t>RNA</a:t>
            </a:r>
            <a:r>
              <a:rPr lang="en-US" spc="-10" dirty="0">
                <a:solidFill>
                  <a:srgbClr val="595959"/>
                </a:solidFill>
              </a:rPr>
              <a:t> </a:t>
            </a:r>
            <a:r>
              <a:rPr lang="en-US" dirty="0">
                <a:solidFill>
                  <a:srgbClr val="595959"/>
                </a:solidFill>
              </a:rPr>
              <a:t>testing,</a:t>
            </a:r>
            <a:r>
              <a:rPr lang="en-US" spc="-10" dirty="0">
                <a:solidFill>
                  <a:srgbClr val="595959"/>
                </a:solidFill>
              </a:rPr>
              <a:t> </a:t>
            </a:r>
            <a:r>
              <a:rPr lang="en-US" dirty="0">
                <a:solidFill>
                  <a:srgbClr val="595959"/>
                </a:solidFill>
              </a:rPr>
              <a:t>when</a:t>
            </a:r>
            <a:r>
              <a:rPr lang="en-US" spc="-10" dirty="0">
                <a:solidFill>
                  <a:srgbClr val="595959"/>
                </a:solidFill>
              </a:rPr>
              <a:t> </a:t>
            </a:r>
            <a:r>
              <a:rPr lang="en-US" dirty="0">
                <a:solidFill>
                  <a:srgbClr val="595959"/>
                </a:solidFill>
              </a:rPr>
              <a:t>an</a:t>
            </a:r>
            <a:r>
              <a:rPr lang="en-US" spc="-10" dirty="0">
                <a:solidFill>
                  <a:srgbClr val="595959"/>
                </a:solidFill>
              </a:rPr>
              <a:t> </a:t>
            </a:r>
            <a:r>
              <a:rPr lang="en-US" spc="-5" dirty="0">
                <a:solidFill>
                  <a:srgbClr val="595959"/>
                </a:solidFill>
              </a:rPr>
              <a:t>FDA- </a:t>
            </a:r>
            <a:r>
              <a:rPr lang="en-US" dirty="0">
                <a:solidFill>
                  <a:srgbClr val="595959"/>
                </a:solidFill>
              </a:rPr>
              <a:t>approved</a:t>
            </a:r>
            <a:r>
              <a:rPr lang="en-US" spc="-5" dirty="0">
                <a:solidFill>
                  <a:srgbClr val="595959"/>
                </a:solidFill>
              </a:rPr>
              <a:t> </a:t>
            </a:r>
            <a:r>
              <a:rPr lang="en-US" dirty="0">
                <a:solidFill>
                  <a:srgbClr val="595959"/>
                </a:solidFill>
              </a:rPr>
              <a:t>test becomes </a:t>
            </a:r>
            <a:r>
              <a:rPr lang="en-US" spc="-5" dirty="0">
                <a:solidFill>
                  <a:srgbClr val="595959"/>
                </a:solidFill>
              </a:rPr>
              <a:t>available.</a:t>
            </a:r>
            <a:endParaRPr lang="en-US" dirty="0">
              <a:solidFill>
                <a:srgbClr val="595959"/>
              </a:solidFill>
            </a:endParaRPr>
          </a:p>
          <a:p>
            <a:endParaRPr lang="en-US" dirty="0"/>
          </a:p>
        </p:txBody>
      </p:sp>
    </p:spTree>
    <p:extLst>
      <p:ext uri="{BB962C8B-B14F-4D97-AF65-F5344CB8AC3E}">
        <p14:creationId xmlns:p14="http://schemas.microsoft.com/office/powerpoint/2010/main" val="796955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E10D-68CD-9743-9E44-3A71618169F6}"/>
              </a:ext>
            </a:extLst>
          </p:cNvPr>
          <p:cNvSpPr>
            <a:spLocks noGrp="1"/>
          </p:cNvSpPr>
          <p:nvPr>
            <p:ph type="title"/>
          </p:nvPr>
        </p:nvSpPr>
        <p:spPr/>
        <p:txBody>
          <a:bodyPr/>
          <a:lstStyle/>
          <a:p>
            <a:r>
              <a:rPr lang="en-US" dirty="0"/>
              <a:t>Figure 4-3. Process for perinatal hepatitis C case ascertainment and classification</a:t>
            </a:r>
          </a:p>
        </p:txBody>
      </p:sp>
      <p:pic>
        <p:nvPicPr>
          <p:cNvPr id="4" name="Figure 4-3" descr="Figure 4-3 illustrates an approach for perinatal hepatitis C case ascertainment and classification. The flow chart begins with receipt of a provider report, laboratory report, or other report indicating hepatitis C virus infection in an infant or child 36 months of age or younger and walks through follow-up and case classification decisions based on available information. Recommended follow-up activities are color-coded based on if they are minimumly required or are high resource. ">
            <a:extLst>
              <a:ext uri="{FF2B5EF4-FFF2-40B4-BE49-F238E27FC236}">
                <a16:creationId xmlns:a16="http://schemas.microsoft.com/office/drawing/2014/main" id="{96C1C504-E7A9-344A-98D0-154F8CB805C4}"/>
              </a:ext>
            </a:extLst>
          </p:cNvPr>
          <p:cNvPicPr/>
          <p:nvPr/>
        </p:nvPicPr>
        <p:blipFill>
          <a:blip r:embed="rId3" cstate="print"/>
          <a:stretch>
            <a:fillRect/>
          </a:stretch>
        </p:blipFill>
        <p:spPr>
          <a:xfrm>
            <a:off x="788946" y="1863683"/>
            <a:ext cx="6857999" cy="4555998"/>
          </a:xfrm>
          <a:prstGeom prst="rect">
            <a:avLst/>
          </a:prstGeom>
        </p:spPr>
      </p:pic>
      <p:sp>
        <p:nvSpPr>
          <p:cNvPr id="3" name="Text Placeholder 2">
            <a:extLst>
              <a:ext uri="{FF2B5EF4-FFF2-40B4-BE49-F238E27FC236}">
                <a16:creationId xmlns:a16="http://schemas.microsoft.com/office/drawing/2014/main" id="{FFC43500-EE9D-7D4A-B4C6-297B1E1B3FB7}"/>
              </a:ext>
            </a:extLst>
          </p:cNvPr>
          <p:cNvSpPr>
            <a:spLocks noGrp="1"/>
          </p:cNvSpPr>
          <p:nvPr>
            <p:ph type="body" idx="1"/>
          </p:nvPr>
        </p:nvSpPr>
        <p:spPr>
          <a:xfrm>
            <a:off x="7646945" y="4551680"/>
            <a:ext cx="3379745" cy="1647211"/>
          </a:xfrm>
        </p:spPr>
        <p:txBody>
          <a:bodyPr/>
          <a:lstStyle/>
          <a:p>
            <a:pPr marL="12700" marR="130175">
              <a:lnSpc>
                <a:spcPts val="950"/>
              </a:lnSpc>
              <a:spcBef>
                <a:spcPts val="190"/>
              </a:spcBef>
            </a:pPr>
            <a:r>
              <a:rPr lang="en-US" spc="-15" dirty="0">
                <a:solidFill>
                  <a:srgbClr val="595959"/>
                </a:solidFill>
              </a:rPr>
              <a:t>*Test</a:t>
            </a:r>
            <a:r>
              <a:rPr lang="en-US" spc="-5" dirty="0">
                <a:solidFill>
                  <a:srgbClr val="595959"/>
                </a:solidFill>
              </a:rPr>
              <a:t> </a:t>
            </a:r>
            <a:r>
              <a:rPr lang="en-US" dirty="0">
                <a:solidFill>
                  <a:srgbClr val="595959"/>
                </a:solidFill>
              </a:rPr>
              <a:t>results</a:t>
            </a:r>
            <a:r>
              <a:rPr lang="en-US" spc="-5" dirty="0">
                <a:solidFill>
                  <a:srgbClr val="595959"/>
                </a:solidFill>
              </a:rPr>
              <a:t> </a:t>
            </a:r>
            <a:r>
              <a:rPr lang="en-US" dirty="0">
                <a:solidFill>
                  <a:srgbClr val="595959"/>
                </a:solidFill>
              </a:rPr>
              <a:t>among infants</a:t>
            </a:r>
            <a:r>
              <a:rPr lang="en-US" spc="-5" dirty="0">
                <a:solidFill>
                  <a:srgbClr val="595959"/>
                </a:solidFill>
              </a:rPr>
              <a:t> </a:t>
            </a:r>
            <a:r>
              <a:rPr lang="en-US" dirty="0">
                <a:solidFill>
                  <a:srgbClr val="595959"/>
                </a:solidFill>
              </a:rPr>
              <a:t>&lt;2 months</a:t>
            </a:r>
            <a:r>
              <a:rPr lang="en-US" spc="-5" dirty="0">
                <a:solidFill>
                  <a:srgbClr val="595959"/>
                </a:solidFill>
              </a:rPr>
              <a:t> </a:t>
            </a:r>
            <a:r>
              <a:rPr lang="en-US" dirty="0">
                <a:solidFill>
                  <a:srgbClr val="595959"/>
                </a:solidFill>
              </a:rPr>
              <a:t>of</a:t>
            </a:r>
            <a:r>
              <a:rPr lang="en-US" spc="-5" dirty="0">
                <a:solidFill>
                  <a:srgbClr val="595959"/>
                </a:solidFill>
              </a:rPr>
              <a:t> </a:t>
            </a:r>
            <a:r>
              <a:rPr lang="en-US" dirty="0">
                <a:solidFill>
                  <a:srgbClr val="595959"/>
                </a:solidFill>
              </a:rPr>
              <a:t>age should</a:t>
            </a:r>
            <a:r>
              <a:rPr lang="en-US" spc="-5" dirty="0">
                <a:solidFill>
                  <a:srgbClr val="595959"/>
                </a:solidFill>
              </a:rPr>
              <a:t> </a:t>
            </a:r>
            <a:r>
              <a:rPr lang="en-US" dirty="0">
                <a:solidFill>
                  <a:srgbClr val="595959"/>
                </a:solidFill>
              </a:rPr>
              <a:t>not be</a:t>
            </a:r>
            <a:r>
              <a:rPr lang="en-US" spc="-5" dirty="0">
                <a:solidFill>
                  <a:srgbClr val="595959"/>
                </a:solidFill>
              </a:rPr>
              <a:t> </a:t>
            </a:r>
            <a:r>
              <a:rPr lang="en-US" dirty="0">
                <a:solidFill>
                  <a:srgbClr val="595959"/>
                </a:solidFill>
              </a:rPr>
              <a:t>used</a:t>
            </a:r>
            <a:r>
              <a:rPr lang="en-US" spc="-5" dirty="0">
                <a:solidFill>
                  <a:srgbClr val="595959"/>
                </a:solidFill>
              </a:rPr>
              <a:t> </a:t>
            </a:r>
            <a:r>
              <a:rPr lang="en-US" dirty="0">
                <a:solidFill>
                  <a:srgbClr val="595959"/>
                </a:solidFill>
              </a:rPr>
              <a:t>for classification.</a:t>
            </a:r>
            <a:r>
              <a:rPr lang="en-US" spc="-5" dirty="0">
                <a:solidFill>
                  <a:srgbClr val="595959"/>
                </a:solidFill>
              </a:rPr>
              <a:t> </a:t>
            </a:r>
            <a:r>
              <a:rPr lang="en-US" dirty="0">
                <a:solidFill>
                  <a:srgbClr val="595959"/>
                </a:solidFill>
              </a:rPr>
              <a:t>Cases among</a:t>
            </a:r>
            <a:r>
              <a:rPr lang="en-US" spc="-5" dirty="0">
                <a:solidFill>
                  <a:srgbClr val="595959"/>
                </a:solidFill>
              </a:rPr>
              <a:t> </a:t>
            </a:r>
            <a:r>
              <a:rPr lang="en-US" dirty="0">
                <a:solidFill>
                  <a:srgbClr val="595959"/>
                </a:solidFill>
              </a:rPr>
              <a:t>children</a:t>
            </a:r>
            <a:r>
              <a:rPr lang="en-US" spc="-10" dirty="0">
                <a:solidFill>
                  <a:srgbClr val="595959"/>
                </a:solidFill>
              </a:rPr>
              <a:t> </a:t>
            </a:r>
            <a:r>
              <a:rPr lang="en-US" dirty="0">
                <a:solidFill>
                  <a:srgbClr val="595959"/>
                </a:solidFill>
              </a:rPr>
              <a:t>&lt;36 months</a:t>
            </a:r>
            <a:r>
              <a:rPr lang="en-US" spc="-5" dirty="0">
                <a:solidFill>
                  <a:srgbClr val="595959"/>
                </a:solidFill>
              </a:rPr>
              <a:t> </a:t>
            </a:r>
            <a:r>
              <a:rPr lang="en-US" dirty="0">
                <a:solidFill>
                  <a:srgbClr val="595959"/>
                </a:solidFill>
              </a:rPr>
              <a:t>of age</a:t>
            </a:r>
            <a:r>
              <a:rPr lang="en-US" spc="-5" dirty="0">
                <a:solidFill>
                  <a:srgbClr val="595959"/>
                </a:solidFill>
              </a:rPr>
              <a:t> </a:t>
            </a:r>
            <a:r>
              <a:rPr lang="en-US" dirty="0">
                <a:solidFill>
                  <a:srgbClr val="595959"/>
                </a:solidFill>
              </a:rPr>
              <a:t>who</a:t>
            </a:r>
            <a:r>
              <a:rPr lang="en-US" spc="-5" dirty="0">
                <a:solidFill>
                  <a:srgbClr val="595959"/>
                </a:solidFill>
              </a:rPr>
              <a:t> </a:t>
            </a:r>
            <a:r>
              <a:rPr lang="en-US" dirty="0">
                <a:solidFill>
                  <a:srgbClr val="595959"/>
                </a:solidFill>
              </a:rPr>
              <a:t>are known</a:t>
            </a:r>
            <a:r>
              <a:rPr lang="en-US" spc="-5" dirty="0">
                <a:solidFill>
                  <a:srgbClr val="595959"/>
                </a:solidFill>
              </a:rPr>
              <a:t> </a:t>
            </a:r>
            <a:r>
              <a:rPr lang="en-US" dirty="0">
                <a:solidFill>
                  <a:srgbClr val="595959"/>
                </a:solidFill>
              </a:rPr>
              <a:t>to have</a:t>
            </a:r>
            <a:r>
              <a:rPr lang="en-US" spc="-5" dirty="0">
                <a:solidFill>
                  <a:srgbClr val="595959"/>
                </a:solidFill>
              </a:rPr>
              <a:t> </a:t>
            </a:r>
            <a:r>
              <a:rPr lang="en-US" dirty="0">
                <a:solidFill>
                  <a:srgbClr val="595959"/>
                </a:solidFill>
              </a:rPr>
              <a:t>been</a:t>
            </a:r>
            <a:r>
              <a:rPr lang="en-US" spc="-5" dirty="0">
                <a:solidFill>
                  <a:srgbClr val="595959"/>
                </a:solidFill>
              </a:rPr>
              <a:t> exposed</a:t>
            </a:r>
            <a:r>
              <a:rPr lang="en-US" dirty="0">
                <a:solidFill>
                  <a:srgbClr val="595959"/>
                </a:solidFill>
              </a:rPr>
              <a:t> to HCV</a:t>
            </a:r>
            <a:r>
              <a:rPr lang="en-US" spc="-5" dirty="0">
                <a:solidFill>
                  <a:srgbClr val="595959"/>
                </a:solidFill>
              </a:rPr>
              <a:t> </a:t>
            </a:r>
            <a:r>
              <a:rPr lang="en-US" dirty="0">
                <a:solidFill>
                  <a:srgbClr val="595959"/>
                </a:solidFill>
              </a:rPr>
              <a:t>through health care or </a:t>
            </a:r>
            <a:r>
              <a:rPr lang="en-US" spc="-5" dirty="0">
                <a:solidFill>
                  <a:srgbClr val="595959"/>
                </a:solidFill>
              </a:rPr>
              <a:t>otherwise,</a:t>
            </a:r>
            <a:r>
              <a:rPr lang="en-US" dirty="0">
                <a:solidFill>
                  <a:srgbClr val="595959"/>
                </a:solidFill>
              </a:rPr>
              <a:t> and not</a:t>
            </a:r>
            <a:r>
              <a:rPr lang="en-US" spc="-5" dirty="0">
                <a:solidFill>
                  <a:srgbClr val="595959"/>
                </a:solidFill>
              </a:rPr>
              <a:t> perinatally,</a:t>
            </a:r>
            <a:r>
              <a:rPr lang="en-US" dirty="0">
                <a:solidFill>
                  <a:srgbClr val="595959"/>
                </a:solidFill>
              </a:rPr>
              <a:t> should be reported under the 2020 acute</a:t>
            </a:r>
            <a:r>
              <a:rPr lang="en-US" spc="-5" dirty="0">
                <a:solidFill>
                  <a:srgbClr val="595959"/>
                </a:solidFill>
              </a:rPr>
              <a:t> </a:t>
            </a:r>
            <a:r>
              <a:rPr lang="en-US" dirty="0">
                <a:solidFill>
                  <a:srgbClr val="595959"/>
                </a:solidFill>
              </a:rPr>
              <a:t>and chronic hepatitis C case definitions.</a:t>
            </a:r>
          </a:p>
          <a:p>
            <a:pPr marL="12700" marR="5080">
              <a:lnSpc>
                <a:spcPts val="950"/>
              </a:lnSpc>
              <a:spcBef>
                <a:spcPts val="215"/>
              </a:spcBef>
            </a:pPr>
            <a:r>
              <a:rPr lang="en-US" spc="-15" dirty="0">
                <a:solidFill>
                  <a:srgbClr val="595959"/>
                </a:solidFill>
              </a:rPr>
              <a:t>†HCV</a:t>
            </a:r>
            <a:r>
              <a:rPr lang="en-US" dirty="0">
                <a:solidFill>
                  <a:srgbClr val="595959"/>
                </a:solidFill>
              </a:rPr>
              <a:t> detection testing includes</a:t>
            </a:r>
            <a:r>
              <a:rPr lang="en-US" spc="5" dirty="0">
                <a:solidFill>
                  <a:srgbClr val="595959"/>
                </a:solidFill>
              </a:rPr>
              <a:t> </a:t>
            </a:r>
            <a:r>
              <a:rPr lang="en-US" dirty="0">
                <a:solidFill>
                  <a:srgbClr val="595959"/>
                </a:solidFill>
              </a:rPr>
              <a:t>nucleic acid testing</a:t>
            </a:r>
            <a:r>
              <a:rPr lang="en-US" spc="5" dirty="0">
                <a:solidFill>
                  <a:srgbClr val="595959"/>
                </a:solidFill>
              </a:rPr>
              <a:t> </a:t>
            </a:r>
            <a:r>
              <a:rPr lang="en-US" spc="-10" dirty="0">
                <a:solidFill>
                  <a:srgbClr val="595959"/>
                </a:solidFill>
              </a:rPr>
              <a:t>(NAT)</a:t>
            </a:r>
            <a:r>
              <a:rPr lang="en-US" dirty="0">
                <a:solidFill>
                  <a:srgbClr val="595959"/>
                </a:solidFill>
              </a:rPr>
              <a:t> for HCV</a:t>
            </a:r>
            <a:r>
              <a:rPr lang="en-US" spc="5" dirty="0">
                <a:solidFill>
                  <a:srgbClr val="595959"/>
                </a:solidFill>
              </a:rPr>
              <a:t> </a:t>
            </a:r>
            <a:r>
              <a:rPr lang="en-US" dirty="0">
                <a:solidFill>
                  <a:srgbClr val="595959"/>
                </a:solidFill>
              </a:rPr>
              <a:t>RNA (including </a:t>
            </a:r>
            <a:r>
              <a:rPr lang="en-US" spc="-5" dirty="0">
                <a:solidFill>
                  <a:srgbClr val="595959"/>
                </a:solidFill>
              </a:rPr>
              <a:t>qualitative,</a:t>
            </a:r>
            <a:r>
              <a:rPr lang="en-US" spc="5" dirty="0">
                <a:solidFill>
                  <a:srgbClr val="595959"/>
                </a:solidFill>
              </a:rPr>
              <a:t> </a:t>
            </a:r>
            <a:r>
              <a:rPr lang="en-US" spc="-5" dirty="0">
                <a:solidFill>
                  <a:srgbClr val="595959"/>
                </a:solidFill>
              </a:rPr>
              <a:t>quantitative,</a:t>
            </a:r>
            <a:r>
              <a:rPr lang="en-US" dirty="0">
                <a:solidFill>
                  <a:srgbClr val="595959"/>
                </a:solidFill>
              </a:rPr>
              <a:t> and genotype testing)</a:t>
            </a:r>
            <a:r>
              <a:rPr lang="en-US" spc="5" dirty="0">
                <a:solidFill>
                  <a:srgbClr val="595959"/>
                </a:solidFill>
              </a:rPr>
              <a:t> </a:t>
            </a:r>
            <a:r>
              <a:rPr lang="en-US" dirty="0">
                <a:solidFill>
                  <a:srgbClr val="595959"/>
                </a:solidFill>
              </a:rPr>
              <a:t>or testing indicating</a:t>
            </a:r>
            <a:r>
              <a:rPr lang="en-US" spc="5" dirty="0">
                <a:solidFill>
                  <a:srgbClr val="595959"/>
                </a:solidFill>
              </a:rPr>
              <a:t> </a:t>
            </a:r>
            <a:r>
              <a:rPr lang="en-US" dirty="0">
                <a:solidFill>
                  <a:srgbClr val="595959"/>
                </a:solidFill>
              </a:rPr>
              <a:t>the presence of</a:t>
            </a:r>
            <a:r>
              <a:rPr lang="en-US" spc="5" dirty="0">
                <a:solidFill>
                  <a:srgbClr val="595959"/>
                </a:solidFill>
              </a:rPr>
              <a:t> </a:t>
            </a:r>
            <a:r>
              <a:rPr lang="en-US" dirty="0">
                <a:solidFill>
                  <a:srgbClr val="595959"/>
                </a:solidFill>
              </a:rPr>
              <a:t>HCV antigen. </a:t>
            </a:r>
            <a:r>
              <a:rPr lang="en-US" spc="-5" dirty="0">
                <a:solidFill>
                  <a:srgbClr val="595959"/>
                </a:solidFill>
              </a:rPr>
              <a:t>At </a:t>
            </a:r>
            <a:r>
              <a:rPr lang="en-US" dirty="0">
                <a:solidFill>
                  <a:srgbClr val="595959"/>
                </a:solidFill>
              </a:rPr>
              <a:t>present, no HCV antigen tests are approved by the US Food and Drug </a:t>
            </a:r>
            <a:r>
              <a:rPr lang="en-US" spc="-5" dirty="0">
                <a:solidFill>
                  <a:srgbClr val="595959"/>
                </a:solidFill>
              </a:rPr>
              <a:t>Administration (FDA). </a:t>
            </a:r>
            <a:r>
              <a:rPr lang="en-US" dirty="0">
                <a:solidFill>
                  <a:srgbClr val="595959"/>
                </a:solidFill>
              </a:rPr>
              <a:t>These tests will be acceptable laboratory criteria, equivalent to HCV</a:t>
            </a:r>
            <a:r>
              <a:rPr lang="en-US" spc="-5" dirty="0">
                <a:solidFill>
                  <a:srgbClr val="595959"/>
                </a:solidFill>
              </a:rPr>
              <a:t> </a:t>
            </a:r>
            <a:r>
              <a:rPr lang="en-US" dirty="0">
                <a:solidFill>
                  <a:srgbClr val="595959"/>
                </a:solidFill>
              </a:rPr>
              <a:t>RNA testing, when an </a:t>
            </a:r>
            <a:r>
              <a:rPr lang="en-US" spc="-5" dirty="0">
                <a:solidFill>
                  <a:srgbClr val="595959"/>
                </a:solidFill>
              </a:rPr>
              <a:t>FDA-approved</a:t>
            </a:r>
            <a:r>
              <a:rPr lang="en-US" dirty="0">
                <a:solidFill>
                  <a:srgbClr val="595959"/>
                </a:solidFill>
              </a:rPr>
              <a:t> test becomes </a:t>
            </a:r>
            <a:r>
              <a:rPr lang="en-US" spc="-5" dirty="0">
                <a:solidFill>
                  <a:srgbClr val="595959"/>
                </a:solidFill>
              </a:rPr>
              <a:t>available.</a:t>
            </a:r>
            <a:endParaRPr lang="en-US" dirty="0">
              <a:solidFill>
                <a:srgbClr val="595959"/>
              </a:solidFill>
            </a:endParaRPr>
          </a:p>
          <a:p>
            <a:endParaRPr lang="en-US" dirty="0"/>
          </a:p>
        </p:txBody>
      </p:sp>
    </p:spTree>
    <p:extLst>
      <p:ext uri="{BB962C8B-B14F-4D97-AF65-F5344CB8AC3E}">
        <p14:creationId xmlns:p14="http://schemas.microsoft.com/office/powerpoint/2010/main" val="51512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6D63-D5EA-764F-811A-17C847FEB257}"/>
              </a:ext>
            </a:extLst>
          </p:cNvPr>
          <p:cNvSpPr>
            <a:spLocks noGrp="1"/>
          </p:cNvSpPr>
          <p:nvPr>
            <p:ph type="title"/>
          </p:nvPr>
        </p:nvSpPr>
        <p:spPr/>
        <p:txBody>
          <a:bodyPr/>
          <a:lstStyle/>
          <a:p>
            <a:r>
              <a:rPr lang="en-US" dirty="0"/>
              <a:t>Table 5-1. Classification of hepatitis C cases diagnosed concurrently with hepatitis A</a:t>
            </a:r>
          </a:p>
        </p:txBody>
      </p:sp>
      <p:graphicFrame>
        <p:nvGraphicFramePr>
          <p:cNvPr id="7" name="Table 5-1">
            <a:extLst>
              <a:ext uri="{FF2B5EF4-FFF2-40B4-BE49-F238E27FC236}">
                <a16:creationId xmlns:a16="http://schemas.microsoft.com/office/drawing/2014/main" id="{BA4FCE89-1591-9843-98E4-435153420814}"/>
              </a:ext>
            </a:extLst>
          </p:cNvPr>
          <p:cNvGraphicFramePr>
            <a:graphicFrameLocks noGrp="1"/>
          </p:cNvGraphicFramePr>
          <p:nvPr>
            <p:extLst>
              <p:ext uri="{D42A27DB-BD31-4B8C-83A1-F6EECF244321}">
                <p14:modId xmlns:p14="http://schemas.microsoft.com/office/powerpoint/2010/main" val="3207533318"/>
              </p:ext>
            </p:extLst>
          </p:nvPr>
        </p:nvGraphicFramePr>
        <p:xfrm>
          <a:off x="838200" y="1680528"/>
          <a:ext cx="7096759" cy="4843779"/>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2534201">
                  <a:extLst>
                    <a:ext uri="{9D8B030D-6E8A-4147-A177-3AD203B41FA5}">
                      <a16:colId xmlns:a16="http://schemas.microsoft.com/office/drawing/2014/main" val="20000"/>
                    </a:ext>
                  </a:extLst>
                </a:gridCol>
                <a:gridCol w="1011698">
                  <a:extLst>
                    <a:ext uri="{9D8B030D-6E8A-4147-A177-3AD203B41FA5}">
                      <a16:colId xmlns:a16="http://schemas.microsoft.com/office/drawing/2014/main" val="20001"/>
                    </a:ext>
                  </a:extLst>
                </a:gridCol>
                <a:gridCol w="3550860">
                  <a:extLst>
                    <a:ext uri="{9D8B030D-6E8A-4147-A177-3AD203B41FA5}">
                      <a16:colId xmlns:a16="http://schemas.microsoft.com/office/drawing/2014/main" val="20002"/>
                    </a:ext>
                  </a:extLst>
                </a:gridCol>
              </a:tblGrid>
              <a:tr h="331470">
                <a:tc>
                  <a:txBody>
                    <a:bodyPr/>
                    <a:lstStyle/>
                    <a:p>
                      <a:pPr marL="57150">
                        <a:lnSpc>
                          <a:spcPts val="1040"/>
                        </a:lnSpc>
                        <a:spcBef>
                          <a:spcPts val="260"/>
                        </a:spcBef>
                      </a:pPr>
                      <a:r>
                        <a:rPr sz="900" b="1" i="0" spc="5" dirty="0">
                          <a:solidFill>
                            <a:srgbClr val="FFFFFF"/>
                          </a:solidFill>
                          <a:latin typeface="Calibri" panose="020F0502020204030204" pitchFamily="34" charset="0"/>
                          <a:cs typeface="Calibri" panose="020F0502020204030204" pitchFamily="34" charset="0"/>
                        </a:rPr>
                        <a:t>Scenario</a:t>
                      </a:r>
                      <a:endParaRPr sz="900" b="1" i="0" dirty="0">
                        <a:latin typeface="Calibri" panose="020F0502020204030204" pitchFamily="34" charset="0"/>
                        <a:cs typeface="Calibri" panose="020F0502020204030204" pitchFamily="34" charset="0"/>
                      </a:endParaRPr>
                    </a:p>
                    <a:p>
                      <a:pPr marL="57150">
                        <a:lnSpc>
                          <a:spcPts val="1040"/>
                        </a:lnSpc>
                      </a:pPr>
                      <a:r>
                        <a:rPr sz="900" b="1" i="0" dirty="0">
                          <a:solidFill>
                            <a:srgbClr val="FFFFFF"/>
                          </a:solidFill>
                          <a:latin typeface="Calibri" panose="020F0502020204030204" pitchFamily="34" charset="0"/>
                          <a:cs typeface="Calibri" panose="020F0502020204030204" pitchFamily="34" charset="0"/>
                        </a:rPr>
                        <a:t>Confirmed</a:t>
                      </a:r>
                      <a:r>
                        <a:rPr sz="900" b="1" i="0" spc="10" dirty="0">
                          <a:solidFill>
                            <a:srgbClr val="FFFFFF"/>
                          </a:solidFill>
                          <a:latin typeface="Calibri" panose="020F0502020204030204" pitchFamily="34" charset="0"/>
                          <a:cs typeface="Calibri" panose="020F0502020204030204" pitchFamily="34" charset="0"/>
                        </a:rPr>
                        <a:t> </a:t>
                      </a:r>
                      <a:r>
                        <a:rPr sz="900" b="1" i="0" dirty="0">
                          <a:solidFill>
                            <a:srgbClr val="FFFFFF"/>
                          </a:solidFill>
                          <a:latin typeface="Calibri" panose="020F0502020204030204" pitchFamily="34" charset="0"/>
                          <a:cs typeface="Calibri" panose="020F0502020204030204" pitchFamily="34" charset="0"/>
                        </a:rPr>
                        <a:t>hepatitis</a:t>
                      </a:r>
                      <a:r>
                        <a:rPr sz="900" b="1" i="0" spc="15" dirty="0">
                          <a:solidFill>
                            <a:srgbClr val="FFFFFF"/>
                          </a:solidFill>
                          <a:latin typeface="Calibri" panose="020F0502020204030204" pitchFamily="34" charset="0"/>
                          <a:cs typeface="Calibri" panose="020F0502020204030204" pitchFamily="34" charset="0"/>
                        </a:rPr>
                        <a:t> </a:t>
                      </a:r>
                      <a:r>
                        <a:rPr sz="900" b="1" i="0" spc="-40" dirty="0">
                          <a:solidFill>
                            <a:srgbClr val="FFFFFF"/>
                          </a:solidFill>
                          <a:latin typeface="Calibri" panose="020F0502020204030204" pitchFamily="34" charset="0"/>
                          <a:cs typeface="Calibri" panose="020F0502020204030204" pitchFamily="34" charset="0"/>
                        </a:rPr>
                        <a:t>A*</a:t>
                      </a:r>
                      <a:r>
                        <a:rPr sz="900" b="1" i="0" spc="15" dirty="0">
                          <a:solidFill>
                            <a:srgbClr val="FFFFFF"/>
                          </a:solidFill>
                          <a:latin typeface="Calibri" panose="020F0502020204030204" pitchFamily="34" charset="0"/>
                          <a:cs typeface="Calibri" panose="020F0502020204030204" pitchFamily="34" charset="0"/>
                        </a:rPr>
                        <a:t> </a:t>
                      </a:r>
                      <a:r>
                        <a:rPr sz="900" b="1" i="0" spc="-5" dirty="0">
                          <a:solidFill>
                            <a:srgbClr val="FFFFFF"/>
                          </a:solidFill>
                          <a:latin typeface="Calibri" panose="020F0502020204030204" pitchFamily="34" charset="0"/>
                          <a:cs typeface="Calibri" panose="020F0502020204030204" pitchFamily="34" charset="0"/>
                        </a:rPr>
                        <a:t>AND…</a:t>
                      </a:r>
                      <a:endParaRPr sz="900" b="1" i="0" dirty="0">
                        <a:latin typeface="Calibri" panose="020F0502020204030204" pitchFamily="34" charset="0"/>
                        <a:cs typeface="Calibri" panose="020F0502020204030204" pitchFamily="34" charset="0"/>
                      </a:endParaRPr>
                    </a:p>
                  </a:txBody>
                  <a:tcPr marT="33020" marB="0">
                    <a:lnR w="6350">
                      <a:solidFill>
                        <a:srgbClr val="FFFFFF"/>
                      </a:solidFill>
                      <a:prstDash val="solid"/>
                    </a:lnR>
                    <a:solidFill>
                      <a:srgbClr val="005E6D"/>
                    </a:solidFill>
                  </a:tcPr>
                </a:tc>
                <a:tc>
                  <a:txBody>
                    <a:bodyPr/>
                    <a:lstStyle/>
                    <a:p>
                      <a:pPr marL="57150">
                        <a:lnSpc>
                          <a:spcPct val="100000"/>
                        </a:lnSpc>
                        <a:spcBef>
                          <a:spcPts val="760"/>
                        </a:spcBef>
                      </a:pPr>
                      <a:r>
                        <a:rPr sz="900" b="1" i="0" spc="5" dirty="0">
                          <a:solidFill>
                            <a:srgbClr val="FFFFFF"/>
                          </a:solidFill>
                          <a:latin typeface="Calibri" panose="020F0502020204030204" pitchFamily="34" charset="0"/>
                          <a:cs typeface="Calibri" panose="020F0502020204030204" pitchFamily="34" charset="0"/>
                        </a:rPr>
                        <a:t>Classification</a:t>
                      </a:r>
                      <a:endParaRPr sz="900" b="1" i="0" dirty="0">
                        <a:latin typeface="Calibri" panose="020F0502020204030204" pitchFamily="34" charset="0"/>
                        <a:cs typeface="Calibri" panose="020F0502020204030204" pitchFamily="34" charset="0"/>
                      </a:endParaRPr>
                    </a:p>
                  </a:txBody>
                  <a:tcPr marT="96520" marB="0">
                    <a:lnL w="6350">
                      <a:solidFill>
                        <a:srgbClr val="FFFFFF"/>
                      </a:solidFill>
                      <a:prstDash val="solid"/>
                    </a:lnL>
                    <a:lnR w="6350">
                      <a:solidFill>
                        <a:srgbClr val="FFFFFF"/>
                      </a:solidFill>
                      <a:prstDash val="solid"/>
                    </a:lnR>
                    <a:solidFill>
                      <a:srgbClr val="005E6D"/>
                    </a:solidFill>
                  </a:tcPr>
                </a:tc>
                <a:tc>
                  <a:txBody>
                    <a:bodyPr/>
                    <a:lstStyle/>
                    <a:p>
                      <a:pPr marL="57150">
                        <a:lnSpc>
                          <a:spcPct val="100000"/>
                        </a:lnSpc>
                        <a:spcBef>
                          <a:spcPts val="760"/>
                        </a:spcBef>
                      </a:pPr>
                      <a:r>
                        <a:rPr sz="900" b="1" i="0" spc="10" dirty="0">
                          <a:solidFill>
                            <a:srgbClr val="FFFFFF"/>
                          </a:solidFill>
                          <a:latin typeface="Calibri" panose="020F0502020204030204" pitchFamily="34" charset="0"/>
                          <a:cs typeface="Calibri" panose="020F0502020204030204" pitchFamily="34" charset="0"/>
                        </a:rPr>
                        <a:t>Rationale</a:t>
                      </a:r>
                      <a:endParaRPr sz="900" b="1" i="0" dirty="0">
                        <a:latin typeface="Calibri" panose="020F0502020204030204" pitchFamily="34" charset="0"/>
                        <a:cs typeface="Calibri" panose="020F0502020204030204" pitchFamily="34" charset="0"/>
                      </a:endParaRPr>
                    </a:p>
                  </a:txBody>
                  <a:tcPr marT="96520" marB="0">
                    <a:lnL w="6350">
                      <a:solidFill>
                        <a:srgbClr val="FFFFFF"/>
                      </a:solidFill>
                      <a:prstDash val="solid"/>
                    </a:lnL>
                    <a:solidFill>
                      <a:srgbClr val="005E6D"/>
                    </a:solidFill>
                  </a:tcPr>
                </a:tc>
                <a:extLst>
                  <a:ext uri="{0D108BD9-81ED-4DB2-BD59-A6C34878D82A}">
                    <a16:rowId xmlns:a16="http://schemas.microsoft.com/office/drawing/2014/main" val="10000"/>
                  </a:ext>
                </a:extLst>
              </a:tr>
              <a:tr h="610870">
                <a:tc>
                  <a:txBody>
                    <a:bodyPr/>
                    <a:lstStyle/>
                    <a:p>
                      <a:pPr marL="73025" marR="452120">
                        <a:lnSpc>
                          <a:spcPts val="1000"/>
                        </a:lnSpc>
                        <a:spcBef>
                          <a:spcPts val="434"/>
                        </a:spcBef>
                      </a:pPr>
                      <a:r>
                        <a:rPr sz="900" b="0" i="0" dirty="0">
                          <a:solidFill>
                            <a:srgbClr val="231F20"/>
                          </a:solidFill>
                          <a:latin typeface="Calibri" panose="020F0502020204030204" pitchFamily="34" charset="0"/>
                          <a:cs typeface="Calibri" panose="020F0502020204030204" pitchFamily="34" charset="0"/>
                        </a:rPr>
                        <a:t>Hepatitis</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virus</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(HCV)</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test</a:t>
                      </a:r>
                      <a:r>
                        <a:rPr lang="en-US" sz="900" b="0" i="0" spc="1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conversion</a:t>
                      </a:r>
                      <a:r>
                        <a:rPr sz="900" b="0" i="0" spc="5" baseline="30000" dirty="0">
                          <a:solidFill>
                            <a:srgbClr val="231F20"/>
                          </a:solidFill>
                          <a:latin typeface="Calibri" panose="020F0502020204030204" pitchFamily="34" charset="0"/>
                          <a:cs typeface="Calibri" panose="020F0502020204030204" pitchFamily="34" charset="0"/>
                        </a:rPr>
                        <a:t>*</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documented</a:t>
                      </a:r>
                      <a:endParaRPr sz="900" b="0" i="0" dirty="0">
                        <a:latin typeface="Calibri" panose="020F0502020204030204" pitchFamily="34" charset="0"/>
                        <a:cs typeface="Calibri" panose="020F0502020204030204" pitchFamily="34" charset="0"/>
                      </a:endParaRPr>
                    </a:p>
                  </a:txBody>
                  <a:tcPr marT="91440" marB="91440">
                    <a:lnR w="6350">
                      <a:solidFill>
                        <a:srgbClr val="005E6D"/>
                      </a:solidFill>
                      <a:prstDash val="solid"/>
                    </a:lnR>
                    <a:lnB w="6350">
                      <a:solidFill>
                        <a:srgbClr val="005E6D"/>
                      </a:solidFill>
                      <a:prstDash val="solid"/>
                    </a:lnB>
                    <a:solidFill>
                      <a:srgbClr val="FFFFFF"/>
                    </a:solidFill>
                  </a:tcPr>
                </a:tc>
                <a:tc>
                  <a:txBody>
                    <a:bodyPr/>
                    <a:lstStyle/>
                    <a:p>
                      <a:pPr marL="73025" marR="217170">
                        <a:lnSpc>
                          <a:spcPts val="1000"/>
                        </a:lnSpc>
                        <a:spcBef>
                          <a:spcPts val="434"/>
                        </a:spcBef>
                      </a:pPr>
                      <a:r>
                        <a:rPr sz="900" b="0" i="0" spc="5" dirty="0">
                          <a:solidFill>
                            <a:srgbClr val="231F20"/>
                          </a:solidFill>
                          <a:latin typeface="Calibri" panose="020F0502020204030204" pitchFamily="34" charset="0"/>
                          <a:cs typeface="Calibri" panose="020F0502020204030204" pitchFamily="34" charset="0"/>
                        </a:rPr>
                        <a:t>Confirmed</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acute</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4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endParaRPr sz="900" b="0" i="0" dirty="0">
                        <a:latin typeface="Calibri" panose="020F0502020204030204" pitchFamily="34" charset="0"/>
                        <a:cs typeface="Calibri" panose="020F0502020204030204" pitchFamily="34" charset="0"/>
                      </a:endParaRPr>
                    </a:p>
                  </a:txBody>
                  <a:tcPr marT="91440" marB="91440">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73025" marR="142240">
                        <a:lnSpc>
                          <a:spcPts val="1000"/>
                        </a:lnSpc>
                        <a:spcBef>
                          <a:spcPts val="434"/>
                        </a:spcBef>
                      </a:pPr>
                      <a:r>
                        <a:rPr sz="900" b="0" i="0" dirty="0">
                          <a:solidFill>
                            <a:srgbClr val="231F20"/>
                          </a:solidFill>
                          <a:latin typeface="Calibri" panose="020F0502020204030204" pitchFamily="34" charset="0"/>
                          <a:cs typeface="Calibri" panose="020F0502020204030204" pitchFamily="34" charset="0"/>
                        </a:rPr>
                        <a:t>Documented</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HCV</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test</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conversion.</a:t>
                      </a:r>
                      <a:r>
                        <a:rPr sz="900" b="0" i="0" spc="-5" baseline="30000" dirty="0">
                          <a:solidFill>
                            <a:srgbClr val="231F20"/>
                          </a:solidFill>
                          <a:latin typeface="Calibri" panose="020F0502020204030204" pitchFamily="34" charset="0"/>
                          <a:cs typeface="Calibri" panose="020F0502020204030204" pitchFamily="34" charset="0"/>
                        </a:rPr>
                        <a:t>†</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Clinical</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criteria</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not</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required</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met</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acute</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classification.</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However,</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because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patient</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has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confirmed</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A,</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clinical</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criteria</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are</a:t>
                      </a:r>
                      <a:r>
                        <a:rPr sz="900" b="0" i="0" spc="1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present.</a:t>
                      </a:r>
                      <a:r>
                        <a:rPr sz="900" b="0" i="0" spc="5" baseline="30000" dirty="0">
                          <a:solidFill>
                            <a:srgbClr val="231F20"/>
                          </a:solidFill>
                          <a:latin typeface="Calibri" panose="020F0502020204030204" pitchFamily="34" charset="0"/>
                          <a:cs typeface="Calibri" panose="020F0502020204030204" pitchFamily="34" charset="0"/>
                        </a:rPr>
                        <a:t>*</a:t>
                      </a:r>
                      <a:endParaRPr sz="900" b="0" i="0" baseline="30000" dirty="0">
                        <a:latin typeface="Calibri" panose="020F0502020204030204" pitchFamily="34" charset="0"/>
                        <a:cs typeface="Calibri" panose="020F0502020204030204" pitchFamily="34" charset="0"/>
                      </a:endParaRPr>
                    </a:p>
                  </a:txBody>
                  <a:tcPr marT="91440" marB="91440">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1061721">
                <a:tc>
                  <a:txBody>
                    <a:bodyPr/>
                    <a:lstStyle/>
                    <a:p>
                      <a:pPr marL="187325" indent="-114935">
                        <a:lnSpc>
                          <a:spcPct val="100000"/>
                        </a:lnSpc>
                        <a:spcBef>
                          <a:spcPts val="385"/>
                        </a:spcBef>
                        <a:buChar char="•"/>
                        <a:tabLst>
                          <a:tab pos="187960" algn="l"/>
                        </a:tabLst>
                      </a:pPr>
                      <a:r>
                        <a:rPr sz="900" b="0" i="0" dirty="0">
                          <a:solidFill>
                            <a:srgbClr val="231F20"/>
                          </a:solidFill>
                          <a:latin typeface="Calibri" panose="020F0502020204030204" pitchFamily="34" charset="0"/>
                          <a:cs typeface="Calibri" panose="020F0502020204030204" pitchFamily="34" charset="0"/>
                        </a:rPr>
                        <a:t>Negative anti-HCV</a:t>
                      </a:r>
                      <a:endParaRPr sz="900" b="0" i="0" dirty="0">
                        <a:latin typeface="Calibri" panose="020F0502020204030204" pitchFamily="34" charset="0"/>
                        <a:cs typeface="Calibri" panose="020F0502020204030204" pitchFamily="34" charset="0"/>
                      </a:endParaRPr>
                    </a:p>
                    <a:p>
                      <a:pPr marL="187325" indent="-114935">
                        <a:lnSpc>
                          <a:spcPct val="100000"/>
                        </a:lnSpc>
                        <a:spcBef>
                          <a:spcPts val="370"/>
                        </a:spcBef>
                        <a:buChar char="•"/>
                        <a:tabLst>
                          <a:tab pos="187960" algn="l"/>
                        </a:tabLst>
                      </a:pPr>
                      <a:r>
                        <a:rPr sz="900" b="0" i="0" dirty="0">
                          <a:solidFill>
                            <a:srgbClr val="231F20"/>
                          </a:solidFill>
                          <a:latin typeface="Calibri" panose="020F0502020204030204" pitchFamily="34" charset="0"/>
                          <a:cs typeface="Calibri" panose="020F0502020204030204" pitchFamily="34" charset="0"/>
                        </a:rPr>
                        <a:t>Positive</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HCV</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detection</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test</a:t>
                      </a:r>
                      <a:endParaRPr sz="900" b="0" i="0" dirty="0">
                        <a:latin typeface="Calibri" panose="020F0502020204030204" pitchFamily="34" charset="0"/>
                        <a:cs typeface="Calibri" panose="020F0502020204030204" pitchFamily="34" charset="0"/>
                      </a:endParaRPr>
                    </a:p>
                    <a:p>
                      <a:pPr marL="187325" indent="-114935">
                        <a:lnSpc>
                          <a:spcPct val="100000"/>
                        </a:lnSpc>
                        <a:spcBef>
                          <a:spcPts val="370"/>
                        </a:spcBef>
                        <a:buChar char="•"/>
                        <a:tabLst>
                          <a:tab pos="187960" algn="l"/>
                        </a:tabLst>
                      </a:pPr>
                      <a:r>
                        <a:rPr sz="900" b="0" i="0" dirty="0">
                          <a:solidFill>
                            <a:srgbClr val="231F20"/>
                          </a:solidFill>
                          <a:latin typeface="Calibri" panose="020F0502020204030204" pitchFamily="34" charset="0"/>
                          <a:cs typeface="Calibri" panose="020F0502020204030204" pitchFamily="34" charset="0"/>
                        </a:rPr>
                        <a:t>HCV</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test</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conversion</a:t>
                      </a:r>
                      <a:r>
                        <a:rPr sz="900" b="0" i="0" spc="-5" baseline="30000" dirty="0">
                          <a:solidFill>
                            <a:srgbClr val="231F20"/>
                          </a:solidFill>
                          <a:latin typeface="Calibri" panose="020F0502020204030204" pitchFamily="34" charset="0"/>
                          <a:cs typeface="Calibri" panose="020F0502020204030204" pitchFamily="34" charset="0"/>
                        </a:rPr>
                        <a:t>†</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not</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documented</a:t>
                      </a:r>
                      <a:endParaRPr sz="900" b="0" i="0" dirty="0">
                        <a:latin typeface="Calibri" panose="020F0502020204030204" pitchFamily="34" charset="0"/>
                        <a:cs typeface="Calibri" panose="020F0502020204030204" pitchFamily="34" charset="0"/>
                      </a:endParaRPr>
                    </a:p>
                  </a:txBody>
                  <a:tcPr marT="91440" marB="91440">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73025" marR="217170">
                        <a:lnSpc>
                          <a:spcPts val="1000"/>
                        </a:lnSpc>
                        <a:spcBef>
                          <a:spcPts val="484"/>
                        </a:spcBef>
                      </a:pPr>
                      <a:r>
                        <a:rPr sz="900" b="0" i="0" spc="5" dirty="0">
                          <a:solidFill>
                            <a:srgbClr val="231F20"/>
                          </a:solidFill>
                          <a:latin typeface="Calibri" panose="020F0502020204030204" pitchFamily="34" charset="0"/>
                          <a:cs typeface="Calibri" panose="020F0502020204030204" pitchFamily="34" charset="0"/>
                        </a:rPr>
                        <a:t>Confirmed</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acute</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4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endParaRPr sz="900" b="0" i="0" dirty="0">
                        <a:latin typeface="Calibri" panose="020F0502020204030204" pitchFamily="34" charset="0"/>
                        <a:cs typeface="Calibri" panose="020F0502020204030204" pitchFamily="34" charset="0"/>
                      </a:endParaRPr>
                    </a:p>
                  </a:txBody>
                  <a:tcPr marT="91440" marB="91440">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73025" marR="151765">
                        <a:lnSpc>
                          <a:spcPts val="1000"/>
                        </a:lnSpc>
                        <a:spcBef>
                          <a:spcPts val="484"/>
                        </a:spcBef>
                      </a:pPr>
                      <a:r>
                        <a:rPr sz="900" b="0" i="0" spc="0" dirty="0">
                          <a:solidFill>
                            <a:srgbClr val="231F20"/>
                          </a:solidFill>
                          <a:latin typeface="Calibri" panose="020F0502020204030204" pitchFamily="34" charset="0"/>
                          <a:cs typeface="Calibri" panose="020F0502020204030204" pitchFamily="34" charset="0"/>
                        </a:rPr>
                        <a:t>For the first 8 weeks following exposure to HCV, anti-HCV</a:t>
                      </a:r>
                      <a:r>
                        <a:rPr lang="en-US" sz="900" b="0" i="0" spc="0" dirty="0">
                          <a:solidFill>
                            <a:srgbClr val="231F20"/>
                          </a:solidFill>
                          <a:latin typeface="Calibri" panose="020F0502020204030204" pitchFamily="34" charset="0"/>
                          <a:cs typeface="Calibri" panose="020F0502020204030204" pitchFamily="34" charset="0"/>
                        </a:rPr>
                        <a:t> </a:t>
                      </a:r>
                      <a:r>
                        <a:rPr sz="900" b="0" i="0" spc="0" dirty="0">
                          <a:solidFill>
                            <a:srgbClr val="231F20"/>
                          </a:solidFill>
                          <a:latin typeface="Calibri" panose="020F0502020204030204" pitchFamily="34" charset="0"/>
                          <a:cs typeface="Calibri" panose="020F0502020204030204" pitchFamily="34" charset="0"/>
                        </a:rPr>
                        <a:t>tests might not detect HCV antibodies.</a:t>
                      </a:r>
                      <a:r>
                        <a:rPr sz="900" b="0" i="0" spc="0" baseline="30000" dirty="0">
                          <a:solidFill>
                            <a:srgbClr val="231F20"/>
                          </a:solidFill>
                          <a:latin typeface="Calibri" panose="020F0502020204030204" pitchFamily="34" charset="0"/>
                          <a:cs typeface="Calibri" panose="020F0502020204030204" pitchFamily="34" charset="0"/>
                        </a:rPr>
                        <a:t>‡,§</a:t>
                      </a:r>
                      <a:r>
                        <a:rPr sz="900" b="0" i="0" spc="0" baseline="33333" dirty="0">
                          <a:solidFill>
                            <a:srgbClr val="231F20"/>
                          </a:solidFill>
                          <a:latin typeface="Calibri" panose="020F0502020204030204" pitchFamily="34" charset="0"/>
                          <a:cs typeface="Calibri" panose="020F0502020204030204" pitchFamily="34" charset="0"/>
                        </a:rPr>
                        <a:t> </a:t>
                      </a:r>
                      <a:r>
                        <a:rPr sz="900" b="0" i="0" spc="0" dirty="0">
                          <a:solidFill>
                            <a:srgbClr val="231F20"/>
                          </a:solidFill>
                          <a:latin typeface="Calibri" panose="020F0502020204030204" pitchFamily="34" charset="0"/>
                          <a:cs typeface="Calibri" panose="020F0502020204030204" pitchFamily="34" charset="0"/>
                        </a:rPr>
                        <a:t>HCV RNA is likely</a:t>
                      </a:r>
                      <a:r>
                        <a:rPr lang="en-US" sz="900" b="0" i="0" spc="0" dirty="0">
                          <a:solidFill>
                            <a:srgbClr val="231F20"/>
                          </a:solidFill>
                          <a:latin typeface="Calibri" panose="020F0502020204030204" pitchFamily="34" charset="0"/>
                          <a:cs typeface="Calibri" panose="020F0502020204030204" pitchFamily="34" charset="0"/>
                        </a:rPr>
                        <a:t> </a:t>
                      </a:r>
                      <a:r>
                        <a:rPr sz="900" b="0" i="0" spc="0" dirty="0">
                          <a:solidFill>
                            <a:srgbClr val="231F20"/>
                          </a:solidFill>
                          <a:latin typeface="Calibri" panose="020F0502020204030204" pitchFamily="34" charset="0"/>
                          <a:cs typeface="Calibri" panose="020F0502020204030204" pitchFamily="34" charset="0"/>
                        </a:rPr>
                        <a:t>detectable </a:t>
                      </a:r>
                      <a:r>
                        <a:rPr sz="900" b="0" i="0" spc="0" baseline="-12345" dirty="0">
                          <a:solidFill>
                            <a:srgbClr val="231F20"/>
                          </a:solidFill>
                          <a:latin typeface="Calibri" panose="020F0502020204030204" pitchFamily="34" charset="0"/>
                          <a:cs typeface="Calibri" panose="020F0502020204030204" pitchFamily="34" charset="0"/>
                        </a:rPr>
                        <a:t>~</a:t>
                      </a:r>
                      <a:r>
                        <a:rPr sz="900" b="0" i="0" spc="0" dirty="0">
                          <a:solidFill>
                            <a:srgbClr val="231F20"/>
                          </a:solidFill>
                          <a:latin typeface="Calibri" panose="020F0502020204030204" pitchFamily="34" charset="0"/>
                          <a:cs typeface="Calibri" panose="020F0502020204030204" pitchFamily="34" charset="0"/>
                        </a:rPr>
                        <a:t>1–2 weeks after HCV exposure.</a:t>
                      </a:r>
                      <a:r>
                        <a:rPr sz="900" b="0" i="0" spc="0" baseline="30000" dirty="0">
                          <a:solidFill>
                            <a:srgbClr val="231F20"/>
                          </a:solidFill>
                          <a:latin typeface="Calibri" panose="020F0502020204030204" pitchFamily="34" charset="0"/>
                          <a:cs typeface="Calibri" panose="020F0502020204030204" pitchFamily="34" charset="0"/>
                        </a:rPr>
                        <a:t>‡</a:t>
                      </a:r>
                      <a:r>
                        <a:rPr sz="900" b="0" i="0" spc="0" dirty="0">
                          <a:solidFill>
                            <a:srgbClr val="231F20"/>
                          </a:solidFill>
                          <a:latin typeface="Calibri" panose="020F0502020204030204" pitchFamily="34" charset="0"/>
                          <a:cs typeface="Calibri" panose="020F0502020204030204" pitchFamily="34" charset="0"/>
                        </a:rPr>
                        <a:t> If HCV RNA</a:t>
                      </a:r>
                      <a:r>
                        <a:rPr lang="en-US" sz="900" b="0" i="0" spc="0" dirty="0">
                          <a:solidFill>
                            <a:srgbClr val="231F20"/>
                          </a:solidFill>
                          <a:latin typeface="Calibri" panose="020F0502020204030204" pitchFamily="34" charset="0"/>
                          <a:cs typeface="Calibri" panose="020F0502020204030204" pitchFamily="34" charset="0"/>
                        </a:rPr>
                        <a:t> </a:t>
                      </a:r>
                      <a:r>
                        <a:rPr sz="900" b="0" i="0" spc="0" dirty="0">
                          <a:solidFill>
                            <a:srgbClr val="231F20"/>
                          </a:solidFill>
                          <a:latin typeface="Calibri" panose="020F0502020204030204" pitchFamily="34" charset="0"/>
                          <a:cs typeface="Calibri" panose="020F0502020204030204" pitchFamily="34" charset="0"/>
                        </a:rPr>
                        <a:t>is detectable and anti-HCV is not detectable in the same</a:t>
                      </a:r>
                      <a:r>
                        <a:rPr lang="en-US" sz="900" b="0" i="0" spc="0" dirty="0">
                          <a:solidFill>
                            <a:srgbClr val="231F20"/>
                          </a:solidFill>
                          <a:latin typeface="Calibri" panose="020F0502020204030204" pitchFamily="34" charset="0"/>
                          <a:cs typeface="Calibri" panose="020F0502020204030204" pitchFamily="34" charset="0"/>
                        </a:rPr>
                        <a:t> </a:t>
                      </a:r>
                      <a:r>
                        <a:rPr sz="900" b="0" i="0" spc="0" dirty="0">
                          <a:solidFill>
                            <a:srgbClr val="231F20"/>
                          </a:solidFill>
                          <a:latin typeface="Calibri" panose="020F0502020204030204" pitchFamily="34" charset="0"/>
                          <a:cs typeface="Calibri" panose="020F0502020204030204" pitchFamily="34" charset="0"/>
                        </a:rPr>
                        <a:t>specimen, this could indicate early acute HCV infection.</a:t>
                      </a:r>
                      <a:r>
                        <a:rPr sz="900" b="0" i="0" spc="0" baseline="30000" dirty="0">
                          <a:solidFill>
                            <a:srgbClr val="231F20"/>
                          </a:solidFill>
                          <a:latin typeface="Calibri" panose="020F0502020204030204" pitchFamily="34" charset="0"/>
                          <a:cs typeface="Calibri" panose="020F0502020204030204" pitchFamily="34" charset="0"/>
                        </a:rPr>
                        <a:t>‡</a:t>
                      </a:r>
                      <a:r>
                        <a:rPr sz="900" b="0" i="0" spc="0" dirty="0">
                          <a:solidFill>
                            <a:srgbClr val="231F20"/>
                          </a:solidFill>
                          <a:latin typeface="Calibri" panose="020F0502020204030204" pitchFamily="34" charset="0"/>
                          <a:cs typeface="Calibri" panose="020F0502020204030204" pitchFamily="34" charset="0"/>
                        </a:rPr>
                        <a:t> This scenario might be more common in settings where HCV testing is regularly performed (e.g., syringe services</a:t>
                      </a:r>
                      <a:r>
                        <a:rPr lang="en-US" sz="900" b="0" i="0" spc="0" dirty="0">
                          <a:solidFill>
                            <a:srgbClr val="231F20"/>
                          </a:solidFill>
                          <a:latin typeface="Calibri" panose="020F0502020204030204" pitchFamily="34" charset="0"/>
                          <a:cs typeface="Calibri" panose="020F0502020204030204" pitchFamily="34" charset="0"/>
                        </a:rPr>
                        <a:t> </a:t>
                      </a:r>
                      <a:r>
                        <a:rPr sz="900" b="0" i="0" spc="0" dirty="0">
                          <a:solidFill>
                            <a:srgbClr val="231F20"/>
                          </a:solidFill>
                          <a:latin typeface="Calibri" panose="020F0502020204030204" pitchFamily="34" charset="0"/>
                          <a:cs typeface="Calibri" panose="020F0502020204030204" pitchFamily="34" charset="0"/>
                        </a:rPr>
                        <a:t>providers and blood donation centers).</a:t>
                      </a:r>
                      <a:endParaRPr sz="900" b="0" i="0" spc="0" dirty="0">
                        <a:latin typeface="Calibri" panose="020F0502020204030204" pitchFamily="34" charset="0"/>
                        <a:cs typeface="Calibri" panose="020F0502020204030204" pitchFamily="34" charset="0"/>
                      </a:endParaRPr>
                    </a:p>
                  </a:txBody>
                  <a:tcPr marT="91440" marB="91440">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1042669">
                <a:tc>
                  <a:txBody>
                    <a:bodyPr/>
                    <a:lstStyle/>
                    <a:p>
                      <a:pPr marL="187325" indent="-114935">
                        <a:lnSpc>
                          <a:spcPct val="100000"/>
                        </a:lnSpc>
                        <a:spcBef>
                          <a:spcPts val="385"/>
                        </a:spcBef>
                        <a:buChar char="•"/>
                        <a:tabLst>
                          <a:tab pos="187960" algn="l"/>
                        </a:tabLst>
                      </a:pPr>
                      <a:r>
                        <a:rPr sz="900" b="0" i="0" dirty="0">
                          <a:solidFill>
                            <a:srgbClr val="231F20"/>
                          </a:solidFill>
                          <a:latin typeface="Calibri" panose="020F0502020204030204" pitchFamily="34" charset="0"/>
                          <a:cs typeface="Calibri" panose="020F0502020204030204" pitchFamily="34" charset="0"/>
                        </a:rPr>
                        <a:t>Positive</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anti-HCV</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(by</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history</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or</a:t>
                      </a:r>
                      <a:r>
                        <a:rPr sz="900" b="0" i="0" spc="1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documented)</a:t>
                      </a:r>
                      <a:endParaRPr sz="900" b="0" i="0" dirty="0">
                        <a:latin typeface="Calibri" panose="020F0502020204030204" pitchFamily="34" charset="0"/>
                        <a:cs typeface="Calibri" panose="020F0502020204030204" pitchFamily="34" charset="0"/>
                      </a:endParaRPr>
                    </a:p>
                    <a:p>
                      <a:pPr marL="187325" indent="-114935">
                        <a:lnSpc>
                          <a:spcPct val="100000"/>
                        </a:lnSpc>
                        <a:spcBef>
                          <a:spcPts val="370"/>
                        </a:spcBef>
                        <a:buChar char="•"/>
                        <a:tabLst>
                          <a:tab pos="187960" algn="l"/>
                        </a:tabLst>
                      </a:pPr>
                      <a:r>
                        <a:rPr sz="900" b="0" i="0" dirty="0">
                          <a:solidFill>
                            <a:srgbClr val="231F20"/>
                          </a:solidFill>
                          <a:latin typeface="Calibri" panose="020F0502020204030204" pitchFamily="34" charset="0"/>
                          <a:cs typeface="Calibri" panose="020F0502020204030204" pitchFamily="34" charset="0"/>
                        </a:rPr>
                        <a:t>Positive</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HCV</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detection</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test</a:t>
                      </a:r>
                      <a:endParaRPr sz="900" b="0" i="0" dirty="0">
                        <a:latin typeface="Calibri" panose="020F0502020204030204" pitchFamily="34" charset="0"/>
                        <a:cs typeface="Calibri" panose="020F0502020204030204" pitchFamily="34" charset="0"/>
                      </a:endParaRPr>
                    </a:p>
                    <a:p>
                      <a:pPr marL="187325" indent="-114935">
                        <a:lnSpc>
                          <a:spcPct val="100000"/>
                        </a:lnSpc>
                        <a:spcBef>
                          <a:spcPts val="370"/>
                        </a:spcBef>
                        <a:buChar char="•"/>
                        <a:tabLst>
                          <a:tab pos="187960" algn="l"/>
                        </a:tabLst>
                      </a:pPr>
                      <a:r>
                        <a:rPr sz="900" b="0" i="0" dirty="0">
                          <a:solidFill>
                            <a:srgbClr val="231F20"/>
                          </a:solidFill>
                          <a:latin typeface="Calibri" panose="020F0502020204030204" pitchFamily="34" charset="0"/>
                          <a:cs typeface="Calibri" panose="020F0502020204030204" pitchFamily="34" charset="0"/>
                        </a:rPr>
                        <a:t>HCV</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test</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conversion</a:t>
                      </a:r>
                      <a:r>
                        <a:rPr sz="900" b="0" i="0" baseline="30000" dirty="0">
                          <a:solidFill>
                            <a:srgbClr val="231F20"/>
                          </a:solidFill>
                          <a:latin typeface="Calibri" panose="020F0502020204030204" pitchFamily="34" charset="0"/>
                          <a:cs typeface="Calibri" panose="020F0502020204030204" pitchFamily="34" charset="0"/>
                        </a:rPr>
                        <a:t>*</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not</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documented</a:t>
                      </a:r>
                      <a:endParaRPr sz="900" b="0" i="0" dirty="0">
                        <a:latin typeface="Calibri" panose="020F0502020204030204" pitchFamily="34" charset="0"/>
                        <a:cs typeface="Calibri" panose="020F0502020204030204" pitchFamily="34" charset="0"/>
                      </a:endParaRPr>
                    </a:p>
                    <a:p>
                      <a:pPr marL="187325" marR="208279" indent="-114300">
                        <a:lnSpc>
                          <a:spcPts val="1000"/>
                        </a:lnSpc>
                        <a:spcBef>
                          <a:spcPts val="470"/>
                        </a:spcBef>
                        <a:buChar char="•"/>
                        <a:tabLst>
                          <a:tab pos="187960" algn="l"/>
                        </a:tabLst>
                      </a:pPr>
                      <a:r>
                        <a:rPr sz="900" b="0" i="0" dirty="0">
                          <a:solidFill>
                            <a:srgbClr val="231F20"/>
                          </a:solidFill>
                          <a:latin typeface="Calibri" panose="020F0502020204030204" pitchFamily="34" charset="0"/>
                          <a:cs typeface="Calibri" panose="020F0502020204030204" pitchFamily="34" charset="0"/>
                        </a:rPr>
                        <a:t>Documentation</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recent</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initiation</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of</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injection</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drug</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within</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12</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months</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first</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report</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public</a:t>
                      </a:r>
                      <a:r>
                        <a:rPr sz="900" b="0" i="0" spc="1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health</a:t>
                      </a:r>
                      <a:endParaRPr sz="900" b="0" i="0" dirty="0">
                        <a:latin typeface="Calibri" panose="020F0502020204030204" pitchFamily="34" charset="0"/>
                        <a:cs typeface="Calibri" panose="020F0502020204030204" pitchFamily="34" charset="0"/>
                      </a:endParaRPr>
                    </a:p>
                  </a:txBody>
                  <a:tcPr marT="91440" marB="91440">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73025" marR="217170">
                        <a:lnSpc>
                          <a:spcPts val="1000"/>
                        </a:lnSpc>
                        <a:spcBef>
                          <a:spcPts val="484"/>
                        </a:spcBef>
                      </a:pPr>
                      <a:r>
                        <a:rPr sz="900" b="0" i="0" spc="5" dirty="0">
                          <a:solidFill>
                            <a:srgbClr val="231F20"/>
                          </a:solidFill>
                          <a:latin typeface="Calibri" panose="020F0502020204030204" pitchFamily="34" charset="0"/>
                          <a:cs typeface="Calibri" panose="020F0502020204030204" pitchFamily="34" charset="0"/>
                        </a:rPr>
                        <a:t>Confirmed</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acute</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4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endParaRPr sz="900" b="0" i="0" dirty="0">
                        <a:latin typeface="Calibri" panose="020F0502020204030204" pitchFamily="34" charset="0"/>
                        <a:cs typeface="Calibri" panose="020F0502020204030204" pitchFamily="34" charset="0"/>
                      </a:endParaRPr>
                    </a:p>
                  </a:txBody>
                  <a:tcPr marT="91440" marB="91440">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73025" marR="21971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The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risk</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HCV</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infection</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associated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with</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injection</a:t>
                      </a:r>
                      <a:r>
                        <a:rPr sz="900" b="0" i="0" spc="2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drug</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strong</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following</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onset</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injection.</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However,</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the</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absence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information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about</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recent</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initiation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2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injection</a:t>
                      </a:r>
                      <a:r>
                        <a:rPr lang="en-US" sz="900" b="0" i="0" spc="5" dirty="0">
                          <a:solidFill>
                            <a:schemeClr val="tx1"/>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drug</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would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classified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confirmed</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chronic</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See</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below</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scenario.</a:t>
                      </a:r>
                      <a:endParaRPr sz="900" b="0" i="0" dirty="0">
                        <a:latin typeface="Calibri" panose="020F0502020204030204" pitchFamily="34" charset="0"/>
                        <a:cs typeface="Calibri" panose="020F0502020204030204" pitchFamily="34" charset="0"/>
                      </a:endParaRPr>
                    </a:p>
                  </a:txBody>
                  <a:tcPr marT="91440" marB="91440">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806451">
                <a:tc>
                  <a:txBody>
                    <a:bodyPr/>
                    <a:lstStyle/>
                    <a:p>
                      <a:pPr marL="187325" indent="-114935">
                        <a:lnSpc>
                          <a:spcPct val="100000"/>
                        </a:lnSpc>
                        <a:spcBef>
                          <a:spcPts val="385"/>
                        </a:spcBef>
                        <a:buChar char="•"/>
                        <a:tabLst>
                          <a:tab pos="187960" algn="l"/>
                        </a:tabLst>
                      </a:pPr>
                      <a:r>
                        <a:rPr sz="900" b="0" i="0" dirty="0">
                          <a:solidFill>
                            <a:srgbClr val="231F20"/>
                          </a:solidFill>
                          <a:latin typeface="Calibri" panose="020F0502020204030204" pitchFamily="34" charset="0"/>
                          <a:cs typeface="Calibri" panose="020F0502020204030204" pitchFamily="34" charset="0"/>
                        </a:rPr>
                        <a:t>Positive</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anti-HCV</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(by</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history</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or</a:t>
                      </a:r>
                      <a:r>
                        <a:rPr sz="900" b="0" i="0" spc="1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documented)</a:t>
                      </a:r>
                      <a:endParaRPr sz="900" b="0" i="0" dirty="0">
                        <a:latin typeface="Calibri" panose="020F0502020204030204" pitchFamily="34" charset="0"/>
                        <a:cs typeface="Calibri" panose="020F0502020204030204" pitchFamily="34" charset="0"/>
                      </a:endParaRPr>
                    </a:p>
                    <a:p>
                      <a:pPr marL="187325" indent="-114935">
                        <a:lnSpc>
                          <a:spcPct val="100000"/>
                        </a:lnSpc>
                        <a:spcBef>
                          <a:spcPts val="370"/>
                        </a:spcBef>
                        <a:buChar char="•"/>
                        <a:tabLst>
                          <a:tab pos="187960" algn="l"/>
                        </a:tabLst>
                      </a:pPr>
                      <a:r>
                        <a:rPr sz="900" b="0" i="0" dirty="0">
                          <a:solidFill>
                            <a:srgbClr val="231F20"/>
                          </a:solidFill>
                          <a:latin typeface="Calibri" panose="020F0502020204030204" pitchFamily="34" charset="0"/>
                          <a:cs typeface="Calibri" panose="020F0502020204030204" pitchFamily="34" charset="0"/>
                        </a:rPr>
                        <a:t>Positive</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HCV</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detection</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test</a:t>
                      </a:r>
                      <a:endParaRPr sz="900" b="0" i="0" dirty="0">
                        <a:latin typeface="Calibri" panose="020F0502020204030204" pitchFamily="34" charset="0"/>
                        <a:cs typeface="Calibri" panose="020F0502020204030204" pitchFamily="34" charset="0"/>
                      </a:endParaRPr>
                    </a:p>
                    <a:p>
                      <a:pPr marL="187325" indent="-114935">
                        <a:lnSpc>
                          <a:spcPct val="100000"/>
                        </a:lnSpc>
                        <a:spcBef>
                          <a:spcPts val="370"/>
                        </a:spcBef>
                        <a:buChar char="•"/>
                        <a:tabLst>
                          <a:tab pos="187960" algn="l"/>
                        </a:tabLst>
                      </a:pPr>
                      <a:r>
                        <a:rPr sz="900" b="0" i="0" dirty="0">
                          <a:solidFill>
                            <a:srgbClr val="231F20"/>
                          </a:solidFill>
                          <a:latin typeface="Calibri" panose="020F0502020204030204" pitchFamily="34" charset="0"/>
                          <a:cs typeface="Calibri" panose="020F0502020204030204" pitchFamily="34" charset="0"/>
                        </a:rPr>
                        <a:t>HCV</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test</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conversion</a:t>
                      </a:r>
                      <a:r>
                        <a:rPr sz="900" b="0" i="0" spc="-5" baseline="30000" dirty="0">
                          <a:solidFill>
                            <a:srgbClr val="231F20"/>
                          </a:solidFill>
                          <a:latin typeface="Calibri" panose="020F0502020204030204" pitchFamily="34" charset="0"/>
                          <a:cs typeface="Calibri" panose="020F0502020204030204" pitchFamily="34" charset="0"/>
                        </a:rPr>
                        <a:t>†</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not</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documented</a:t>
                      </a:r>
                      <a:endParaRPr sz="900" b="0" i="0" dirty="0">
                        <a:latin typeface="Calibri" panose="020F0502020204030204" pitchFamily="34" charset="0"/>
                        <a:cs typeface="Calibri" panose="020F0502020204030204" pitchFamily="34" charset="0"/>
                      </a:endParaRPr>
                    </a:p>
                  </a:txBody>
                  <a:tcPr marT="91440" marB="91440">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73025" marR="217170">
                        <a:lnSpc>
                          <a:spcPts val="1000"/>
                        </a:lnSpc>
                        <a:spcBef>
                          <a:spcPts val="484"/>
                        </a:spcBef>
                      </a:pPr>
                      <a:r>
                        <a:rPr sz="900" b="0" i="0" spc="5" dirty="0">
                          <a:solidFill>
                            <a:srgbClr val="231F20"/>
                          </a:solidFill>
                          <a:latin typeface="Calibri" panose="020F0502020204030204" pitchFamily="34" charset="0"/>
                          <a:cs typeface="Calibri" panose="020F0502020204030204" pitchFamily="34" charset="0"/>
                        </a:rPr>
                        <a:t>Confirmed</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chronic</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4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endParaRPr sz="900" b="0" i="0" dirty="0">
                        <a:latin typeface="Calibri" panose="020F0502020204030204" pitchFamily="34" charset="0"/>
                        <a:cs typeface="Calibri" panose="020F0502020204030204" pitchFamily="34" charset="0"/>
                      </a:endParaRPr>
                    </a:p>
                  </a:txBody>
                  <a:tcPr marT="91440" marB="91440">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73025" marR="12573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The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2020</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acute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definition,</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under</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clinical</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criteria,</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states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that</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more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likely</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diagnosis,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such</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as</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another</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infection</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(e.g.,</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should</a:t>
                      </a:r>
                      <a:r>
                        <a:rPr sz="900" b="0" i="0" spc="1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be</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considered</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possible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explanation</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presence</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of</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clinical</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criteria</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before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considering</a:t>
                      </a:r>
                      <a:r>
                        <a:rPr sz="900" b="0" i="0" spc="4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that</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clinical</a:t>
                      </a:r>
                      <a:r>
                        <a:rPr sz="900" b="0" i="0" spc="4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criteria</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acute</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is</a:t>
                      </a:r>
                      <a:r>
                        <a:rPr sz="900" b="0" i="0" spc="1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met.</a:t>
                      </a:r>
                      <a:endParaRPr sz="900" b="0" i="0" dirty="0">
                        <a:latin typeface="Calibri" panose="020F0502020204030204" pitchFamily="34" charset="0"/>
                        <a:cs typeface="Calibri" panose="020F0502020204030204" pitchFamily="34" charset="0"/>
                      </a:endParaRPr>
                    </a:p>
                  </a:txBody>
                  <a:tcPr marT="91440" marB="91440">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4"/>
                  </a:ext>
                </a:extLst>
              </a:tr>
              <a:tr h="871219">
                <a:tc>
                  <a:txBody>
                    <a:bodyPr/>
                    <a:lstStyle/>
                    <a:p>
                      <a:pPr marL="187325" indent="-114935">
                        <a:lnSpc>
                          <a:spcPct val="100000"/>
                        </a:lnSpc>
                        <a:spcBef>
                          <a:spcPts val="385"/>
                        </a:spcBef>
                        <a:buChar char="•"/>
                        <a:tabLst>
                          <a:tab pos="187960" algn="l"/>
                        </a:tabLst>
                      </a:pPr>
                      <a:r>
                        <a:rPr sz="900" b="0" i="0" dirty="0">
                          <a:solidFill>
                            <a:srgbClr val="231F20"/>
                          </a:solidFill>
                          <a:latin typeface="Calibri" panose="020F0502020204030204" pitchFamily="34" charset="0"/>
                          <a:cs typeface="Calibri" panose="020F0502020204030204" pitchFamily="34" charset="0"/>
                        </a:rPr>
                        <a:t>Positive</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anti-HCV</a:t>
                      </a:r>
                      <a:endParaRPr sz="900" b="0" i="0" dirty="0">
                        <a:latin typeface="Calibri" panose="020F0502020204030204" pitchFamily="34" charset="0"/>
                        <a:cs typeface="Calibri" panose="020F0502020204030204" pitchFamily="34" charset="0"/>
                      </a:endParaRPr>
                    </a:p>
                    <a:p>
                      <a:pPr marL="187325" indent="-114935">
                        <a:lnSpc>
                          <a:spcPct val="100000"/>
                        </a:lnSpc>
                        <a:spcBef>
                          <a:spcPts val="370"/>
                        </a:spcBef>
                        <a:buChar char="•"/>
                        <a:tabLst>
                          <a:tab pos="187960" algn="l"/>
                        </a:tabLst>
                      </a:pPr>
                      <a:r>
                        <a:rPr sz="900" b="0" i="0" dirty="0">
                          <a:solidFill>
                            <a:srgbClr val="231F20"/>
                          </a:solidFill>
                          <a:latin typeface="Calibri" panose="020F0502020204030204" pitchFamily="34" charset="0"/>
                          <a:cs typeface="Calibri" panose="020F0502020204030204" pitchFamily="34" charset="0"/>
                        </a:rPr>
                        <a:t>No</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HCV</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detection</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test</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reported</a:t>
                      </a:r>
                      <a:endParaRPr sz="900" b="0" i="0" dirty="0">
                        <a:latin typeface="Calibri" panose="020F0502020204030204" pitchFamily="34" charset="0"/>
                        <a:cs typeface="Calibri" panose="020F0502020204030204" pitchFamily="34" charset="0"/>
                      </a:endParaRPr>
                    </a:p>
                    <a:p>
                      <a:pPr marL="187325" indent="-114935">
                        <a:lnSpc>
                          <a:spcPct val="100000"/>
                        </a:lnSpc>
                        <a:spcBef>
                          <a:spcPts val="370"/>
                        </a:spcBef>
                        <a:buChar char="•"/>
                        <a:tabLst>
                          <a:tab pos="187960" algn="l"/>
                        </a:tabLst>
                      </a:pPr>
                      <a:r>
                        <a:rPr sz="900" b="0" i="0" dirty="0">
                          <a:solidFill>
                            <a:srgbClr val="231F20"/>
                          </a:solidFill>
                          <a:latin typeface="Calibri" panose="020F0502020204030204" pitchFamily="34" charset="0"/>
                          <a:cs typeface="Calibri" panose="020F0502020204030204" pitchFamily="34" charset="0"/>
                        </a:rPr>
                        <a:t>HCV</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test</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conversion</a:t>
                      </a:r>
                      <a:r>
                        <a:rPr sz="900" b="0" i="0" spc="-5" baseline="30000" dirty="0">
                          <a:solidFill>
                            <a:srgbClr val="231F20"/>
                          </a:solidFill>
                          <a:latin typeface="Calibri" panose="020F0502020204030204" pitchFamily="34" charset="0"/>
                          <a:cs typeface="Calibri" panose="020F0502020204030204" pitchFamily="34" charset="0"/>
                        </a:rPr>
                        <a:t>†</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not</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documented</a:t>
                      </a:r>
                      <a:endParaRPr sz="900" b="0" i="0" dirty="0">
                        <a:latin typeface="Calibri" panose="020F0502020204030204" pitchFamily="34" charset="0"/>
                        <a:cs typeface="Calibri" panose="020F0502020204030204" pitchFamily="34" charset="0"/>
                      </a:endParaRPr>
                    </a:p>
                  </a:txBody>
                  <a:tcPr marT="91440" marB="91440">
                    <a:lnR w="6350">
                      <a:solidFill>
                        <a:srgbClr val="005E6D"/>
                      </a:solidFill>
                      <a:prstDash val="solid"/>
                    </a:lnR>
                    <a:lnT w="6350">
                      <a:solidFill>
                        <a:srgbClr val="005E6D"/>
                      </a:solidFill>
                      <a:prstDash val="solid"/>
                    </a:lnT>
                    <a:solidFill>
                      <a:srgbClr val="FFFFFF"/>
                    </a:solidFill>
                  </a:tcPr>
                </a:tc>
                <a:tc>
                  <a:txBody>
                    <a:bodyPr/>
                    <a:lstStyle/>
                    <a:p>
                      <a:pPr marL="73025" marR="217170">
                        <a:lnSpc>
                          <a:spcPts val="1000"/>
                        </a:lnSpc>
                        <a:spcBef>
                          <a:spcPts val="484"/>
                        </a:spcBef>
                      </a:pPr>
                      <a:r>
                        <a:rPr sz="900" b="0" i="0" spc="5" dirty="0">
                          <a:solidFill>
                            <a:srgbClr val="231F20"/>
                          </a:solidFill>
                          <a:latin typeface="Calibri" panose="020F0502020204030204" pitchFamily="34" charset="0"/>
                          <a:cs typeface="Calibri" panose="020F0502020204030204" pitchFamily="34" charset="0"/>
                        </a:rPr>
                        <a:t>Probable</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chronic</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4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endParaRPr sz="900" b="0" i="0" dirty="0">
                        <a:latin typeface="Calibri" panose="020F0502020204030204" pitchFamily="34" charset="0"/>
                        <a:cs typeface="Calibri" panose="020F0502020204030204" pitchFamily="34" charset="0"/>
                      </a:endParaRPr>
                    </a:p>
                  </a:txBody>
                  <a:tcPr marT="91440" marB="91440">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73025" marR="12573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The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2020</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acute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definition,</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under</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clinical</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criteria,</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states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that</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more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likely</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diagnosis,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such</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as</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another</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infection</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(e.g.,</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should</a:t>
                      </a:r>
                      <a:r>
                        <a:rPr sz="900" b="0" i="0" spc="1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be</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considered</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possible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explanation</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presence</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of</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clinical</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criteria</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before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considering</a:t>
                      </a:r>
                      <a:r>
                        <a:rPr sz="900" b="0" i="0" spc="4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that</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clinical</a:t>
                      </a:r>
                      <a:r>
                        <a:rPr sz="900" b="0" i="0" spc="4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criteria</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acute</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is</a:t>
                      </a:r>
                      <a:r>
                        <a:rPr sz="900" b="0" i="0" spc="1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met.</a:t>
                      </a:r>
                      <a:endParaRPr sz="900" b="0" i="0" dirty="0">
                        <a:latin typeface="Calibri" panose="020F0502020204030204" pitchFamily="34" charset="0"/>
                        <a:cs typeface="Calibri" panose="020F0502020204030204" pitchFamily="34" charset="0"/>
                      </a:endParaRPr>
                    </a:p>
                  </a:txBody>
                  <a:tcPr marT="91440" marB="91440">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5"/>
                  </a:ext>
                </a:extLst>
              </a:tr>
            </a:tbl>
          </a:graphicData>
        </a:graphic>
      </p:graphicFrame>
      <p:sp>
        <p:nvSpPr>
          <p:cNvPr id="3" name="Text Placeholder 2">
            <a:extLst>
              <a:ext uri="{FF2B5EF4-FFF2-40B4-BE49-F238E27FC236}">
                <a16:creationId xmlns:a16="http://schemas.microsoft.com/office/drawing/2014/main" id="{693264D8-47B4-434E-9AD3-9B4D8CF924BD}"/>
              </a:ext>
            </a:extLst>
          </p:cNvPr>
          <p:cNvSpPr>
            <a:spLocks noGrp="1"/>
          </p:cNvSpPr>
          <p:nvPr>
            <p:ph type="body" idx="1"/>
          </p:nvPr>
        </p:nvSpPr>
        <p:spPr>
          <a:xfrm>
            <a:off x="8142224" y="1690688"/>
            <a:ext cx="3371834" cy="5021581"/>
          </a:xfrm>
        </p:spPr>
        <p:txBody>
          <a:bodyPr/>
          <a:lstStyle/>
          <a:p>
            <a:pPr marL="38100">
              <a:lnSpc>
                <a:spcPct val="100000"/>
              </a:lnSpc>
              <a:spcBef>
                <a:spcPts val="245"/>
              </a:spcBef>
            </a:pPr>
            <a:r>
              <a:rPr lang="en-US" dirty="0">
                <a:solidFill>
                  <a:srgbClr val="595959"/>
                </a:solidFill>
              </a:rPr>
              <a:t>*A case of confirmed hepatitis A, in this context, has evidence of</a:t>
            </a:r>
          </a:p>
          <a:p>
            <a:pPr marL="209550" marR="30480" indent="-114300">
              <a:lnSpc>
                <a:spcPts val="950"/>
              </a:lnSpc>
              <a:spcBef>
                <a:spcPts val="235"/>
              </a:spcBef>
              <a:buAutoNum type="arabicParenR"/>
              <a:tabLst>
                <a:tab pos="209550" algn="l"/>
              </a:tabLst>
            </a:pPr>
            <a:r>
              <a:rPr lang="en-US" dirty="0">
                <a:solidFill>
                  <a:srgbClr val="595959"/>
                </a:solidFill>
              </a:rPr>
              <a:t>acute hepatitis symptoms (i.e., the abrupt onset of symptoms consistent with acute viral hepatitis [e.g., fever, headache, malaise, anorexia, nausea, vomiting, diarrhea, abdominal pain, or dark urine]), </a:t>
            </a:r>
            <a:r>
              <a:rPr lang="en-US" b="1" dirty="0">
                <a:solidFill>
                  <a:srgbClr val="595959"/>
                </a:solidFill>
              </a:rPr>
              <a:t>AND</a:t>
            </a:r>
            <a:r>
              <a:rPr lang="en-US" dirty="0">
                <a:solidFill>
                  <a:srgbClr val="595959"/>
                </a:solidFill>
              </a:rPr>
              <a:t> </a:t>
            </a:r>
          </a:p>
          <a:p>
            <a:pPr marL="209550" indent="-114300">
              <a:lnSpc>
                <a:spcPct val="100000"/>
              </a:lnSpc>
              <a:spcBef>
                <a:spcPts val="125"/>
              </a:spcBef>
              <a:buAutoNum type="arabicParenR"/>
              <a:tabLst>
                <a:tab pos="209550" algn="l"/>
              </a:tabLst>
            </a:pPr>
            <a:r>
              <a:rPr lang="en-US" dirty="0">
                <a:solidFill>
                  <a:srgbClr val="595959"/>
                </a:solidFill>
              </a:rPr>
              <a:t>acute hepatitis signs or laboratory abnormalities (defined as a report of jaundice or peak elevated total bilirubin levels ≥3.0 mg/dL or peak ALT levels &gt;200 IU/L), </a:t>
            </a:r>
            <a:r>
              <a:rPr lang="en-US" b="1" dirty="0">
                <a:solidFill>
                  <a:srgbClr val="595959"/>
                </a:solidFill>
              </a:rPr>
              <a:t>AND</a:t>
            </a:r>
          </a:p>
          <a:p>
            <a:pPr marL="209550" indent="-114300">
              <a:lnSpc>
                <a:spcPct val="100000"/>
              </a:lnSpc>
              <a:spcBef>
                <a:spcPts val="145"/>
              </a:spcBef>
              <a:buAutoNum type="arabicParenR"/>
              <a:tabLst>
                <a:tab pos="209550" algn="l"/>
              </a:tabLst>
            </a:pPr>
            <a:r>
              <a:rPr lang="en-US" dirty="0">
                <a:solidFill>
                  <a:srgbClr val="595959"/>
                </a:solidFill>
              </a:rPr>
              <a:t>anti-HAV IgM positive and/or HAV RNA positive. </a:t>
            </a:r>
            <a:br>
              <a:rPr lang="en-US" dirty="0">
                <a:solidFill>
                  <a:srgbClr val="595959"/>
                </a:solidFill>
              </a:rPr>
            </a:br>
            <a:r>
              <a:rPr lang="en-US" b="1" dirty="0">
                <a:solidFill>
                  <a:srgbClr val="595959"/>
                </a:solidFill>
              </a:rPr>
              <a:t>†Anti-HCV test conversion</a:t>
            </a:r>
            <a:r>
              <a:rPr lang="en-US" dirty="0">
                <a:solidFill>
                  <a:srgbClr val="595959"/>
                </a:solidFill>
              </a:rPr>
              <a:t>: 1) documented negative HCV antibody (anti-HCV) test followed by a positive HCV antibody test within 12 months or 2) documented negative HCV detection test followed by a positive anti-HCV test within 12 months.</a:t>
            </a:r>
            <a:br>
              <a:rPr lang="en-US" dirty="0">
                <a:solidFill>
                  <a:srgbClr val="595959"/>
                </a:solidFill>
              </a:rPr>
            </a:br>
            <a:endParaRPr lang="en-US" dirty="0">
              <a:solidFill>
                <a:srgbClr val="595959"/>
              </a:solidFill>
            </a:endParaRPr>
          </a:p>
          <a:p>
            <a:pPr marL="38100" marR="321310">
              <a:lnSpc>
                <a:spcPts val="950"/>
              </a:lnSpc>
              <a:spcBef>
                <a:spcPts val="215"/>
              </a:spcBef>
            </a:pPr>
            <a:r>
              <a:rPr lang="en-US" b="1" dirty="0">
                <a:solidFill>
                  <a:srgbClr val="595959"/>
                </a:solidFill>
              </a:rPr>
              <a:t>HCV detection test conversion</a:t>
            </a:r>
            <a:r>
              <a:rPr lang="en-US" dirty="0">
                <a:solidFill>
                  <a:srgbClr val="595959"/>
                </a:solidFill>
              </a:rPr>
              <a:t>: 1) documented negative anti-HCV test followed by a positive HCV detection test within 12 months or 2) documented negative HCV detection test in someone without a prior diagnosis of hepatitis C followed by a positive HCV detection test within 12 months.</a:t>
            </a:r>
            <a:br>
              <a:rPr lang="en-US" dirty="0">
                <a:solidFill>
                  <a:srgbClr val="595959"/>
                </a:solidFill>
              </a:rPr>
            </a:br>
            <a:endParaRPr lang="en-US" dirty="0">
              <a:solidFill>
                <a:srgbClr val="595959"/>
              </a:solidFill>
            </a:endParaRPr>
          </a:p>
          <a:p>
            <a:pPr marL="38100">
              <a:lnSpc>
                <a:spcPct val="100000"/>
              </a:lnSpc>
              <a:spcBef>
                <a:spcPts val="125"/>
              </a:spcBef>
            </a:pPr>
            <a:r>
              <a:rPr lang="en-US" dirty="0">
                <a:solidFill>
                  <a:srgbClr val="595959"/>
                </a:solidFill>
              </a:rPr>
              <a:t>‡Source of information: </a:t>
            </a:r>
            <a:r>
              <a:rPr lang="en-US" u="sng" dirty="0">
                <a:solidFill>
                  <a:schemeClr val="bg1">
                    <a:lumMod val="65000"/>
                  </a:schemeClr>
                </a:solidFill>
                <a:uFill>
                  <a:solidFill>
                    <a:srgbClr val="205E9E"/>
                  </a:solidFill>
                </a:uFill>
                <a:hlinkClick r:id="rId2"/>
              </a:rPr>
              <a:t>https://www.aphl.org/aboutAPHL/publications/Documents/ID-2019Jan-HCV-Test-Result-Interpretation-Guide.pdf</a:t>
            </a:r>
            <a:endParaRPr lang="en-US" dirty="0">
              <a:solidFill>
                <a:schemeClr val="bg1">
                  <a:lumMod val="65000"/>
                </a:schemeClr>
              </a:solidFill>
            </a:endParaRPr>
          </a:p>
          <a:p>
            <a:pPr marL="38100" marR="264795">
              <a:lnSpc>
                <a:spcPts val="950"/>
              </a:lnSpc>
              <a:spcBef>
                <a:spcPts val="235"/>
              </a:spcBef>
            </a:pPr>
            <a:r>
              <a:rPr lang="en-US" baseline="33333" dirty="0">
                <a:solidFill>
                  <a:srgbClr val="595959"/>
                </a:solidFill>
              </a:rPr>
              <a:t>§</a:t>
            </a:r>
            <a:r>
              <a:rPr lang="en-US" dirty="0">
                <a:solidFill>
                  <a:srgbClr val="595959"/>
                </a:solidFill>
              </a:rPr>
              <a:t>In people who are immunocompromised, development of HCV antibodies might not occur or be delayed. In people who have risks for HCV infection, HCV detection testing, regardless of HCV antibody status, should always be performed to determine presence or absence of infection.</a:t>
            </a:r>
          </a:p>
          <a:p>
            <a:endParaRPr lang="en-US" dirty="0"/>
          </a:p>
        </p:txBody>
      </p:sp>
    </p:spTree>
    <p:extLst>
      <p:ext uri="{BB962C8B-B14F-4D97-AF65-F5344CB8AC3E}">
        <p14:creationId xmlns:p14="http://schemas.microsoft.com/office/powerpoint/2010/main" val="2075992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8BC5-2443-2E4E-877C-2FBED796F42F}"/>
              </a:ext>
            </a:extLst>
          </p:cNvPr>
          <p:cNvSpPr>
            <a:spLocks noGrp="1"/>
          </p:cNvSpPr>
          <p:nvPr>
            <p:ph type="title"/>
          </p:nvPr>
        </p:nvSpPr>
        <p:spPr>
          <a:xfrm>
            <a:off x="1718618" y="1013791"/>
            <a:ext cx="8754761" cy="676897"/>
          </a:xfrm>
        </p:spPr>
        <p:txBody>
          <a:bodyPr>
            <a:normAutofit/>
          </a:bodyPr>
          <a:lstStyle/>
          <a:p>
            <a:r>
              <a:rPr lang="en-US" dirty="0"/>
              <a:t>Table 5-2. Person and case identification variables in the National Electronic Disease </a:t>
            </a:r>
            <a:br>
              <a:rPr lang="en-US" dirty="0"/>
            </a:br>
            <a:r>
              <a:rPr lang="en-US" dirty="0"/>
              <a:t>Surveillance System Base System (NBS)</a:t>
            </a:r>
          </a:p>
        </p:txBody>
      </p:sp>
      <p:graphicFrame>
        <p:nvGraphicFramePr>
          <p:cNvPr id="5" name="Table 5-2">
            <a:extLst>
              <a:ext uri="{FF2B5EF4-FFF2-40B4-BE49-F238E27FC236}">
                <a16:creationId xmlns:a16="http://schemas.microsoft.com/office/drawing/2014/main" id="{992E5FCC-A02F-B546-9613-B56980B00B9C}"/>
              </a:ext>
            </a:extLst>
          </p:cNvPr>
          <p:cNvGraphicFramePr>
            <a:graphicFrameLocks noGrp="1"/>
          </p:cNvGraphicFramePr>
          <p:nvPr>
            <p:extLst>
              <p:ext uri="{D42A27DB-BD31-4B8C-83A1-F6EECF244321}">
                <p14:modId xmlns:p14="http://schemas.microsoft.com/office/powerpoint/2010/main" val="3912923643"/>
              </p:ext>
            </p:extLst>
          </p:nvPr>
        </p:nvGraphicFramePr>
        <p:xfrm>
          <a:off x="1718618" y="1925692"/>
          <a:ext cx="8754761" cy="2658499"/>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1545886">
                  <a:extLst>
                    <a:ext uri="{9D8B030D-6E8A-4147-A177-3AD203B41FA5}">
                      <a16:colId xmlns:a16="http://schemas.microsoft.com/office/drawing/2014/main" val="20000"/>
                    </a:ext>
                  </a:extLst>
                </a:gridCol>
                <a:gridCol w="1818168">
                  <a:extLst>
                    <a:ext uri="{9D8B030D-6E8A-4147-A177-3AD203B41FA5}">
                      <a16:colId xmlns:a16="http://schemas.microsoft.com/office/drawing/2014/main" val="20001"/>
                    </a:ext>
                  </a:extLst>
                </a:gridCol>
                <a:gridCol w="2052084">
                  <a:extLst>
                    <a:ext uri="{9D8B030D-6E8A-4147-A177-3AD203B41FA5}">
                      <a16:colId xmlns:a16="http://schemas.microsoft.com/office/drawing/2014/main" val="20002"/>
                    </a:ext>
                  </a:extLst>
                </a:gridCol>
                <a:gridCol w="3338623">
                  <a:extLst>
                    <a:ext uri="{9D8B030D-6E8A-4147-A177-3AD203B41FA5}">
                      <a16:colId xmlns:a16="http://schemas.microsoft.com/office/drawing/2014/main" val="20003"/>
                    </a:ext>
                  </a:extLst>
                </a:gridCol>
              </a:tblGrid>
              <a:tr h="508483">
                <a:tc>
                  <a:txBody>
                    <a:bodyPr/>
                    <a:lstStyle/>
                    <a:p>
                      <a:pPr marL="57150">
                        <a:lnSpc>
                          <a:spcPct val="100000"/>
                        </a:lnSpc>
                        <a:spcBef>
                          <a:spcPts val="760"/>
                        </a:spcBef>
                      </a:pPr>
                      <a:r>
                        <a:rPr sz="1200" b="1" i="0" spc="5" dirty="0">
                          <a:solidFill>
                            <a:srgbClr val="FFFFFF"/>
                          </a:solidFill>
                          <a:latin typeface="Calibri" panose="020F0502020204030204" pitchFamily="34" charset="0"/>
                          <a:cs typeface="Calibri" panose="020F0502020204030204" pitchFamily="34" charset="0"/>
                        </a:rPr>
                        <a:t>CDC</a:t>
                      </a:r>
                      <a:r>
                        <a:rPr lang="en-US" sz="1200" b="1" i="0" spc="0" dirty="0">
                          <a:solidFill>
                            <a:schemeClr val="tx1"/>
                          </a:solidFill>
                          <a:latin typeface="Calibri" panose="020F0502020204030204" pitchFamily="34" charset="0"/>
                          <a:cs typeface="Calibri" panose="020F0502020204030204" pitchFamily="34" charset="0"/>
                        </a:rPr>
                        <a:t> </a:t>
                      </a:r>
                      <a:r>
                        <a:rPr sz="1200" b="1" i="0" spc="-5" dirty="0">
                          <a:solidFill>
                            <a:srgbClr val="FFFFFF"/>
                          </a:solidFill>
                          <a:latin typeface="Calibri" panose="020F0502020204030204" pitchFamily="34" charset="0"/>
                          <a:cs typeface="Calibri" panose="020F0502020204030204" pitchFamily="34" charset="0"/>
                        </a:rPr>
                        <a:t>Variable</a:t>
                      </a:r>
                      <a:r>
                        <a:rPr sz="1200" b="1" i="0" spc="-25" dirty="0">
                          <a:solidFill>
                            <a:srgbClr val="FFFFFF"/>
                          </a:solidFill>
                          <a:latin typeface="Calibri" panose="020F0502020204030204" pitchFamily="34" charset="0"/>
                          <a:cs typeface="Calibri" panose="020F0502020204030204" pitchFamily="34" charset="0"/>
                        </a:rPr>
                        <a:t> </a:t>
                      </a:r>
                      <a:r>
                        <a:rPr sz="1200" b="1" i="0" spc="5" dirty="0">
                          <a:solidFill>
                            <a:srgbClr val="FFFFFF"/>
                          </a:solidFill>
                          <a:latin typeface="Calibri" panose="020F0502020204030204" pitchFamily="34" charset="0"/>
                          <a:cs typeface="Calibri" panose="020F0502020204030204" pitchFamily="34" charset="0"/>
                        </a:rPr>
                        <a:t>ID</a:t>
                      </a:r>
                      <a:endParaRPr sz="1200" b="1" i="0" dirty="0">
                        <a:latin typeface="Calibri" panose="020F0502020204030204" pitchFamily="34" charset="0"/>
                        <a:cs typeface="Calibri" panose="020F0502020204030204" pitchFamily="34" charset="0"/>
                      </a:endParaRPr>
                    </a:p>
                  </a:txBody>
                  <a:tcPr marT="0" marB="0" anchor="ctr">
                    <a:lnR w="6350">
                      <a:solidFill>
                        <a:srgbClr val="FFFFFF"/>
                      </a:solidFill>
                      <a:prstDash val="solid"/>
                    </a:lnR>
                    <a:solidFill>
                      <a:srgbClr val="005E6D"/>
                    </a:solidFill>
                  </a:tcPr>
                </a:tc>
                <a:tc>
                  <a:txBody>
                    <a:bodyPr/>
                    <a:lstStyle/>
                    <a:p>
                      <a:pPr marL="57150">
                        <a:lnSpc>
                          <a:spcPct val="100000"/>
                        </a:lnSpc>
                        <a:spcBef>
                          <a:spcPts val="260"/>
                        </a:spcBef>
                      </a:pPr>
                      <a:r>
                        <a:rPr sz="1200" b="1" i="0" spc="5" dirty="0">
                          <a:solidFill>
                            <a:srgbClr val="FFFFFF"/>
                          </a:solidFill>
                          <a:latin typeface="Calibri" panose="020F0502020204030204" pitchFamily="34" charset="0"/>
                          <a:cs typeface="Calibri" panose="020F0502020204030204" pitchFamily="34" charset="0"/>
                        </a:rPr>
                        <a:t>CDC</a:t>
                      </a:r>
                      <a:r>
                        <a:rPr lang="en-US" sz="1200" b="1" i="0" spc="0" dirty="0">
                          <a:solidFill>
                            <a:schemeClr val="tx1"/>
                          </a:solidFill>
                          <a:latin typeface="Calibri" panose="020F0502020204030204" pitchFamily="34" charset="0"/>
                          <a:cs typeface="Calibri" panose="020F0502020204030204" pitchFamily="34" charset="0"/>
                        </a:rPr>
                        <a:t> </a:t>
                      </a:r>
                      <a:r>
                        <a:rPr sz="1200" b="1" i="0" spc="-55" dirty="0">
                          <a:solidFill>
                            <a:srgbClr val="FFFFFF"/>
                          </a:solidFill>
                          <a:latin typeface="Calibri" panose="020F0502020204030204" pitchFamily="34" charset="0"/>
                          <a:cs typeface="Calibri" panose="020F0502020204030204" pitchFamily="34" charset="0"/>
                        </a:rPr>
                        <a:t>V</a:t>
                      </a:r>
                      <a:r>
                        <a:rPr sz="1200" b="1" i="0" spc="5" dirty="0">
                          <a:solidFill>
                            <a:srgbClr val="FFFFFF"/>
                          </a:solidFill>
                          <a:latin typeface="Calibri" panose="020F0502020204030204" pitchFamily="34" charset="0"/>
                          <a:cs typeface="Calibri" panose="020F0502020204030204" pitchFamily="34" charset="0"/>
                        </a:rPr>
                        <a:t>ariable</a:t>
                      </a:r>
                      <a:r>
                        <a:rPr lang="en-US" sz="1200" b="1" i="0" spc="5" dirty="0">
                          <a:solidFill>
                            <a:srgbClr val="FFFFFF"/>
                          </a:solidFill>
                          <a:latin typeface="Calibri" panose="020F0502020204030204" pitchFamily="34" charset="0"/>
                          <a:cs typeface="Calibri" panose="020F0502020204030204" pitchFamily="34" charset="0"/>
                        </a:rPr>
                        <a:t> </a:t>
                      </a:r>
                      <a:r>
                        <a:rPr sz="1200" b="1" i="0" spc="5" dirty="0">
                          <a:solidFill>
                            <a:srgbClr val="FFFFFF"/>
                          </a:solidFill>
                          <a:latin typeface="Calibri" panose="020F0502020204030204" pitchFamily="34" charset="0"/>
                          <a:cs typeface="Calibri" panose="020F0502020204030204" pitchFamily="34" charset="0"/>
                        </a:rPr>
                        <a:t>Name</a:t>
                      </a:r>
                      <a:endParaRPr sz="1200" b="1" i="0" dirty="0">
                        <a:latin typeface="Calibri" panose="020F0502020204030204" pitchFamily="34" charset="0"/>
                        <a:cs typeface="Calibri" panose="020F0502020204030204" pitchFamily="34" charset="0"/>
                      </a:endParaRPr>
                    </a:p>
                  </a:txBody>
                  <a:tcPr marT="0" marB="0" anchor="ctr">
                    <a:lnL w="6350">
                      <a:solidFill>
                        <a:srgbClr val="FFFFFF"/>
                      </a:solidFill>
                      <a:prstDash val="solid"/>
                    </a:lnL>
                    <a:lnR w="6350">
                      <a:solidFill>
                        <a:srgbClr val="FFFFFF"/>
                      </a:solidFill>
                      <a:prstDash val="solid"/>
                    </a:lnR>
                    <a:solidFill>
                      <a:srgbClr val="005E6D"/>
                    </a:solidFill>
                  </a:tcPr>
                </a:tc>
                <a:tc>
                  <a:txBody>
                    <a:bodyPr/>
                    <a:lstStyle/>
                    <a:p>
                      <a:pPr marL="57150" marR="50800">
                        <a:lnSpc>
                          <a:spcPct val="100000"/>
                        </a:lnSpc>
                        <a:spcBef>
                          <a:spcPts val="860"/>
                        </a:spcBef>
                      </a:pPr>
                      <a:r>
                        <a:rPr sz="1200" b="1" i="0" dirty="0">
                          <a:solidFill>
                            <a:srgbClr val="FFFFFF"/>
                          </a:solidFill>
                          <a:latin typeface="Calibri" panose="020F0502020204030204" pitchFamily="34" charset="0"/>
                          <a:cs typeface="Calibri" panose="020F0502020204030204" pitchFamily="34" charset="0"/>
                        </a:rPr>
                        <a:t>CDC</a:t>
                      </a:r>
                      <a:r>
                        <a:rPr sz="1200" b="1" i="0" spc="-45" dirty="0">
                          <a:solidFill>
                            <a:srgbClr val="FFFFFF"/>
                          </a:solidFill>
                          <a:latin typeface="Calibri" panose="020F0502020204030204" pitchFamily="34" charset="0"/>
                          <a:cs typeface="Calibri" panose="020F0502020204030204" pitchFamily="34" charset="0"/>
                        </a:rPr>
                        <a:t> </a:t>
                      </a:r>
                      <a:r>
                        <a:rPr sz="1200" b="1" i="0" spc="-5" dirty="0">
                          <a:solidFill>
                            <a:srgbClr val="FFFFFF"/>
                          </a:solidFill>
                          <a:latin typeface="Calibri" panose="020F0502020204030204" pitchFamily="34" charset="0"/>
                          <a:cs typeface="Calibri" panose="020F0502020204030204" pitchFamily="34" charset="0"/>
                        </a:rPr>
                        <a:t>Variable</a:t>
                      </a:r>
                      <a:r>
                        <a:rPr lang="en-US" sz="1200" b="1" i="0" spc="-5" dirty="0">
                          <a:solidFill>
                            <a:srgbClr val="FFFFFF"/>
                          </a:solidFill>
                          <a:latin typeface="Calibri" panose="020F0502020204030204" pitchFamily="34" charset="0"/>
                          <a:cs typeface="Calibri" panose="020F0502020204030204" pitchFamily="34" charset="0"/>
                        </a:rPr>
                        <a:t> </a:t>
                      </a:r>
                      <a:r>
                        <a:rPr sz="1200" b="1" i="0" spc="-5" dirty="0">
                          <a:solidFill>
                            <a:srgbClr val="FFFFFF"/>
                          </a:solidFill>
                          <a:latin typeface="Calibri" panose="020F0502020204030204" pitchFamily="34" charset="0"/>
                          <a:cs typeface="Calibri" panose="020F0502020204030204" pitchFamily="34" charset="0"/>
                        </a:rPr>
                        <a:t>Type</a:t>
                      </a:r>
                      <a:endParaRPr sz="1200" b="1" i="0" dirty="0">
                        <a:latin typeface="Calibri" panose="020F0502020204030204" pitchFamily="34" charset="0"/>
                        <a:cs typeface="Calibri" panose="020F0502020204030204" pitchFamily="34" charset="0"/>
                      </a:endParaRPr>
                    </a:p>
                  </a:txBody>
                  <a:tcPr marT="0" marB="0" anchor="ctr">
                    <a:lnL w="6350">
                      <a:solidFill>
                        <a:srgbClr val="FFFFFF"/>
                      </a:solidFill>
                      <a:prstDash val="solid"/>
                    </a:lnL>
                    <a:lnR w="6350">
                      <a:solidFill>
                        <a:srgbClr val="FFFFFF"/>
                      </a:solidFill>
                      <a:prstDash val="solid"/>
                    </a:lnR>
                    <a:solidFill>
                      <a:srgbClr val="005E6D"/>
                    </a:solidFill>
                  </a:tcPr>
                </a:tc>
                <a:tc>
                  <a:txBody>
                    <a:bodyPr/>
                    <a:lstStyle/>
                    <a:p>
                      <a:pPr marL="57150" marR="58419">
                        <a:lnSpc>
                          <a:spcPct val="100000"/>
                        </a:lnSpc>
                        <a:spcBef>
                          <a:spcPts val="360"/>
                        </a:spcBef>
                      </a:pPr>
                      <a:r>
                        <a:rPr sz="1200" b="1" i="0" spc="5" dirty="0">
                          <a:solidFill>
                            <a:srgbClr val="FFFFFF"/>
                          </a:solidFill>
                          <a:latin typeface="Calibri" panose="020F0502020204030204" pitchFamily="34" charset="0"/>
                          <a:cs typeface="Calibri" panose="020F0502020204030204" pitchFamily="34" charset="0"/>
                        </a:rPr>
                        <a:t>CD</a:t>
                      </a:r>
                      <a:r>
                        <a:rPr sz="1200" b="1" i="0" dirty="0">
                          <a:solidFill>
                            <a:srgbClr val="FFFFFF"/>
                          </a:solidFill>
                          <a:latin typeface="Calibri" panose="020F0502020204030204" pitchFamily="34" charset="0"/>
                          <a:cs typeface="Calibri" panose="020F0502020204030204" pitchFamily="34" charset="0"/>
                        </a:rPr>
                        <a:t>C</a:t>
                      </a:r>
                      <a:r>
                        <a:rPr sz="1200" b="1" i="0" spc="15" dirty="0">
                          <a:solidFill>
                            <a:srgbClr val="FFFFFF"/>
                          </a:solidFill>
                          <a:latin typeface="Calibri" panose="020F0502020204030204" pitchFamily="34" charset="0"/>
                          <a:cs typeface="Calibri" panose="020F0502020204030204" pitchFamily="34" charset="0"/>
                        </a:rPr>
                        <a:t> </a:t>
                      </a:r>
                      <a:r>
                        <a:rPr sz="1200" b="1" i="0" spc="5" dirty="0">
                          <a:solidFill>
                            <a:srgbClr val="FFFFFF"/>
                          </a:solidFill>
                          <a:latin typeface="Calibri" panose="020F0502020204030204" pitchFamily="34" charset="0"/>
                          <a:cs typeface="Calibri" panose="020F0502020204030204" pitchFamily="34" charset="0"/>
                        </a:rPr>
                        <a:t>Question/</a:t>
                      </a:r>
                      <a:r>
                        <a:rPr sz="1200" b="1" i="0" spc="-5" dirty="0">
                          <a:solidFill>
                            <a:srgbClr val="FFFFFF"/>
                          </a:solidFill>
                          <a:latin typeface="Calibri" panose="020F0502020204030204" pitchFamily="34" charset="0"/>
                          <a:cs typeface="Calibri" panose="020F0502020204030204" pitchFamily="34" charset="0"/>
                        </a:rPr>
                        <a:t>Variable</a:t>
                      </a:r>
                      <a:r>
                        <a:rPr lang="en-US" sz="1200" b="1" i="0" spc="-5" dirty="0">
                          <a:solidFill>
                            <a:srgbClr val="FFFFFF"/>
                          </a:solidFill>
                          <a:latin typeface="Calibri" panose="020F0502020204030204" pitchFamily="34" charset="0"/>
                          <a:cs typeface="Calibri" panose="020F0502020204030204" pitchFamily="34" charset="0"/>
                        </a:rPr>
                        <a:t> </a:t>
                      </a:r>
                      <a:r>
                        <a:rPr sz="1200" b="1" i="0" spc="5" dirty="0">
                          <a:solidFill>
                            <a:srgbClr val="FFFFFF"/>
                          </a:solidFill>
                          <a:latin typeface="Calibri" panose="020F0502020204030204" pitchFamily="34" charset="0"/>
                          <a:cs typeface="Calibri" panose="020F0502020204030204" pitchFamily="34" charset="0"/>
                        </a:rPr>
                        <a:t>Description</a:t>
                      </a:r>
                      <a:endParaRPr sz="1200" b="1" i="0" dirty="0">
                        <a:latin typeface="Calibri" panose="020F0502020204030204" pitchFamily="34" charset="0"/>
                        <a:cs typeface="Calibri" panose="020F0502020204030204" pitchFamily="34" charset="0"/>
                      </a:endParaRPr>
                    </a:p>
                  </a:txBody>
                  <a:tcPr marT="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716672">
                <a:tc>
                  <a:txBody>
                    <a:bodyPr/>
                    <a:lstStyle/>
                    <a:p>
                      <a:pPr marL="57150">
                        <a:lnSpc>
                          <a:spcPct val="100000"/>
                        </a:lnSpc>
                        <a:spcBef>
                          <a:spcPts val="335"/>
                        </a:spcBef>
                      </a:pPr>
                      <a:r>
                        <a:rPr sz="1050" b="0" i="0" spc="5" dirty="0">
                          <a:solidFill>
                            <a:srgbClr val="231F20"/>
                          </a:solidFill>
                          <a:latin typeface="Calibri" panose="020F0502020204030204" pitchFamily="34" charset="0"/>
                          <a:cs typeface="Calibri" panose="020F0502020204030204" pitchFamily="34" charset="0"/>
                        </a:rPr>
                        <a:t>DEM197</a:t>
                      </a:r>
                      <a:endParaRPr sz="1050" b="0" i="0" dirty="0">
                        <a:latin typeface="Calibri" panose="020F0502020204030204" pitchFamily="34" charset="0"/>
                        <a:cs typeface="Calibri" panose="020F0502020204030204" pitchFamily="34" charset="0"/>
                      </a:endParaRPr>
                    </a:p>
                  </a:txBody>
                  <a:tcPr marT="0" marB="0" anchor="ctr">
                    <a:lnR w="6350">
                      <a:solidFill>
                        <a:srgbClr val="005E6D"/>
                      </a:solidFill>
                      <a:prstDash val="solid"/>
                    </a:lnR>
                    <a:lnB w="6350">
                      <a:solidFill>
                        <a:srgbClr val="005E6D"/>
                      </a:solidFill>
                      <a:prstDash val="solid"/>
                    </a:lnB>
                    <a:solidFill>
                      <a:srgbClr val="FFFFFF"/>
                    </a:solidFill>
                  </a:tcPr>
                </a:tc>
                <a:tc>
                  <a:txBody>
                    <a:bodyPr/>
                    <a:lstStyle/>
                    <a:p>
                      <a:pPr marL="57150" marR="208279">
                        <a:lnSpc>
                          <a:spcPct val="100000"/>
                        </a:lnSpc>
                        <a:spcBef>
                          <a:spcPts val="434"/>
                        </a:spcBef>
                      </a:pPr>
                      <a:r>
                        <a:rPr sz="1050" b="0" i="0" spc="-5" dirty="0" err="1">
                          <a:solidFill>
                            <a:srgbClr val="231F20"/>
                          </a:solidFill>
                          <a:latin typeface="Calibri" panose="020F0502020204030204" pitchFamily="34" charset="0"/>
                          <a:cs typeface="Calibri" panose="020F0502020204030204" pitchFamily="34" charset="0"/>
                        </a:rPr>
                        <a:t>P</a:t>
                      </a:r>
                      <a:r>
                        <a:rPr sz="1050" b="0" i="0" spc="5" dirty="0" err="1">
                          <a:solidFill>
                            <a:srgbClr val="231F20"/>
                          </a:solidFill>
                          <a:latin typeface="Calibri" panose="020F0502020204030204" pitchFamily="34" charset="0"/>
                          <a:cs typeface="Calibri" panose="020F0502020204030204" pitchFamily="34" charset="0"/>
                        </a:rPr>
                        <a:t>erson_local_id</a:t>
                      </a:r>
                      <a:endParaRPr sz="1050" b="0" i="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marR="60960">
                        <a:lnSpc>
                          <a:spcPct val="100000"/>
                        </a:lnSpc>
                        <a:spcBef>
                          <a:spcPts val="434"/>
                        </a:spcBef>
                      </a:pPr>
                      <a:r>
                        <a:rPr sz="1050" b="0" i="0" spc="5" dirty="0">
                          <a:solidFill>
                            <a:srgbClr val="231F20"/>
                          </a:solidFill>
                          <a:latin typeface="Calibri" panose="020F0502020204030204" pitchFamily="34" charset="0"/>
                          <a:cs typeface="Calibri" panose="020F0502020204030204" pitchFamily="34" charset="0"/>
                        </a:rPr>
                        <a:t>Alphanumeric</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(&lt;200</a:t>
                      </a:r>
                      <a:r>
                        <a:rPr lang="en-US" sz="1050" b="0" i="0" spc="0" dirty="0">
                          <a:solidFill>
                            <a:schemeClr val="tx1"/>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characters)</a:t>
                      </a:r>
                      <a:endParaRPr sz="1050" b="0" i="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marR="130810" algn="l">
                        <a:lnSpc>
                          <a:spcPct val="100000"/>
                        </a:lnSpc>
                        <a:spcBef>
                          <a:spcPts val="434"/>
                        </a:spcBef>
                      </a:pPr>
                      <a:r>
                        <a:rPr sz="1050" b="0" i="0" spc="0" dirty="0">
                          <a:solidFill>
                            <a:srgbClr val="231F20"/>
                          </a:solidFill>
                          <a:latin typeface="Calibri" panose="020F0502020204030204" pitchFamily="34" charset="0"/>
                          <a:cs typeface="Calibri" panose="020F0502020204030204" pitchFamily="34" charset="0"/>
                        </a:rPr>
                        <a:t>The local ID</a:t>
                      </a:r>
                      <a:r>
                        <a:rPr lang="en-US" sz="1050" b="0" i="0" spc="0" dirty="0">
                          <a:solidFill>
                            <a:srgbClr val="231F20"/>
                          </a:solidFill>
                          <a:latin typeface="Calibri" panose="020F0502020204030204" pitchFamily="34" charset="0"/>
                          <a:cs typeface="Calibri" panose="020F0502020204030204" pitchFamily="34" charset="0"/>
                        </a:rPr>
                        <a:t> </a:t>
                      </a:r>
                      <a:r>
                        <a:rPr sz="1050" b="0" i="0" spc="0" dirty="0">
                          <a:solidFill>
                            <a:srgbClr val="231F20"/>
                          </a:solidFill>
                          <a:latin typeface="Calibri" panose="020F0502020204030204" pitchFamily="34" charset="0"/>
                          <a:cs typeface="Calibri" panose="020F0502020204030204" pitchFamily="34" charset="0"/>
                        </a:rPr>
                        <a:t>of the subject/entity of the</a:t>
                      </a:r>
                      <a:endParaRPr sz="1050" b="0" i="0" spc="0" dirty="0">
                        <a:latin typeface="Calibri" panose="020F0502020204030204" pitchFamily="34" charset="0"/>
                        <a:cs typeface="Calibri" panose="020F0502020204030204" pitchFamily="34" charset="0"/>
                      </a:endParaRPr>
                    </a:p>
                    <a:p>
                      <a:pPr marL="57150" marR="48260" algn="l">
                        <a:lnSpc>
                          <a:spcPct val="100000"/>
                        </a:lnSpc>
                      </a:pPr>
                      <a:r>
                        <a:rPr sz="1050" b="0" i="0" spc="0" dirty="0">
                          <a:solidFill>
                            <a:srgbClr val="231F20"/>
                          </a:solidFill>
                          <a:latin typeface="Calibri" panose="020F0502020204030204" pitchFamily="34" charset="0"/>
                          <a:cs typeface="Calibri" panose="020F0502020204030204" pitchFamily="34" charset="0"/>
                        </a:rPr>
                        <a:t>case.</a:t>
                      </a:r>
                      <a:r>
                        <a:rPr lang="en-US" sz="1050" b="0" i="0" spc="0" dirty="0">
                          <a:solidFill>
                            <a:srgbClr val="231F20"/>
                          </a:solidFill>
                          <a:latin typeface="Calibri" panose="020F0502020204030204" pitchFamily="34" charset="0"/>
                          <a:cs typeface="Calibri" panose="020F0502020204030204" pitchFamily="34" charset="0"/>
                        </a:rPr>
                        <a:t> </a:t>
                      </a:r>
                      <a:r>
                        <a:rPr sz="1050" b="0" i="0" spc="0" dirty="0">
                          <a:solidFill>
                            <a:srgbClr val="231F20"/>
                          </a:solidFill>
                          <a:latin typeface="Calibri" panose="020F0502020204030204" pitchFamily="34" charset="0"/>
                          <a:cs typeface="Calibri" panose="020F0502020204030204" pitchFamily="34" charset="0"/>
                        </a:rPr>
                        <a:t>This is the</a:t>
                      </a:r>
                      <a:r>
                        <a:rPr lang="en-US" sz="1050" b="0" i="0" spc="0" dirty="0">
                          <a:solidFill>
                            <a:srgbClr val="231F20"/>
                          </a:solidFill>
                          <a:latin typeface="Calibri" panose="020F0502020204030204" pitchFamily="34" charset="0"/>
                          <a:cs typeface="Calibri" panose="020F0502020204030204" pitchFamily="34" charset="0"/>
                        </a:rPr>
                        <a:t> </a:t>
                      </a:r>
                      <a:r>
                        <a:rPr sz="1050" b="0" i="0" spc="0" dirty="0">
                          <a:solidFill>
                            <a:srgbClr val="231F20"/>
                          </a:solidFill>
                          <a:latin typeface="Calibri" panose="020F0502020204030204" pitchFamily="34" charset="0"/>
                          <a:cs typeface="Calibri" panose="020F0502020204030204" pitchFamily="34" charset="0"/>
                        </a:rPr>
                        <a:t>ID that the state NBS application assigned to the</a:t>
                      </a:r>
                      <a:r>
                        <a:rPr lang="en-US" sz="1050" b="0" i="0" spc="0" dirty="0">
                          <a:solidFill>
                            <a:srgbClr val="231F20"/>
                          </a:solidFill>
                          <a:latin typeface="Calibri" panose="020F0502020204030204" pitchFamily="34" charset="0"/>
                          <a:cs typeface="Calibri" panose="020F0502020204030204" pitchFamily="34" charset="0"/>
                        </a:rPr>
                        <a:t> </a:t>
                      </a:r>
                      <a:r>
                        <a:rPr sz="1050" b="0" i="0" spc="0" dirty="0">
                          <a:solidFill>
                            <a:srgbClr val="231F20"/>
                          </a:solidFill>
                          <a:latin typeface="Calibri" panose="020F0502020204030204" pitchFamily="34" charset="0"/>
                          <a:cs typeface="Calibri" panose="020F0502020204030204" pitchFamily="34" charset="0"/>
                        </a:rPr>
                        <a:t>subject when</a:t>
                      </a:r>
                      <a:r>
                        <a:rPr lang="en-US" sz="1050" b="0" i="0" spc="0" dirty="0">
                          <a:solidFill>
                            <a:schemeClr val="tx1"/>
                          </a:solidFill>
                          <a:latin typeface="Calibri" panose="020F0502020204030204" pitchFamily="34" charset="0"/>
                          <a:cs typeface="Calibri" panose="020F0502020204030204" pitchFamily="34" charset="0"/>
                        </a:rPr>
                        <a:t> </a:t>
                      </a:r>
                      <a:r>
                        <a:rPr sz="1050" b="0" i="0" spc="0" dirty="0">
                          <a:solidFill>
                            <a:srgbClr val="231F20"/>
                          </a:solidFill>
                          <a:latin typeface="Calibri" panose="020F0502020204030204" pitchFamily="34" charset="0"/>
                          <a:cs typeface="Calibri" panose="020F0502020204030204" pitchFamily="34" charset="0"/>
                        </a:rPr>
                        <a:t>it was entered</a:t>
                      </a:r>
                      <a:r>
                        <a:rPr lang="en-US" sz="1050" b="0" i="0" spc="0" dirty="0">
                          <a:solidFill>
                            <a:srgbClr val="231F20"/>
                          </a:solidFill>
                          <a:latin typeface="Calibri" panose="020F0502020204030204" pitchFamily="34" charset="0"/>
                          <a:cs typeface="Calibri" panose="020F0502020204030204" pitchFamily="34" charset="0"/>
                        </a:rPr>
                        <a:t> </a:t>
                      </a:r>
                      <a:r>
                        <a:rPr sz="1050" b="0" i="0" spc="0" dirty="0">
                          <a:solidFill>
                            <a:srgbClr val="231F20"/>
                          </a:solidFill>
                          <a:latin typeface="Calibri" panose="020F0502020204030204" pitchFamily="34" charset="0"/>
                          <a:cs typeface="Calibri" panose="020F0502020204030204" pitchFamily="34" charset="0"/>
                        </a:rPr>
                        <a:t>into NBS.</a:t>
                      </a:r>
                      <a:endParaRPr sz="1050" b="0" i="0" spc="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716672">
                <a:tc>
                  <a:txBody>
                    <a:bodyPr/>
                    <a:lstStyle/>
                    <a:p>
                      <a:pPr marL="57150">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INV168</a:t>
                      </a:r>
                      <a:endParaRPr sz="1050" b="0" i="0" dirty="0">
                        <a:latin typeface="Calibri" panose="020F0502020204030204" pitchFamily="34" charset="0"/>
                        <a:cs typeface="Calibri" panose="020F0502020204030204" pitchFamily="34" charset="0"/>
                      </a:endParaRPr>
                    </a:p>
                  </a:txBody>
                  <a:tcPr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231140">
                        <a:lnSpc>
                          <a:spcPct val="100000"/>
                        </a:lnSpc>
                        <a:spcBef>
                          <a:spcPts val="484"/>
                        </a:spcBef>
                      </a:pPr>
                      <a:r>
                        <a:rPr sz="1050" b="0" i="0" spc="5" dirty="0" err="1">
                          <a:solidFill>
                            <a:srgbClr val="231F20"/>
                          </a:solidFill>
                          <a:latin typeface="Calibri" panose="020F0502020204030204" pitchFamily="34" charset="0"/>
                          <a:cs typeface="Calibri" panose="020F0502020204030204" pitchFamily="34" charset="0"/>
                        </a:rPr>
                        <a:t>Case_local_id</a:t>
                      </a:r>
                      <a:endParaRPr sz="1050" b="0" i="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60960">
                        <a:lnSpc>
                          <a:spcPct val="100000"/>
                        </a:lnSpc>
                        <a:spcBef>
                          <a:spcPts val="484"/>
                        </a:spcBef>
                      </a:pPr>
                      <a:r>
                        <a:rPr sz="1050" b="0" i="0" spc="5" dirty="0">
                          <a:solidFill>
                            <a:srgbClr val="231F20"/>
                          </a:solidFill>
                          <a:latin typeface="Calibri" panose="020F0502020204030204" pitchFamily="34" charset="0"/>
                          <a:cs typeface="Calibri" panose="020F0502020204030204" pitchFamily="34" charset="0"/>
                        </a:rPr>
                        <a:t>Alphanumeric</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(&lt;200</a:t>
                      </a:r>
                      <a:r>
                        <a:rPr lang="en-US" sz="1050" b="0" i="0" spc="0" dirty="0">
                          <a:solidFill>
                            <a:schemeClr val="tx1"/>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characters)</a:t>
                      </a:r>
                      <a:endParaRPr sz="1050" b="0" i="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82550" algn="l">
                        <a:lnSpc>
                          <a:spcPct val="100000"/>
                        </a:lnSpc>
                        <a:spcBef>
                          <a:spcPts val="484"/>
                        </a:spcBef>
                      </a:pPr>
                      <a:r>
                        <a:rPr sz="1050" b="0" i="0" spc="0" dirty="0">
                          <a:solidFill>
                            <a:srgbClr val="231F20"/>
                          </a:solidFill>
                          <a:latin typeface="Calibri" panose="020F0502020204030204" pitchFamily="34" charset="0"/>
                          <a:cs typeface="Calibri" panose="020F0502020204030204" pitchFamily="34" charset="0"/>
                        </a:rPr>
                        <a:t>State-assigned expanded case ID/local record</a:t>
                      </a:r>
                      <a:r>
                        <a:rPr lang="en-US" sz="1050" b="0" i="0" spc="0" dirty="0">
                          <a:solidFill>
                            <a:srgbClr val="231F20"/>
                          </a:solidFill>
                          <a:latin typeface="Calibri" panose="020F0502020204030204" pitchFamily="34" charset="0"/>
                          <a:cs typeface="Calibri" panose="020F0502020204030204" pitchFamily="34" charset="0"/>
                        </a:rPr>
                        <a:t> </a:t>
                      </a:r>
                      <a:r>
                        <a:rPr sz="1050" b="0" i="0" spc="0" dirty="0">
                          <a:solidFill>
                            <a:srgbClr val="231F20"/>
                          </a:solidFill>
                          <a:latin typeface="Calibri" panose="020F0502020204030204" pitchFamily="34" charset="0"/>
                          <a:cs typeface="Calibri" panose="020F0502020204030204" pitchFamily="34" charset="0"/>
                        </a:rPr>
                        <a:t>ID in source NBS Master Message.</a:t>
                      </a:r>
                      <a:endParaRPr sz="1050" b="0" i="0" spc="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716672">
                <a:tc>
                  <a:txBody>
                    <a:bodyPr/>
                    <a:lstStyle/>
                    <a:p>
                      <a:pPr marL="57150">
                        <a:lnSpc>
                          <a:spcPct val="100000"/>
                        </a:lnSpc>
                        <a:spcBef>
                          <a:spcPts val="385"/>
                        </a:spcBef>
                      </a:pPr>
                      <a:r>
                        <a:rPr sz="1050" b="0" i="0" dirty="0">
                          <a:solidFill>
                            <a:srgbClr val="231F20"/>
                          </a:solidFill>
                          <a:latin typeface="Calibri" panose="020F0502020204030204" pitchFamily="34" charset="0"/>
                          <a:cs typeface="Calibri" panose="020F0502020204030204" pitchFamily="34" charset="0"/>
                        </a:rPr>
                        <a:t>NOT109/</a:t>
                      </a:r>
                      <a:r>
                        <a:rPr sz="1050" b="0" i="0" spc="5" dirty="0" err="1">
                          <a:solidFill>
                            <a:srgbClr val="231F20"/>
                          </a:solidFill>
                          <a:latin typeface="Calibri" panose="020F0502020204030204" pitchFamily="34" charset="0"/>
                          <a:cs typeface="Calibri" panose="020F0502020204030204" pitchFamily="34" charset="0"/>
                        </a:rPr>
                        <a:t>nbs</a:t>
                      </a:r>
                      <a:r>
                        <a:rPr sz="1050" b="0" i="0" spc="-10" dirty="0" err="1">
                          <a:solidFill>
                            <a:srgbClr val="231F20"/>
                          </a:solidFill>
                          <a:latin typeface="Calibri" panose="020F0502020204030204" pitchFamily="34" charset="0"/>
                          <a:cs typeface="Calibri" panose="020F0502020204030204" pitchFamily="34" charset="0"/>
                        </a:rPr>
                        <a:t>S</a:t>
                      </a:r>
                      <a:r>
                        <a:rPr sz="1050" b="0" i="0" spc="5" dirty="0" err="1">
                          <a:solidFill>
                            <a:srgbClr val="231F20"/>
                          </a:solidFill>
                          <a:latin typeface="Calibri" panose="020F0502020204030204" pitchFamily="34" charset="0"/>
                          <a:cs typeface="Calibri" panose="020F0502020204030204" pitchFamily="34" charset="0"/>
                        </a:rPr>
                        <a:t>tate</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Code</a:t>
                      </a:r>
                      <a:endParaRPr sz="1050" b="0" i="0" dirty="0">
                        <a:latin typeface="Calibri" panose="020F0502020204030204" pitchFamily="34" charset="0"/>
                        <a:cs typeface="Calibri" panose="020F0502020204030204" pitchFamily="34" charset="0"/>
                      </a:endParaRPr>
                    </a:p>
                  </a:txBody>
                  <a:tcPr marT="0" marB="0" anchor="ctr">
                    <a:lnR w="6350">
                      <a:solidFill>
                        <a:srgbClr val="005E6D"/>
                      </a:solidFill>
                      <a:prstDash val="solid"/>
                    </a:lnR>
                    <a:lnT w="6350">
                      <a:solidFill>
                        <a:srgbClr val="005E6D"/>
                      </a:solidFill>
                      <a:prstDash val="solid"/>
                    </a:lnT>
                    <a:solidFill>
                      <a:srgbClr val="FFFFFF"/>
                    </a:solidFill>
                  </a:tcPr>
                </a:tc>
                <a:tc>
                  <a:txBody>
                    <a:bodyPr/>
                    <a:lstStyle/>
                    <a:p>
                      <a:pPr marL="57150">
                        <a:lnSpc>
                          <a:spcPct val="100000"/>
                        </a:lnSpc>
                        <a:spcBef>
                          <a:spcPts val="385"/>
                        </a:spcBef>
                      </a:pPr>
                      <a:r>
                        <a:rPr sz="1050" b="0" i="0" spc="5" dirty="0" err="1">
                          <a:solidFill>
                            <a:srgbClr val="231F20"/>
                          </a:solidFill>
                          <a:latin typeface="Calibri" panose="020F0502020204030204" pitchFamily="34" charset="0"/>
                          <a:cs typeface="Calibri" panose="020F0502020204030204" pitchFamily="34" charset="0"/>
                        </a:rPr>
                        <a:t>NND_</a:t>
                      </a:r>
                      <a:r>
                        <a:rPr sz="1050" b="0" i="0" spc="-20" dirty="0" err="1">
                          <a:solidFill>
                            <a:srgbClr val="231F20"/>
                          </a:solidFill>
                          <a:latin typeface="Calibri" panose="020F0502020204030204" pitchFamily="34" charset="0"/>
                          <a:cs typeface="Calibri" panose="020F0502020204030204" pitchFamily="34" charset="0"/>
                        </a:rPr>
                        <a:t>R</a:t>
                      </a:r>
                      <a:r>
                        <a:rPr sz="1050" b="0" i="0" spc="5" dirty="0" err="1">
                          <a:solidFill>
                            <a:srgbClr val="231F20"/>
                          </a:solidFill>
                          <a:latin typeface="Calibri" panose="020F0502020204030204" pitchFamily="34" charset="0"/>
                          <a:cs typeface="Calibri" panose="020F0502020204030204" pitchFamily="34" charset="0"/>
                        </a:rPr>
                        <a:t>eporting_</a:t>
                      </a:r>
                      <a:r>
                        <a:rPr sz="1050" b="0" i="0" dirty="0" err="1">
                          <a:solidFill>
                            <a:srgbClr val="231F20"/>
                          </a:solidFill>
                          <a:latin typeface="Calibri" panose="020F0502020204030204" pitchFamily="34" charset="0"/>
                          <a:cs typeface="Calibri" panose="020F0502020204030204" pitchFamily="34" charset="0"/>
                        </a:rPr>
                        <a:t>State_Cd</a:t>
                      </a:r>
                      <a:endParaRPr sz="1050" b="0" i="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57150" marR="60960">
                        <a:lnSpc>
                          <a:spcPct val="100000"/>
                        </a:lnSpc>
                        <a:spcBef>
                          <a:spcPts val="484"/>
                        </a:spcBef>
                      </a:pPr>
                      <a:r>
                        <a:rPr sz="1050" b="0" i="0" spc="5" dirty="0">
                          <a:solidFill>
                            <a:srgbClr val="231F20"/>
                          </a:solidFill>
                          <a:latin typeface="Calibri" panose="020F0502020204030204" pitchFamily="34" charset="0"/>
                          <a:cs typeface="Calibri" panose="020F0502020204030204" pitchFamily="34" charset="0"/>
                        </a:rPr>
                        <a:t>Alphanumeric</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(&lt;20</a:t>
                      </a:r>
                      <a:r>
                        <a:rPr lang="en-US" sz="1050" b="0" i="0" spc="0" dirty="0">
                          <a:solidFill>
                            <a:schemeClr val="tx1"/>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characters)</a:t>
                      </a:r>
                      <a:endParaRPr sz="1050" b="0" i="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57150" marR="139065" algn="l">
                        <a:lnSpc>
                          <a:spcPct val="100000"/>
                        </a:lnSpc>
                        <a:spcBef>
                          <a:spcPts val="484"/>
                        </a:spcBef>
                      </a:pPr>
                      <a:r>
                        <a:rPr sz="1050" b="0" i="0" spc="0" dirty="0">
                          <a:solidFill>
                            <a:srgbClr val="231F20"/>
                          </a:solidFill>
                          <a:latin typeface="Calibri" panose="020F0502020204030204" pitchFamily="34" charset="0"/>
                          <a:cs typeface="Calibri" panose="020F0502020204030204" pitchFamily="34" charset="0"/>
                        </a:rPr>
                        <a:t>NBS reporting state code.</a:t>
                      </a:r>
                      <a:endParaRPr sz="1050" b="0" i="0" spc="0" dirty="0">
                        <a:latin typeface="Calibri" panose="020F0502020204030204" pitchFamily="34" charset="0"/>
                        <a:cs typeface="Calibri" panose="020F0502020204030204" pitchFamily="34" charset="0"/>
                      </a:endParaRPr>
                    </a:p>
                  </a:txBody>
                  <a:tcPr marT="0" marB="0" anchor="ctr">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85398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A8ED-7AF3-F946-8278-C90678FDF146}"/>
              </a:ext>
            </a:extLst>
          </p:cNvPr>
          <p:cNvSpPr>
            <a:spLocks noGrp="1"/>
          </p:cNvSpPr>
          <p:nvPr>
            <p:ph type="title"/>
          </p:nvPr>
        </p:nvSpPr>
        <p:spPr/>
        <p:txBody>
          <a:bodyPr/>
          <a:lstStyle/>
          <a:p>
            <a:r>
              <a:rPr lang="en-US" dirty="0"/>
              <a:t>Table 5-3. Person and case identification variables via Health Level Seven (HL7) case notification</a:t>
            </a:r>
          </a:p>
        </p:txBody>
      </p:sp>
      <p:graphicFrame>
        <p:nvGraphicFramePr>
          <p:cNvPr id="7" name="Table 5-3">
            <a:extLst>
              <a:ext uri="{FF2B5EF4-FFF2-40B4-BE49-F238E27FC236}">
                <a16:creationId xmlns:a16="http://schemas.microsoft.com/office/drawing/2014/main" id="{CF24CAD5-A2B4-444A-AFE1-4205CC095E4F}"/>
              </a:ext>
            </a:extLst>
          </p:cNvPr>
          <p:cNvGraphicFramePr>
            <a:graphicFrameLocks noGrp="1"/>
          </p:cNvGraphicFramePr>
          <p:nvPr>
            <p:extLst>
              <p:ext uri="{D42A27DB-BD31-4B8C-83A1-F6EECF244321}">
                <p14:modId xmlns:p14="http://schemas.microsoft.com/office/powerpoint/2010/main" val="2614843170"/>
              </p:ext>
            </p:extLst>
          </p:nvPr>
        </p:nvGraphicFramePr>
        <p:xfrm>
          <a:off x="1619515" y="1830822"/>
          <a:ext cx="8952970" cy="2557776"/>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1141536">
                  <a:extLst>
                    <a:ext uri="{9D8B030D-6E8A-4147-A177-3AD203B41FA5}">
                      <a16:colId xmlns:a16="http://schemas.microsoft.com/office/drawing/2014/main" val="20000"/>
                    </a:ext>
                  </a:extLst>
                </a:gridCol>
                <a:gridCol w="2645236">
                  <a:extLst>
                    <a:ext uri="{9D8B030D-6E8A-4147-A177-3AD203B41FA5}">
                      <a16:colId xmlns:a16="http://schemas.microsoft.com/office/drawing/2014/main" val="20001"/>
                    </a:ext>
                  </a:extLst>
                </a:gridCol>
                <a:gridCol w="2135919">
                  <a:extLst>
                    <a:ext uri="{9D8B030D-6E8A-4147-A177-3AD203B41FA5}">
                      <a16:colId xmlns:a16="http://schemas.microsoft.com/office/drawing/2014/main" val="20002"/>
                    </a:ext>
                  </a:extLst>
                </a:gridCol>
                <a:gridCol w="3030279">
                  <a:extLst>
                    <a:ext uri="{9D8B030D-6E8A-4147-A177-3AD203B41FA5}">
                      <a16:colId xmlns:a16="http://schemas.microsoft.com/office/drawing/2014/main" val="20003"/>
                    </a:ext>
                  </a:extLst>
                </a:gridCol>
              </a:tblGrid>
              <a:tr h="458467">
                <a:tc>
                  <a:txBody>
                    <a:bodyPr/>
                    <a:lstStyle/>
                    <a:p>
                      <a:pPr marL="57150">
                        <a:lnSpc>
                          <a:spcPts val="1040"/>
                        </a:lnSpc>
                        <a:spcBef>
                          <a:spcPts val="260"/>
                        </a:spcBef>
                      </a:pPr>
                      <a:r>
                        <a:rPr sz="1200" b="1" i="0" spc="5" dirty="0">
                          <a:solidFill>
                            <a:srgbClr val="FFFFFF"/>
                          </a:solidFill>
                          <a:latin typeface="Calibri" panose="020F0502020204030204" pitchFamily="34" charset="0"/>
                          <a:cs typeface="Calibri" panose="020F0502020204030204" pitchFamily="34" charset="0"/>
                        </a:rPr>
                        <a:t>PHIN</a:t>
                      </a:r>
                      <a:r>
                        <a:rPr lang="en-US" sz="1200" b="1" i="0" spc="0" dirty="0">
                          <a:solidFill>
                            <a:schemeClr val="tx1"/>
                          </a:solidFill>
                          <a:latin typeface="Calibri" panose="020F0502020204030204" pitchFamily="34" charset="0"/>
                          <a:cs typeface="Calibri" panose="020F0502020204030204" pitchFamily="34" charset="0"/>
                        </a:rPr>
                        <a:t> </a:t>
                      </a:r>
                      <a:r>
                        <a:rPr sz="1200" b="1" i="0" spc="-5" dirty="0">
                          <a:solidFill>
                            <a:srgbClr val="FFFFFF"/>
                          </a:solidFill>
                          <a:latin typeface="Calibri" panose="020F0502020204030204" pitchFamily="34" charset="0"/>
                          <a:cs typeface="Calibri" panose="020F0502020204030204" pitchFamily="34" charset="0"/>
                        </a:rPr>
                        <a:t>Variable</a:t>
                      </a:r>
                      <a:endParaRPr sz="1200" b="1" i="0" dirty="0">
                        <a:latin typeface="Calibri" panose="020F0502020204030204" pitchFamily="34" charset="0"/>
                        <a:cs typeface="Calibri" panose="020F0502020204030204" pitchFamily="34" charset="0"/>
                      </a:endParaRPr>
                    </a:p>
                  </a:txBody>
                  <a:tcPr marT="0" marB="0" anchor="ctr">
                    <a:lnR w="6350">
                      <a:solidFill>
                        <a:srgbClr val="FFFFFF"/>
                      </a:solidFill>
                      <a:prstDash val="solid"/>
                    </a:lnR>
                    <a:solidFill>
                      <a:srgbClr val="005E6D"/>
                    </a:solidFill>
                  </a:tcPr>
                </a:tc>
                <a:tc>
                  <a:txBody>
                    <a:bodyPr/>
                    <a:lstStyle/>
                    <a:p>
                      <a:pPr marL="57150" algn="l"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Variable Type</a:t>
                      </a:r>
                    </a:p>
                  </a:txBody>
                  <a:tcPr marT="0" marB="0" anchor="ctr">
                    <a:lnL w="6350">
                      <a:solidFill>
                        <a:srgbClr val="FFFFFF"/>
                      </a:solidFill>
                      <a:prstDash val="solid"/>
                    </a:lnL>
                    <a:lnR w="6350">
                      <a:solidFill>
                        <a:srgbClr val="FFFFFF"/>
                      </a:solidFill>
                      <a:prstDash val="solid"/>
                    </a:lnR>
                    <a:solidFill>
                      <a:srgbClr val="005E6D"/>
                    </a:solidFill>
                  </a:tcPr>
                </a:tc>
                <a:tc>
                  <a:txBody>
                    <a:bodyPr/>
                    <a:lstStyle/>
                    <a:p>
                      <a:pPr marL="57150" marR="217170" algn="l"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Data</a:t>
                      </a:r>
                      <a:r>
                        <a:rPr lang="en-US" sz="1200" b="1" i="0" kern="1200" spc="5" dirty="0">
                          <a:solidFill>
                            <a:srgbClr val="FFFFFF"/>
                          </a:solidFill>
                          <a:latin typeface="Calibri" panose="020F0502020204030204" pitchFamily="34" charset="0"/>
                          <a:ea typeface="+mn-ea"/>
                          <a:cs typeface="Calibri" panose="020F0502020204030204" pitchFamily="34" charset="0"/>
                        </a:rPr>
                        <a:t> </a:t>
                      </a:r>
                      <a:r>
                        <a:rPr sz="1200" b="1" i="0" kern="1200" spc="5" dirty="0">
                          <a:solidFill>
                            <a:srgbClr val="FFFFFF"/>
                          </a:solidFill>
                          <a:latin typeface="Calibri" panose="020F0502020204030204" pitchFamily="34" charset="0"/>
                          <a:ea typeface="+mn-ea"/>
                          <a:cs typeface="Calibri" panose="020F0502020204030204" pitchFamily="34" charset="0"/>
                        </a:rPr>
                        <a:t>Element</a:t>
                      </a:r>
                    </a:p>
                  </a:txBody>
                  <a:tcPr marT="0" marB="0" anchor="ctr">
                    <a:lnL w="6350">
                      <a:solidFill>
                        <a:srgbClr val="FFFFFF"/>
                      </a:solidFill>
                      <a:prstDash val="solid"/>
                    </a:lnL>
                    <a:lnR w="6350">
                      <a:solidFill>
                        <a:srgbClr val="FFFFFF"/>
                      </a:solidFill>
                      <a:prstDash val="solid"/>
                    </a:lnR>
                    <a:solidFill>
                      <a:srgbClr val="005E6D"/>
                    </a:solidFill>
                  </a:tcPr>
                </a:tc>
                <a:tc>
                  <a:txBody>
                    <a:bodyPr/>
                    <a:lstStyle/>
                    <a:p>
                      <a:pPr marL="57150" marR="173355" algn="l"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Data Element</a:t>
                      </a:r>
                      <a:r>
                        <a:rPr lang="en-US" sz="1200" b="1" i="0" kern="1200" spc="5" dirty="0">
                          <a:solidFill>
                            <a:srgbClr val="FFFFFF"/>
                          </a:solidFill>
                          <a:latin typeface="Calibri" panose="020F0502020204030204" pitchFamily="34" charset="0"/>
                          <a:ea typeface="+mn-ea"/>
                          <a:cs typeface="Calibri" panose="020F0502020204030204" pitchFamily="34" charset="0"/>
                        </a:rPr>
                        <a:t> </a:t>
                      </a:r>
                      <a:r>
                        <a:rPr sz="1200" b="1" i="0" kern="1200" spc="5" dirty="0">
                          <a:solidFill>
                            <a:srgbClr val="FFFFFF"/>
                          </a:solidFill>
                          <a:latin typeface="Calibri" panose="020F0502020204030204" pitchFamily="34" charset="0"/>
                          <a:ea typeface="+mn-ea"/>
                          <a:cs typeface="Calibri" panose="020F0502020204030204" pitchFamily="34" charset="0"/>
                        </a:rPr>
                        <a:t>Description</a:t>
                      </a:r>
                    </a:p>
                  </a:txBody>
                  <a:tcPr marT="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483870">
                <a:tc>
                  <a:txBody>
                    <a:bodyPr/>
                    <a:lstStyle/>
                    <a:p>
                      <a:pPr marL="57150">
                        <a:lnSpc>
                          <a:spcPct val="100000"/>
                        </a:lnSpc>
                        <a:spcBef>
                          <a:spcPts val="335"/>
                        </a:spcBef>
                      </a:pPr>
                      <a:r>
                        <a:rPr sz="1050" b="0" i="0" spc="5" dirty="0">
                          <a:solidFill>
                            <a:srgbClr val="231F20"/>
                          </a:solidFill>
                          <a:latin typeface="Calibri" panose="020F0502020204030204" pitchFamily="34" charset="0"/>
                          <a:cs typeface="Calibri" panose="020F0502020204030204" pitchFamily="34" charset="0"/>
                        </a:rPr>
                        <a:t>DEM197</a:t>
                      </a:r>
                      <a:endParaRPr sz="1050" b="0" i="0" dirty="0">
                        <a:latin typeface="Calibri" panose="020F0502020204030204" pitchFamily="34" charset="0"/>
                        <a:cs typeface="Calibri" panose="020F0502020204030204" pitchFamily="34" charset="0"/>
                      </a:endParaRPr>
                    </a:p>
                  </a:txBody>
                  <a:tcPr marT="42545" marB="0" anchor="ctr">
                    <a:lnR w="6350">
                      <a:solidFill>
                        <a:srgbClr val="005E6D"/>
                      </a:solidFill>
                      <a:prstDash val="solid"/>
                    </a:lnR>
                    <a:lnB w="6350">
                      <a:solidFill>
                        <a:srgbClr val="005E6D"/>
                      </a:solidFill>
                      <a:prstDash val="solid"/>
                    </a:lnB>
                    <a:solidFill>
                      <a:srgbClr val="FFFFFF"/>
                    </a:solidFill>
                  </a:tcPr>
                </a:tc>
                <a:tc>
                  <a:txBody>
                    <a:bodyPr/>
                    <a:lstStyle/>
                    <a:p>
                      <a:pPr marL="57150">
                        <a:lnSpc>
                          <a:spcPct val="100000"/>
                        </a:lnSpc>
                        <a:spcBef>
                          <a:spcPts val="335"/>
                        </a:spcBef>
                      </a:pPr>
                      <a:r>
                        <a:rPr sz="1050" b="0" i="0" spc="-30" dirty="0">
                          <a:solidFill>
                            <a:srgbClr val="231F20"/>
                          </a:solidFill>
                          <a:latin typeface="Calibri" panose="020F0502020204030204" pitchFamily="34" charset="0"/>
                          <a:cs typeface="Calibri" panose="020F0502020204030204" pitchFamily="34" charset="0"/>
                        </a:rPr>
                        <a:t>Text</a:t>
                      </a:r>
                      <a:endParaRPr sz="1050" b="0" i="0" dirty="0">
                        <a:latin typeface="Calibri" panose="020F0502020204030204" pitchFamily="34" charset="0"/>
                        <a:cs typeface="Calibri" panose="020F0502020204030204" pitchFamily="34" charset="0"/>
                      </a:endParaRPr>
                    </a:p>
                  </a:txBody>
                  <a:tcPr marT="42545" marB="0" anchor="ctr">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marR="146685">
                        <a:lnSpc>
                          <a:spcPts val="1000"/>
                        </a:lnSpc>
                        <a:spcBef>
                          <a:spcPts val="434"/>
                        </a:spcBef>
                      </a:pPr>
                      <a:r>
                        <a:rPr sz="1050" b="0" i="0" dirty="0">
                          <a:solidFill>
                            <a:srgbClr val="231F20"/>
                          </a:solidFill>
                          <a:latin typeface="Calibri" panose="020F0502020204030204" pitchFamily="34" charset="0"/>
                          <a:cs typeface="Calibri" panose="020F0502020204030204" pitchFamily="34" charset="0"/>
                        </a:rPr>
                        <a:t>Local</a:t>
                      </a:r>
                      <a:r>
                        <a:rPr lang="en-US" sz="1050" b="0" i="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subject</a:t>
                      </a:r>
                      <a:r>
                        <a:rPr sz="1050" b="0" i="0" spc="-4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ID</a:t>
                      </a:r>
                      <a:endParaRPr sz="1050" b="0" i="0" dirty="0">
                        <a:latin typeface="Calibri" panose="020F0502020204030204" pitchFamily="34" charset="0"/>
                        <a:cs typeface="Calibri" panose="020F0502020204030204" pitchFamily="34" charset="0"/>
                      </a:endParaRPr>
                    </a:p>
                  </a:txBody>
                  <a:tcPr marT="55244" marB="0" anchor="ctr">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marR="48260">
                        <a:lnSpc>
                          <a:spcPts val="1000"/>
                        </a:lnSpc>
                        <a:spcBef>
                          <a:spcPts val="434"/>
                        </a:spcBef>
                      </a:pPr>
                      <a:r>
                        <a:rPr sz="1050" b="0" i="0" dirty="0">
                          <a:solidFill>
                            <a:srgbClr val="231F20"/>
                          </a:solidFill>
                          <a:latin typeface="Calibri" panose="020F0502020204030204" pitchFamily="34" charset="0"/>
                          <a:cs typeface="Calibri" panose="020F0502020204030204" pitchFamily="34" charset="0"/>
                        </a:rPr>
                        <a:t>The person </a:t>
                      </a:r>
                      <a:r>
                        <a:rPr sz="1050" b="0" i="0" spc="5" dirty="0">
                          <a:solidFill>
                            <a:srgbClr val="231F20"/>
                          </a:solidFill>
                          <a:latin typeface="Calibri" panose="020F0502020204030204" pitchFamily="34" charset="0"/>
                          <a:cs typeface="Calibri" panose="020F0502020204030204" pitchFamily="34" charset="0"/>
                        </a:rPr>
                        <a:t>local</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ID </a:t>
                      </a:r>
                      <a:r>
                        <a:rPr sz="1050" b="0" i="0" spc="5" dirty="0">
                          <a:solidFill>
                            <a:srgbClr val="231F20"/>
                          </a:solidFill>
                          <a:latin typeface="Calibri" panose="020F0502020204030204" pitchFamily="34" charset="0"/>
                          <a:cs typeface="Calibri" panose="020F0502020204030204" pitchFamily="34" charset="0"/>
                        </a:rPr>
                        <a:t>associated </a:t>
                      </a:r>
                      <a:r>
                        <a:rPr sz="1050" b="0" i="0" dirty="0">
                          <a:solidFill>
                            <a:srgbClr val="231F20"/>
                          </a:solidFill>
                          <a:latin typeface="Calibri" panose="020F0502020204030204" pitchFamily="34" charset="0"/>
                          <a:cs typeface="Calibri" panose="020F0502020204030204" pitchFamily="34" charset="0"/>
                        </a:rPr>
                        <a:t>with</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the</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case.</a:t>
                      </a:r>
                      <a:endParaRPr sz="1050" b="0" i="0" dirty="0">
                        <a:latin typeface="Calibri" panose="020F0502020204030204" pitchFamily="34" charset="0"/>
                        <a:cs typeface="Calibri" panose="020F0502020204030204" pitchFamily="34" charset="0"/>
                      </a:endParaRPr>
                    </a:p>
                  </a:txBody>
                  <a:tcPr marT="55244" marB="0" anchor="ctr">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871219">
                <a:tc>
                  <a:txBody>
                    <a:bodyPr/>
                    <a:lstStyle/>
                    <a:p>
                      <a:pPr marL="57150">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INV168</a:t>
                      </a:r>
                      <a:endParaRPr sz="1050" b="0" i="0" dirty="0">
                        <a:latin typeface="Calibri" panose="020F0502020204030204" pitchFamily="34" charset="0"/>
                        <a:cs typeface="Calibri" panose="020F0502020204030204" pitchFamily="34" charset="0"/>
                      </a:endParaRPr>
                    </a:p>
                  </a:txBody>
                  <a:tcPr marT="48895"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113664">
                        <a:lnSpc>
                          <a:spcPts val="1000"/>
                        </a:lnSpc>
                        <a:spcBef>
                          <a:spcPts val="484"/>
                        </a:spcBef>
                      </a:pPr>
                      <a:r>
                        <a:rPr sz="1050" b="0" i="0" spc="-30" dirty="0">
                          <a:solidFill>
                            <a:srgbClr val="231F20"/>
                          </a:solidFill>
                          <a:latin typeface="Calibri" panose="020F0502020204030204" pitchFamily="34" charset="0"/>
                          <a:cs typeface="Calibri" panose="020F0502020204030204" pitchFamily="34" charset="0"/>
                        </a:rPr>
                        <a:t>Text</a:t>
                      </a:r>
                      <a:r>
                        <a:rPr lang="en-US" sz="1050" b="0" i="0" spc="-3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(Alphanumeric</a:t>
                      </a:r>
                      <a:r>
                        <a:rPr lang="en-US" sz="1050" b="0" i="0" spc="0" dirty="0">
                          <a:solidFill>
                            <a:schemeClr val="tx1"/>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&lt;200</a:t>
                      </a:r>
                      <a:r>
                        <a:rPr lang="en-US" sz="1050" b="0" i="0" spc="0" dirty="0">
                          <a:solidFill>
                            <a:schemeClr val="tx1"/>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characters)</a:t>
                      </a:r>
                      <a:endParaRPr sz="1050" b="0" i="0" dirty="0">
                        <a:latin typeface="Calibri" panose="020F0502020204030204" pitchFamily="34" charset="0"/>
                        <a:cs typeface="Calibri" panose="020F0502020204030204" pitchFamily="34" charset="0"/>
                      </a:endParaRPr>
                    </a:p>
                  </a:txBody>
                  <a:tcPr marT="61594"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182880">
                        <a:lnSpc>
                          <a:spcPts val="1000"/>
                        </a:lnSpc>
                        <a:spcBef>
                          <a:spcPts val="484"/>
                        </a:spcBef>
                      </a:pPr>
                      <a:r>
                        <a:rPr sz="1050" b="0" i="0" dirty="0">
                          <a:solidFill>
                            <a:srgbClr val="231F20"/>
                          </a:solidFill>
                          <a:latin typeface="Calibri" panose="020F0502020204030204" pitchFamily="34" charset="0"/>
                          <a:cs typeface="Calibri" panose="020F0502020204030204" pitchFamily="34" charset="0"/>
                        </a:rPr>
                        <a:t>Local</a:t>
                      </a:r>
                      <a:r>
                        <a:rPr lang="en-US" sz="1050" b="0" i="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record</a:t>
                      </a:r>
                      <a:r>
                        <a:rPr sz="1050" b="0" i="0" spc="-5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ID</a:t>
                      </a:r>
                      <a:endParaRPr sz="1050" b="0" i="0" dirty="0">
                        <a:latin typeface="Calibri" panose="020F0502020204030204" pitchFamily="34" charset="0"/>
                        <a:cs typeface="Calibri" panose="020F0502020204030204" pitchFamily="34" charset="0"/>
                      </a:endParaRPr>
                    </a:p>
                  </a:txBody>
                  <a:tcPr marT="61594"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50800">
                        <a:lnSpc>
                          <a:spcPts val="1000"/>
                        </a:lnSpc>
                        <a:spcBef>
                          <a:spcPts val="484"/>
                        </a:spcBef>
                      </a:pPr>
                      <a:r>
                        <a:rPr sz="1050" b="0" i="0" dirty="0">
                          <a:solidFill>
                            <a:srgbClr val="231F20"/>
                          </a:solidFill>
                          <a:latin typeface="Calibri" panose="020F0502020204030204" pitchFamily="34" charset="0"/>
                          <a:cs typeface="Calibri" panose="020F0502020204030204" pitchFamily="34" charset="0"/>
                        </a:rPr>
                        <a:t>Sending </a:t>
                      </a:r>
                      <a:r>
                        <a:rPr sz="1050" b="0" i="0" spc="5" dirty="0">
                          <a:solidFill>
                            <a:srgbClr val="231F20"/>
                          </a:solidFill>
                          <a:latin typeface="Calibri" panose="020F0502020204030204" pitchFamily="34" charset="0"/>
                          <a:cs typeface="Calibri" panose="020F0502020204030204" pitchFamily="34" charset="0"/>
                        </a:rPr>
                        <a:t>system-</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assigned</a:t>
                      </a:r>
                      <a:r>
                        <a:rPr lang="en-US" sz="1050" b="0" i="0" spc="229"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local</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ID of</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the</a:t>
                      </a:r>
                      <a:r>
                        <a:rPr sz="1050" b="0" i="0" spc="5" dirty="0">
                          <a:solidFill>
                            <a:srgbClr val="231F20"/>
                          </a:solidFill>
                          <a:latin typeface="Calibri" panose="020F0502020204030204" pitchFamily="34" charset="0"/>
                          <a:cs typeface="Calibri" panose="020F0502020204030204" pitchFamily="34" charset="0"/>
                        </a:rPr>
                        <a:t> case</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5" dirty="0">
                          <a:solidFill>
                            <a:srgbClr val="231F20"/>
                          </a:solidFill>
                          <a:latin typeface="Calibri" panose="020F0502020204030204" pitchFamily="34" charset="0"/>
                          <a:cs typeface="Calibri" panose="020F0502020204030204" pitchFamily="34" charset="0"/>
                        </a:rPr>
                        <a:t> which</a:t>
                      </a:r>
                      <a:r>
                        <a:rPr lang="en-US" sz="1050" b="0" i="0" spc="5" dirty="0">
                          <a:solidFill>
                            <a:schemeClr val="tx1"/>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the subject </a:t>
                      </a:r>
                      <a:r>
                        <a:rPr sz="1050" b="0" i="0" spc="5" dirty="0">
                          <a:solidFill>
                            <a:srgbClr val="231F20"/>
                          </a:solidFill>
                          <a:latin typeface="Calibri" panose="020F0502020204030204" pitchFamily="34" charset="0"/>
                          <a:cs typeface="Calibri" panose="020F0502020204030204" pitchFamily="34" charset="0"/>
                        </a:rPr>
                        <a:t>is</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associated.</a:t>
                      </a:r>
                      <a:endParaRPr sz="1050" b="0" i="0" dirty="0">
                        <a:latin typeface="Calibri" panose="020F0502020204030204" pitchFamily="34" charset="0"/>
                        <a:cs typeface="Calibri" panose="020F0502020204030204" pitchFamily="34" charset="0"/>
                      </a:endParaRPr>
                    </a:p>
                  </a:txBody>
                  <a:tcPr marT="61594" marB="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744220">
                <a:tc>
                  <a:txBody>
                    <a:bodyPr/>
                    <a:lstStyle/>
                    <a:p>
                      <a:pPr marL="57150">
                        <a:lnSpc>
                          <a:spcPct val="100000"/>
                        </a:lnSpc>
                        <a:spcBef>
                          <a:spcPts val="385"/>
                        </a:spcBef>
                      </a:pPr>
                      <a:r>
                        <a:rPr sz="1050" b="0" i="0" dirty="0">
                          <a:solidFill>
                            <a:srgbClr val="231F20"/>
                          </a:solidFill>
                          <a:latin typeface="Calibri" panose="020F0502020204030204" pitchFamily="34" charset="0"/>
                          <a:cs typeface="Calibri" panose="020F0502020204030204" pitchFamily="34" charset="0"/>
                        </a:rPr>
                        <a:t>NOT116</a:t>
                      </a:r>
                      <a:endParaRPr sz="1050" b="0" i="0">
                        <a:latin typeface="Calibri" panose="020F0502020204030204" pitchFamily="34" charset="0"/>
                        <a:cs typeface="Calibri" panose="020F0502020204030204" pitchFamily="34" charset="0"/>
                      </a:endParaRPr>
                    </a:p>
                  </a:txBody>
                  <a:tcPr marT="48895" marB="0" anchor="ctr">
                    <a:lnR w="6350">
                      <a:solidFill>
                        <a:srgbClr val="005E6D"/>
                      </a:solidFill>
                      <a:prstDash val="solid"/>
                    </a:lnR>
                    <a:lnT w="6350">
                      <a:solidFill>
                        <a:srgbClr val="005E6D"/>
                      </a:solidFill>
                      <a:prstDash val="solid"/>
                    </a:lnT>
                    <a:solidFill>
                      <a:srgbClr val="FFFFFF"/>
                    </a:solidFill>
                  </a:tcPr>
                </a:tc>
                <a:tc>
                  <a:txBody>
                    <a:bodyPr/>
                    <a:lstStyle/>
                    <a:p>
                      <a:pPr marL="57150" marR="113664">
                        <a:lnSpc>
                          <a:spcPts val="1000"/>
                        </a:lnSpc>
                        <a:spcBef>
                          <a:spcPts val="484"/>
                        </a:spcBef>
                      </a:pPr>
                      <a:r>
                        <a:rPr sz="1050" b="0" i="0" dirty="0">
                          <a:solidFill>
                            <a:srgbClr val="231F20"/>
                          </a:solidFill>
                          <a:latin typeface="Calibri" panose="020F0502020204030204" pitchFamily="34" charset="0"/>
                          <a:cs typeface="Calibri" panose="020F0502020204030204" pitchFamily="34" charset="0"/>
                        </a:rPr>
                        <a:t>Coded </a:t>
                      </a:r>
                      <a:r>
                        <a:rPr sz="1050" b="0" i="0" spc="5" dirty="0">
                          <a:solidFill>
                            <a:srgbClr val="231F20"/>
                          </a:solidFill>
                          <a:latin typeface="Calibri" panose="020F0502020204030204" pitchFamily="34" charset="0"/>
                          <a:cs typeface="Calibri" panose="020F0502020204030204" pitchFamily="34" charset="0"/>
                        </a:rPr>
                        <a:t>value</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(Alphanumeric</a:t>
                      </a:r>
                      <a:r>
                        <a:rPr lang="en-US" sz="1050" b="0" i="0" spc="5" dirty="0">
                          <a:solidFill>
                            <a:schemeClr val="tx1"/>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&lt;20</a:t>
                      </a:r>
                      <a:r>
                        <a:rPr sz="1050" b="0" i="0" spc="-3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characters)</a:t>
                      </a:r>
                      <a:endParaRPr sz="1050" b="0" i="0" dirty="0">
                        <a:latin typeface="Calibri" panose="020F0502020204030204" pitchFamily="34" charset="0"/>
                        <a:cs typeface="Calibri" panose="020F0502020204030204" pitchFamily="34" charset="0"/>
                      </a:endParaRPr>
                    </a:p>
                  </a:txBody>
                  <a:tcPr marT="61594" marB="0" anchor="ctr">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57150">
                        <a:lnSpc>
                          <a:spcPts val="1040"/>
                        </a:lnSpc>
                        <a:spcBef>
                          <a:spcPts val="385"/>
                        </a:spcBef>
                      </a:pPr>
                      <a:r>
                        <a:rPr sz="1050" b="0" i="0" spc="5" dirty="0">
                          <a:solidFill>
                            <a:srgbClr val="231F20"/>
                          </a:solidFill>
                          <a:latin typeface="Calibri" panose="020F0502020204030204" pitchFamily="34" charset="0"/>
                          <a:cs typeface="Calibri" panose="020F0502020204030204" pitchFamily="34" charset="0"/>
                        </a:rPr>
                        <a:t>77968-6</a:t>
                      </a:r>
                      <a:r>
                        <a:rPr lang="en-US" sz="1050" b="0" i="0" spc="0" dirty="0">
                          <a:solidFill>
                            <a:schemeClr val="tx1"/>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National </a:t>
                      </a:r>
                      <a:r>
                        <a:rPr sz="1050" b="0" i="0" dirty="0">
                          <a:solidFill>
                            <a:srgbClr val="231F20"/>
                          </a:solidFill>
                          <a:latin typeface="Calibri" panose="020F0502020204030204" pitchFamily="34" charset="0"/>
                          <a:cs typeface="Calibri" panose="020F0502020204030204" pitchFamily="34" charset="0"/>
                        </a:rPr>
                        <a:t>Reporting</a:t>
                      </a:r>
                      <a:r>
                        <a:rPr sz="1050" b="0" i="0" spc="5" dirty="0">
                          <a:solidFill>
                            <a:srgbClr val="231F20"/>
                          </a:solidFill>
                          <a:latin typeface="Calibri" panose="020F0502020204030204" pitchFamily="34" charset="0"/>
                          <a:cs typeface="Calibri" panose="020F0502020204030204" pitchFamily="34" charset="0"/>
                        </a:rPr>
                        <a:t> Jurisdiction</a:t>
                      </a:r>
                      <a:endParaRPr sz="1050" b="0" i="0" dirty="0">
                        <a:latin typeface="Calibri" panose="020F0502020204030204" pitchFamily="34" charset="0"/>
                        <a:cs typeface="Calibri" panose="020F0502020204030204" pitchFamily="34" charset="0"/>
                      </a:endParaRPr>
                    </a:p>
                  </a:txBody>
                  <a:tcPr marT="48895" marB="0" anchor="ctr">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57150" marR="203835">
                        <a:lnSpc>
                          <a:spcPts val="1000"/>
                        </a:lnSpc>
                        <a:spcBef>
                          <a:spcPts val="484"/>
                        </a:spcBef>
                      </a:pPr>
                      <a:r>
                        <a:rPr sz="1050" b="0" i="0" spc="5" dirty="0">
                          <a:solidFill>
                            <a:srgbClr val="231F20"/>
                          </a:solidFill>
                          <a:latin typeface="Calibri" panose="020F0502020204030204" pitchFamily="34" charset="0"/>
                          <a:cs typeface="Calibri" panose="020F0502020204030204" pitchFamily="34" charset="0"/>
                        </a:rPr>
                        <a:t>National jurisdiction</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reporting </a:t>
                      </a:r>
                      <a:r>
                        <a:rPr sz="1050" b="0" i="0" spc="5" dirty="0">
                          <a:solidFill>
                            <a:srgbClr val="231F20"/>
                          </a:solidFill>
                          <a:latin typeface="Calibri" panose="020F0502020204030204" pitchFamily="34" charset="0"/>
                          <a:cs typeface="Calibri" panose="020F0502020204030204" pitchFamily="34" charset="0"/>
                        </a:rPr>
                        <a:t>the </a:t>
                      </a:r>
                      <a:r>
                        <a:rPr sz="1050" b="0" i="0" dirty="0">
                          <a:solidFill>
                            <a:srgbClr val="231F20"/>
                          </a:solidFill>
                          <a:latin typeface="Calibri" panose="020F0502020204030204" pitchFamily="34" charset="0"/>
                          <a:cs typeface="Calibri" panose="020F0502020204030204" pitchFamily="34" charset="0"/>
                        </a:rPr>
                        <a:t>notification </a:t>
                      </a:r>
                      <a:r>
                        <a:rPr sz="1050" b="0" i="0" spc="5" dirty="0">
                          <a:solidFill>
                            <a:srgbClr val="231F20"/>
                          </a:solidFill>
                          <a:latin typeface="Calibri" panose="020F0502020204030204" pitchFamily="34" charset="0"/>
                          <a:cs typeface="Calibri" panose="020F0502020204030204" pitchFamily="34" charset="0"/>
                        </a:rPr>
                        <a:t>to</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CDC.</a:t>
                      </a:r>
                      <a:endParaRPr sz="1050" b="0" i="0" dirty="0">
                        <a:latin typeface="Calibri" panose="020F0502020204030204" pitchFamily="34" charset="0"/>
                        <a:cs typeface="Calibri" panose="020F0502020204030204" pitchFamily="34" charset="0"/>
                      </a:endParaRPr>
                    </a:p>
                  </a:txBody>
                  <a:tcPr marT="61594" marB="0" anchor="ctr">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78650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C740-9DF1-8E44-84C4-8508180502FA}"/>
              </a:ext>
            </a:extLst>
          </p:cNvPr>
          <p:cNvSpPr>
            <a:spLocks noGrp="1"/>
          </p:cNvSpPr>
          <p:nvPr>
            <p:ph type="title"/>
          </p:nvPr>
        </p:nvSpPr>
        <p:spPr>
          <a:xfrm>
            <a:off x="838200" y="1013791"/>
            <a:ext cx="10515600" cy="851585"/>
          </a:xfrm>
        </p:spPr>
        <p:txBody>
          <a:bodyPr>
            <a:noAutofit/>
          </a:bodyPr>
          <a:lstStyle/>
          <a:p>
            <a:pPr marL="12700" marR="136525">
              <a:spcBef>
                <a:spcPts val="1120"/>
              </a:spcBef>
            </a:pPr>
            <a:br>
              <a:rPr lang="en-US" dirty="0"/>
            </a:br>
            <a:r>
              <a:rPr lang="en-US" dirty="0"/>
              <a:t>Table 5-4. Variables indicating outbreak source for hepatitis A cases notified to the National Notifiable Diseases Surveillance System (NNDSS) via the National Electronic Telecommunications System for Surveillance</a:t>
            </a:r>
            <a:br>
              <a:rPr lang="en-US" dirty="0"/>
            </a:br>
            <a:endParaRPr lang="en-US" dirty="0"/>
          </a:p>
        </p:txBody>
      </p:sp>
      <p:graphicFrame>
        <p:nvGraphicFramePr>
          <p:cNvPr id="4" name="Table 5-4">
            <a:extLst>
              <a:ext uri="{FF2B5EF4-FFF2-40B4-BE49-F238E27FC236}">
                <a16:creationId xmlns:a16="http://schemas.microsoft.com/office/drawing/2014/main" id="{5586CB62-4387-4041-986C-6E9B54B5F0D3}"/>
              </a:ext>
            </a:extLst>
          </p:cNvPr>
          <p:cNvGraphicFramePr>
            <a:graphicFrameLocks noGrp="1"/>
          </p:cNvGraphicFramePr>
          <p:nvPr>
            <p:extLst>
              <p:ext uri="{D42A27DB-BD31-4B8C-83A1-F6EECF244321}">
                <p14:modId xmlns:p14="http://schemas.microsoft.com/office/powerpoint/2010/main" val="205450364"/>
              </p:ext>
            </p:extLst>
          </p:nvPr>
        </p:nvGraphicFramePr>
        <p:xfrm>
          <a:off x="1160589" y="2049145"/>
          <a:ext cx="9870821" cy="2292610"/>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2382744">
                  <a:extLst>
                    <a:ext uri="{9D8B030D-6E8A-4147-A177-3AD203B41FA5}">
                      <a16:colId xmlns:a16="http://schemas.microsoft.com/office/drawing/2014/main" val="20000"/>
                    </a:ext>
                  </a:extLst>
                </a:gridCol>
                <a:gridCol w="1962237">
                  <a:extLst>
                    <a:ext uri="{9D8B030D-6E8A-4147-A177-3AD203B41FA5}">
                      <a16:colId xmlns:a16="http://schemas.microsoft.com/office/drawing/2014/main" val="20001"/>
                    </a:ext>
                  </a:extLst>
                </a:gridCol>
                <a:gridCol w="1709744">
                  <a:extLst>
                    <a:ext uri="{9D8B030D-6E8A-4147-A177-3AD203B41FA5}">
                      <a16:colId xmlns:a16="http://schemas.microsoft.com/office/drawing/2014/main" val="20002"/>
                    </a:ext>
                  </a:extLst>
                </a:gridCol>
                <a:gridCol w="3816096">
                  <a:extLst>
                    <a:ext uri="{9D8B030D-6E8A-4147-A177-3AD203B41FA5}">
                      <a16:colId xmlns:a16="http://schemas.microsoft.com/office/drawing/2014/main" val="20003"/>
                    </a:ext>
                  </a:extLst>
                </a:gridCol>
              </a:tblGrid>
              <a:tr h="458470">
                <a:tc>
                  <a:txBody>
                    <a:bodyPr/>
                    <a:lstStyle/>
                    <a:p>
                      <a:pPr marL="57150" algn="l"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CDC</a:t>
                      </a:r>
                      <a:r>
                        <a:rPr lang="en-US" sz="1200" b="1" i="0" kern="1200" spc="5" dirty="0">
                          <a:solidFill>
                            <a:srgbClr val="FFFFFF"/>
                          </a:solidFill>
                          <a:latin typeface="Calibri" panose="020F0502020204030204" pitchFamily="34" charset="0"/>
                          <a:ea typeface="+mn-ea"/>
                          <a:cs typeface="Calibri" panose="020F0502020204030204" pitchFamily="34" charset="0"/>
                        </a:rPr>
                        <a:t> </a:t>
                      </a:r>
                      <a:r>
                        <a:rPr sz="1200" b="1" i="0" kern="1200" spc="5" dirty="0">
                          <a:solidFill>
                            <a:srgbClr val="FFFFFF"/>
                          </a:solidFill>
                          <a:latin typeface="Calibri" panose="020F0502020204030204" pitchFamily="34" charset="0"/>
                          <a:ea typeface="+mn-ea"/>
                          <a:cs typeface="Calibri" panose="020F0502020204030204" pitchFamily="34" charset="0"/>
                        </a:rPr>
                        <a:t>Variable Name</a:t>
                      </a:r>
                    </a:p>
                  </a:txBody>
                  <a:tcPr marT="0" marB="0" anchor="ctr">
                    <a:lnR w="6350">
                      <a:solidFill>
                        <a:srgbClr val="FFFFFF"/>
                      </a:solidFill>
                      <a:prstDash val="solid"/>
                    </a:lnR>
                    <a:solidFill>
                      <a:srgbClr val="005E6D"/>
                    </a:solidFill>
                  </a:tcPr>
                </a:tc>
                <a:tc>
                  <a:txBody>
                    <a:bodyPr/>
                    <a:lstStyle/>
                    <a:p>
                      <a:pPr marL="57150" marR="64769" algn="l"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Position (Column/Length)</a:t>
                      </a:r>
                    </a:p>
                  </a:txBody>
                  <a:tcPr marT="0" marB="0" anchor="ctr">
                    <a:lnL w="6350">
                      <a:solidFill>
                        <a:srgbClr val="FFFFFF"/>
                      </a:solidFill>
                      <a:prstDash val="solid"/>
                    </a:lnL>
                    <a:lnR w="6350">
                      <a:solidFill>
                        <a:srgbClr val="FFFFFF"/>
                      </a:solidFill>
                      <a:prstDash val="solid"/>
                    </a:lnR>
                    <a:solidFill>
                      <a:srgbClr val="005E6D"/>
                    </a:solidFill>
                  </a:tcPr>
                </a:tc>
                <a:tc>
                  <a:txBody>
                    <a:bodyPr/>
                    <a:lstStyle/>
                    <a:p>
                      <a:pPr marL="57150" algn="l"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Description</a:t>
                      </a:r>
                    </a:p>
                  </a:txBody>
                  <a:tcPr marT="0" marB="0" anchor="ctr">
                    <a:lnL w="6350">
                      <a:solidFill>
                        <a:srgbClr val="FFFFFF"/>
                      </a:solidFill>
                      <a:prstDash val="solid"/>
                    </a:lnL>
                    <a:lnR w="6350">
                      <a:solidFill>
                        <a:srgbClr val="FFFFFF"/>
                      </a:solidFill>
                      <a:prstDash val="solid"/>
                    </a:lnR>
                    <a:solidFill>
                      <a:srgbClr val="005E6D"/>
                    </a:solidFill>
                  </a:tcPr>
                </a:tc>
                <a:tc>
                  <a:txBody>
                    <a:bodyPr/>
                    <a:lstStyle/>
                    <a:p>
                      <a:pPr marL="57150" marR="271145" algn="l"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Coding for Transmission to NNDSS</a:t>
                      </a:r>
                    </a:p>
                  </a:txBody>
                  <a:tcPr marT="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822071">
                <a:tc>
                  <a:txBody>
                    <a:bodyPr/>
                    <a:lstStyle/>
                    <a:p>
                      <a:pPr marL="57150" marR="299085" algn="just">
                        <a:lnSpc>
                          <a:spcPct val="100000"/>
                        </a:lnSpc>
                        <a:spcBef>
                          <a:spcPts val="434"/>
                        </a:spcBef>
                      </a:pPr>
                      <a:r>
                        <a:rPr sz="1050" b="0" i="0" spc="5" dirty="0">
                          <a:solidFill>
                            <a:srgbClr val="231F20"/>
                          </a:solidFill>
                          <a:latin typeface="Calibri" panose="020F0502020204030204" pitchFamily="34" charset="0"/>
                          <a:cs typeface="Calibri" panose="020F0502020204030204" pitchFamily="34" charset="0"/>
                        </a:rPr>
                        <a:t>Outbr</a:t>
                      </a:r>
                      <a:r>
                        <a:rPr lang="en-US" sz="1050" b="0" i="0" spc="5" dirty="0">
                          <a:solidFill>
                            <a:srgbClr val="231F20"/>
                          </a:solidFill>
                          <a:latin typeface="Calibri" panose="020F0502020204030204" pitchFamily="34" charset="0"/>
                          <a:cs typeface="Calibri" panose="020F0502020204030204" pitchFamily="34" charset="0"/>
                        </a:rPr>
                        <a:t>eak</a:t>
                      </a:r>
                      <a:r>
                        <a:rPr sz="1050" b="0" i="0" spc="5" dirty="0">
                          <a:solidFill>
                            <a:srgbClr val="231F20"/>
                          </a:solidFill>
                          <a:latin typeface="Calibri" panose="020F0502020204030204" pitchFamily="34" charset="0"/>
                          <a:cs typeface="Calibri" panose="020F0502020204030204" pitchFamily="34" charset="0"/>
                        </a:rPr>
                        <a:t> (Core Data)</a:t>
                      </a:r>
                      <a:endParaRPr sz="1050" b="0" i="0" dirty="0">
                        <a:latin typeface="Calibri" panose="020F0502020204030204" pitchFamily="34" charset="0"/>
                        <a:cs typeface="Calibri" panose="020F0502020204030204" pitchFamily="34" charset="0"/>
                      </a:endParaRPr>
                    </a:p>
                  </a:txBody>
                  <a:tcPr marT="55244" marB="0">
                    <a:lnR w="6350">
                      <a:solidFill>
                        <a:srgbClr val="005E6D"/>
                      </a:solidFill>
                      <a:prstDash val="solid"/>
                    </a:lnR>
                    <a:lnB w="6350">
                      <a:solidFill>
                        <a:srgbClr val="005E6D"/>
                      </a:solidFill>
                      <a:prstDash val="solid"/>
                    </a:lnB>
                    <a:solidFill>
                      <a:srgbClr val="FFFFFF"/>
                    </a:solidFill>
                  </a:tcPr>
                </a:tc>
                <a:tc>
                  <a:txBody>
                    <a:bodyPr/>
                    <a:lstStyle/>
                    <a:p>
                      <a:pPr marL="57150">
                        <a:lnSpc>
                          <a:spcPct val="100000"/>
                        </a:lnSpc>
                        <a:spcBef>
                          <a:spcPts val="335"/>
                        </a:spcBef>
                      </a:pPr>
                      <a:r>
                        <a:rPr sz="1050" b="0" i="0" spc="5" dirty="0">
                          <a:solidFill>
                            <a:srgbClr val="231F20"/>
                          </a:solidFill>
                          <a:latin typeface="Calibri" panose="020F0502020204030204" pitchFamily="34" charset="0"/>
                          <a:cs typeface="Calibri" panose="020F0502020204030204" pitchFamily="34" charset="0"/>
                        </a:rPr>
                        <a:t>55/1</a:t>
                      </a:r>
                      <a:endParaRPr sz="1050" b="0" i="0" dirty="0">
                        <a:latin typeface="Calibri" panose="020F0502020204030204" pitchFamily="34" charset="0"/>
                        <a:cs typeface="Calibri" panose="020F0502020204030204" pitchFamily="34" charset="0"/>
                      </a:endParaRPr>
                    </a:p>
                  </a:txBody>
                  <a:tcPr marT="42545" marB="0">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marR="112395">
                        <a:lnSpc>
                          <a:spcPct val="100000"/>
                        </a:lnSpc>
                        <a:spcBef>
                          <a:spcPts val="434"/>
                        </a:spcBef>
                      </a:pPr>
                      <a:r>
                        <a:rPr sz="1050" b="0" i="0" spc="-15" dirty="0">
                          <a:solidFill>
                            <a:srgbClr val="231F20"/>
                          </a:solidFill>
                          <a:latin typeface="Calibri" panose="020F0502020204030204" pitchFamily="34" charset="0"/>
                          <a:cs typeface="Calibri" panose="020F0502020204030204" pitchFamily="34" charset="0"/>
                        </a:rPr>
                        <a:t>Outbreak-</a:t>
                      </a:r>
                      <a:r>
                        <a:rPr sz="1050" b="0" i="0" spc="-10" dirty="0">
                          <a:solidFill>
                            <a:srgbClr val="231F20"/>
                          </a:solidFill>
                          <a:latin typeface="Calibri" panose="020F0502020204030204" pitchFamily="34" charset="0"/>
                          <a:cs typeface="Calibri" panose="020F0502020204030204" pitchFamily="34" charset="0"/>
                        </a:rPr>
                        <a:t>associated</a:t>
                      </a:r>
                      <a:endParaRPr sz="1050" b="0" i="0" dirty="0">
                        <a:latin typeface="Calibri" panose="020F0502020204030204" pitchFamily="34" charset="0"/>
                        <a:cs typeface="Calibri" panose="020F0502020204030204" pitchFamily="34" charset="0"/>
                      </a:endParaRPr>
                    </a:p>
                  </a:txBody>
                  <a:tcPr marT="55244" marB="0">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marR="107314">
                        <a:lnSpc>
                          <a:spcPct val="100000"/>
                        </a:lnSpc>
                        <a:spcBef>
                          <a:spcPts val="434"/>
                        </a:spcBef>
                      </a:pPr>
                      <a:r>
                        <a:rPr sz="1050" b="0" i="0" dirty="0">
                          <a:solidFill>
                            <a:srgbClr val="231F20"/>
                          </a:solidFill>
                          <a:latin typeface="Calibri" panose="020F0502020204030204" pitchFamily="34" charset="0"/>
                          <a:cs typeface="Calibri" panose="020F0502020204030204" pitchFamily="34" charset="0"/>
                        </a:rPr>
                        <a:t>Indicates </a:t>
                      </a:r>
                      <a:r>
                        <a:rPr sz="1050" b="0" i="0" spc="5" dirty="0">
                          <a:solidFill>
                            <a:srgbClr val="231F20"/>
                          </a:solidFill>
                          <a:latin typeface="Calibri" panose="020F0502020204030204" pitchFamily="34" charset="0"/>
                          <a:cs typeface="Calibri" panose="020F0502020204030204" pitchFamily="34" charset="0"/>
                        </a:rPr>
                        <a:t>whether</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the case-report </a:t>
                      </a:r>
                      <a:r>
                        <a:rPr sz="1050" b="0" i="0" spc="5" dirty="0">
                          <a:solidFill>
                            <a:srgbClr val="231F20"/>
                          </a:solidFill>
                          <a:latin typeface="Calibri" panose="020F0502020204030204" pitchFamily="34" charset="0"/>
                          <a:cs typeface="Calibri" panose="020F0502020204030204" pitchFamily="34" charset="0"/>
                        </a:rPr>
                        <a:t>was</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associated</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5" dirty="0">
                          <a:solidFill>
                            <a:srgbClr val="231F20"/>
                          </a:solidFill>
                          <a:latin typeface="Calibri" panose="020F0502020204030204" pitchFamily="34" charset="0"/>
                          <a:cs typeface="Calibri" panose="020F0502020204030204" pitchFamily="34" charset="0"/>
                        </a:rPr>
                        <a:t> an</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outbreak.</a:t>
                      </a:r>
                      <a:endParaRPr sz="1050" b="0" i="0" dirty="0">
                        <a:latin typeface="Calibri" panose="020F0502020204030204" pitchFamily="34" charset="0"/>
                        <a:cs typeface="Calibri" panose="020F0502020204030204" pitchFamily="34" charset="0"/>
                      </a:endParaRPr>
                    </a:p>
                    <a:p>
                      <a:pPr marL="57150" marR="68580">
                        <a:lnSpc>
                          <a:spcPct val="100000"/>
                        </a:lnSpc>
                      </a:pPr>
                      <a:r>
                        <a:rPr sz="1050" b="0" i="0" dirty="0">
                          <a:solidFill>
                            <a:srgbClr val="231F20"/>
                          </a:solidFill>
                          <a:latin typeface="Calibri" panose="020F0502020204030204" pitchFamily="34" charset="0"/>
                          <a:cs typeface="Calibri" panose="020F0502020204030204" pitchFamily="34" charset="0"/>
                        </a:rPr>
                        <a:t>1 = Case is outbreak-</a:t>
                      </a:r>
                      <a:r>
                        <a:rPr sz="1050" b="0" i="0" spc="5" dirty="0">
                          <a:solidFill>
                            <a:srgbClr val="231F20"/>
                          </a:solidFill>
                          <a:latin typeface="Calibri" panose="020F0502020204030204" pitchFamily="34" charset="0"/>
                          <a:cs typeface="Calibri" panose="020F0502020204030204" pitchFamily="34" charset="0"/>
                        </a:rPr>
                        <a:t>associated</a:t>
                      </a:r>
                      <a:endParaRPr sz="1050" b="0" i="0" dirty="0">
                        <a:latin typeface="Calibri" panose="020F0502020204030204" pitchFamily="34" charset="0"/>
                        <a:cs typeface="Calibri" panose="020F0502020204030204" pitchFamily="34" charset="0"/>
                      </a:endParaRPr>
                    </a:p>
                    <a:p>
                      <a:pPr marL="57150" marR="79375">
                        <a:lnSpc>
                          <a:spcPct val="100000"/>
                        </a:lnSpc>
                      </a:pPr>
                      <a:r>
                        <a:rPr sz="1050" b="0" i="0" dirty="0">
                          <a:solidFill>
                            <a:srgbClr val="231F20"/>
                          </a:solidFill>
                          <a:latin typeface="Calibri" panose="020F0502020204030204" pitchFamily="34" charset="0"/>
                          <a:cs typeface="Calibri" panose="020F0502020204030204" pitchFamily="34" charset="0"/>
                        </a:rPr>
                        <a:t>2</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Case</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is</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not</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outbreak-associated</a:t>
                      </a:r>
                      <a:r>
                        <a:rPr lang="en-US" sz="1050" b="0" i="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9</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Unknown</a:t>
                      </a:r>
                      <a:endParaRPr sz="1050" b="0" i="0" dirty="0">
                        <a:latin typeface="Calibri" panose="020F0502020204030204" pitchFamily="34" charset="0"/>
                        <a:cs typeface="Calibri" panose="020F0502020204030204" pitchFamily="34" charset="0"/>
                      </a:endParaRPr>
                    </a:p>
                  </a:txBody>
                  <a:tcPr marT="55244" marB="0">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1012069">
                <a:tc>
                  <a:txBody>
                    <a:bodyPr/>
                    <a:lstStyle/>
                    <a:p>
                      <a:pPr marL="57150" marR="73660">
                        <a:lnSpc>
                          <a:spcPct val="100000"/>
                        </a:lnSpc>
                        <a:spcBef>
                          <a:spcPts val="484"/>
                        </a:spcBef>
                      </a:pPr>
                      <a:r>
                        <a:rPr sz="1050" b="0" i="0" spc="5" dirty="0">
                          <a:solidFill>
                            <a:srgbClr val="231F20"/>
                          </a:solidFill>
                          <a:latin typeface="Calibri" panose="020F0502020204030204" pitchFamily="34" charset="0"/>
                          <a:cs typeface="Calibri" panose="020F0502020204030204" pitchFamily="34" charset="0"/>
                        </a:rPr>
                        <a:t>Outbreak (Hepatitis-Specific</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Data)</a:t>
                      </a:r>
                      <a:endParaRPr sz="1050" b="0" i="0" dirty="0">
                        <a:latin typeface="Calibri" panose="020F0502020204030204" pitchFamily="34" charset="0"/>
                        <a:cs typeface="Calibri" panose="020F0502020204030204" pitchFamily="34" charset="0"/>
                      </a:endParaRPr>
                    </a:p>
                  </a:txBody>
                  <a:tcPr marT="61594" marB="0">
                    <a:lnR w="6350">
                      <a:solidFill>
                        <a:srgbClr val="005E6D"/>
                      </a:solidFill>
                      <a:prstDash val="solid"/>
                    </a:lnR>
                    <a:lnT w="6350">
                      <a:solidFill>
                        <a:srgbClr val="005E6D"/>
                      </a:solidFill>
                      <a:prstDash val="solid"/>
                    </a:lnT>
                    <a:solidFill>
                      <a:srgbClr val="FFFFFF"/>
                    </a:solidFill>
                  </a:tcPr>
                </a:tc>
                <a:tc>
                  <a:txBody>
                    <a:bodyPr/>
                    <a:lstStyle/>
                    <a:p>
                      <a:pPr marL="57150">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82/1</a:t>
                      </a:r>
                      <a:endParaRPr sz="1050" b="0" i="0">
                        <a:latin typeface="Calibri" panose="020F0502020204030204" pitchFamily="34" charset="0"/>
                        <a:cs typeface="Calibri" panose="020F0502020204030204" pitchFamily="34" charset="0"/>
                      </a:endParaRPr>
                    </a:p>
                  </a:txBody>
                  <a:tcPr marT="48895" marB="0">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57150" marR="156845">
                        <a:lnSpc>
                          <a:spcPct val="100000"/>
                        </a:lnSpc>
                        <a:spcBef>
                          <a:spcPts val="484"/>
                        </a:spcBef>
                      </a:pPr>
                      <a:r>
                        <a:rPr sz="1050" b="0" i="0" spc="-10" dirty="0">
                          <a:solidFill>
                            <a:srgbClr val="231F20"/>
                          </a:solidFill>
                          <a:latin typeface="Calibri" panose="020F0502020204030204" pitchFamily="34" charset="0"/>
                          <a:cs typeface="Calibri" panose="020F0502020204030204" pitchFamily="34" charset="0"/>
                        </a:rPr>
                        <a:t>Common-source</a:t>
                      </a:r>
                      <a:r>
                        <a:rPr sz="1050" b="0" i="0" spc="-5" dirty="0">
                          <a:solidFill>
                            <a:srgbClr val="231F20"/>
                          </a:solidFill>
                          <a:latin typeface="Calibri" panose="020F0502020204030204" pitchFamily="34" charset="0"/>
                          <a:cs typeface="Calibri" panose="020F0502020204030204" pitchFamily="34" charset="0"/>
                        </a:rPr>
                        <a:t> </a:t>
                      </a:r>
                      <a:r>
                        <a:rPr sz="1050" b="0" i="0" spc="-10" dirty="0">
                          <a:solidFill>
                            <a:srgbClr val="231F20"/>
                          </a:solidFill>
                          <a:latin typeface="Calibri" panose="020F0502020204030204" pitchFamily="34" charset="0"/>
                          <a:cs typeface="Calibri" panose="020F0502020204030204" pitchFamily="34" charset="0"/>
                        </a:rPr>
                        <a:t>outbreak</a:t>
                      </a:r>
                      <a:endParaRPr sz="1050" b="0" i="0" dirty="0">
                        <a:latin typeface="Calibri" panose="020F0502020204030204" pitchFamily="34" charset="0"/>
                        <a:cs typeface="Calibri" panose="020F0502020204030204" pitchFamily="34" charset="0"/>
                      </a:endParaRPr>
                    </a:p>
                  </a:txBody>
                  <a:tcPr marT="61594" marB="0">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57150" marR="122555">
                        <a:lnSpc>
                          <a:spcPct val="100000"/>
                        </a:lnSpc>
                        <a:spcBef>
                          <a:spcPts val="484"/>
                        </a:spcBef>
                      </a:pPr>
                      <a:r>
                        <a:rPr sz="1050" b="0" i="0" spc="-10" dirty="0">
                          <a:solidFill>
                            <a:srgbClr val="231F20"/>
                          </a:solidFill>
                          <a:latin typeface="Calibri" panose="020F0502020204030204" pitchFamily="34" charset="0"/>
                          <a:cs typeface="Calibri" panose="020F0502020204030204" pitchFamily="34" charset="0"/>
                        </a:rPr>
                        <a:t>Was</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the</a:t>
                      </a:r>
                      <a:r>
                        <a:rPr sz="1050" b="0" i="0" spc="5" dirty="0">
                          <a:solidFill>
                            <a:srgbClr val="231F20"/>
                          </a:solidFill>
                          <a:latin typeface="Calibri" panose="020F0502020204030204" pitchFamily="34" charset="0"/>
                          <a:cs typeface="Calibri" panose="020F0502020204030204" pitchFamily="34" charset="0"/>
                        </a:rPr>
                        <a:t> patient</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suspected as </a:t>
                      </a:r>
                      <a:r>
                        <a:rPr sz="1050" b="0" i="0" spc="5" dirty="0">
                          <a:solidFill>
                            <a:srgbClr val="231F20"/>
                          </a:solidFill>
                          <a:latin typeface="Calibri" panose="020F0502020204030204" pitchFamily="34" charset="0"/>
                          <a:cs typeface="Calibri" panose="020F0502020204030204" pitchFamily="34" charset="0"/>
                        </a:rPr>
                        <a:t>being</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part of a </a:t>
                      </a:r>
                      <a:r>
                        <a:rPr sz="1050" b="0" i="0" spc="5" dirty="0">
                          <a:solidFill>
                            <a:srgbClr val="231F20"/>
                          </a:solidFill>
                          <a:latin typeface="Calibri" panose="020F0502020204030204" pitchFamily="34" charset="0"/>
                          <a:cs typeface="Calibri" panose="020F0502020204030204" pitchFamily="34" charset="0"/>
                        </a:rPr>
                        <a:t>common-</a:t>
                      </a:r>
                      <a:r>
                        <a:rPr sz="1050" b="0" i="0" dirty="0">
                          <a:solidFill>
                            <a:srgbClr val="231F20"/>
                          </a:solidFill>
                          <a:latin typeface="Calibri" panose="020F0502020204030204" pitchFamily="34" charset="0"/>
                          <a:cs typeface="Calibri" panose="020F0502020204030204" pitchFamily="34" charset="0"/>
                        </a:rPr>
                        <a:t>source</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outbreak?</a:t>
                      </a:r>
                      <a:endParaRPr sz="1050" b="0" i="0" dirty="0">
                        <a:latin typeface="Calibri" panose="020F0502020204030204" pitchFamily="34" charset="0"/>
                        <a:cs typeface="Calibri" panose="020F0502020204030204" pitchFamily="34" charset="0"/>
                      </a:endParaRPr>
                    </a:p>
                    <a:p>
                      <a:pPr marL="57150">
                        <a:lnSpc>
                          <a:spcPct val="100000"/>
                        </a:lnSpc>
                      </a:pPr>
                      <a:r>
                        <a:rPr sz="1050" b="0" i="0" dirty="0">
                          <a:solidFill>
                            <a:srgbClr val="231F20"/>
                          </a:solidFill>
                          <a:latin typeface="Calibri" panose="020F0502020204030204" pitchFamily="34" charset="0"/>
                          <a:cs typeface="Calibri" panose="020F0502020204030204" pitchFamily="34" charset="0"/>
                        </a:rPr>
                        <a:t>1</a:t>
                      </a:r>
                      <a:r>
                        <a:rPr sz="1050" b="0" i="0" spc="-3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t>
                      </a:r>
                      <a:r>
                        <a:rPr sz="1050" b="0" i="0" spc="-30" dirty="0">
                          <a:solidFill>
                            <a:srgbClr val="231F20"/>
                          </a:solidFill>
                          <a:latin typeface="Calibri" panose="020F0502020204030204" pitchFamily="34" charset="0"/>
                          <a:cs typeface="Calibri" panose="020F0502020204030204" pitchFamily="34" charset="0"/>
                        </a:rPr>
                        <a:t> </a:t>
                      </a:r>
                      <a:r>
                        <a:rPr sz="1050" b="0" i="0" spc="-35" dirty="0">
                          <a:solidFill>
                            <a:srgbClr val="231F20"/>
                          </a:solidFill>
                          <a:latin typeface="Calibri" panose="020F0502020204030204" pitchFamily="34" charset="0"/>
                          <a:cs typeface="Calibri" panose="020F0502020204030204" pitchFamily="34" charset="0"/>
                        </a:rPr>
                        <a:t>Yes</a:t>
                      </a:r>
                      <a:endParaRPr sz="1050" b="0" i="0" dirty="0">
                        <a:latin typeface="Calibri" panose="020F0502020204030204" pitchFamily="34" charset="0"/>
                        <a:cs typeface="Calibri" panose="020F0502020204030204" pitchFamily="34" charset="0"/>
                      </a:endParaRPr>
                    </a:p>
                    <a:p>
                      <a:pPr marL="57150">
                        <a:lnSpc>
                          <a:spcPct val="100000"/>
                        </a:lnSpc>
                      </a:pPr>
                      <a:r>
                        <a:rPr sz="1050" b="0" i="0" dirty="0">
                          <a:solidFill>
                            <a:srgbClr val="231F20"/>
                          </a:solidFill>
                          <a:latin typeface="Calibri" panose="020F0502020204030204" pitchFamily="34" charset="0"/>
                          <a:cs typeface="Calibri" panose="020F0502020204030204" pitchFamily="34" charset="0"/>
                        </a:rPr>
                        <a:t>2</a:t>
                      </a:r>
                      <a:r>
                        <a:rPr sz="1050" b="0" i="0" spc="-3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t>
                      </a:r>
                      <a:r>
                        <a:rPr sz="1050" b="0" i="0" spc="-3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No</a:t>
                      </a:r>
                      <a:endParaRPr sz="1050" b="0" i="0" dirty="0">
                        <a:latin typeface="Calibri" panose="020F0502020204030204" pitchFamily="34" charset="0"/>
                        <a:cs typeface="Calibri" panose="020F0502020204030204" pitchFamily="34" charset="0"/>
                      </a:endParaRPr>
                    </a:p>
                    <a:p>
                      <a:pPr marL="57150">
                        <a:lnSpc>
                          <a:spcPct val="100000"/>
                        </a:lnSpc>
                      </a:pPr>
                      <a:r>
                        <a:rPr sz="1050" b="0" i="0" dirty="0">
                          <a:solidFill>
                            <a:srgbClr val="231F20"/>
                          </a:solidFill>
                          <a:latin typeface="Calibri" panose="020F0502020204030204" pitchFamily="34" charset="0"/>
                          <a:cs typeface="Calibri" panose="020F0502020204030204" pitchFamily="34" charset="0"/>
                        </a:rPr>
                        <a:t>9</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Unknown</a:t>
                      </a:r>
                      <a:endParaRPr sz="1050" b="0" i="0" dirty="0">
                        <a:latin typeface="Calibri" panose="020F0502020204030204" pitchFamily="34" charset="0"/>
                        <a:cs typeface="Calibri" panose="020F0502020204030204" pitchFamily="34" charset="0"/>
                      </a:endParaRPr>
                    </a:p>
                  </a:txBody>
                  <a:tcPr marT="61594" marB="0">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62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1-3 Title">
            <a:extLst>
              <a:ext uri="{FF2B5EF4-FFF2-40B4-BE49-F238E27FC236}">
                <a16:creationId xmlns:a16="http://schemas.microsoft.com/office/drawing/2014/main" id="{DD6B20D7-CD61-C340-B21C-8B2FA39E0633}"/>
              </a:ext>
            </a:extLst>
          </p:cNvPr>
          <p:cNvSpPr>
            <a:spLocks noGrp="1"/>
          </p:cNvSpPr>
          <p:nvPr>
            <p:ph type="title"/>
          </p:nvPr>
        </p:nvSpPr>
        <p:spPr/>
        <p:txBody>
          <a:bodyPr>
            <a:normAutofit/>
          </a:bodyPr>
          <a:lstStyle/>
          <a:p>
            <a:r>
              <a:rPr lang="en-US" dirty="0"/>
              <a:t>Table 1-3. Epidemiologic risk behaviors, risk exposures, and groups at risk </a:t>
            </a:r>
            <a:br>
              <a:rPr lang="en-US" dirty="0"/>
            </a:br>
            <a:r>
              <a:rPr lang="en-US" dirty="0"/>
              <a:t>for hepatitis A, hepatitis B, and hepatitis C</a:t>
            </a:r>
          </a:p>
        </p:txBody>
      </p:sp>
      <p:graphicFrame>
        <p:nvGraphicFramePr>
          <p:cNvPr id="4" name="Table 1-3">
            <a:extLst>
              <a:ext uri="{FF2B5EF4-FFF2-40B4-BE49-F238E27FC236}">
                <a16:creationId xmlns:a16="http://schemas.microsoft.com/office/drawing/2014/main" id="{DA345E43-B66B-EB44-93A2-565864CCAA20}"/>
              </a:ext>
            </a:extLst>
          </p:cNvPr>
          <p:cNvGraphicFramePr>
            <a:graphicFrameLocks noGrp="1"/>
          </p:cNvGraphicFramePr>
          <p:nvPr>
            <p:extLst>
              <p:ext uri="{D42A27DB-BD31-4B8C-83A1-F6EECF244321}">
                <p14:modId xmlns:p14="http://schemas.microsoft.com/office/powerpoint/2010/main" val="2780706805"/>
              </p:ext>
            </p:extLst>
          </p:nvPr>
        </p:nvGraphicFramePr>
        <p:xfrm>
          <a:off x="995984" y="1743316"/>
          <a:ext cx="9568953" cy="3982283"/>
        </p:xfrm>
        <a:graphic>
          <a:graphicData uri="http://schemas.openxmlformats.org/drawingml/2006/table">
            <a:tbl>
              <a:tblPr firstRow="1" bandRow="1">
                <a:solidFill>
                  <a:srgbClr val="FFFFFF">
                    <a:alpha val="9804"/>
                  </a:srgbClr>
                </a:solidFill>
                <a:effectLst>
                  <a:outerShdw blurRad="177800" sx="102000" sy="102000" algn="ctr" rotWithShape="0">
                    <a:prstClr val="black">
                      <a:alpha val="10000"/>
                    </a:prstClr>
                  </a:outerShdw>
                </a:effectLst>
                <a:tableStyleId>{2D5ABB26-0587-4C30-8999-92F81FD0307C}</a:tableStyleId>
              </a:tblPr>
              <a:tblGrid>
                <a:gridCol w="3189651">
                  <a:extLst>
                    <a:ext uri="{9D8B030D-6E8A-4147-A177-3AD203B41FA5}">
                      <a16:colId xmlns:a16="http://schemas.microsoft.com/office/drawing/2014/main" val="20000"/>
                    </a:ext>
                  </a:extLst>
                </a:gridCol>
                <a:gridCol w="3189651">
                  <a:extLst>
                    <a:ext uri="{9D8B030D-6E8A-4147-A177-3AD203B41FA5}">
                      <a16:colId xmlns:a16="http://schemas.microsoft.com/office/drawing/2014/main" val="20001"/>
                    </a:ext>
                  </a:extLst>
                </a:gridCol>
                <a:gridCol w="3189651">
                  <a:extLst>
                    <a:ext uri="{9D8B030D-6E8A-4147-A177-3AD203B41FA5}">
                      <a16:colId xmlns:a16="http://schemas.microsoft.com/office/drawing/2014/main" val="20002"/>
                    </a:ext>
                  </a:extLst>
                </a:gridCol>
              </a:tblGrid>
              <a:tr h="308554">
                <a:tc>
                  <a:txBody>
                    <a:bodyPr/>
                    <a:lstStyle/>
                    <a:p>
                      <a:pPr marL="57150">
                        <a:lnSpc>
                          <a:spcPct val="100000"/>
                        </a:lnSpc>
                        <a:spcBef>
                          <a:spcPts val="580"/>
                        </a:spcBef>
                      </a:pPr>
                      <a:r>
                        <a:rPr sz="1200" b="1" i="0" dirty="0">
                          <a:solidFill>
                            <a:srgbClr val="FFFFFF"/>
                          </a:solidFill>
                          <a:latin typeface="Calibri" panose="020F0502020204030204" pitchFamily="34" charset="0"/>
                          <a:cs typeface="Calibri" panose="020F0502020204030204" pitchFamily="34" charset="0"/>
                        </a:rPr>
                        <a:t>Hepatitis</a:t>
                      </a:r>
                      <a:r>
                        <a:rPr sz="1200" b="1" i="0" spc="-15" dirty="0">
                          <a:solidFill>
                            <a:srgbClr val="FFFFFF"/>
                          </a:solidFill>
                          <a:latin typeface="Calibri" panose="020F0502020204030204" pitchFamily="34" charset="0"/>
                          <a:cs typeface="Calibri" panose="020F0502020204030204" pitchFamily="34" charset="0"/>
                        </a:rPr>
                        <a:t> </a:t>
                      </a:r>
                      <a:r>
                        <a:rPr sz="1200" b="1" i="0" dirty="0">
                          <a:solidFill>
                            <a:srgbClr val="FFFFFF"/>
                          </a:solidFill>
                          <a:latin typeface="Calibri" panose="020F0502020204030204" pitchFamily="34" charset="0"/>
                          <a:cs typeface="Calibri" panose="020F0502020204030204" pitchFamily="34" charset="0"/>
                        </a:rPr>
                        <a:t>A</a:t>
                      </a:r>
                      <a:endParaRPr sz="120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solidFill>
                      <a:srgbClr val="005E6D"/>
                    </a:solidFill>
                  </a:tcPr>
                </a:tc>
                <a:tc>
                  <a:txBody>
                    <a:bodyPr/>
                    <a:lstStyle/>
                    <a:p>
                      <a:pPr marL="57150">
                        <a:lnSpc>
                          <a:spcPct val="100000"/>
                        </a:lnSpc>
                        <a:spcBef>
                          <a:spcPts val="580"/>
                        </a:spcBef>
                      </a:pPr>
                      <a:r>
                        <a:rPr sz="1200" b="1" i="0" dirty="0">
                          <a:solidFill>
                            <a:srgbClr val="FFFFFF"/>
                          </a:solidFill>
                          <a:latin typeface="Calibri" panose="020F0502020204030204" pitchFamily="34" charset="0"/>
                          <a:cs typeface="Calibri" panose="020F0502020204030204" pitchFamily="34" charset="0"/>
                        </a:rPr>
                        <a:t>Hepatitis</a:t>
                      </a:r>
                      <a:r>
                        <a:rPr sz="1200" b="1" i="0" spc="-15" dirty="0">
                          <a:solidFill>
                            <a:srgbClr val="FFFFFF"/>
                          </a:solidFill>
                          <a:latin typeface="Calibri" panose="020F0502020204030204" pitchFamily="34" charset="0"/>
                          <a:cs typeface="Calibri" panose="020F0502020204030204" pitchFamily="34" charset="0"/>
                        </a:rPr>
                        <a:t> </a:t>
                      </a:r>
                      <a:r>
                        <a:rPr sz="1200" b="1" i="0" dirty="0">
                          <a:solidFill>
                            <a:srgbClr val="FFFFFF"/>
                          </a:solidFill>
                          <a:latin typeface="Calibri" panose="020F0502020204030204" pitchFamily="34" charset="0"/>
                          <a:cs typeface="Calibri" panose="020F0502020204030204" pitchFamily="34" charset="0"/>
                        </a:rPr>
                        <a:t>B</a:t>
                      </a:r>
                      <a:endParaRPr sz="120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lnR w="6350">
                      <a:solidFill>
                        <a:srgbClr val="FFFFFF"/>
                      </a:solidFill>
                      <a:prstDash val="solid"/>
                    </a:lnR>
                    <a:solidFill>
                      <a:srgbClr val="005E6D"/>
                    </a:solidFill>
                  </a:tcPr>
                </a:tc>
                <a:tc>
                  <a:txBody>
                    <a:bodyPr/>
                    <a:lstStyle/>
                    <a:p>
                      <a:pPr marL="57150">
                        <a:lnSpc>
                          <a:spcPct val="100000"/>
                        </a:lnSpc>
                        <a:spcBef>
                          <a:spcPts val="580"/>
                        </a:spcBef>
                      </a:pPr>
                      <a:r>
                        <a:rPr sz="1200" b="1" i="0" spc="10" dirty="0">
                          <a:solidFill>
                            <a:srgbClr val="FFFFFF"/>
                          </a:solidFill>
                          <a:latin typeface="Calibri" panose="020F0502020204030204" pitchFamily="34" charset="0"/>
                          <a:cs typeface="Calibri" panose="020F0502020204030204" pitchFamily="34" charset="0"/>
                        </a:rPr>
                        <a:t>Hepatitis</a:t>
                      </a:r>
                      <a:r>
                        <a:rPr sz="1200" b="1" i="0" dirty="0">
                          <a:solidFill>
                            <a:srgbClr val="FFFFFF"/>
                          </a:solidFill>
                          <a:latin typeface="Calibri" panose="020F0502020204030204" pitchFamily="34" charset="0"/>
                          <a:cs typeface="Calibri" panose="020F0502020204030204" pitchFamily="34" charset="0"/>
                        </a:rPr>
                        <a:t> C</a:t>
                      </a:r>
                      <a:endParaRPr sz="120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3520049">
                <a:tc>
                  <a:txBody>
                    <a:bodyPr/>
                    <a:lstStyle/>
                    <a:p>
                      <a:pPr marL="171450" indent="-114300" algn="l">
                        <a:lnSpc>
                          <a:spcPct val="100000"/>
                        </a:lnSpc>
                        <a:spcBef>
                          <a:spcPts val="36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Injection drug </a:t>
                      </a:r>
                      <a:r>
                        <a:rPr sz="1050" b="0" i="0" spc="5" dirty="0">
                          <a:solidFill>
                            <a:srgbClr val="231F20"/>
                          </a:solidFill>
                          <a:latin typeface="Calibri" panose="020F0502020204030204" pitchFamily="34" charset="0"/>
                          <a:cs typeface="Calibri" panose="020F0502020204030204" pitchFamily="34" charset="0"/>
                        </a:rPr>
                        <a:t>use</a:t>
                      </a:r>
                      <a:endParaRPr sz="1050" b="0" i="0" dirty="0">
                        <a:latin typeface="Calibri" panose="020F0502020204030204" pitchFamily="34" charset="0"/>
                        <a:cs typeface="Calibri" panose="020F0502020204030204" pitchFamily="34" charset="0"/>
                      </a:endParaRPr>
                    </a:p>
                    <a:p>
                      <a:pPr marL="171450" indent="-114300" algn="l">
                        <a:lnSpc>
                          <a:spcPct val="100000"/>
                        </a:lnSpc>
                        <a:spcBef>
                          <a:spcPts val="3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Non-injection</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drug</a:t>
                      </a:r>
                      <a:r>
                        <a:rPr sz="1050" b="0" i="0" spc="5" dirty="0">
                          <a:solidFill>
                            <a:srgbClr val="231F20"/>
                          </a:solidFill>
                          <a:latin typeface="Calibri" panose="020F0502020204030204" pitchFamily="34" charset="0"/>
                          <a:cs typeface="Calibri" panose="020F0502020204030204" pitchFamily="34" charset="0"/>
                        </a:rPr>
                        <a:t> use</a:t>
                      </a:r>
                      <a:endParaRPr sz="1050" b="0" i="0" dirty="0">
                        <a:latin typeface="Calibri" panose="020F0502020204030204" pitchFamily="34" charset="0"/>
                        <a:cs typeface="Calibri" panose="020F0502020204030204" pitchFamily="34" charset="0"/>
                      </a:endParaRPr>
                    </a:p>
                    <a:p>
                      <a:pPr marL="171450" indent="-114300" algn="l">
                        <a:lnSpc>
                          <a:spcPct val="100000"/>
                        </a:lnSpc>
                        <a:spcBef>
                          <a:spcPts val="370"/>
                        </a:spcBef>
                        <a:buChar char="•"/>
                        <a:tabLst>
                          <a:tab pos="171450" algn="l"/>
                        </a:tabLst>
                      </a:pPr>
                      <a:r>
                        <a:rPr sz="1050" b="0" i="0" spc="5" dirty="0">
                          <a:solidFill>
                            <a:srgbClr val="231F20"/>
                          </a:solidFill>
                          <a:latin typeface="Calibri" panose="020F0502020204030204" pitchFamily="34" charset="0"/>
                          <a:cs typeface="Calibri" panose="020F0502020204030204" pitchFamily="34" charset="0"/>
                        </a:rPr>
                        <a:t>Incarceration</a:t>
                      </a:r>
                      <a:endParaRPr sz="1050" b="0" i="0" dirty="0">
                        <a:latin typeface="Calibri" panose="020F0502020204030204" pitchFamily="34" charset="0"/>
                        <a:cs typeface="Calibri" panose="020F0502020204030204" pitchFamily="34" charset="0"/>
                      </a:endParaRPr>
                    </a:p>
                    <a:p>
                      <a:pPr marL="171450" marR="91440" indent="-114300" algn="l">
                        <a:lnSpc>
                          <a:spcPts val="1000"/>
                        </a:lnSpc>
                        <a:spcBef>
                          <a:spcPts val="4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Experience of </a:t>
                      </a:r>
                      <a:r>
                        <a:rPr sz="1050" b="0" i="0" spc="5" dirty="0">
                          <a:solidFill>
                            <a:srgbClr val="231F20"/>
                          </a:solidFill>
                          <a:latin typeface="Calibri" panose="020F0502020204030204" pitchFamily="34" charset="0"/>
                          <a:cs typeface="Calibri" panose="020F0502020204030204" pitchFamily="34" charset="0"/>
                        </a:rPr>
                        <a:t>homelessness/</a:t>
                      </a:r>
                      <a:r>
                        <a:rPr sz="1050" b="0" i="0" dirty="0">
                          <a:solidFill>
                            <a:srgbClr val="231F20"/>
                          </a:solidFill>
                          <a:latin typeface="Calibri" panose="020F0502020204030204" pitchFamily="34" charset="0"/>
                          <a:cs typeface="Calibri" panose="020F0502020204030204" pitchFamily="34" charset="0"/>
                        </a:rPr>
                        <a:t>unstable</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housing</a:t>
                      </a:r>
                      <a:endParaRPr sz="1050" b="0" i="0" dirty="0">
                        <a:latin typeface="Calibri" panose="020F0502020204030204" pitchFamily="34" charset="0"/>
                        <a:cs typeface="Calibri" panose="020F0502020204030204" pitchFamily="34" charset="0"/>
                      </a:endParaRPr>
                    </a:p>
                    <a:p>
                      <a:pPr marL="171450" marR="334645" indent="-114300" algn="l">
                        <a:lnSpc>
                          <a:spcPts val="1000"/>
                        </a:lnSpc>
                        <a:spcBef>
                          <a:spcPts val="4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Household contact </a:t>
                      </a:r>
                      <a:r>
                        <a:rPr sz="1050" b="0" i="0" spc="5" dirty="0">
                          <a:solidFill>
                            <a:srgbClr val="231F20"/>
                          </a:solidFill>
                          <a:latin typeface="Calibri" panose="020F0502020204030204" pitchFamily="34" charset="0"/>
                          <a:cs typeface="Calibri" panose="020F0502020204030204" pitchFamily="34" charset="0"/>
                        </a:rPr>
                        <a:t>(non-</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sexual)</a:t>
                      </a:r>
                      <a:endParaRPr sz="1050" b="0" i="0" dirty="0">
                        <a:latin typeface="Calibri" panose="020F0502020204030204" pitchFamily="34" charset="0"/>
                        <a:cs typeface="Calibri" panose="020F0502020204030204" pitchFamily="34" charset="0"/>
                      </a:endParaRPr>
                    </a:p>
                    <a:p>
                      <a:pPr marL="171450" marR="123189" indent="-114300" algn="l">
                        <a:lnSpc>
                          <a:spcPts val="1000"/>
                        </a:lnSpc>
                        <a:spcBef>
                          <a:spcPts val="4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Sexual contact with a </a:t>
                      </a:r>
                      <a:r>
                        <a:rPr sz="1050" b="0" i="0" spc="5" dirty="0">
                          <a:solidFill>
                            <a:srgbClr val="231F20"/>
                          </a:solidFill>
                          <a:latin typeface="Calibri" panose="020F0502020204030204" pitchFamily="34" charset="0"/>
                          <a:cs typeface="Calibri" panose="020F0502020204030204" pitchFamily="34" charset="0"/>
                        </a:rPr>
                        <a:t>person</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 confirmed or </a:t>
                      </a:r>
                      <a:r>
                        <a:rPr sz="1050" b="0" i="0" spc="5" dirty="0">
                          <a:solidFill>
                            <a:srgbClr val="231F20"/>
                          </a:solidFill>
                          <a:latin typeface="Calibri" panose="020F0502020204030204" pitchFamily="34" charset="0"/>
                          <a:cs typeface="Calibri" panose="020F0502020204030204" pitchFamily="34" charset="0"/>
                        </a:rPr>
                        <a:t>suspected</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hepatitis</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a:t>
                      </a:r>
                      <a:endParaRPr sz="1050" b="0" i="0" dirty="0">
                        <a:latin typeface="Calibri" panose="020F0502020204030204" pitchFamily="34" charset="0"/>
                        <a:cs typeface="Calibri" panose="020F0502020204030204" pitchFamily="34" charset="0"/>
                      </a:endParaRPr>
                    </a:p>
                    <a:p>
                      <a:pPr marL="171450" marR="93980" indent="-114300" algn="l">
                        <a:lnSpc>
                          <a:spcPts val="1000"/>
                        </a:lnSpc>
                        <a:spcBef>
                          <a:spcPts val="4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Sexual or other practices </a:t>
                      </a:r>
                      <a:r>
                        <a:rPr sz="1050" b="0" i="0" spc="5" dirty="0">
                          <a:solidFill>
                            <a:srgbClr val="231F20"/>
                          </a:solidFill>
                          <a:latin typeface="Calibri" panose="020F0502020204030204" pitchFamily="34" charset="0"/>
                          <a:cs typeface="Calibri" panose="020F0502020204030204" pitchFamily="34" charset="0"/>
                        </a:rPr>
                        <a:t>that</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lead</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to</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fecal-oral</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contact</a:t>
                      </a:r>
                      <a:endParaRPr sz="1050" b="0" i="0" dirty="0">
                        <a:latin typeface="Calibri" panose="020F0502020204030204" pitchFamily="34" charset="0"/>
                        <a:cs typeface="Calibri" panose="020F0502020204030204" pitchFamily="34" charset="0"/>
                      </a:endParaRPr>
                    </a:p>
                    <a:p>
                      <a:pPr marL="171450" indent="-114300" algn="l">
                        <a:lnSpc>
                          <a:spcPct val="100000"/>
                        </a:lnSpc>
                        <a:spcBef>
                          <a:spcPts val="3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Men</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who</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have</a:t>
                      </a:r>
                      <a:r>
                        <a:rPr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sex</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5" dirty="0">
                          <a:solidFill>
                            <a:srgbClr val="231F20"/>
                          </a:solidFill>
                          <a:latin typeface="Calibri" panose="020F0502020204030204" pitchFamily="34" charset="0"/>
                          <a:cs typeface="Calibri" panose="020F0502020204030204" pitchFamily="34" charset="0"/>
                        </a:rPr>
                        <a:t> men*</a:t>
                      </a:r>
                      <a:endParaRPr sz="1050" b="0" i="0" dirty="0">
                        <a:latin typeface="Calibri" panose="020F0502020204030204" pitchFamily="34" charset="0"/>
                        <a:cs typeface="Calibri" panose="020F0502020204030204" pitchFamily="34" charset="0"/>
                      </a:endParaRPr>
                    </a:p>
                    <a:p>
                      <a:pPr marL="171450" marR="250825" indent="-114300" algn="l">
                        <a:lnSpc>
                          <a:spcPts val="1000"/>
                        </a:lnSpc>
                        <a:spcBef>
                          <a:spcPts val="4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Exposure to </a:t>
                      </a:r>
                      <a:r>
                        <a:rPr sz="1050" b="0" i="0" spc="5" dirty="0">
                          <a:solidFill>
                            <a:srgbClr val="231F20"/>
                          </a:solidFill>
                          <a:latin typeface="Calibri" panose="020F0502020204030204" pitchFamily="34" charset="0"/>
                          <a:cs typeface="Calibri" panose="020F0502020204030204" pitchFamily="34" charset="0"/>
                        </a:rPr>
                        <a:t>contaminated</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food</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water</a:t>
                      </a:r>
                      <a:endParaRPr sz="1050" b="0" i="0" dirty="0">
                        <a:latin typeface="Calibri" panose="020F0502020204030204" pitchFamily="34" charset="0"/>
                        <a:cs typeface="Calibri" panose="020F0502020204030204" pitchFamily="34" charset="0"/>
                      </a:endParaRPr>
                    </a:p>
                    <a:p>
                      <a:pPr marL="171450" marR="237490" indent="-114300" algn="l">
                        <a:lnSpc>
                          <a:spcPts val="1000"/>
                        </a:lnSpc>
                        <a:spcBef>
                          <a:spcPts val="4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Close contacts</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of</a:t>
                      </a:r>
                      <a:r>
                        <a:rPr sz="1050" b="0" i="0" spc="5" dirty="0">
                          <a:solidFill>
                            <a:srgbClr val="231F20"/>
                          </a:solidFill>
                          <a:latin typeface="Calibri" panose="020F0502020204030204" pitchFamily="34" charset="0"/>
                          <a:cs typeface="Calibri" panose="020F0502020204030204" pitchFamily="34" charset="0"/>
                        </a:rPr>
                        <a:t> adopted</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children</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newly</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arriving</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from</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countries</a:t>
                      </a:r>
                      <a:r>
                        <a:rPr sz="1050" b="0" i="0" spc="229"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229"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high</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intermediate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hepatitis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a:t>
                      </a:r>
                      <a:r>
                        <a:rPr lang="en-US" sz="1050" b="0" i="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endemicity</a:t>
                      </a:r>
                      <a:endParaRPr sz="1050" b="0" i="0" dirty="0">
                        <a:latin typeface="Calibri" panose="020F0502020204030204" pitchFamily="34" charset="0"/>
                        <a:cs typeface="Calibri" panose="020F0502020204030204" pitchFamily="34" charset="0"/>
                      </a:endParaRPr>
                    </a:p>
                    <a:p>
                      <a:pPr marL="171450" marR="252729" indent="-114300" algn="l">
                        <a:lnSpc>
                          <a:spcPts val="1000"/>
                        </a:lnSpc>
                        <a:spcBef>
                          <a:spcPts val="4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International</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travel</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to</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high</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intermediate</a:t>
                      </a:r>
                      <a:r>
                        <a:rPr sz="1050" b="0" i="0" spc="5" dirty="0">
                          <a:solidFill>
                            <a:srgbClr val="231F20"/>
                          </a:solidFill>
                          <a:latin typeface="Calibri" panose="020F0502020204030204" pitchFamily="34" charset="0"/>
                          <a:cs typeface="Calibri" panose="020F0502020204030204" pitchFamily="34" charset="0"/>
                        </a:rPr>
                        <a:t> endemic countries</a:t>
                      </a:r>
                      <a:endParaRPr sz="1050" b="0" i="0" dirty="0">
                        <a:latin typeface="Calibri" panose="020F0502020204030204" pitchFamily="34" charset="0"/>
                        <a:cs typeface="Calibri" panose="020F0502020204030204" pitchFamily="34" charset="0"/>
                      </a:endParaRPr>
                    </a:p>
                  </a:txBody>
                  <a:tcPr marL="0" marR="0" marB="0">
                    <a:lnR w="6350">
                      <a:solidFill>
                        <a:srgbClr val="005E6D"/>
                      </a:solidFill>
                      <a:prstDash val="solid"/>
                    </a:lnR>
                    <a:solidFill>
                      <a:srgbClr val="FFFFFF"/>
                    </a:solidFill>
                  </a:tcPr>
                </a:tc>
                <a:tc>
                  <a:txBody>
                    <a:bodyPr/>
                    <a:lstStyle/>
                    <a:p>
                      <a:pPr marL="171450" indent="-114300">
                        <a:lnSpc>
                          <a:spcPct val="100000"/>
                        </a:lnSpc>
                        <a:spcBef>
                          <a:spcPts val="36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Injection drug </a:t>
                      </a:r>
                      <a:r>
                        <a:rPr sz="1050" b="0" i="0" spc="5" dirty="0">
                          <a:solidFill>
                            <a:srgbClr val="231F20"/>
                          </a:solidFill>
                          <a:latin typeface="Calibri" panose="020F0502020204030204" pitchFamily="34" charset="0"/>
                          <a:cs typeface="Calibri" panose="020F0502020204030204" pitchFamily="34" charset="0"/>
                        </a:rPr>
                        <a:t>use</a:t>
                      </a:r>
                      <a:endParaRPr sz="1050" b="0"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Non-injection</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drug</a:t>
                      </a:r>
                      <a:r>
                        <a:rPr sz="1050" b="0" i="0" spc="5" dirty="0">
                          <a:solidFill>
                            <a:srgbClr val="231F20"/>
                          </a:solidFill>
                          <a:latin typeface="Calibri" panose="020F0502020204030204" pitchFamily="34" charset="0"/>
                          <a:cs typeface="Calibri" panose="020F0502020204030204" pitchFamily="34" charset="0"/>
                        </a:rPr>
                        <a:t> use</a:t>
                      </a:r>
                      <a:endParaRPr sz="1050" b="0"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50" b="0" i="0" spc="5" dirty="0">
                          <a:solidFill>
                            <a:srgbClr val="231F20"/>
                          </a:solidFill>
                          <a:latin typeface="Calibri" panose="020F0502020204030204" pitchFamily="34" charset="0"/>
                          <a:cs typeface="Calibri" panose="020F0502020204030204" pitchFamily="34" charset="0"/>
                        </a:rPr>
                        <a:t>Incarceration</a:t>
                      </a:r>
                      <a:endParaRPr sz="1050" b="0" i="0" dirty="0">
                        <a:latin typeface="Calibri" panose="020F0502020204030204" pitchFamily="34" charset="0"/>
                        <a:cs typeface="Calibri" panose="020F0502020204030204" pitchFamily="34" charset="0"/>
                      </a:endParaRPr>
                    </a:p>
                    <a:p>
                      <a:pPr marL="171450" marR="457834" indent="-114300">
                        <a:lnSpc>
                          <a:spcPts val="1000"/>
                        </a:lnSpc>
                        <a:spcBef>
                          <a:spcPts val="4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Experience of </a:t>
                      </a:r>
                      <a:r>
                        <a:rPr sz="1050" b="0" i="0" spc="5" dirty="0">
                          <a:solidFill>
                            <a:srgbClr val="231F20"/>
                          </a:solidFill>
                          <a:latin typeface="Calibri" panose="020F0502020204030204" pitchFamily="34" charset="0"/>
                          <a:cs typeface="Calibri" panose="020F0502020204030204" pitchFamily="34" charset="0"/>
                        </a:rPr>
                        <a:t>homelessness/unstable</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housing</a:t>
                      </a:r>
                      <a:endParaRPr sz="1050" b="0" i="0" dirty="0">
                        <a:latin typeface="Calibri" panose="020F0502020204030204" pitchFamily="34" charset="0"/>
                        <a:cs typeface="Calibri" panose="020F0502020204030204" pitchFamily="34" charset="0"/>
                      </a:endParaRPr>
                    </a:p>
                    <a:p>
                      <a:pPr marL="171450" indent="-114300">
                        <a:lnSpc>
                          <a:spcPct val="100000"/>
                        </a:lnSpc>
                        <a:spcBef>
                          <a:spcPts val="350"/>
                        </a:spcBef>
                        <a:buChar char="•"/>
                        <a:tabLst>
                          <a:tab pos="171450" algn="l"/>
                        </a:tabLst>
                      </a:pPr>
                      <a:r>
                        <a:rPr sz="1050" b="0" i="0" spc="-5" dirty="0">
                          <a:solidFill>
                            <a:srgbClr val="231F20"/>
                          </a:solidFill>
                          <a:latin typeface="Calibri" panose="020F0502020204030204" pitchFamily="34" charset="0"/>
                          <a:cs typeface="Calibri" panose="020F0502020204030204" pitchFamily="34" charset="0"/>
                        </a:rPr>
                        <a:t>Surgery,</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dialysis,</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other</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medical</a:t>
                      </a:r>
                      <a:r>
                        <a:rPr sz="1050" b="0" i="0" spc="2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procedures</a:t>
                      </a:r>
                      <a:endParaRPr sz="1050" b="0" i="0" dirty="0">
                        <a:latin typeface="Calibri" panose="020F0502020204030204" pitchFamily="34" charset="0"/>
                        <a:cs typeface="Calibri" panose="020F0502020204030204" pitchFamily="34" charset="0"/>
                      </a:endParaRPr>
                    </a:p>
                    <a:p>
                      <a:pPr marL="171450" marR="293370" indent="-114300">
                        <a:lnSpc>
                          <a:spcPts val="1000"/>
                        </a:lnSpc>
                        <a:spcBef>
                          <a:spcPts val="4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IV</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infusions</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injections</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part</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of</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health</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care</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(inpatient</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outpatient)</a:t>
                      </a:r>
                      <a:endParaRPr sz="1050" b="0" i="0" dirty="0">
                        <a:latin typeface="Calibri" panose="020F0502020204030204" pitchFamily="34" charset="0"/>
                        <a:cs typeface="Calibri" panose="020F0502020204030204" pitchFamily="34" charset="0"/>
                      </a:endParaRPr>
                    </a:p>
                    <a:p>
                      <a:pPr marL="171450" marR="165735" indent="-114300">
                        <a:lnSpc>
                          <a:spcPts val="1000"/>
                        </a:lnSpc>
                        <a:spcBef>
                          <a:spcPts val="4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Accidental</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stick/puncture</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needle</a:t>
                      </a:r>
                      <a:r>
                        <a:rPr sz="1050" b="0" i="0" spc="2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or </a:t>
                      </a:r>
                      <a:r>
                        <a:rPr sz="1050" b="0" i="0" dirty="0">
                          <a:solidFill>
                            <a:srgbClr val="231F20"/>
                          </a:solidFill>
                          <a:latin typeface="Calibri" panose="020F0502020204030204" pitchFamily="34" charset="0"/>
                          <a:cs typeface="Calibri" panose="020F0502020204030204" pitchFamily="34" charset="0"/>
                        </a:rPr>
                        <a:t>other</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sharp</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object</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contaminated</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2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blood</a:t>
                      </a:r>
                      <a:endParaRPr sz="1050" b="0" i="0" dirty="0">
                        <a:latin typeface="Calibri" panose="020F0502020204030204" pitchFamily="34" charset="0"/>
                        <a:cs typeface="Calibri" panose="020F0502020204030204" pitchFamily="34" charset="0"/>
                      </a:endParaRPr>
                    </a:p>
                    <a:p>
                      <a:pPr marL="171450" marR="58419" indent="-114300">
                        <a:lnSpc>
                          <a:spcPts val="1000"/>
                        </a:lnSpc>
                        <a:spcBef>
                          <a:spcPts val="4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Receipt</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of</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blood</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transfusion,</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tissue</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product,</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organ</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transplant</a:t>
                      </a:r>
                      <a:endParaRPr sz="1050" b="0" i="0" dirty="0">
                        <a:latin typeface="Calibri" panose="020F0502020204030204" pitchFamily="34" charset="0"/>
                        <a:cs typeface="Calibri" panose="020F0502020204030204" pitchFamily="34" charset="0"/>
                      </a:endParaRPr>
                    </a:p>
                    <a:p>
                      <a:pPr marL="171450" marR="222250" indent="-114300">
                        <a:lnSpc>
                          <a:spcPts val="1000"/>
                        </a:lnSpc>
                        <a:spcBef>
                          <a:spcPts val="4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Sexual</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household</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contact</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person</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confirmed</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suspected</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hepatitis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a:t>
                      </a:r>
                      <a:endParaRPr sz="1050" b="0" i="0" dirty="0">
                        <a:latin typeface="Calibri" panose="020F0502020204030204" pitchFamily="34" charset="0"/>
                        <a:cs typeface="Calibri" panose="020F0502020204030204" pitchFamily="34" charset="0"/>
                      </a:endParaRPr>
                    </a:p>
                    <a:p>
                      <a:pPr marL="171450" indent="-114300">
                        <a:lnSpc>
                          <a:spcPct val="100000"/>
                        </a:lnSpc>
                        <a:spcBef>
                          <a:spcPts val="3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History</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of</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sexually</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transmitted</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infections</a:t>
                      </a:r>
                      <a:endParaRPr sz="1050" b="0"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Men</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who</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have</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sex</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5" dirty="0">
                          <a:solidFill>
                            <a:srgbClr val="231F20"/>
                          </a:solidFill>
                          <a:latin typeface="Calibri" panose="020F0502020204030204" pitchFamily="34" charset="0"/>
                          <a:cs typeface="Calibri" panose="020F0502020204030204" pitchFamily="34" charset="0"/>
                        </a:rPr>
                        <a:t> men*</a:t>
                      </a:r>
                      <a:endParaRPr sz="1050" b="0"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Birth</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to</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an</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infected</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gestational</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parent†</a:t>
                      </a:r>
                      <a:endParaRPr sz="1050" b="0"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Non-commercial</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tattoo</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body</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piercing</a:t>
                      </a:r>
                      <a:endParaRPr sz="1050" b="0" i="0" dirty="0">
                        <a:latin typeface="Calibri" panose="020F0502020204030204" pitchFamily="34" charset="0"/>
                        <a:cs typeface="Calibri" panose="020F0502020204030204" pitchFamily="34" charset="0"/>
                      </a:endParaRPr>
                    </a:p>
                    <a:p>
                      <a:pPr marL="171450" indent="-114300">
                        <a:lnSpc>
                          <a:spcPct val="100000"/>
                        </a:lnSpc>
                        <a:spcBef>
                          <a:spcPts val="3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Dental</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work</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oral</a:t>
                      </a:r>
                      <a:r>
                        <a:rPr sz="1050" b="0" i="0" spc="5" dirty="0">
                          <a:solidFill>
                            <a:srgbClr val="231F20"/>
                          </a:solidFill>
                          <a:latin typeface="Calibri" panose="020F0502020204030204" pitchFamily="34" charset="0"/>
                          <a:cs typeface="Calibri" panose="020F0502020204030204" pitchFamily="34" charset="0"/>
                        </a:rPr>
                        <a:t> surgery</a:t>
                      </a:r>
                      <a:endParaRPr sz="1050" b="0" i="0" dirty="0">
                        <a:latin typeface="Calibri" panose="020F0502020204030204" pitchFamily="34" charset="0"/>
                        <a:cs typeface="Calibri" panose="020F0502020204030204" pitchFamily="34" charset="0"/>
                      </a:endParaRPr>
                    </a:p>
                    <a:p>
                      <a:pPr marL="171450" marR="266700" indent="-114300">
                        <a:lnSpc>
                          <a:spcPts val="1000"/>
                        </a:lnSpc>
                        <a:spcBef>
                          <a:spcPts val="4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Other</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exposure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to</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blood</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bodily</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fluids</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(not</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including</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risk</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behaviors</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exposures</a:t>
                      </a:r>
                      <a:r>
                        <a:rPr lang="en-US" sz="1050" b="0" i="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listed</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above)</a:t>
                      </a:r>
                      <a:endParaRPr sz="1050" b="0" i="0" dirty="0">
                        <a:latin typeface="Calibri" panose="020F0502020204030204" pitchFamily="34" charset="0"/>
                        <a:cs typeface="Calibri" panose="020F0502020204030204" pitchFamily="34" charset="0"/>
                      </a:endParaRPr>
                    </a:p>
                  </a:txBody>
                  <a:tcPr marL="0" marR="0" marB="0">
                    <a:lnL w="6350">
                      <a:solidFill>
                        <a:srgbClr val="005E6D"/>
                      </a:solidFill>
                      <a:prstDash val="solid"/>
                    </a:lnL>
                    <a:lnR w="6350">
                      <a:solidFill>
                        <a:srgbClr val="005E6D"/>
                      </a:solidFill>
                      <a:prstDash val="solid"/>
                    </a:lnR>
                    <a:solidFill>
                      <a:srgbClr val="FFFFFF"/>
                    </a:solidFill>
                  </a:tcPr>
                </a:tc>
                <a:tc>
                  <a:txBody>
                    <a:bodyPr/>
                    <a:lstStyle/>
                    <a:p>
                      <a:pPr marL="171450" indent="-114300" algn="l">
                        <a:lnSpc>
                          <a:spcPct val="100000"/>
                        </a:lnSpc>
                        <a:spcBef>
                          <a:spcPts val="36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Injection drug </a:t>
                      </a:r>
                      <a:r>
                        <a:rPr sz="1050" b="0" i="0" spc="5" dirty="0">
                          <a:solidFill>
                            <a:srgbClr val="231F20"/>
                          </a:solidFill>
                          <a:latin typeface="Calibri" panose="020F0502020204030204" pitchFamily="34" charset="0"/>
                          <a:cs typeface="Calibri" panose="020F0502020204030204" pitchFamily="34" charset="0"/>
                        </a:rPr>
                        <a:t>use</a:t>
                      </a:r>
                      <a:endParaRPr sz="1050" b="0" i="0" dirty="0">
                        <a:latin typeface="Calibri" panose="020F0502020204030204" pitchFamily="34" charset="0"/>
                        <a:cs typeface="Calibri" panose="020F0502020204030204" pitchFamily="34" charset="0"/>
                      </a:endParaRPr>
                    </a:p>
                    <a:p>
                      <a:pPr marL="171450" indent="-114300" algn="l">
                        <a:lnSpc>
                          <a:spcPct val="100000"/>
                        </a:lnSpc>
                        <a:spcBef>
                          <a:spcPts val="3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Non-injection</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drug</a:t>
                      </a:r>
                      <a:r>
                        <a:rPr sz="1050" b="0" i="0" spc="5" dirty="0">
                          <a:solidFill>
                            <a:srgbClr val="231F20"/>
                          </a:solidFill>
                          <a:latin typeface="Calibri" panose="020F0502020204030204" pitchFamily="34" charset="0"/>
                          <a:cs typeface="Calibri" panose="020F0502020204030204" pitchFamily="34" charset="0"/>
                        </a:rPr>
                        <a:t> use</a:t>
                      </a:r>
                      <a:endParaRPr sz="1050" b="0" i="0" dirty="0">
                        <a:latin typeface="Calibri" panose="020F0502020204030204" pitchFamily="34" charset="0"/>
                        <a:cs typeface="Calibri" panose="020F0502020204030204" pitchFamily="34" charset="0"/>
                      </a:endParaRPr>
                    </a:p>
                    <a:p>
                      <a:pPr marL="171450" indent="-114300" algn="l">
                        <a:lnSpc>
                          <a:spcPct val="100000"/>
                        </a:lnSpc>
                        <a:spcBef>
                          <a:spcPts val="370"/>
                        </a:spcBef>
                        <a:buChar char="•"/>
                        <a:tabLst>
                          <a:tab pos="171450" algn="l"/>
                        </a:tabLst>
                      </a:pPr>
                      <a:r>
                        <a:rPr sz="1050" b="0" i="0" spc="5" dirty="0">
                          <a:solidFill>
                            <a:srgbClr val="231F20"/>
                          </a:solidFill>
                          <a:latin typeface="Calibri" panose="020F0502020204030204" pitchFamily="34" charset="0"/>
                          <a:cs typeface="Calibri" panose="020F0502020204030204" pitchFamily="34" charset="0"/>
                        </a:rPr>
                        <a:t>Incarceration</a:t>
                      </a:r>
                      <a:endParaRPr sz="1050" b="0" i="0" dirty="0">
                        <a:latin typeface="Calibri" panose="020F0502020204030204" pitchFamily="34" charset="0"/>
                        <a:cs typeface="Calibri" panose="020F0502020204030204" pitchFamily="34" charset="0"/>
                      </a:endParaRPr>
                    </a:p>
                    <a:p>
                      <a:pPr marL="171450" marR="170180" indent="-114300" algn="l">
                        <a:lnSpc>
                          <a:spcPts val="1000"/>
                        </a:lnSpc>
                        <a:spcBef>
                          <a:spcPts val="4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Experience of </a:t>
                      </a:r>
                      <a:r>
                        <a:rPr sz="1050" b="0" i="0" spc="5" dirty="0">
                          <a:solidFill>
                            <a:srgbClr val="231F20"/>
                          </a:solidFill>
                          <a:latin typeface="Calibri" panose="020F0502020204030204" pitchFamily="34" charset="0"/>
                          <a:cs typeface="Calibri" panose="020F0502020204030204" pitchFamily="34" charset="0"/>
                        </a:rPr>
                        <a:t>homelessness/unstable</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housing</a:t>
                      </a:r>
                      <a:endParaRPr sz="1050" b="0" i="0" dirty="0">
                        <a:latin typeface="Calibri" panose="020F0502020204030204" pitchFamily="34" charset="0"/>
                        <a:cs typeface="Calibri" panose="020F0502020204030204" pitchFamily="34" charset="0"/>
                      </a:endParaRPr>
                    </a:p>
                    <a:p>
                      <a:pPr marL="171450" marR="387985" indent="-114300" algn="l">
                        <a:lnSpc>
                          <a:spcPts val="1000"/>
                        </a:lnSpc>
                        <a:spcBef>
                          <a:spcPts val="450"/>
                        </a:spcBef>
                        <a:buChar char="•"/>
                        <a:tabLst>
                          <a:tab pos="171450" algn="l"/>
                        </a:tabLst>
                      </a:pPr>
                      <a:r>
                        <a:rPr sz="1050" b="0" i="0" spc="-5" dirty="0">
                          <a:solidFill>
                            <a:srgbClr val="231F20"/>
                          </a:solidFill>
                          <a:latin typeface="Calibri" panose="020F0502020204030204" pitchFamily="34" charset="0"/>
                          <a:cs typeface="Calibri" panose="020F0502020204030204" pitchFamily="34" charset="0"/>
                        </a:rPr>
                        <a:t>Surgery,</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dialysis,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other</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medical</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procedures</a:t>
                      </a:r>
                      <a:endParaRPr sz="1050" b="0" i="0" dirty="0">
                        <a:latin typeface="Calibri" panose="020F0502020204030204" pitchFamily="34" charset="0"/>
                        <a:cs typeface="Calibri" panose="020F0502020204030204" pitchFamily="34" charset="0"/>
                      </a:endParaRPr>
                    </a:p>
                    <a:p>
                      <a:pPr marL="171450" marR="314960" indent="-114300" algn="l">
                        <a:lnSpc>
                          <a:spcPts val="1000"/>
                        </a:lnSpc>
                        <a:spcBef>
                          <a:spcPts val="4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IV</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infusions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injections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part</a:t>
                      </a:r>
                      <a:r>
                        <a:rPr sz="1050" b="0" i="0" spc="2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of</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health</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care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(inpatient</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outpatient)</a:t>
                      </a:r>
                      <a:endParaRPr sz="1050" b="0" i="0" dirty="0">
                        <a:latin typeface="Calibri" panose="020F0502020204030204" pitchFamily="34" charset="0"/>
                        <a:cs typeface="Calibri" panose="020F0502020204030204" pitchFamily="34" charset="0"/>
                      </a:endParaRPr>
                    </a:p>
                    <a:p>
                      <a:pPr marL="171450" marR="66040" indent="-114300" algn="l">
                        <a:lnSpc>
                          <a:spcPts val="1000"/>
                        </a:lnSpc>
                        <a:spcBef>
                          <a:spcPts val="4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Accidental stick/puncture with a </a:t>
                      </a:r>
                      <a:r>
                        <a:rPr sz="1050" b="0" i="0" spc="5" dirty="0">
                          <a:solidFill>
                            <a:srgbClr val="231F20"/>
                          </a:solidFill>
                          <a:latin typeface="Calibri" panose="020F0502020204030204" pitchFamily="34" charset="0"/>
                          <a:cs typeface="Calibri" panose="020F0502020204030204" pitchFamily="34" charset="0"/>
                        </a:rPr>
                        <a:t>needle</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 other sharp object contaminated </a:t>
                      </a:r>
                      <a:r>
                        <a:rPr sz="1050" b="0" i="0" spc="5" dirty="0">
                          <a:solidFill>
                            <a:srgbClr val="231F20"/>
                          </a:solidFill>
                          <a:latin typeface="Calibri" panose="020F0502020204030204" pitchFamily="34" charset="0"/>
                          <a:cs typeface="Calibri" panose="020F0502020204030204" pitchFamily="34" charset="0"/>
                        </a:rPr>
                        <a:t>with</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blood</a:t>
                      </a:r>
                      <a:endParaRPr sz="1050" b="0" i="0" dirty="0">
                        <a:latin typeface="Calibri" panose="020F0502020204030204" pitchFamily="34" charset="0"/>
                        <a:cs typeface="Calibri" panose="020F0502020204030204" pitchFamily="34" charset="0"/>
                      </a:endParaRPr>
                    </a:p>
                    <a:p>
                      <a:pPr marL="171450" marR="224154" indent="-114300" algn="l">
                        <a:lnSpc>
                          <a:spcPts val="1000"/>
                        </a:lnSpc>
                        <a:spcBef>
                          <a:spcPts val="4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Receipt of a blood transfusion, </a:t>
                      </a:r>
                      <a:r>
                        <a:rPr sz="1050" b="0" i="0" spc="5" dirty="0">
                          <a:solidFill>
                            <a:srgbClr val="231F20"/>
                          </a:solidFill>
                          <a:latin typeface="Calibri" panose="020F0502020204030204" pitchFamily="34" charset="0"/>
                          <a:cs typeface="Calibri" panose="020F0502020204030204" pitchFamily="34" charset="0"/>
                        </a:rPr>
                        <a:t>tissue</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product,</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organ</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transplant</a:t>
                      </a:r>
                      <a:endParaRPr sz="1050" b="0" i="0" dirty="0">
                        <a:latin typeface="Calibri" panose="020F0502020204030204" pitchFamily="34" charset="0"/>
                        <a:cs typeface="Calibri" panose="020F0502020204030204" pitchFamily="34" charset="0"/>
                      </a:endParaRPr>
                    </a:p>
                    <a:p>
                      <a:pPr marL="171450" indent="-114300" algn="l">
                        <a:lnSpc>
                          <a:spcPct val="100000"/>
                        </a:lnSpc>
                        <a:spcBef>
                          <a:spcPts val="3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HIV</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infection‡</a:t>
                      </a:r>
                      <a:endParaRPr sz="1050" b="0" i="0" dirty="0">
                        <a:latin typeface="Calibri" panose="020F0502020204030204" pitchFamily="34" charset="0"/>
                        <a:cs typeface="Calibri" panose="020F0502020204030204" pitchFamily="34" charset="0"/>
                      </a:endParaRPr>
                    </a:p>
                    <a:p>
                      <a:pPr marL="171450" marR="105410" indent="-114300" algn="l">
                        <a:lnSpc>
                          <a:spcPts val="1000"/>
                        </a:lnSpc>
                        <a:spcBef>
                          <a:spcPts val="4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Sexual</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practices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that</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result</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exposure</a:t>
                      </a:r>
                      <a:r>
                        <a:rPr lang="en-US" sz="1050" b="0" i="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to</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blood</a:t>
                      </a:r>
                      <a:endParaRPr sz="1050" b="0" i="0" dirty="0">
                        <a:latin typeface="Calibri" panose="020F0502020204030204" pitchFamily="34" charset="0"/>
                        <a:cs typeface="Calibri" panose="020F0502020204030204" pitchFamily="34" charset="0"/>
                      </a:endParaRPr>
                    </a:p>
                    <a:p>
                      <a:pPr marL="171450" indent="-114300" algn="l">
                        <a:lnSpc>
                          <a:spcPct val="100000"/>
                        </a:lnSpc>
                        <a:spcBef>
                          <a:spcPts val="35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Birth</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to</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an</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infected</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gestational</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parent†</a:t>
                      </a:r>
                      <a:endParaRPr sz="1050" b="0" i="0" dirty="0">
                        <a:latin typeface="Calibri" panose="020F0502020204030204" pitchFamily="34" charset="0"/>
                        <a:cs typeface="Calibri" panose="020F0502020204030204" pitchFamily="34" charset="0"/>
                      </a:endParaRPr>
                    </a:p>
                    <a:p>
                      <a:pPr marL="171450" indent="-114300" algn="l">
                        <a:lnSpc>
                          <a:spcPct val="100000"/>
                        </a:lnSpc>
                        <a:spcBef>
                          <a:spcPts val="3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Non-commercial</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tattoo</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body</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piercing</a:t>
                      </a:r>
                      <a:endParaRPr sz="1050" b="0" i="0" dirty="0">
                        <a:latin typeface="Calibri" panose="020F0502020204030204" pitchFamily="34" charset="0"/>
                        <a:cs typeface="Calibri" panose="020F0502020204030204" pitchFamily="34" charset="0"/>
                      </a:endParaRPr>
                    </a:p>
                    <a:p>
                      <a:pPr marL="171450" indent="-114300" algn="l">
                        <a:lnSpc>
                          <a:spcPct val="100000"/>
                        </a:lnSpc>
                        <a:spcBef>
                          <a:spcPts val="370"/>
                        </a:spcBef>
                        <a:buChar char="•"/>
                        <a:tabLst>
                          <a:tab pos="171450" algn="l"/>
                        </a:tabLst>
                      </a:pPr>
                      <a:r>
                        <a:rPr sz="1050" b="0" i="0" dirty="0">
                          <a:solidFill>
                            <a:srgbClr val="231F20"/>
                          </a:solidFill>
                          <a:latin typeface="Calibri" panose="020F0502020204030204" pitchFamily="34" charset="0"/>
                          <a:cs typeface="Calibri" panose="020F0502020204030204" pitchFamily="34" charset="0"/>
                        </a:rPr>
                        <a:t>Dental</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work</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oral</a:t>
                      </a:r>
                      <a:r>
                        <a:rPr sz="1050" b="0" i="0" spc="5" dirty="0">
                          <a:solidFill>
                            <a:srgbClr val="231F20"/>
                          </a:solidFill>
                          <a:latin typeface="Calibri" panose="020F0502020204030204" pitchFamily="34" charset="0"/>
                          <a:cs typeface="Calibri" panose="020F0502020204030204" pitchFamily="34" charset="0"/>
                        </a:rPr>
                        <a:t> surgery</a:t>
                      </a:r>
                      <a:endParaRPr sz="1050" b="0" i="0" dirty="0">
                        <a:latin typeface="Calibri" panose="020F0502020204030204" pitchFamily="34" charset="0"/>
                        <a:cs typeface="Calibri" panose="020F0502020204030204" pitchFamily="34" charset="0"/>
                      </a:endParaRPr>
                    </a:p>
                    <a:p>
                      <a:pPr marL="171450" marR="109220" indent="-114300" algn="l">
                        <a:lnSpc>
                          <a:spcPts val="1000"/>
                        </a:lnSpc>
                        <a:spcBef>
                          <a:spcPts val="470"/>
                        </a:spcBef>
                        <a:buChar char="•"/>
                        <a:tabLst>
                          <a:tab pos="171450" algn="l"/>
                        </a:tabLst>
                      </a:pPr>
                      <a:r>
                        <a:rPr sz="1050" b="0" i="0" spc="-10" dirty="0">
                          <a:solidFill>
                            <a:srgbClr val="231F20"/>
                          </a:solidFill>
                          <a:latin typeface="Calibri" panose="020F0502020204030204" pitchFamily="34" charset="0"/>
                          <a:cs typeface="Calibri" panose="020F0502020204030204" pitchFamily="34" charset="0"/>
                        </a:rPr>
                        <a:t>Other </a:t>
                      </a:r>
                      <a:r>
                        <a:rPr sz="1050" b="0" i="0" spc="-15" dirty="0">
                          <a:solidFill>
                            <a:srgbClr val="231F20"/>
                          </a:solidFill>
                          <a:latin typeface="Calibri" panose="020F0502020204030204" pitchFamily="34" charset="0"/>
                          <a:cs typeface="Calibri" panose="020F0502020204030204" pitchFamily="34" charset="0"/>
                        </a:rPr>
                        <a:t>exposure </a:t>
                      </a:r>
                      <a:r>
                        <a:rPr sz="1050" b="0" i="0" spc="-5" dirty="0">
                          <a:solidFill>
                            <a:srgbClr val="231F20"/>
                          </a:solidFill>
                          <a:latin typeface="Calibri" panose="020F0502020204030204" pitchFamily="34" charset="0"/>
                          <a:cs typeface="Calibri" panose="020F0502020204030204" pitchFamily="34" charset="0"/>
                        </a:rPr>
                        <a:t>to </a:t>
                      </a:r>
                      <a:r>
                        <a:rPr sz="1050" b="0" i="0" spc="-10" dirty="0">
                          <a:solidFill>
                            <a:srgbClr val="231F20"/>
                          </a:solidFill>
                          <a:latin typeface="Calibri" panose="020F0502020204030204" pitchFamily="34" charset="0"/>
                          <a:cs typeface="Calibri" panose="020F0502020204030204" pitchFamily="34" charset="0"/>
                        </a:rPr>
                        <a:t>blood (not including</a:t>
                      </a:r>
                      <a:r>
                        <a:rPr sz="1050" b="0" i="0" spc="-5" dirty="0">
                          <a:solidFill>
                            <a:srgbClr val="231F20"/>
                          </a:solidFill>
                          <a:latin typeface="Calibri" panose="020F0502020204030204" pitchFamily="34" charset="0"/>
                          <a:cs typeface="Calibri" panose="020F0502020204030204" pitchFamily="34" charset="0"/>
                        </a:rPr>
                        <a:t> </a:t>
                      </a:r>
                      <a:r>
                        <a:rPr sz="1050" b="0" i="0" spc="-10" dirty="0">
                          <a:solidFill>
                            <a:srgbClr val="231F20"/>
                          </a:solidFill>
                          <a:latin typeface="Calibri" panose="020F0502020204030204" pitchFamily="34" charset="0"/>
                          <a:cs typeface="Calibri" panose="020F0502020204030204" pitchFamily="34" charset="0"/>
                        </a:rPr>
                        <a:t>risk</a:t>
                      </a:r>
                      <a:r>
                        <a:rPr sz="1050" b="0" i="0" spc="-30" dirty="0">
                          <a:solidFill>
                            <a:srgbClr val="231F20"/>
                          </a:solidFill>
                          <a:latin typeface="Calibri" panose="020F0502020204030204" pitchFamily="34" charset="0"/>
                          <a:cs typeface="Calibri" panose="020F0502020204030204" pitchFamily="34" charset="0"/>
                        </a:rPr>
                        <a:t> </a:t>
                      </a:r>
                      <a:r>
                        <a:rPr sz="1050" b="0" i="0" spc="-10" dirty="0">
                          <a:solidFill>
                            <a:srgbClr val="231F20"/>
                          </a:solidFill>
                          <a:latin typeface="Calibri" panose="020F0502020204030204" pitchFamily="34" charset="0"/>
                          <a:cs typeface="Calibri" panose="020F0502020204030204" pitchFamily="34" charset="0"/>
                        </a:rPr>
                        <a:t>behaviors</a:t>
                      </a:r>
                      <a:r>
                        <a:rPr sz="1050" b="0" i="0" spc="-3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or</a:t>
                      </a:r>
                      <a:r>
                        <a:rPr sz="1050" b="0" i="0" spc="-30" dirty="0">
                          <a:solidFill>
                            <a:srgbClr val="231F20"/>
                          </a:solidFill>
                          <a:latin typeface="Calibri" panose="020F0502020204030204" pitchFamily="34" charset="0"/>
                          <a:cs typeface="Calibri" panose="020F0502020204030204" pitchFamily="34" charset="0"/>
                        </a:rPr>
                        <a:t> </a:t>
                      </a:r>
                      <a:r>
                        <a:rPr sz="1050" b="0" i="0" spc="-15" dirty="0">
                          <a:solidFill>
                            <a:srgbClr val="231F20"/>
                          </a:solidFill>
                          <a:latin typeface="Calibri" panose="020F0502020204030204" pitchFamily="34" charset="0"/>
                          <a:cs typeface="Calibri" panose="020F0502020204030204" pitchFamily="34" charset="0"/>
                        </a:rPr>
                        <a:t>exposures</a:t>
                      </a:r>
                      <a:r>
                        <a:rPr sz="1050" b="0" i="0" spc="-25" dirty="0">
                          <a:solidFill>
                            <a:srgbClr val="231F20"/>
                          </a:solidFill>
                          <a:latin typeface="Calibri" panose="020F0502020204030204" pitchFamily="34" charset="0"/>
                          <a:cs typeface="Calibri" panose="020F0502020204030204" pitchFamily="34" charset="0"/>
                        </a:rPr>
                        <a:t> </a:t>
                      </a:r>
                      <a:r>
                        <a:rPr sz="1050" b="0" i="0" spc="-10" dirty="0">
                          <a:solidFill>
                            <a:srgbClr val="231F20"/>
                          </a:solidFill>
                          <a:latin typeface="Calibri" panose="020F0502020204030204" pitchFamily="34" charset="0"/>
                          <a:cs typeface="Calibri" panose="020F0502020204030204" pitchFamily="34" charset="0"/>
                        </a:rPr>
                        <a:t>listed</a:t>
                      </a:r>
                      <a:r>
                        <a:rPr sz="1050" b="0" i="0" spc="-30" dirty="0">
                          <a:solidFill>
                            <a:srgbClr val="231F20"/>
                          </a:solidFill>
                          <a:latin typeface="Calibri" panose="020F0502020204030204" pitchFamily="34" charset="0"/>
                          <a:cs typeface="Calibri" panose="020F0502020204030204" pitchFamily="34" charset="0"/>
                        </a:rPr>
                        <a:t> </a:t>
                      </a:r>
                      <a:r>
                        <a:rPr sz="1050" b="0" i="0" spc="-10" dirty="0">
                          <a:solidFill>
                            <a:srgbClr val="231F20"/>
                          </a:solidFill>
                          <a:latin typeface="Calibri" panose="020F0502020204030204" pitchFamily="34" charset="0"/>
                          <a:cs typeface="Calibri" panose="020F0502020204030204" pitchFamily="34" charset="0"/>
                        </a:rPr>
                        <a:t>above)</a:t>
                      </a:r>
                      <a:endParaRPr sz="1050" b="0" i="0" dirty="0">
                        <a:latin typeface="Calibri" panose="020F0502020204030204" pitchFamily="34" charset="0"/>
                        <a:cs typeface="Calibri" panose="020F0502020204030204" pitchFamily="34" charset="0"/>
                      </a:endParaRPr>
                    </a:p>
                  </a:txBody>
                  <a:tcPr marL="0" marR="0" marB="0">
                    <a:lnL w="6350">
                      <a:solidFill>
                        <a:srgbClr val="005E6D"/>
                      </a:solidFill>
                      <a:prstDash val="solid"/>
                    </a:lnL>
                    <a:solidFill>
                      <a:srgbClr val="FFFFFF"/>
                    </a:solidFill>
                  </a:tcPr>
                </a:tc>
                <a:extLst>
                  <a:ext uri="{0D108BD9-81ED-4DB2-BD59-A6C34878D82A}">
                    <a16:rowId xmlns:a16="http://schemas.microsoft.com/office/drawing/2014/main" val="10001"/>
                  </a:ext>
                </a:extLst>
              </a:tr>
            </a:tbl>
          </a:graphicData>
        </a:graphic>
      </p:graphicFrame>
      <p:sp>
        <p:nvSpPr>
          <p:cNvPr id="3" name="Table 1-3 Footnotes">
            <a:extLst>
              <a:ext uri="{FF2B5EF4-FFF2-40B4-BE49-F238E27FC236}">
                <a16:creationId xmlns:a16="http://schemas.microsoft.com/office/drawing/2014/main" id="{A52AAEE9-9889-3A4A-8AA7-AF1C44C83864}"/>
              </a:ext>
            </a:extLst>
          </p:cNvPr>
          <p:cNvSpPr>
            <a:spLocks noGrp="1"/>
          </p:cNvSpPr>
          <p:nvPr>
            <p:ph type="body" idx="1"/>
          </p:nvPr>
        </p:nvSpPr>
        <p:spPr>
          <a:xfrm>
            <a:off x="943683" y="5844209"/>
            <a:ext cx="10515600" cy="676897"/>
          </a:xfrm>
        </p:spPr>
        <p:txBody>
          <a:bodyPr/>
          <a:lstStyle/>
          <a:p>
            <a:pPr marL="12700">
              <a:lnSpc>
                <a:spcPct val="100000"/>
              </a:lnSpc>
              <a:spcBef>
                <a:spcPts val="245"/>
              </a:spcBef>
              <a:spcAft>
                <a:spcPts val="600"/>
              </a:spcAft>
            </a:pPr>
            <a:r>
              <a:rPr lang="en-US" dirty="0">
                <a:solidFill>
                  <a:srgbClr val="595959"/>
                </a:solidFill>
                <a:cs typeface="ProximaNovaCond-Light"/>
              </a:rPr>
              <a:t>*Men</a:t>
            </a:r>
            <a:r>
              <a:rPr lang="en-US" spc="-5" dirty="0">
                <a:solidFill>
                  <a:srgbClr val="595959"/>
                </a:solidFill>
                <a:cs typeface="ProximaNovaCond-Light"/>
              </a:rPr>
              <a:t> </a:t>
            </a:r>
            <a:r>
              <a:rPr lang="en-US" dirty="0">
                <a:solidFill>
                  <a:srgbClr val="595959"/>
                </a:solidFill>
                <a:cs typeface="ProximaNovaCond-Light"/>
              </a:rPr>
              <a:t>who have</a:t>
            </a:r>
            <a:r>
              <a:rPr lang="en-US" spc="-5" dirty="0">
                <a:solidFill>
                  <a:srgbClr val="595959"/>
                </a:solidFill>
                <a:cs typeface="ProximaNovaCond-Light"/>
              </a:rPr>
              <a:t> </a:t>
            </a:r>
            <a:r>
              <a:rPr lang="en-US" spc="-10" dirty="0">
                <a:solidFill>
                  <a:srgbClr val="595959"/>
                </a:solidFill>
                <a:cs typeface="ProximaNovaCond-Light"/>
              </a:rPr>
              <a:t>sex</a:t>
            </a:r>
            <a:r>
              <a:rPr lang="en-US" dirty="0">
                <a:solidFill>
                  <a:srgbClr val="595959"/>
                </a:solidFill>
                <a:cs typeface="ProximaNovaCond-Light"/>
              </a:rPr>
              <a:t> with</a:t>
            </a:r>
            <a:r>
              <a:rPr lang="en-US" spc="-5" dirty="0">
                <a:solidFill>
                  <a:srgbClr val="595959"/>
                </a:solidFill>
                <a:cs typeface="ProximaNovaCond-Light"/>
              </a:rPr>
              <a:t> </a:t>
            </a:r>
            <a:r>
              <a:rPr lang="en-US" dirty="0">
                <a:solidFill>
                  <a:srgbClr val="595959"/>
                </a:solidFill>
                <a:cs typeface="ProximaNovaCond-Light"/>
              </a:rPr>
              <a:t>men are</a:t>
            </a:r>
            <a:r>
              <a:rPr lang="en-US" spc="-5" dirty="0">
                <a:solidFill>
                  <a:srgbClr val="595959"/>
                </a:solidFill>
                <a:cs typeface="ProximaNovaCond-Light"/>
              </a:rPr>
              <a:t> </a:t>
            </a:r>
            <a:r>
              <a:rPr lang="en-US" dirty="0">
                <a:solidFill>
                  <a:srgbClr val="595959"/>
                </a:solidFill>
                <a:cs typeface="ProximaNovaCond-Light"/>
              </a:rPr>
              <a:t>recommended by</a:t>
            </a:r>
            <a:r>
              <a:rPr lang="en-US" spc="-5" dirty="0">
                <a:solidFill>
                  <a:srgbClr val="595959"/>
                </a:solidFill>
                <a:cs typeface="ProximaNovaCond-Light"/>
              </a:rPr>
              <a:t> </a:t>
            </a:r>
            <a:r>
              <a:rPr lang="en-US" dirty="0">
                <a:solidFill>
                  <a:srgbClr val="595959"/>
                </a:solidFill>
                <a:cs typeface="ProximaNovaCond-Light"/>
              </a:rPr>
              <a:t>the </a:t>
            </a:r>
            <a:r>
              <a:rPr lang="en-US" spc="-5" dirty="0">
                <a:solidFill>
                  <a:srgbClr val="595959"/>
                </a:solidFill>
                <a:cs typeface="ProximaNovaCond-Light"/>
              </a:rPr>
              <a:t>Advisory </a:t>
            </a:r>
            <a:r>
              <a:rPr lang="en-US" dirty="0">
                <a:solidFill>
                  <a:srgbClr val="595959"/>
                </a:solidFill>
                <a:cs typeface="ProximaNovaCond-Light"/>
              </a:rPr>
              <a:t>Committee on</a:t>
            </a:r>
            <a:r>
              <a:rPr lang="en-US" spc="-5" dirty="0">
                <a:solidFill>
                  <a:srgbClr val="595959"/>
                </a:solidFill>
                <a:cs typeface="ProximaNovaCond-Light"/>
              </a:rPr>
              <a:t> </a:t>
            </a:r>
            <a:r>
              <a:rPr lang="en-US" dirty="0">
                <a:solidFill>
                  <a:srgbClr val="595959"/>
                </a:solidFill>
                <a:cs typeface="ProximaNovaCond-Light"/>
              </a:rPr>
              <a:t>Immunization Practices</a:t>
            </a:r>
            <a:r>
              <a:rPr lang="en-US" spc="-5" dirty="0">
                <a:solidFill>
                  <a:srgbClr val="595959"/>
                </a:solidFill>
                <a:cs typeface="ProximaNovaCond-Light"/>
              </a:rPr>
              <a:t> </a:t>
            </a:r>
            <a:r>
              <a:rPr lang="en-US" dirty="0">
                <a:solidFill>
                  <a:srgbClr val="595959"/>
                </a:solidFill>
                <a:cs typeface="ProximaNovaCond-Light"/>
              </a:rPr>
              <a:t>to receive</a:t>
            </a:r>
            <a:r>
              <a:rPr lang="en-US" spc="-5" dirty="0">
                <a:solidFill>
                  <a:srgbClr val="595959"/>
                </a:solidFill>
                <a:cs typeface="ProximaNovaCond-Light"/>
              </a:rPr>
              <a:t> </a:t>
            </a:r>
            <a:r>
              <a:rPr lang="en-US" dirty="0">
                <a:solidFill>
                  <a:srgbClr val="595959"/>
                </a:solidFill>
                <a:cs typeface="ProximaNovaCond-Light"/>
              </a:rPr>
              <a:t>hepatitis A</a:t>
            </a:r>
            <a:r>
              <a:rPr lang="en-US" spc="-5" dirty="0">
                <a:solidFill>
                  <a:srgbClr val="595959"/>
                </a:solidFill>
                <a:cs typeface="ProximaNovaCond-Light"/>
              </a:rPr>
              <a:t> </a:t>
            </a:r>
            <a:r>
              <a:rPr lang="en-US" dirty="0">
                <a:solidFill>
                  <a:srgbClr val="595959"/>
                </a:solidFill>
                <a:cs typeface="ProximaNovaCond-Light"/>
              </a:rPr>
              <a:t>and hepatitis</a:t>
            </a:r>
            <a:r>
              <a:rPr lang="en-US" spc="-5" dirty="0">
                <a:solidFill>
                  <a:srgbClr val="595959"/>
                </a:solidFill>
                <a:cs typeface="ProximaNovaCond-Light"/>
              </a:rPr>
              <a:t> </a:t>
            </a:r>
            <a:r>
              <a:rPr lang="en-US" dirty="0">
                <a:solidFill>
                  <a:srgbClr val="595959"/>
                </a:solidFill>
                <a:cs typeface="ProximaNovaCond-Light"/>
              </a:rPr>
              <a:t>B vaccination.</a:t>
            </a:r>
          </a:p>
          <a:p>
            <a:pPr marL="12700">
              <a:lnSpc>
                <a:spcPct val="100000"/>
              </a:lnSpc>
              <a:spcBef>
                <a:spcPts val="145"/>
              </a:spcBef>
              <a:spcAft>
                <a:spcPts val="600"/>
              </a:spcAft>
            </a:pPr>
            <a:r>
              <a:rPr lang="en-US" spc="-5" dirty="0">
                <a:solidFill>
                  <a:srgbClr val="595959"/>
                </a:solidFill>
                <a:cs typeface="ProximaNovaCond-Light"/>
              </a:rPr>
              <a:t>†Gestational</a:t>
            </a:r>
            <a:r>
              <a:rPr lang="en-US" spc="-10" dirty="0">
                <a:solidFill>
                  <a:srgbClr val="595959"/>
                </a:solidFill>
                <a:cs typeface="ProximaNovaCond-Light"/>
              </a:rPr>
              <a:t> </a:t>
            </a:r>
            <a:r>
              <a:rPr lang="en-US" dirty="0">
                <a:solidFill>
                  <a:srgbClr val="595959"/>
                </a:solidFill>
                <a:cs typeface="ProximaNovaCond-Light"/>
              </a:rPr>
              <a:t>parent</a:t>
            </a:r>
            <a:r>
              <a:rPr lang="en-US" spc="-5" dirty="0">
                <a:solidFill>
                  <a:srgbClr val="595959"/>
                </a:solidFill>
                <a:cs typeface="ProximaNovaCond-Light"/>
              </a:rPr>
              <a:t> </a:t>
            </a:r>
            <a:r>
              <a:rPr lang="en-US" dirty="0">
                <a:solidFill>
                  <a:srgbClr val="595959"/>
                </a:solidFill>
                <a:cs typeface="ProximaNovaCond-Light"/>
              </a:rPr>
              <a:t>is</a:t>
            </a:r>
            <a:r>
              <a:rPr lang="en-US" spc="-5" dirty="0">
                <a:solidFill>
                  <a:srgbClr val="595959"/>
                </a:solidFill>
                <a:cs typeface="ProximaNovaCond-Light"/>
              </a:rPr>
              <a:t> </a:t>
            </a:r>
            <a:r>
              <a:rPr lang="en-US" dirty="0">
                <a:solidFill>
                  <a:srgbClr val="595959"/>
                </a:solidFill>
                <a:cs typeface="ProximaNovaCond-Light"/>
              </a:rPr>
              <a:t>defined</a:t>
            </a:r>
            <a:r>
              <a:rPr lang="en-US" spc="-5" dirty="0">
                <a:solidFill>
                  <a:srgbClr val="595959"/>
                </a:solidFill>
                <a:cs typeface="ProximaNovaCond-Light"/>
              </a:rPr>
              <a:t> </a:t>
            </a:r>
            <a:r>
              <a:rPr lang="en-US" dirty="0">
                <a:solidFill>
                  <a:srgbClr val="595959"/>
                </a:solidFill>
                <a:cs typeface="ProximaNovaCond-Light"/>
              </a:rPr>
              <a:t>in</a:t>
            </a:r>
            <a:r>
              <a:rPr lang="en-US" spc="-5" dirty="0">
                <a:solidFill>
                  <a:srgbClr val="595959"/>
                </a:solidFill>
                <a:cs typeface="ProximaNovaCond-Light"/>
              </a:rPr>
              <a:t> </a:t>
            </a:r>
            <a:r>
              <a:rPr lang="en-US" dirty="0">
                <a:solidFill>
                  <a:srgbClr val="595959"/>
                </a:solidFill>
                <a:cs typeface="ProximaNovaCond-Light"/>
              </a:rPr>
              <a:t>this</a:t>
            </a:r>
            <a:r>
              <a:rPr lang="en-US" spc="-5" dirty="0">
                <a:solidFill>
                  <a:srgbClr val="595959"/>
                </a:solidFill>
                <a:cs typeface="ProximaNovaCond-Light"/>
              </a:rPr>
              <a:t> context </a:t>
            </a:r>
            <a:r>
              <a:rPr lang="en-US" dirty="0">
                <a:solidFill>
                  <a:srgbClr val="595959"/>
                </a:solidFill>
                <a:cs typeface="ProximaNovaCond-Light"/>
              </a:rPr>
              <a:t>as</a:t>
            </a:r>
            <a:r>
              <a:rPr lang="en-US" spc="-5" dirty="0">
                <a:solidFill>
                  <a:srgbClr val="595959"/>
                </a:solidFill>
                <a:cs typeface="ProximaNovaCond-Light"/>
              </a:rPr>
              <a:t> </a:t>
            </a:r>
            <a:r>
              <a:rPr lang="en-US" dirty="0">
                <a:solidFill>
                  <a:srgbClr val="595959"/>
                </a:solidFill>
                <a:cs typeface="ProximaNovaCond-Light"/>
              </a:rPr>
              <a:t>the</a:t>
            </a:r>
            <a:r>
              <a:rPr lang="en-US" spc="-5" dirty="0">
                <a:solidFill>
                  <a:srgbClr val="595959"/>
                </a:solidFill>
                <a:cs typeface="ProximaNovaCond-Light"/>
              </a:rPr>
              <a:t> </a:t>
            </a:r>
            <a:r>
              <a:rPr lang="en-US" dirty="0">
                <a:solidFill>
                  <a:srgbClr val="595959"/>
                </a:solidFill>
                <a:cs typeface="ProximaNovaCond-Light"/>
              </a:rPr>
              <a:t>parent</a:t>
            </a:r>
            <a:r>
              <a:rPr lang="en-US" spc="-5" dirty="0">
                <a:solidFill>
                  <a:srgbClr val="595959"/>
                </a:solidFill>
                <a:cs typeface="ProximaNovaCond-Light"/>
              </a:rPr>
              <a:t> </a:t>
            </a:r>
            <a:r>
              <a:rPr lang="en-US" dirty="0">
                <a:solidFill>
                  <a:srgbClr val="595959"/>
                </a:solidFill>
                <a:cs typeface="ProximaNovaCond-Light"/>
              </a:rPr>
              <a:t>who</a:t>
            </a:r>
            <a:r>
              <a:rPr lang="en-US" spc="-5" dirty="0">
                <a:solidFill>
                  <a:srgbClr val="595959"/>
                </a:solidFill>
                <a:cs typeface="ProximaNovaCond-Light"/>
              </a:rPr>
              <a:t> </a:t>
            </a:r>
            <a:r>
              <a:rPr lang="en-US" dirty="0">
                <a:solidFill>
                  <a:srgbClr val="595959"/>
                </a:solidFill>
                <a:cs typeface="ProximaNovaCond-Light"/>
              </a:rPr>
              <a:t>gave</a:t>
            </a:r>
            <a:r>
              <a:rPr lang="en-US" spc="-10" dirty="0">
                <a:solidFill>
                  <a:srgbClr val="595959"/>
                </a:solidFill>
                <a:cs typeface="ProximaNovaCond-Light"/>
              </a:rPr>
              <a:t> </a:t>
            </a:r>
            <a:r>
              <a:rPr lang="en-US" dirty="0">
                <a:solidFill>
                  <a:srgbClr val="595959"/>
                </a:solidFill>
                <a:cs typeface="ProximaNovaCond-Light"/>
              </a:rPr>
              <a:t>birth.</a:t>
            </a:r>
          </a:p>
          <a:p>
            <a:pPr marL="12700">
              <a:lnSpc>
                <a:spcPct val="100000"/>
              </a:lnSpc>
              <a:spcBef>
                <a:spcPts val="145"/>
              </a:spcBef>
              <a:spcAft>
                <a:spcPts val="600"/>
              </a:spcAft>
            </a:pPr>
            <a:r>
              <a:rPr lang="en-US" spc="-15" dirty="0">
                <a:solidFill>
                  <a:srgbClr val="595959"/>
                </a:solidFill>
                <a:cs typeface="ProximaNovaCond-Light"/>
              </a:rPr>
              <a:t>‡HIV</a:t>
            </a:r>
            <a:r>
              <a:rPr lang="en-US" dirty="0">
                <a:solidFill>
                  <a:srgbClr val="595959"/>
                </a:solidFill>
                <a:cs typeface="ProximaNovaCond-Light"/>
              </a:rPr>
              <a:t> infection is not a risk factor for hepatitis </a:t>
            </a:r>
            <a:r>
              <a:rPr lang="en-US" spc="-5" dirty="0">
                <a:solidFill>
                  <a:srgbClr val="595959"/>
                </a:solidFill>
                <a:cs typeface="ProximaNovaCond-Light"/>
              </a:rPr>
              <a:t>C.</a:t>
            </a:r>
            <a:r>
              <a:rPr lang="en-US" dirty="0">
                <a:solidFill>
                  <a:srgbClr val="595959"/>
                </a:solidFill>
                <a:cs typeface="ProximaNovaCond-Light"/>
              </a:rPr>
              <a:t> </a:t>
            </a:r>
            <a:r>
              <a:rPr lang="en-US" spc="-5" dirty="0">
                <a:solidFill>
                  <a:srgbClr val="595959"/>
                </a:solidFill>
                <a:cs typeface="ProximaNovaCond-Light"/>
              </a:rPr>
              <a:t>People</a:t>
            </a:r>
            <a:r>
              <a:rPr lang="en-US" dirty="0">
                <a:solidFill>
                  <a:srgbClr val="595959"/>
                </a:solidFill>
                <a:cs typeface="ProximaNovaCond-Light"/>
              </a:rPr>
              <a:t> with hepatitis C and HIV share risk behaviors or</a:t>
            </a:r>
            <a:r>
              <a:rPr lang="en-US" spc="5" dirty="0">
                <a:solidFill>
                  <a:srgbClr val="595959"/>
                </a:solidFill>
                <a:cs typeface="ProximaNovaCond-Light"/>
              </a:rPr>
              <a:t> </a:t>
            </a:r>
            <a:r>
              <a:rPr lang="en-US" spc="-5" dirty="0">
                <a:solidFill>
                  <a:srgbClr val="595959"/>
                </a:solidFill>
                <a:cs typeface="ProximaNovaCond-Light"/>
              </a:rPr>
              <a:t>exposures;</a:t>
            </a:r>
            <a:r>
              <a:rPr lang="en-US" dirty="0">
                <a:solidFill>
                  <a:srgbClr val="595959"/>
                </a:solidFill>
                <a:cs typeface="ProximaNovaCond-Light"/>
              </a:rPr>
              <a:t> </a:t>
            </a:r>
            <a:r>
              <a:rPr lang="en-US" spc="-5" dirty="0">
                <a:solidFill>
                  <a:srgbClr val="595959"/>
                </a:solidFill>
                <a:cs typeface="ProximaNovaCond-Light"/>
              </a:rPr>
              <a:t>therefore,</a:t>
            </a:r>
            <a:r>
              <a:rPr lang="en-US" dirty="0">
                <a:solidFill>
                  <a:srgbClr val="595959"/>
                </a:solidFill>
                <a:cs typeface="ProximaNovaCond-Light"/>
              </a:rPr>
              <a:t> co-infection is common.</a:t>
            </a:r>
          </a:p>
        </p:txBody>
      </p:sp>
    </p:spTree>
    <p:extLst>
      <p:ext uri="{BB962C8B-B14F-4D97-AF65-F5344CB8AC3E}">
        <p14:creationId xmlns:p14="http://schemas.microsoft.com/office/powerpoint/2010/main" val="3507765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8C3690-55C2-3C4E-AD98-1309702D3116}"/>
              </a:ext>
            </a:extLst>
          </p:cNvPr>
          <p:cNvSpPr>
            <a:spLocks noGrp="1"/>
          </p:cNvSpPr>
          <p:nvPr>
            <p:ph type="title"/>
          </p:nvPr>
        </p:nvSpPr>
        <p:spPr/>
        <p:txBody>
          <a:bodyPr/>
          <a:lstStyle/>
          <a:p>
            <a:r>
              <a:rPr lang="en-US" dirty="0"/>
              <a:t>Table 5-5. Variables indicating outbreak source for hepatitis A cases notified to the National Notifiable Diseases Surveillance System (NNDSS) via the National Electronic Disease Surveillance System Base System (NBS)</a:t>
            </a:r>
          </a:p>
        </p:txBody>
      </p:sp>
      <p:graphicFrame>
        <p:nvGraphicFramePr>
          <p:cNvPr id="4" name="Table 5-5">
            <a:extLst>
              <a:ext uri="{FF2B5EF4-FFF2-40B4-BE49-F238E27FC236}">
                <a16:creationId xmlns:a16="http://schemas.microsoft.com/office/drawing/2014/main" id="{5DD6F845-2F91-314D-8F0D-77E1B925F1EF}"/>
              </a:ext>
            </a:extLst>
          </p:cNvPr>
          <p:cNvGraphicFramePr>
            <a:graphicFrameLocks noGrp="1"/>
          </p:cNvGraphicFramePr>
          <p:nvPr>
            <p:extLst>
              <p:ext uri="{D42A27DB-BD31-4B8C-83A1-F6EECF244321}">
                <p14:modId xmlns:p14="http://schemas.microsoft.com/office/powerpoint/2010/main" val="2786712429"/>
              </p:ext>
            </p:extLst>
          </p:nvPr>
        </p:nvGraphicFramePr>
        <p:xfrm>
          <a:off x="1432706" y="1918517"/>
          <a:ext cx="9234490" cy="1962749"/>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985716">
                  <a:extLst>
                    <a:ext uri="{9D8B030D-6E8A-4147-A177-3AD203B41FA5}">
                      <a16:colId xmlns:a16="http://schemas.microsoft.com/office/drawing/2014/main" val="20000"/>
                    </a:ext>
                  </a:extLst>
                </a:gridCol>
                <a:gridCol w="985716">
                  <a:extLst>
                    <a:ext uri="{9D8B030D-6E8A-4147-A177-3AD203B41FA5}">
                      <a16:colId xmlns:a16="http://schemas.microsoft.com/office/drawing/2014/main" val="20001"/>
                    </a:ext>
                  </a:extLst>
                </a:gridCol>
                <a:gridCol w="1762812">
                  <a:extLst>
                    <a:ext uri="{9D8B030D-6E8A-4147-A177-3AD203B41FA5}">
                      <a16:colId xmlns:a16="http://schemas.microsoft.com/office/drawing/2014/main" val="20002"/>
                    </a:ext>
                  </a:extLst>
                </a:gridCol>
                <a:gridCol w="5500246">
                  <a:extLst>
                    <a:ext uri="{9D8B030D-6E8A-4147-A177-3AD203B41FA5}">
                      <a16:colId xmlns:a16="http://schemas.microsoft.com/office/drawing/2014/main" val="20003"/>
                    </a:ext>
                  </a:extLst>
                </a:gridCol>
              </a:tblGrid>
              <a:tr h="458470">
                <a:tc>
                  <a:txBody>
                    <a:bodyPr/>
                    <a:lstStyle/>
                    <a:p>
                      <a:pPr marL="57150" algn="l">
                        <a:lnSpc>
                          <a:spcPct val="100000"/>
                        </a:lnSpc>
                      </a:pPr>
                      <a:r>
                        <a:rPr sz="1200" b="1" i="0" dirty="0">
                          <a:solidFill>
                            <a:srgbClr val="FFFFFF"/>
                          </a:solidFill>
                          <a:latin typeface="Calibri" panose="020F0502020204030204" pitchFamily="34" charset="0"/>
                          <a:cs typeface="Calibri" panose="020F0502020204030204" pitchFamily="34" charset="0"/>
                        </a:rPr>
                        <a:t>NBS</a:t>
                      </a:r>
                      <a:r>
                        <a:rPr sz="1200" b="1" i="0" spc="-30" dirty="0">
                          <a:solidFill>
                            <a:srgbClr val="FFFFFF"/>
                          </a:solidFill>
                          <a:latin typeface="Calibri" panose="020F0502020204030204" pitchFamily="34" charset="0"/>
                          <a:cs typeface="Calibri" panose="020F0502020204030204" pitchFamily="34" charset="0"/>
                        </a:rPr>
                        <a:t> </a:t>
                      </a:r>
                      <a:r>
                        <a:rPr sz="1200" b="1" i="0" spc="5" dirty="0">
                          <a:solidFill>
                            <a:srgbClr val="FFFFFF"/>
                          </a:solidFill>
                          <a:latin typeface="Calibri" panose="020F0502020204030204" pitchFamily="34" charset="0"/>
                          <a:cs typeface="Calibri" panose="020F0502020204030204" pitchFamily="34" charset="0"/>
                        </a:rPr>
                        <a:t>ID</a:t>
                      </a:r>
                      <a:endParaRPr sz="1200" b="1" i="0" dirty="0">
                        <a:latin typeface="Calibri" panose="020F0502020204030204" pitchFamily="34" charset="0"/>
                        <a:cs typeface="Calibri" panose="020F0502020204030204" pitchFamily="34" charset="0"/>
                      </a:endParaRPr>
                    </a:p>
                  </a:txBody>
                  <a:tcPr marT="6350" marB="0" anchor="ctr">
                    <a:lnR w="6350">
                      <a:solidFill>
                        <a:srgbClr val="FFFFFF"/>
                      </a:solidFill>
                      <a:prstDash val="solid"/>
                    </a:lnR>
                    <a:solidFill>
                      <a:srgbClr val="005E6D"/>
                    </a:solidFill>
                  </a:tcPr>
                </a:tc>
                <a:tc>
                  <a:txBody>
                    <a:bodyPr/>
                    <a:lstStyle/>
                    <a:p>
                      <a:pPr marR="36195" algn="l">
                        <a:lnSpc>
                          <a:spcPct val="100000"/>
                        </a:lnSpc>
                      </a:pPr>
                      <a:r>
                        <a:rPr sz="1200" b="1" i="0" dirty="0">
                          <a:solidFill>
                            <a:srgbClr val="FFFFFF"/>
                          </a:solidFill>
                          <a:latin typeface="Calibri" panose="020F0502020204030204" pitchFamily="34" charset="0"/>
                          <a:cs typeface="Calibri" panose="020F0502020204030204" pitchFamily="34" charset="0"/>
                        </a:rPr>
                        <a:t>NBS</a:t>
                      </a:r>
                      <a:r>
                        <a:rPr sz="1200" b="1" i="0" spc="-30" dirty="0">
                          <a:solidFill>
                            <a:srgbClr val="FFFFFF"/>
                          </a:solidFill>
                          <a:latin typeface="Calibri" panose="020F0502020204030204" pitchFamily="34" charset="0"/>
                          <a:cs typeface="Calibri" panose="020F0502020204030204" pitchFamily="34" charset="0"/>
                        </a:rPr>
                        <a:t> </a:t>
                      </a:r>
                      <a:r>
                        <a:rPr sz="1200" b="1" i="0" spc="5" dirty="0">
                          <a:solidFill>
                            <a:srgbClr val="FFFFFF"/>
                          </a:solidFill>
                          <a:latin typeface="Calibri" panose="020F0502020204030204" pitchFamily="34" charset="0"/>
                          <a:cs typeface="Calibri" panose="020F0502020204030204" pitchFamily="34" charset="0"/>
                        </a:rPr>
                        <a:t>Label</a:t>
                      </a:r>
                      <a:endParaRPr sz="1200" b="1" i="0" dirty="0">
                        <a:latin typeface="Calibri" panose="020F0502020204030204" pitchFamily="34" charset="0"/>
                        <a:cs typeface="Calibri" panose="020F0502020204030204" pitchFamily="34" charset="0"/>
                      </a:endParaRPr>
                    </a:p>
                  </a:txBody>
                  <a:tcPr marT="6350" marB="0" anchor="ctr">
                    <a:lnL w="6350">
                      <a:solidFill>
                        <a:srgbClr val="FFFFFF"/>
                      </a:solidFill>
                      <a:prstDash val="solid"/>
                    </a:lnL>
                    <a:lnR w="6350">
                      <a:solidFill>
                        <a:srgbClr val="FFFFFF"/>
                      </a:solidFill>
                      <a:prstDash val="solid"/>
                    </a:lnR>
                    <a:solidFill>
                      <a:srgbClr val="005E6D"/>
                    </a:solidFill>
                  </a:tcPr>
                </a:tc>
                <a:tc>
                  <a:txBody>
                    <a:bodyPr/>
                    <a:lstStyle/>
                    <a:p>
                      <a:pPr marL="57150" algn="l">
                        <a:lnSpc>
                          <a:spcPct val="100000"/>
                        </a:lnSpc>
                      </a:pPr>
                      <a:r>
                        <a:rPr sz="1200" b="1" i="0" spc="-10" dirty="0">
                          <a:solidFill>
                            <a:srgbClr val="FFFFFF"/>
                          </a:solidFill>
                          <a:latin typeface="Calibri" panose="020F0502020204030204" pitchFamily="34" charset="0"/>
                          <a:cs typeface="Calibri" panose="020F0502020204030204" pitchFamily="34" charset="0"/>
                        </a:rPr>
                        <a:t>Description</a:t>
                      </a:r>
                      <a:endParaRPr sz="1200" b="1" i="0" dirty="0">
                        <a:latin typeface="Calibri" panose="020F0502020204030204" pitchFamily="34" charset="0"/>
                        <a:cs typeface="Calibri" panose="020F0502020204030204" pitchFamily="34" charset="0"/>
                      </a:endParaRPr>
                    </a:p>
                  </a:txBody>
                  <a:tcPr marT="6350" marB="0" anchor="ctr">
                    <a:lnL w="6350">
                      <a:solidFill>
                        <a:srgbClr val="FFFFFF"/>
                      </a:solidFill>
                      <a:prstDash val="solid"/>
                    </a:lnL>
                    <a:lnR w="6350">
                      <a:solidFill>
                        <a:srgbClr val="FFFFFF"/>
                      </a:solidFill>
                      <a:prstDash val="solid"/>
                    </a:lnR>
                    <a:solidFill>
                      <a:srgbClr val="005E6D"/>
                    </a:solidFill>
                  </a:tcPr>
                </a:tc>
                <a:tc>
                  <a:txBody>
                    <a:bodyPr/>
                    <a:lstStyle/>
                    <a:p>
                      <a:pPr marL="57150" marR="261620" algn="l">
                        <a:lnSpc>
                          <a:spcPts val="1000"/>
                        </a:lnSpc>
                        <a:spcBef>
                          <a:spcPts val="360"/>
                        </a:spcBef>
                      </a:pPr>
                      <a:r>
                        <a:rPr sz="1200" b="1" i="0" dirty="0">
                          <a:solidFill>
                            <a:srgbClr val="FFFFFF"/>
                          </a:solidFill>
                          <a:latin typeface="Calibri" panose="020F0502020204030204" pitchFamily="34" charset="0"/>
                          <a:cs typeface="Calibri" panose="020F0502020204030204" pitchFamily="34" charset="0"/>
                        </a:rPr>
                        <a:t>Coding</a:t>
                      </a:r>
                      <a:r>
                        <a:rPr sz="1200" b="1" i="0" spc="5" dirty="0">
                          <a:solidFill>
                            <a:srgbClr val="FFFFFF"/>
                          </a:solidFill>
                          <a:latin typeface="Calibri" panose="020F0502020204030204" pitchFamily="34" charset="0"/>
                          <a:cs typeface="Calibri" panose="020F0502020204030204" pitchFamily="34" charset="0"/>
                        </a:rPr>
                        <a:t> for</a:t>
                      </a:r>
                      <a:r>
                        <a:rPr lang="en-US" sz="1200" b="1" i="0" spc="5" dirty="0">
                          <a:solidFill>
                            <a:srgbClr val="FFFFFF"/>
                          </a:solidFill>
                          <a:latin typeface="Calibri" panose="020F0502020204030204" pitchFamily="34" charset="0"/>
                          <a:cs typeface="Calibri" panose="020F0502020204030204" pitchFamily="34" charset="0"/>
                        </a:rPr>
                        <a:t> </a:t>
                      </a:r>
                      <a:r>
                        <a:rPr sz="1200" b="1" i="0" spc="-45" dirty="0">
                          <a:solidFill>
                            <a:srgbClr val="FFFFFF"/>
                          </a:solidFill>
                          <a:latin typeface="Calibri" panose="020F0502020204030204" pitchFamily="34" charset="0"/>
                          <a:cs typeface="Calibri" panose="020F0502020204030204" pitchFamily="34" charset="0"/>
                        </a:rPr>
                        <a:t>T</a:t>
                      </a:r>
                      <a:r>
                        <a:rPr sz="1200" b="1" i="0" spc="5" dirty="0">
                          <a:solidFill>
                            <a:srgbClr val="FFFFFF"/>
                          </a:solidFill>
                          <a:latin typeface="Calibri" panose="020F0502020204030204" pitchFamily="34" charset="0"/>
                          <a:cs typeface="Calibri" panose="020F0502020204030204" pitchFamily="34" charset="0"/>
                        </a:rPr>
                        <a:t>ransmissio</a:t>
                      </a:r>
                      <a:r>
                        <a:rPr sz="1200" b="1" i="0" dirty="0">
                          <a:solidFill>
                            <a:srgbClr val="FFFFFF"/>
                          </a:solidFill>
                          <a:latin typeface="Calibri" panose="020F0502020204030204" pitchFamily="34" charset="0"/>
                          <a:cs typeface="Calibri" panose="020F0502020204030204" pitchFamily="34" charset="0"/>
                        </a:rPr>
                        <a:t>n</a:t>
                      </a:r>
                      <a:r>
                        <a:rPr sz="1200" b="1" i="0" spc="15" dirty="0">
                          <a:solidFill>
                            <a:srgbClr val="FFFFFF"/>
                          </a:solidFill>
                          <a:latin typeface="Calibri" panose="020F0502020204030204" pitchFamily="34" charset="0"/>
                          <a:cs typeface="Calibri" panose="020F0502020204030204" pitchFamily="34" charset="0"/>
                        </a:rPr>
                        <a:t> </a:t>
                      </a:r>
                      <a:r>
                        <a:rPr sz="1200" b="1" i="0" spc="5" dirty="0">
                          <a:solidFill>
                            <a:srgbClr val="FFFFFF"/>
                          </a:solidFill>
                          <a:latin typeface="Calibri" panose="020F0502020204030204" pitchFamily="34" charset="0"/>
                          <a:cs typeface="Calibri" panose="020F0502020204030204" pitchFamily="34" charset="0"/>
                        </a:rPr>
                        <a:t>to</a:t>
                      </a:r>
                      <a:r>
                        <a:rPr lang="en-US" sz="1200" b="1" i="0" spc="5" dirty="0">
                          <a:solidFill>
                            <a:srgbClr val="FFFFFF"/>
                          </a:solidFill>
                          <a:latin typeface="Calibri" panose="020F0502020204030204" pitchFamily="34" charset="0"/>
                          <a:cs typeface="Calibri" panose="020F0502020204030204" pitchFamily="34" charset="0"/>
                        </a:rPr>
                        <a:t> </a:t>
                      </a:r>
                      <a:r>
                        <a:rPr sz="1200" b="1" i="0" spc="5" dirty="0">
                          <a:solidFill>
                            <a:srgbClr val="FFFFFF"/>
                          </a:solidFill>
                          <a:latin typeface="Calibri" panose="020F0502020204030204" pitchFamily="34" charset="0"/>
                          <a:cs typeface="Calibri" panose="020F0502020204030204" pitchFamily="34" charset="0"/>
                        </a:rPr>
                        <a:t>NNDSS</a:t>
                      </a:r>
                      <a:endParaRPr sz="1200" b="1" i="0" dirty="0">
                        <a:latin typeface="Calibri" panose="020F0502020204030204" pitchFamily="34" charset="0"/>
                        <a:cs typeface="Calibri" panose="020F0502020204030204" pitchFamily="34" charset="0"/>
                      </a:endParaRPr>
                    </a:p>
                  </a:txBody>
                  <a:tcPr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705577">
                <a:tc>
                  <a:txBody>
                    <a:bodyPr/>
                    <a:lstStyle/>
                    <a:p>
                      <a:pPr marL="57150" algn="l">
                        <a:lnSpc>
                          <a:spcPct val="100000"/>
                        </a:lnSpc>
                        <a:spcBef>
                          <a:spcPts val="335"/>
                        </a:spcBef>
                      </a:pPr>
                      <a:r>
                        <a:rPr lang="en-US" sz="1050" b="0" i="0" spc="5" dirty="0">
                          <a:solidFill>
                            <a:srgbClr val="231F20"/>
                          </a:solidFill>
                          <a:latin typeface="Calibri" panose="020F0502020204030204" pitchFamily="34" charset="0"/>
                          <a:cs typeface="Calibri" panose="020F0502020204030204" pitchFamily="34" charset="0"/>
                        </a:rPr>
                        <a:t>INV150</a:t>
                      </a:r>
                      <a:endParaRPr sz="1050" b="0" i="0" dirty="0">
                        <a:latin typeface="Calibri" panose="020F0502020204030204" pitchFamily="34" charset="0"/>
                        <a:cs typeface="Calibri" panose="020F0502020204030204" pitchFamily="34" charset="0"/>
                      </a:endParaRPr>
                    </a:p>
                  </a:txBody>
                  <a:tcPr marT="42545" marB="0">
                    <a:lnR w="6350">
                      <a:solidFill>
                        <a:srgbClr val="005E6D"/>
                      </a:solidFill>
                      <a:prstDash val="solid"/>
                    </a:lnR>
                    <a:lnB w="6350">
                      <a:solidFill>
                        <a:srgbClr val="005E6D"/>
                      </a:solidFill>
                      <a:prstDash val="solid"/>
                    </a:lnB>
                    <a:solidFill>
                      <a:srgbClr val="FFFFFF"/>
                    </a:solidFill>
                  </a:tcPr>
                </a:tc>
                <a:tc>
                  <a:txBody>
                    <a:bodyPr/>
                    <a:lstStyle/>
                    <a:p>
                      <a:pPr marR="58419" algn="l">
                        <a:lnSpc>
                          <a:spcPct val="100000"/>
                        </a:lnSpc>
                        <a:spcBef>
                          <a:spcPts val="335"/>
                        </a:spcBef>
                      </a:pPr>
                      <a:r>
                        <a:rPr sz="1050" b="0" i="0" spc="5" dirty="0">
                          <a:solidFill>
                            <a:srgbClr val="231F20"/>
                          </a:solidFill>
                          <a:latin typeface="Calibri" panose="020F0502020204030204" pitchFamily="34" charset="0"/>
                          <a:cs typeface="Calibri" panose="020F0502020204030204" pitchFamily="34" charset="0"/>
                        </a:rPr>
                        <a:t>OUTBREAK</a:t>
                      </a:r>
                      <a:endParaRPr sz="1050" b="0" i="0" dirty="0">
                        <a:latin typeface="Calibri" panose="020F0502020204030204" pitchFamily="34" charset="0"/>
                        <a:cs typeface="Calibri" panose="020F0502020204030204" pitchFamily="34" charset="0"/>
                      </a:endParaRPr>
                    </a:p>
                  </a:txBody>
                  <a:tcPr marT="42545" marB="0">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marR="125730" algn="l">
                        <a:lnSpc>
                          <a:spcPct val="100000"/>
                        </a:lnSpc>
                        <a:spcBef>
                          <a:spcPts val="434"/>
                        </a:spcBef>
                      </a:pPr>
                      <a:r>
                        <a:rPr sz="1050" b="0" i="0" dirty="0">
                          <a:solidFill>
                            <a:srgbClr val="231F20"/>
                          </a:solidFill>
                          <a:latin typeface="Calibri" panose="020F0502020204030204" pitchFamily="34" charset="0"/>
                          <a:cs typeface="Calibri" panose="020F0502020204030204" pitchFamily="34" charset="0"/>
                        </a:rPr>
                        <a:t>Outbreak-</a:t>
                      </a:r>
                      <a:r>
                        <a:rPr sz="1050" b="0" i="0" spc="5" dirty="0">
                          <a:solidFill>
                            <a:srgbClr val="231F20"/>
                          </a:solidFill>
                          <a:latin typeface="Calibri" panose="020F0502020204030204" pitchFamily="34" charset="0"/>
                          <a:cs typeface="Calibri" panose="020F0502020204030204" pitchFamily="34" charset="0"/>
                        </a:rPr>
                        <a:t>associated</a:t>
                      </a:r>
                      <a:endParaRPr sz="1050" b="0" i="0" dirty="0">
                        <a:latin typeface="Calibri" panose="020F0502020204030204" pitchFamily="34" charset="0"/>
                        <a:cs typeface="Calibri" panose="020F0502020204030204" pitchFamily="34" charset="0"/>
                      </a:endParaRPr>
                    </a:p>
                  </a:txBody>
                  <a:tcPr marT="55244" marB="0">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marR="97790" algn="l">
                        <a:lnSpc>
                          <a:spcPct val="100000"/>
                        </a:lnSpc>
                        <a:spcBef>
                          <a:spcPts val="434"/>
                        </a:spcBef>
                      </a:pPr>
                      <a:r>
                        <a:rPr sz="1050" b="0" i="0" dirty="0">
                          <a:solidFill>
                            <a:srgbClr val="231F20"/>
                          </a:solidFill>
                          <a:latin typeface="Calibri" panose="020F0502020204030204" pitchFamily="34" charset="0"/>
                          <a:cs typeface="Calibri" panose="020F0502020204030204" pitchFamily="34" charset="0"/>
                        </a:rPr>
                        <a:t>Indicates </a:t>
                      </a:r>
                      <a:r>
                        <a:rPr sz="1050" b="0" i="0" spc="5" dirty="0">
                          <a:solidFill>
                            <a:srgbClr val="231F20"/>
                          </a:solidFill>
                          <a:latin typeface="Calibri" panose="020F0502020204030204" pitchFamily="34" charset="0"/>
                          <a:cs typeface="Calibri" panose="020F0502020204030204" pitchFamily="34" charset="0"/>
                        </a:rPr>
                        <a:t>whether </a:t>
                      </a:r>
                      <a:r>
                        <a:rPr sz="1050" b="0" i="0" dirty="0">
                          <a:solidFill>
                            <a:srgbClr val="231F20"/>
                          </a:solidFill>
                          <a:latin typeface="Calibri" panose="020F0502020204030204" pitchFamily="34" charset="0"/>
                          <a:cs typeface="Calibri" panose="020F0502020204030204" pitchFamily="34" charset="0"/>
                        </a:rPr>
                        <a:t>the case-report </a:t>
                      </a:r>
                      <a:r>
                        <a:rPr sz="1050" b="0" i="0" spc="5" dirty="0">
                          <a:solidFill>
                            <a:srgbClr val="231F20"/>
                          </a:solidFill>
                          <a:latin typeface="Calibri" panose="020F0502020204030204" pitchFamily="34" charset="0"/>
                          <a:cs typeface="Calibri" panose="020F0502020204030204" pitchFamily="34" charset="0"/>
                        </a:rPr>
                        <a:t>was</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associated</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5" dirty="0">
                          <a:solidFill>
                            <a:srgbClr val="231F20"/>
                          </a:solidFill>
                          <a:latin typeface="Calibri" panose="020F0502020204030204" pitchFamily="34" charset="0"/>
                          <a:cs typeface="Calibri" panose="020F0502020204030204" pitchFamily="34" charset="0"/>
                        </a:rPr>
                        <a:t> an outbreak.</a:t>
                      </a:r>
                      <a:endParaRPr sz="1050" b="0" i="0" dirty="0">
                        <a:latin typeface="Calibri" panose="020F0502020204030204" pitchFamily="34" charset="0"/>
                        <a:cs typeface="Calibri" panose="020F0502020204030204" pitchFamily="34" charset="0"/>
                      </a:endParaRPr>
                    </a:p>
                    <a:p>
                      <a:pPr marL="57150" marR="59690" algn="l">
                        <a:lnSpc>
                          <a:spcPct val="100000"/>
                        </a:lnSpc>
                      </a:pPr>
                      <a:r>
                        <a:rPr sz="1050" b="0" i="0" dirty="0">
                          <a:solidFill>
                            <a:srgbClr val="231F20"/>
                          </a:solidFill>
                          <a:latin typeface="Calibri" panose="020F0502020204030204" pitchFamily="34" charset="0"/>
                          <a:cs typeface="Calibri" panose="020F0502020204030204" pitchFamily="34" charset="0"/>
                        </a:rPr>
                        <a:t>1 = Case is outbreak</a:t>
                      </a:r>
                      <a:r>
                        <a:rPr lang="en-US" sz="1050" b="0" i="0" dirty="0">
                          <a:solidFill>
                            <a:srgbClr val="231F20"/>
                          </a:solidFill>
                          <a:latin typeface="Calibri" panose="020F0502020204030204" pitchFamily="34" charset="0"/>
                          <a:cs typeface="Calibri" panose="020F0502020204030204" pitchFamily="34" charset="0"/>
                        </a:rPr>
                        <a:t>-</a:t>
                      </a:r>
                      <a:r>
                        <a:rPr sz="1050" b="0" i="0" spc="5" dirty="0">
                          <a:solidFill>
                            <a:srgbClr val="231F20"/>
                          </a:solidFill>
                          <a:latin typeface="Calibri" panose="020F0502020204030204" pitchFamily="34" charset="0"/>
                          <a:cs typeface="Calibri" panose="020F0502020204030204" pitchFamily="34" charset="0"/>
                        </a:rPr>
                        <a:t>associated</a:t>
                      </a:r>
                      <a:endParaRPr sz="1050" b="0" i="0" dirty="0">
                        <a:latin typeface="Calibri" panose="020F0502020204030204" pitchFamily="34" charset="0"/>
                        <a:cs typeface="Calibri" panose="020F0502020204030204" pitchFamily="34" charset="0"/>
                      </a:endParaRPr>
                    </a:p>
                    <a:p>
                      <a:pPr marL="57150" marR="69850" algn="l">
                        <a:lnSpc>
                          <a:spcPct val="100000"/>
                        </a:lnSpc>
                      </a:pPr>
                      <a:r>
                        <a:rPr sz="1050" b="0" i="0" dirty="0">
                          <a:solidFill>
                            <a:srgbClr val="231F20"/>
                          </a:solidFill>
                          <a:latin typeface="Calibri" panose="020F0502020204030204" pitchFamily="34" charset="0"/>
                          <a:cs typeface="Calibri" panose="020F0502020204030204" pitchFamily="34" charset="0"/>
                        </a:rPr>
                        <a:t>2</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Case</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is</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not</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outbreak-associated</a:t>
                      </a:r>
                      <a:r>
                        <a:rPr lang="en-US" sz="1050" b="0" i="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9</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Unknown</a:t>
                      </a:r>
                      <a:endParaRPr sz="1050" b="0" i="0" dirty="0">
                        <a:latin typeface="Calibri" panose="020F0502020204030204" pitchFamily="34" charset="0"/>
                        <a:cs typeface="Calibri" panose="020F0502020204030204" pitchFamily="34" charset="0"/>
                      </a:endParaRPr>
                    </a:p>
                  </a:txBody>
                  <a:tcPr marT="55244" marB="0">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798702">
                <a:tc>
                  <a:txBody>
                    <a:bodyPr/>
                    <a:lstStyle/>
                    <a:p>
                      <a:pPr marL="57150" algn="l">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HEP143</a:t>
                      </a:r>
                      <a:endParaRPr sz="1050" b="0" i="0">
                        <a:latin typeface="Calibri" panose="020F0502020204030204" pitchFamily="34" charset="0"/>
                        <a:cs typeface="Calibri" panose="020F0502020204030204" pitchFamily="34" charset="0"/>
                      </a:endParaRPr>
                    </a:p>
                  </a:txBody>
                  <a:tcPr marT="48895" marB="0">
                    <a:lnR w="6350">
                      <a:solidFill>
                        <a:srgbClr val="005E6D"/>
                      </a:solidFill>
                      <a:prstDash val="solid"/>
                    </a:lnR>
                    <a:lnT w="6350">
                      <a:solidFill>
                        <a:srgbClr val="005E6D"/>
                      </a:solidFill>
                      <a:prstDash val="solid"/>
                    </a:lnT>
                    <a:solidFill>
                      <a:srgbClr val="FFFFFF"/>
                    </a:solidFill>
                  </a:tcPr>
                </a:tc>
                <a:tc>
                  <a:txBody>
                    <a:bodyPr/>
                    <a:lstStyle/>
                    <a:p>
                      <a:pPr algn="l">
                        <a:lnSpc>
                          <a:spcPct val="100000"/>
                        </a:lnSpc>
                        <a:spcBef>
                          <a:spcPts val="385"/>
                        </a:spcBef>
                      </a:pPr>
                      <a:r>
                        <a:rPr sz="1050" b="0" i="0" spc="-10" dirty="0">
                          <a:solidFill>
                            <a:srgbClr val="231F20"/>
                          </a:solidFill>
                          <a:latin typeface="Calibri" panose="020F0502020204030204" pitchFamily="34" charset="0"/>
                          <a:cs typeface="Calibri" panose="020F0502020204030204" pitchFamily="34" charset="0"/>
                        </a:rPr>
                        <a:t>AOUTBREAK</a:t>
                      </a:r>
                      <a:endParaRPr sz="1050" b="0" i="0" dirty="0">
                        <a:latin typeface="Calibri" panose="020F0502020204030204" pitchFamily="34" charset="0"/>
                        <a:cs typeface="Calibri" panose="020F0502020204030204" pitchFamily="34" charset="0"/>
                      </a:endParaRPr>
                    </a:p>
                  </a:txBody>
                  <a:tcPr marT="48895" marB="0">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57150" marR="177800" algn="l">
                        <a:lnSpc>
                          <a:spcPct val="100000"/>
                        </a:lnSpc>
                        <a:spcBef>
                          <a:spcPts val="484"/>
                        </a:spcBef>
                      </a:pPr>
                      <a:r>
                        <a:rPr sz="1050" b="0" i="0" spc="5" dirty="0">
                          <a:solidFill>
                            <a:srgbClr val="231F20"/>
                          </a:solidFill>
                          <a:latin typeface="Calibri" panose="020F0502020204030204" pitchFamily="34" charset="0"/>
                          <a:cs typeface="Calibri" panose="020F0502020204030204" pitchFamily="34" charset="0"/>
                        </a:rPr>
                        <a:t>Common-source</a:t>
                      </a:r>
                      <a:r>
                        <a:rPr lang="en-US"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outbreak</a:t>
                      </a:r>
                      <a:endParaRPr sz="1050" b="0" i="0" dirty="0">
                        <a:latin typeface="Calibri" panose="020F0502020204030204" pitchFamily="34" charset="0"/>
                        <a:cs typeface="Calibri" panose="020F0502020204030204" pitchFamily="34" charset="0"/>
                      </a:endParaRPr>
                    </a:p>
                  </a:txBody>
                  <a:tcPr marT="61594" marB="0">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57150" marR="113030" algn="l">
                        <a:lnSpc>
                          <a:spcPct val="100000"/>
                        </a:lnSpc>
                        <a:spcBef>
                          <a:spcPts val="484"/>
                        </a:spcBef>
                      </a:pPr>
                      <a:r>
                        <a:rPr sz="1050" b="0" i="0" spc="-10" dirty="0">
                          <a:solidFill>
                            <a:srgbClr val="231F20"/>
                          </a:solidFill>
                          <a:latin typeface="Calibri" panose="020F0502020204030204" pitchFamily="34" charset="0"/>
                          <a:cs typeface="Calibri" panose="020F0502020204030204" pitchFamily="34" charset="0"/>
                        </a:rPr>
                        <a:t>Was</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the</a:t>
                      </a:r>
                      <a:r>
                        <a:rPr sz="1050" b="0" i="0" spc="5" dirty="0">
                          <a:solidFill>
                            <a:srgbClr val="231F20"/>
                          </a:solidFill>
                          <a:latin typeface="Calibri" panose="020F0502020204030204" pitchFamily="34" charset="0"/>
                          <a:cs typeface="Calibri" panose="020F0502020204030204" pitchFamily="34" charset="0"/>
                        </a:rPr>
                        <a:t> patient</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suspected as </a:t>
                      </a:r>
                      <a:r>
                        <a:rPr sz="1050" b="0" i="0" spc="5" dirty="0">
                          <a:solidFill>
                            <a:srgbClr val="231F20"/>
                          </a:solidFill>
                          <a:latin typeface="Calibri" panose="020F0502020204030204" pitchFamily="34" charset="0"/>
                          <a:cs typeface="Calibri" panose="020F0502020204030204" pitchFamily="34" charset="0"/>
                        </a:rPr>
                        <a:t>being</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part of a </a:t>
                      </a:r>
                      <a:r>
                        <a:rPr sz="1050" b="0" i="0" spc="5" dirty="0">
                          <a:solidFill>
                            <a:srgbClr val="231F20"/>
                          </a:solidFill>
                          <a:latin typeface="Calibri" panose="020F0502020204030204" pitchFamily="34" charset="0"/>
                          <a:cs typeface="Calibri" panose="020F0502020204030204" pitchFamily="34" charset="0"/>
                        </a:rPr>
                        <a:t>common-</a:t>
                      </a:r>
                      <a:r>
                        <a:rPr sz="1050" b="0" i="0" dirty="0">
                          <a:solidFill>
                            <a:srgbClr val="231F20"/>
                          </a:solidFill>
                          <a:latin typeface="Calibri" panose="020F0502020204030204" pitchFamily="34" charset="0"/>
                          <a:cs typeface="Calibri" panose="020F0502020204030204" pitchFamily="34" charset="0"/>
                        </a:rPr>
                        <a:t>source </a:t>
                      </a:r>
                      <a:r>
                        <a:rPr sz="1050" b="0" i="0" spc="5" dirty="0">
                          <a:solidFill>
                            <a:srgbClr val="231F20"/>
                          </a:solidFill>
                          <a:latin typeface="Calibri" panose="020F0502020204030204" pitchFamily="34" charset="0"/>
                          <a:cs typeface="Calibri" panose="020F0502020204030204" pitchFamily="34" charset="0"/>
                        </a:rPr>
                        <a:t>foodborne </a:t>
                      </a:r>
                      <a:r>
                        <a:rPr sz="1050" b="0" i="0" dirty="0">
                          <a:solidFill>
                            <a:srgbClr val="231F20"/>
                          </a:solidFill>
                          <a:latin typeface="Calibri" panose="020F0502020204030204" pitchFamily="34" charset="0"/>
                          <a:cs typeface="Calibri" panose="020F0502020204030204" pitchFamily="34" charset="0"/>
                        </a:rPr>
                        <a:t>or</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water</a:t>
                      </a:r>
                      <a:r>
                        <a:rPr sz="1050" b="0" i="0" spc="5" dirty="0">
                          <a:solidFill>
                            <a:srgbClr val="231F20"/>
                          </a:solidFill>
                          <a:latin typeface="Calibri" panose="020F0502020204030204" pitchFamily="34" charset="0"/>
                          <a:cs typeface="Calibri" panose="020F0502020204030204" pitchFamily="34" charset="0"/>
                        </a:rPr>
                        <a:t> borne outbreak?</a:t>
                      </a:r>
                      <a:endParaRPr sz="1050" b="0" i="0" dirty="0">
                        <a:latin typeface="Calibri" panose="020F0502020204030204" pitchFamily="34" charset="0"/>
                        <a:cs typeface="Calibri" panose="020F0502020204030204" pitchFamily="34" charset="0"/>
                      </a:endParaRPr>
                    </a:p>
                    <a:p>
                      <a:pPr marL="57150" algn="l">
                        <a:lnSpc>
                          <a:spcPct val="100000"/>
                        </a:lnSpc>
                      </a:pPr>
                      <a:r>
                        <a:rPr sz="1050" b="0" i="0" dirty="0">
                          <a:solidFill>
                            <a:srgbClr val="231F20"/>
                          </a:solidFill>
                          <a:latin typeface="Calibri" panose="020F0502020204030204" pitchFamily="34" charset="0"/>
                          <a:cs typeface="Calibri" panose="020F0502020204030204" pitchFamily="34" charset="0"/>
                        </a:rPr>
                        <a:t>1</a:t>
                      </a:r>
                      <a:r>
                        <a:rPr sz="1050" b="0" i="0" spc="-3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t>
                      </a:r>
                      <a:r>
                        <a:rPr sz="1050" b="0" i="0" spc="-30" dirty="0">
                          <a:solidFill>
                            <a:srgbClr val="231F20"/>
                          </a:solidFill>
                          <a:latin typeface="Calibri" panose="020F0502020204030204" pitchFamily="34" charset="0"/>
                          <a:cs typeface="Calibri" panose="020F0502020204030204" pitchFamily="34" charset="0"/>
                        </a:rPr>
                        <a:t> </a:t>
                      </a:r>
                      <a:r>
                        <a:rPr sz="1050" b="0" i="0" spc="-35" dirty="0">
                          <a:solidFill>
                            <a:srgbClr val="231F20"/>
                          </a:solidFill>
                          <a:latin typeface="Calibri" panose="020F0502020204030204" pitchFamily="34" charset="0"/>
                          <a:cs typeface="Calibri" panose="020F0502020204030204" pitchFamily="34" charset="0"/>
                        </a:rPr>
                        <a:t>Yes</a:t>
                      </a:r>
                      <a:endParaRPr sz="1050" b="0" i="0" dirty="0">
                        <a:latin typeface="Calibri" panose="020F0502020204030204" pitchFamily="34" charset="0"/>
                        <a:cs typeface="Calibri" panose="020F0502020204030204" pitchFamily="34" charset="0"/>
                      </a:endParaRPr>
                    </a:p>
                    <a:p>
                      <a:pPr marL="57150" algn="l">
                        <a:lnSpc>
                          <a:spcPct val="100000"/>
                        </a:lnSpc>
                      </a:pPr>
                      <a:r>
                        <a:rPr sz="1050" b="0" i="0" dirty="0">
                          <a:solidFill>
                            <a:srgbClr val="231F20"/>
                          </a:solidFill>
                          <a:latin typeface="Calibri" panose="020F0502020204030204" pitchFamily="34" charset="0"/>
                          <a:cs typeface="Calibri" panose="020F0502020204030204" pitchFamily="34" charset="0"/>
                        </a:rPr>
                        <a:t>2</a:t>
                      </a:r>
                      <a:r>
                        <a:rPr sz="1050" b="0" i="0" spc="-7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t>
                      </a:r>
                      <a:r>
                        <a:rPr sz="1050" b="0" i="0" spc="1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No</a:t>
                      </a:r>
                      <a:endParaRPr sz="1050" b="0" i="0" dirty="0">
                        <a:latin typeface="Calibri" panose="020F0502020204030204" pitchFamily="34" charset="0"/>
                        <a:cs typeface="Calibri" panose="020F0502020204030204" pitchFamily="34" charset="0"/>
                      </a:endParaRPr>
                    </a:p>
                  </a:txBody>
                  <a:tcPr marT="61594" marB="0">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88329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CD44-7D88-DD4E-8A5A-32FEEF36C2B3}"/>
              </a:ext>
            </a:extLst>
          </p:cNvPr>
          <p:cNvSpPr>
            <a:spLocks noGrp="1"/>
          </p:cNvSpPr>
          <p:nvPr>
            <p:ph type="title"/>
          </p:nvPr>
        </p:nvSpPr>
        <p:spPr>
          <a:xfrm>
            <a:off x="1841500" y="1013791"/>
            <a:ext cx="8509000" cy="676897"/>
          </a:xfrm>
        </p:spPr>
        <p:txBody>
          <a:bodyPr>
            <a:normAutofit/>
          </a:bodyPr>
          <a:lstStyle/>
          <a:p>
            <a:r>
              <a:rPr lang="en-US" dirty="0"/>
              <a:t>Table 5-6. Variables indicating outbreak source for hepatitis A cases notified to the National Notifiable Diseases Surveillance System via Health Level Seven case notification</a:t>
            </a:r>
          </a:p>
        </p:txBody>
      </p:sp>
      <p:graphicFrame>
        <p:nvGraphicFramePr>
          <p:cNvPr id="4" name="Table 5-6">
            <a:extLst>
              <a:ext uri="{FF2B5EF4-FFF2-40B4-BE49-F238E27FC236}">
                <a16:creationId xmlns:a16="http://schemas.microsoft.com/office/drawing/2014/main" id="{CD945B91-62D8-7446-8B90-413ADBCFA94E}"/>
              </a:ext>
            </a:extLst>
          </p:cNvPr>
          <p:cNvGraphicFramePr>
            <a:graphicFrameLocks noGrp="1"/>
          </p:cNvGraphicFramePr>
          <p:nvPr>
            <p:extLst>
              <p:ext uri="{D42A27DB-BD31-4B8C-83A1-F6EECF244321}">
                <p14:modId xmlns:p14="http://schemas.microsoft.com/office/powerpoint/2010/main" val="3909262003"/>
              </p:ext>
            </p:extLst>
          </p:nvPr>
        </p:nvGraphicFramePr>
        <p:xfrm>
          <a:off x="1590675" y="1856003"/>
          <a:ext cx="9010650" cy="2443207"/>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979419">
                  <a:extLst>
                    <a:ext uri="{9D8B030D-6E8A-4147-A177-3AD203B41FA5}">
                      <a16:colId xmlns:a16="http://schemas.microsoft.com/office/drawing/2014/main" val="20000"/>
                    </a:ext>
                  </a:extLst>
                </a:gridCol>
                <a:gridCol w="1163468">
                  <a:extLst>
                    <a:ext uri="{9D8B030D-6E8A-4147-A177-3AD203B41FA5}">
                      <a16:colId xmlns:a16="http://schemas.microsoft.com/office/drawing/2014/main" val="20001"/>
                    </a:ext>
                  </a:extLst>
                </a:gridCol>
                <a:gridCol w="2202496">
                  <a:extLst>
                    <a:ext uri="{9D8B030D-6E8A-4147-A177-3AD203B41FA5}">
                      <a16:colId xmlns:a16="http://schemas.microsoft.com/office/drawing/2014/main" val="20002"/>
                    </a:ext>
                  </a:extLst>
                </a:gridCol>
                <a:gridCol w="4665267">
                  <a:extLst>
                    <a:ext uri="{9D8B030D-6E8A-4147-A177-3AD203B41FA5}">
                      <a16:colId xmlns:a16="http://schemas.microsoft.com/office/drawing/2014/main" val="20003"/>
                    </a:ext>
                  </a:extLst>
                </a:gridCol>
              </a:tblGrid>
              <a:tr h="472347">
                <a:tc>
                  <a:txBody>
                    <a:bodyPr/>
                    <a:lstStyle/>
                    <a:p>
                      <a:pPr marL="57150" algn="l"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PHIN</a:t>
                      </a:r>
                      <a:r>
                        <a:rPr lang="en-US" sz="1200" b="1" i="0" kern="1200" spc="5" dirty="0">
                          <a:solidFill>
                            <a:srgbClr val="FFFFFF"/>
                          </a:solidFill>
                          <a:latin typeface="Calibri" panose="020F0502020204030204" pitchFamily="34" charset="0"/>
                          <a:ea typeface="+mn-ea"/>
                          <a:cs typeface="Calibri" panose="020F0502020204030204" pitchFamily="34" charset="0"/>
                        </a:rPr>
                        <a:t> </a:t>
                      </a:r>
                      <a:r>
                        <a:rPr sz="1200" b="1" i="0" kern="1200" spc="5" dirty="0">
                          <a:solidFill>
                            <a:srgbClr val="FFFFFF"/>
                          </a:solidFill>
                          <a:latin typeface="Calibri" panose="020F0502020204030204" pitchFamily="34" charset="0"/>
                          <a:ea typeface="+mn-ea"/>
                          <a:cs typeface="Calibri" panose="020F0502020204030204" pitchFamily="34" charset="0"/>
                        </a:rPr>
                        <a:t>Variable</a:t>
                      </a:r>
                    </a:p>
                  </a:txBody>
                  <a:tcPr anchor="ctr">
                    <a:lnR w="6350">
                      <a:solidFill>
                        <a:srgbClr val="FFFFFF"/>
                      </a:solidFill>
                      <a:prstDash val="solid"/>
                    </a:lnR>
                    <a:solidFill>
                      <a:srgbClr val="005E6D"/>
                    </a:solidFill>
                  </a:tcPr>
                </a:tc>
                <a:tc>
                  <a:txBody>
                    <a:bodyPr/>
                    <a:lstStyle/>
                    <a:p>
                      <a:pPr marL="57150" algn="l"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OBX 3.1</a:t>
                      </a:r>
                      <a:r>
                        <a:rPr lang="en-US" sz="1200" b="1" i="0" kern="1200" spc="5" dirty="0">
                          <a:solidFill>
                            <a:srgbClr val="FFFFFF"/>
                          </a:solidFill>
                          <a:latin typeface="Calibri" panose="020F0502020204030204" pitchFamily="34" charset="0"/>
                          <a:ea typeface="+mn-ea"/>
                          <a:cs typeface="Calibri" panose="020F0502020204030204" pitchFamily="34" charset="0"/>
                        </a:rPr>
                        <a:t> </a:t>
                      </a:r>
                      <a:r>
                        <a:rPr sz="1200" b="1" i="0" kern="1200" spc="5" dirty="0">
                          <a:solidFill>
                            <a:srgbClr val="FFFFFF"/>
                          </a:solidFill>
                          <a:latin typeface="Calibri" panose="020F0502020204030204" pitchFamily="34" charset="0"/>
                          <a:ea typeface="+mn-ea"/>
                          <a:cs typeface="Calibri" panose="020F0502020204030204" pitchFamily="34" charset="0"/>
                        </a:rPr>
                        <a:t>Identifier</a:t>
                      </a:r>
                    </a:p>
                  </a:txBody>
                  <a:tcPr anchor="ctr">
                    <a:lnL w="6350">
                      <a:solidFill>
                        <a:srgbClr val="FFFFFF"/>
                      </a:solidFill>
                      <a:prstDash val="solid"/>
                    </a:lnL>
                    <a:lnR w="6350">
                      <a:solidFill>
                        <a:srgbClr val="FFFFFF"/>
                      </a:solidFill>
                      <a:prstDash val="solid"/>
                    </a:lnR>
                    <a:solidFill>
                      <a:srgbClr val="005E6D"/>
                    </a:solidFill>
                  </a:tcPr>
                </a:tc>
                <a:tc>
                  <a:txBody>
                    <a:bodyPr/>
                    <a:lstStyle/>
                    <a:p>
                      <a:pPr marL="57150" algn="l"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Data Element Name</a:t>
                      </a:r>
                    </a:p>
                  </a:txBody>
                  <a:tcPr anchor="ctr">
                    <a:lnL w="6350">
                      <a:solidFill>
                        <a:srgbClr val="FFFFFF"/>
                      </a:solidFill>
                      <a:prstDash val="solid"/>
                    </a:lnL>
                    <a:lnR w="6350">
                      <a:solidFill>
                        <a:srgbClr val="FFFFFF"/>
                      </a:solidFill>
                      <a:prstDash val="solid"/>
                    </a:lnR>
                    <a:solidFill>
                      <a:srgbClr val="005E6D"/>
                    </a:solidFill>
                  </a:tcPr>
                </a:tc>
                <a:tc>
                  <a:txBody>
                    <a:bodyPr/>
                    <a:lstStyle/>
                    <a:p>
                      <a:pPr marL="57150" algn="l"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Data Element Description</a:t>
                      </a:r>
                    </a:p>
                  </a:txBody>
                  <a:tcPr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363414">
                <a:tc>
                  <a:txBody>
                    <a:bodyPr/>
                    <a:lstStyle/>
                    <a:p>
                      <a:pPr marL="57150">
                        <a:lnSpc>
                          <a:spcPct val="100000"/>
                        </a:lnSpc>
                        <a:spcBef>
                          <a:spcPts val="335"/>
                        </a:spcBef>
                      </a:pPr>
                      <a:r>
                        <a:rPr sz="1050" b="0" i="0" spc="5" dirty="0">
                          <a:solidFill>
                            <a:srgbClr val="231F20"/>
                          </a:solidFill>
                          <a:latin typeface="Calibri" panose="020F0502020204030204" pitchFamily="34" charset="0"/>
                          <a:cs typeface="Calibri" panose="020F0502020204030204" pitchFamily="34" charset="0"/>
                        </a:rPr>
                        <a:t>INV150</a:t>
                      </a:r>
                      <a:endParaRPr sz="1050" b="0" i="0" dirty="0">
                        <a:latin typeface="Calibri" panose="020F0502020204030204" pitchFamily="34" charset="0"/>
                        <a:cs typeface="Calibri" panose="020F0502020204030204" pitchFamily="34" charset="0"/>
                      </a:endParaRPr>
                    </a:p>
                  </a:txBody>
                  <a:tcPr marT="91440" marB="91440" anchor="ctr">
                    <a:lnR w="6350">
                      <a:solidFill>
                        <a:srgbClr val="005E6D"/>
                      </a:solidFill>
                      <a:prstDash val="solid"/>
                    </a:lnR>
                    <a:lnB w="6350">
                      <a:solidFill>
                        <a:srgbClr val="005E6D"/>
                      </a:solidFill>
                      <a:prstDash val="solid"/>
                    </a:lnB>
                    <a:solidFill>
                      <a:srgbClr val="FFFFFF"/>
                    </a:solidFill>
                  </a:tcPr>
                </a:tc>
                <a:tc>
                  <a:txBody>
                    <a:bodyPr/>
                    <a:lstStyle/>
                    <a:p>
                      <a:pPr marL="57150">
                        <a:lnSpc>
                          <a:spcPct val="100000"/>
                        </a:lnSpc>
                        <a:spcBef>
                          <a:spcPts val="335"/>
                        </a:spcBef>
                      </a:pPr>
                      <a:r>
                        <a:rPr sz="1050" b="0" i="0" spc="5" dirty="0">
                          <a:solidFill>
                            <a:srgbClr val="231F20"/>
                          </a:solidFill>
                          <a:latin typeface="Calibri" panose="020F0502020204030204" pitchFamily="34" charset="0"/>
                          <a:cs typeface="Calibri" panose="020F0502020204030204" pitchFamily="34" charset="0"/>
                        </a:rPr>
                        <a:t>77980-1</a:t>
                      </a:r>
                      <a:endParaRPr sz="105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a:lnSpc>
                          <a:spcPct val="100000"/>
                        </a:lnSpc>
                        <a:spcBef>
                          <a:spcPts val="335"/>
                        </a:spcBef>
                      </a:pPr>
                      <a:r>
                        <a:rPr sz="1050" b="0" i="0" dirty="0">
                          <a:solidFill>
                            <a:srgbClr val="231F20"/>
                          </a:solidFill>
                          <a:latin typeface="Calibri" panose="020F0502020204030204" pitchFamily="34" charset="0"/>
                          <a:cs typeface="Calibri" panose="020F0502020204030204" pitchFamily="34" charset="0"/>
                        </a:rPr>
                        <a:t>Case</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outbreak </a:t>
                      </a:r>
                      <a:r>
                        <a:rPr sz="1050" b="0" i="0" spc="5" dirty="0">
                          <a:solidFill>
                            <a:srgbClr val="231F20"/>
                          </a:solidFill>
                          <a:latin typeface="Calibri" panose="020F0502020204030204" pitchFamily="34" charset="0"/>
                          <a:cs typeface="Calibri" panose="020F0502020204030204" pitchFamily="34" charset="0"/>
                        </a:rPr>
                        <a:t>indicator</a:t>
                      </a:r>
                      <a:endParaRPr sz="105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57150">
                        <a:lnSpc>
                          <a:spcPct val="100000"/>
                        </a:lnSpc>
                        <a:spcBef>
                          <a:spcPts val="335"/>
                        </a:spcBef>
                      </a:pPr>
                      <a:r>
                        <a:rPr sz="1050" b="0" i="0" dirty="0">
                          <a:solidFill>
                            <a:srgbClr val="231F20"/>
                          </a:solidFill>
                          <a:latin typeface="Calibri" panose="020F0502020204030204" pitchFamily="34" charset="0"/>
                          <a:cs typeface="Calibri" panose="020F0502020204030204" pitchFamily="34" charset="0"/>
                        </a:rPr>
                        <a:t>Indicates</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whether</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the</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case</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report</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was</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associated</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an</a:t>
                      </a:r>
                      <a:r>
                        <a:rPr sz="1050" b="0" i="0" spc="2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outbreak.</a:t>
                      </a:r>
                      <a:endParaRPr sz="105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363414">
                <a:tc>
                  <a:txBody>
                    <a:bodyPr/>
                    <a:lstStyle/>
                    <a:p>
                      <a:pPr marL="57150">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INV618</a:t>
                      </a:r>
                      <a:endParaRPr sz="1050" b="0" i="0">
                        <a:latin typeface="Calibri" panose="020F0502020204030204" pitchFamily="34" charset="0"/>
                        <a:cs typeface="Calibri" panose="020F0502020204030204" pitchFamily="34" charset="0"/>
                      </a:endParaRPr>
                    </a:p>
                  </a:txBody>
                  <a:tcPr marT="91440" marB="9144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INV618</a:t>
                      </a:r>
                      <a:endParaRPr sz="105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385"/>
                        </a:spcBef>
                      </a:pPr>
                      <a:r>
                        <a:rPr sz="1050" b="0" i="0" dirty="0">
                          <a:solidFill>
                            <a:srgbClr val="231F20"/>
                          </a:solidFill>
                          <a:latin typeface="Calibri" panose="020F0502020204030204" pitchFamily="34" charset="0"/>
                          <a:cs typeface="Calibri" panose="020F0502020204030204" pitchFamily="34" charset="0"/>
                        </a:rPr>
                        <a:t>Common-source</a:t>
                      </a:r>
                      <a:r>
                        <a:rPr sz="1050" b="0" i="0" spc="-2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outbreak</a:t>
                      </a:r>
                      <a:endParaRPr sz="105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385"/>
                        </a:spcBef>
                      </a:pPr>
                      <a:r>
                        <a:rPr sz="1050" b="0" i="0" dirty="0">
                          <a:solidFill>
                            <a:srgbClr val="231F20"/>
                          </a:solidFill>
                          <a:latin typeface="Calibri" panose="020F0502020204030204" pitchFamily="34" charset="0"/>
                          <a:cs typeface="Calibri" panose="020F0502020204030204" pitchFamily="34" charset="0"/>
                        </a:rPr>
                        <a:t>Is</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the</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subject</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suspected</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as</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being</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part</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of</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common-source</a:t>
                      </a:r>
                      <a:r>
                        <a:rPr sz="1050" b="0" i="0" spc="2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outbreak?</a:t>
                      </a:r>
                      <a:endParaRPr sz="105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363414">
                <a:tc>
                  <a:txBody>
                    <a:bodyPr/>
                    <a:lstStyle/>
                    <a:p>
                      <a:pPr marL="57150">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INV609</a:t>
                      </a:r>
                      <a:endParaRPr sz="1050" b="0" i="0">
                        <a:latin typeface="Calibri" panose="020F0502020204030204" pitchFamily="34" charset="0"/>
                        <a:cs typeface="Calibri" panose="020F0502020204030204" pitchFamily="34" charset="0"/>
                      </a:endParaRPr>
                    </a:p>
                  </a:txBody>
                  <a:tcPr marT="91440" marB="9144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INV609</a:t>
                      </a:r>
                      <a:endParaRPr sz="1050" b="0" i="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282575">
                        <a:lnSpc>
                          <a:spcPts val="1000"/>
                        </a:lnSpc>
                        <a:spcBef>
                          <a:spcPts val="484"/>
                        </a:spcBef>
                      </a:pPr>
                      <a:r>
                        <a:rPr sz="1050" b="0" i="0" dirty="0">
                          <a:solidFill>
                            <a:srgbClr val="231F20"/>
                          </a:solidFill>
                          <a:latin typeface="Calibri" panose="020F0502020204030204" pitchFamily="34" charset="0"/>
                          <a:cs typeface="Calibri" panose="020F0502020204030204" pitchFamily="34" charset="0"/>
                        </a:rPr>
                        <a:t>Foodborne </a:t>
                      </a:r>
                      <a:r>
                        <a:rPr sz="1050" b="0" i="0" spc="5" dirty="0">
                          <a:solidFill>
                            <a:srgbClr val="231F20"/>
                          </a:solidFill>
                          <a:latin typeface="Calibri" panose="020F0502020204030204" pitchFamily="34" charset="0"/>
                          <a:cs typeface="Calibri" panose="020F0502020204030204" pitchFamily="34" charset="0"/>
                        </a:rPr>
                        <a:t>outbreak;</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infected</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food</a:t>
                      </a:r>
                      <a:r>
                        <a:rPr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handler</a:t>
                      </a:r>
                      <a:endParaRPr sz="105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385"/>
                        </a:spcBef>
                      </a:pPr>
                      <a:r>
                        <a:rPr sz="1050" b="0" i="0" dirty="0">
                          <a:solidFill>
                            <a:srgbClr val="231F20"/>
                          </a:solidFill>
                          <a:latin typeface="Calibri" panose="020F0502020204030204" pitchFamily="34" charset="0"/>
                          <a:cs typeface="Calibri" panose="020F0502020204030204" pitchFamily="34" charset="0"/>
                        </a:rPr>
                        <a:t>If</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yes,</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was</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the</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outbreak</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associated</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an</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infected</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food</a:t>
                      </a:r>
                      <a:r>
                        <a:rPr sz="1050" b="0" i="0" spc="2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handler?</a:t>
                      </a:r>
                      <a:endParaRPr sz="105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363414">
                <a:tc>
                  <a:txBody>
                    <a:bodyPr/>
                    <a:lstStyle/>
                    <a:p>
                      <a:pPr marL="57150">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INV610</a:t>
                      </a:r>
                      <a:endParaRPr sz="1050" b="0" i="0" dirty="0">
                        <a:latin typeface="Calibri" panose="020F0502020204030204" pitchFamily="34" charset="0"/>
                        <a:cs typeface="Calibri" panose="020F0502020204030204" pitchFamily="34" charset="0"/>
                      </a:endParaRPr>
                    </a:p>
                  </a:txBody>
                  <a:tcPr marT="91440" marB="9144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INV610</a:t>
                      </a:r>
                      <a:endParaRPr sz="1050" b="0" i="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101600">
                        <a:lnSpc>
                          <a:spcPts val="1000"/>
                        </a:lnSpc>
                        <a:spcBef>
                          <a:spcPts val="484"/>
                        </a:spcBef>
                      </a:pPr>
                      <a:r>
                        <a:rPr sz="1050" b="0" i="0" dirty="0">
                          <a:solidFill>
                            <a:srgbClr val="231F20"/>
                          </a:solidFill>
                          <a:latin typeface="Calibri" panose="020F0502020204030204" pitchFamily="34" charset="0"/>
                          <a:cs typeface="Calibri" panose="020F0502020204030204" pitchFamily="34" charset="0"/>
                        </a:rPr>
                        <a:t>Foodborne</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outbreak;</a:t>
                      </a:r>
                      <a:r>
                        <a:rPr sz="1050" b="0" i="0" spc="5" dirty="0">
                          <a:solidFill>
                            <a:srgbClr val="231F20"/>
                          </a:solidFill>
                          <a:latin typeface="Calibri" panose="020F0502020204030204" pitchFamily="34" charset="0"/>
                          <a:cs typeface="Calibri" panose="020F0502020204030204" pitchFamily="34" charset="0"/>
                        </a:rPr>
                        <a:t> not</a:t>
                      </a:r>
                      <a:r>
                        <a:rPr lang="en-US"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an infected</a:t>
                      </a:r>
                      <a:r>
                        <a:rPr sz="1050" b="0" i="0" spc="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food</a:t>
                      </a:r>
                      <a:r>
                        <a:rPr sz="1050" b="0" i="0" spc="5" dirty="0">
                          <a:solidFill>
                            <a:srgbClr val="231F20"/>
                          </a:solidFill>
                          <a:latin typeface="Calibri" panose="020F0502020204030204" pitchFamily="34" charset="0"/>
                          <a:cs typeface="Calibri" panose="020F0502020204030204" pitchFamily="34" charset="0"/>
                        </a:rPr>
                        <a:t> handler</a:t>
                      </a:r>
                      <a:endParaRPr sz="105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385"/>
                        </a:spcBef>
                      </a:pPr>
                      <a:r>
                        <a:rPr sz="1050" b="0" i="0" dirty="0">
                          <a:solidFill>
                            <a:srgbClr val="231F20"/>
                          </a:solidFill>
                          <a:latin typeface="Calibri" panose="020F0502020204030204" pitchFamily="34" charset="0"/>
                          <a:cs typeface="Calibri" panose="020F0502020204030204" pitchFamily="34" charset="0"/>
                        </a:rPr>
                        <a:t>If</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yes,</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was</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the</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outbreak</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not</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associated</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with</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an</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infected</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food</a:t>
                      </a:r>
                      <a:r>
                        <a:rPr sz="1050" b="0" i="0" spc="2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handler?</a:t>
                      </a:r>
                      <a:endParaRPr sz="105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4"/>
                  </a:ext>
                </a:extLst>
              </a:tr>
              <a:tr h="363414">
                <a:tc>
                  <a:txBody>
                    <a:bodyPr/>
                    <a:lstStyle/>
                    <a:p>
                      <a:pPr marL="57150">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INV612</a:t>
                      </a:r>
                      <a:endParaRPr sz="1050" b="0" i="0">
                        <a:latin typeface="Calibri" panose="020F0502020204030204" pitchFamily="34" charset="0"/>
                        <a:cs typeface="Calibri" panose="020F0502020204030204" pitchFamily="34" charset="0"/>
                      </a:endParaRPr>
                    </a:p>
                  </a:txBody>
                  <a:tcPr marT="91440" marB="91440" anchor="ctr">
                    <a:lnR w="6350">
                      <a:solidFill>
                        <a:srgbClr val="005E6D"/>
                      </a:solidFill>
                      <a:prstDash val="solid"/>
                    </a:lnR>
                    <a:lnT w="6350">
                      <a:solidFill>
                        <a:srgbClr val="005E6D"/>
                      </a:solidFill>
                      <a:prstDash val="solid"/>
                    </a:lnT>
                    <a:solidFill>
                      <a:srgbClr val="FFFFFF"/>
                    </a:solidFill>
                  </a:tcPr>
                </a:tc>
                <a:tc>
                  <a:txBody>
                    <a:bodyPr/>
                    <a:lstStyle/>
                    <a:p>
                      <a:pPr marL="57150">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INV612</a:t>
                      </a:r>
                      <a:endParaRPr sz="1050" b="0" i="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57150">
                        <a:lnSpc>
                          <a:spcPct val="100000"/>
                        </a:lnSpc>
                        <a:spcBef>
                          <a:spcPts val="385"/>
                        </a:spcBef>
                      </a:pPr>
                      <a:r>
                        <a:rPr sz="1050" b="0" i="0" dirty="0">
                          <a:solidFill>
                            <a:srgbClr val="231F20"/>
                          </a:solidFill>
                          <a:latin typeface="Calibri" panose="020F0502020204030204" pitchFamily="34" charset="0"/>
                          <a:cs typeface="Calibri" panose="020F0502020204030204" pitchFamily="34" charset="0"/>
                        </a:rPr>
                        <a:t>Waterborne</a:t>
                      </a:r>
                      <a:r>
                        <a:rPr sz="1050" b="0" i="0" spc="-3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outbreak</a:t>
                      </a:r>
                      <a:endParaRPr sz="105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57150">
                        <a:lnSpc>
                          <a:spcPct val="100000"/>
                        </a:lnSpc>
                        <a:spcBef>
                          <a:spcPts val="385"/>
                        </a:spcBef>
                      </a:pPr>
                      <a:r>
                        <a:rPr sz="1050" b="0" i="0" dirty="0">
                          <a:solidFill>
                            <a:srgbClr val="231F20"/>
                          </a:solidFill>
                          <a:latin typeface="Calibri" panose="020F0502020204030204" pitchFamily="34" charset="0"/>
                          <a:cs typeface="Calibri" panose="020F0502020204030204" pitchFamily="34" charset="0"/>
                        </a:rPr>
                        <a:t>If</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yes,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was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the</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outbreak</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waterborne?</a:t>
                      </a:r>
                      <a:endParaRPr sz="1050" b="0" i="0" dirty="0">
                        <a:latin typeface="Calibri" panose="020F0502020204030204" pitchFamily="34" charset="0"/>
                        <a:cs typeface="Calibri" panose="020F0502020204030204" pitchFamily="34" charset="0"/>
                      </a:endParaRPr>
                    </a:p>
                  </a:txBody>
                  <a:tcPr marT="91440" marB="91440" anchor="ctr">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72901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0C47-27FC-5249-9E85-A99AFC0F2AE2}"/>
              </a:ext>
            </a:extLst>
          </p:cNvPr>
          <p:cNvSpPr>
            <a:spLocks noGrp="1"/>
          </p:cNvSpPr>
          <p:nvPr>
            <p:ph type="title"/>
          </p:nvPr>
        </p:nvSpPr>
        <p:spPr>
          <a:xfrm>
            <a:off x="1498338" y="1013791"/>
            <a:ext cx="9195324" cy="676897"/>
          </a:xfrm>
        </p:spPr>
        <p:txBody>
          <a:bodyPr>
            <a:noAutofit/>
          </a:bodyPr>
          <a:lstStyle/>
          <a:p>
            <a:r>
              <a:rPr lang="en-US" spc="-30" dirty="0"/>
              <a:t>Table </a:t>
            </a:r>
            <a:r>
              <a:rPr lang="en-US" spc="-50" dirty="0"/>
              <a:t>5-7.</a:t>
            </a:r>
            <a:r>
              <a:rPr lang="en-US" spc="-45" dirty="0"/>
              <a:t> </a:t>
            </a:r>
            <a:r>
              <a:rPr lang="en-US" spc="-10" dirty="0"/>
              <a:t>Selections for variables indicating outbreak source for hepatitis </a:t>
            </a:r>
            <a:r>
              <a:rPr lang="en-US" dirty="0"/>
              <a:t>A </a:t>
            </a:r>
            <a:r>
              <a:rPr lang="en-US" spc="-10" dirty="0"/>
              <a:t>cases notified to</a:t>
            </a:r>
            <a:r>
              <a:rPr lang="en-US" spc="-5" dirty="0"/>
              <a:t> </a:t>
            </a:r>
            <a:r>
              <a:rPr lang="en-US" spc="-10" dirty="0"/>
              <a:t>the</a:t>
            </a:r>
            <a:r>
              <a:rPr lang="en-US" spc="-20" dirty="0"/>
              <a:t> </a:t>
            </a:r>
            <a:r>
              <a:rPr lang="en-US" spc="-10" dirty="0"/>
              <a:t>National</a:t>
            </a:r>
            <a:r>
              <a:rPr lang="en-US" spc="-15" dirty="0"/>
              <a:t> </a:t>
            </a:r>
            <a:r>
              <a:rPr lang="en-US" spc="-10" dirty="0"/>
              <a:t>Notifiable</a:t>
            </a:r>
            <a:r>
              <a:rPr lang="en-US" spc="-15" dirty="0"/>
              <a:t> </a:t>
            </a:r>
            <a:r>
              <a:rPr lang="en-US" spc="-10" dirty="0"/>
              <a:t>Diseases</a:t>
            </a:r>
            <a:r>
              <a:rPr lang="en-US" spc="-15" dirty="0"/>
              <a:t> </a:t>
            </a:r>
            <a:r>
              <a:rPr lang="en-US" spc="-10" dirty="0"/>
              <a:t>Surveillance</a:t>
            </a:r>
            <a:r>
              <a:rPr lang="en-US" spc="-15" dirty="0"/>
              <a:t> </a:t>
            </a:r>
            <a:r>
              <a:rPr lang="en-US" spc="-10" dirty="0"/>
              <a:t>System</a:t>
            </a:r>
            <a:r>
              <a:rPr lang="en-US" spc="-15" dirty="0"/>
              <a:t> </a:t>
            </a:r>
            <a:r>
              <a:rPr lang="en-US" spc="-10" dirty="0"/>
              <a:t>via</a:t>
            </a:r>
            <a:r>
              <a:rPr lang="en-US" spc="-15" dirty="0"/>
              <a:t> </a:t>
            </a:r>
            <a:r>
              <a:rPr lang="en-US" spc="-10" dirty="0"/>
              <a:t>Health</a:t>
            </a:r>
            <a:r>
              <a:rPr lang="en-US" spc="-15" dirty="0"/>
              <a:t> </a:t>
            </a:r>
            <a:r>
              <a:rPr lang="en-US" spc="-10" dirty="0"/>
              <a:t>Level</a:t>
            </a:r>
            <a:r>
              <a:rPr lang="en-US" spc="-15" dirty="0"/>
              <a:t> </a:t>
            </a:r>
            <a:r>
              <a:rPr lang="en-US" spc="-10" dirty="0"/>
              <a:t>Seven</a:t>
            </a:r>
            <a:r>
              <a:rPr lang="en-US" spc="-15" dirty="0"/>
              <a:t> </a:t>
            </a:r>
            <a:r>
              <a:rPr lang="en-US" spc="-10" dirty="0"/>
              <a:t>case</a:t>
            </a:r>
            <a:r>
              <a:rPr lang="en-US" spc="-15" dirty="0"/>
              <a:t> </a:t>
            </a:r>
            <a:r>
              <a:rPr lang="en-US" spc="-10" dirty="0"/>
              <a:t>notification</a:t>
            </a:r>
            <a:br>
              <a:rPr lang="en-US" dirty="0"/>
            </a:br>
            <a:endParaRPr lang="en-US" dirty="0"/>
          </a:p>
        </p:txBody>
      </p:sp>
      <p:graphicFrame>
        <p:nvGraphicFramePr>
          <p:cNvPr id="4" name="Table 5-7">
            <a:extLst>
              <a:ext uri="{FF2B5EF4-FFF2-40B4-BE49-F238E27FC236}">
                <a16:creationId xmlns:a16="http://schemas.microsoft.com/office/drawing/2014/main" id="{5D356CCB-4CBB-494F-9E28-3C88D6C3F839}"/>
              </a:ext>
            </a:extLst>
          </p:cNvPr>
          <p:cNvGraphicFramePr>
            <a:graphicFrameLocks noGrp="1"/>
          </p:cNvGraphicFramePr>
          <p:nvPr>
            <p:extLst>
              <p:ext uri="{D42A27DB-BD31-4B8C-83A1-F6EECF244321}">
                <p14:modId xmlns:p14="http://schemas.microsoft.com/office/powerpoint/2010/main" val="2709016059"/>
              </p:ext>
            </p:extLst>
          </p:nvPr>
        </p:nvGraphicFramePr>
        <p:xfrm>
          <a:off x="2158476" y="1810458"/>
          <a:ext cx="7875047" cy="1657985"/>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3937526">
                  <a:extLst>
                    <a:ext uri="{9D8B030D-6E8A-4147-A177-3AD203B41FA5}">
                      <a16:colId xmlns:a16="http://schemas.microsoft.com/office/drawing/2014/main" val="20000"/>
                    </a:ext>
                  </a:extLst>
                </a:gridCol>
                <a:gridCol w="787504">
                  <a:extLst>
                    <a:ext uri="{9D8B030D-6E8A-4147-A177-3AD203B41FA5}">
                      <a16:colId xmlns:a16="http://schemas.microsoft.com/office/drawing/2014/main" val="20001"/>
                    </a:ext>
                  </a:extLst>
                </a:gridCol>
                <a:gridCol w="787504">
                  <a:extLst>
                    <a:ext uri="{9D8B030D-6E8A-4147-A177-3AD203B41FA5}">
                      <a16:colId xmlns:a16="http://schemas.microsoft.com/office/drawing/2014/main" val="20002"/>
                    </a:ext>
                  </a:extLst>
                </a:gridCol>
                <a:gridCol w="787504">
                  <a:extLst>
                    <a:ext uri="{9D8B030D-6E8A-4147-A177-3AD203B41FA5}">
                      <a16:colId xmlns:a16="http://schemas.microsoft.com/office/drawing/2014/main" val="20003"/>
                    </a:ext>
                  </a:extLst>
                </a:gridCol>
                <a:gridCol w="787504">
                  <a:extLst>
                    <a:ext uri="{9D8B030D-6E8A-4147-A177-3AD203B41FA5}">
                      <a16:colId xmlns:a16="http://schemas.microsoft.com/office/drawing/2014/main" val="20004"/>
                    </a:ext>
                  </a:extLst>
                </a:gridCol>
                <a:gridCol w="787505">
                  <a:extLst>
                    <a:ext uri="{9D8B030D-6E8A-4147-A177-3AD203B41FA5}">
                      <a16:colId xmlns:a16="http://schemas.microsoft.com/office/drawing/2014/main" val="20005"/>
                    </a:ext>
                  </a:extLst>
                </a:gridCol>
              </a:tblGrid>
              <a:tr h="271554">
                <a:tc rowSpan="2">
                  <a:txBody>
                    <a:bodyPr/>
                    <a:lstStyle/>
                    <a:p>
                      <a:pPr marL="57150" indent="0" algn="l" defTabSz="914400" rtl="0" eaLnBrk="1" latinLnBrk="0" hangingPunct="1">
                        <a:lnSpc>
                          <a:spcPts val="1040"/>
                        </a:lnSpc>
                        <a:spcBef>
                          <a:spcPts val="260"/>
                        </a:spcBef>
                        <a:tabLst/>
                      </a:pPr>
                      <a:r>
                        <a:rPr sz="1200" b="1" i="0" kern="1200" spc="5" dirty="0">
                          <a:solidFill>
                            <a:srgbClr val="FFFFFF"/>
                          </a:solidFill>
                          <a:latin typeface="Calibri" panose="020F0502020204030204" pitchFamily="34" charset="0"/>
                          <a:ea typeface="+mn-ea"/>
                          <a:cs typeface="Calibri" panose="020F0502020204030204" pitchFamily="34" charset="0"/>
                        </a:rPr>
                        <a:t>Hepatitis A Outbreak Scenario</a:t>
                      </a:r>
                    </a:p>
                  </a:txBody>
                  <a:tcPr marL="0" marR="0" marT="0" marB="0" anchor="ctr">
                    <a:lnR w="6350">
                      <a:solidFill>
                        <a:srgbClr val="FFFFFF"/>
                      </a:solidFill>
                      <a:prstDash val="solid"/>
                    </a:lnR>
                    <a:solidFill>
                      <a:srgbClr val="005E6D"/>
                    </a:solidFill>
                  </a:tcPr>
                </a:tc>
                <a:tc gridSpan="5">
                  <a:txBody>
                    <a:bodyPr/>
                    <a:lstStyle/>
                    <a:p>
                      <a:pPr marL="57150" algn="ctr"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Variable Selections</a:t>
                      </a:r>
                    </a:p>
                  </a:txBody>
                  <a:tcPr marL="0" marR="0" marT="0" marB="0" anchor="ctr">
                    <a:lnL w="6350">
                      <a:solidFill>
                        <a:srgbClr val="FFFFFF"/>
                      </a:solidFill>
                      <a:prstDash val="solid"/>
                    </a:lnL>
                    <a:lnB w="6350">
                      <a:solidFill>
                        <a:srgbClr val="FFFFFF"/>
                      </a:solidFill>
                      <a:prstDash val="solid"/>
                    </a:lnB>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1554">
                <a:tc vMerge="1">
                  <a:txBody>
                    <a:bodyPr/>
                    <a:lstStyle/>
                    <a:p>
                      <a:endParaRPr/>
                    </a:p>
                  </a:txBody>
                  <a:tcPr marL="0" marR="0" marT="5715" marB="0">
                    <a:lnR w="6350">
                      <a:solidFill>
                        <a:srgbClr val="FFFFFF"/>
                      </a:solidFill>
                      <a:prstDash val="solid"/>
                    </a:lnR>
                    <a:solidFill>
                      <a:srgbClr val="005E6D"/>
                    </a:solidFill>
                  </a:tcPr>
                </a:tc>
                <a:tc>
                  <a:txBody>
                    <a:bodyPr/>
                    <a:lstStyle/>
                    <a:p>
                      <a:pPr marL="57150" algn="ctr"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77980-1</a:t>
                      </a:r>
                    </a:p>
                  </a:txBody>
                  <a:tcPr marL="0" marR="0" marT="0" marB="0" anchor="ctr">
                    <a:lnL w="6350">
                      <a:solidFill>
                        <a:srgbClr val="FFFFFF"/>
                      </a:solidFill>
                      <a:prstDash val="solid"/>
                    </a:lnL>
                    <a:lnR w="6350">
                      <a:solidFill>
                        <a:srgbClr val="FFFFFF"/>
                      </a:solidFill>
                      <a:prstDash val="solid"/>
                    </a:lnR>
                    <a:lnT w="6350">
                      <a:solidFill>
                        <a:srgbClr val="FFFFFF"/>
                      </a:solidFill>
                      <a:prstDash val="solid"/>
                    </a:lnT>
                    <a:solidFill>
                      <a:srgbClr val="005E6D"/>
                    </a:solidFill>
                  </a:tcPr>
                </a:tc>
                <a:tc>
                  <a:txBody>
                    <a:bodyPr/>
                    <a:lstStyle/>
                    <a:p>
                      <a:pPr marL="57150" algn="ctr"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INV618</a:t>
                      </a:r>
                    </a:p>
                  </a:txBody>
                  <a:tcPr marL="0" marR="0" marT="0" marB="0" anchor="ctr">
                    <a:lnL w="6350">
                      <a:solidFill>
                        <a:srgbClr val="FFFFFF"/>
                      </a:solidFill>
                      <a:prstDash val="solid"/>
                    </a:lnL>
                    <a:lnR w="6350">
                      <a:solidFill>
                        <a:srgbClr val="FFFFFF"/>
                      </a:solidFill>
                      <a:prstDash val="solid"/>
                    </a:lnR>
                    <a:lnT w="6350">
                      <a:solidFill>
                        <a:srgbClr val="FFFFFF"/>
                      </a:solidFill>
                      <a:prstDash val="solid"/>
                    </a:lnT>
                    <a:solidFill>
                      <a:srgbClr val="005E6D"/>
                    </a:solidFill>
                  </a:tcPr>
                </a:tc>
                <a:tc>
                  <a:txBody>
                    <a:bodyPr/>
                    <a:lstStyle/>
                    <a:p>
                      <a:pPr marL="57150" algn="ctr"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INV609</a:t>
                      </a:r>
                    </a:p>
                  </a:txBody>
                  <a:tcPr marL="0" marR="0" marT="0" marB="0" anchor="ctr">
                    <a:lnL w="6350">
                      <a:solidFill>
                        <a:srgbClr val="FFFFFF"/>
                      </a:solidFill>
                      <a:prstDash val="solid"/>
                    </a:lnL>
                    <a:lnR w="6350">
                      <a:solidFill>
                        <a:srgbClr val="FFFFFF"/>
                      </a:solidFill>
                      <a:prstDash val="solid"/>
                    </a:lnR>
                    <a:lnT w="6350">
                      <a:solidFill>
                        <a:srgbClr val="FFFFFF"/>
                      </a:solidFill>
                      <a:prstDash val="solid"/>
                    </a:lnT>
                    <a:solidFill>
                      <a:srgbClr val="005E6D"/>
                    </a:solidFill>
                  </a:tcPr>
                </a:tc>
                <a:tc>
                  <a:txBody>
                    <a:bodyPr/>
                    <a:lstStyle/>
                    <a:p>
                      <a:pPr marL="57150" algn="ctr"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INV610</a:t>
                      </a:r>
                    </a:p>
                  </a:txBody>
                  <a:tcPr marL="0" marR="0" marT="0" marB="0" anchor="ctr">
                    <a:lnL w="6350">
                      <a:solidFill>
                        <a:srgbClr val="FFFFFF"/>
                      </a:solidFill>
                      <a:prstDash val="solid"/>
                    </a:lnL>
                    <a:lnR w="6350">
                      <a:solidFill>
                        <a:srgbClr val="FFFFFF"/>
                      </a:solidFill>
                      <a:prstDash val="solid"/>
                    </a:lnR>
                    <a:lnT w="6350">
                      <a:solidFill>
                        <a:srgbClr val="FFFFFF"/>
                      </a:solidFill>
                      <a:prstDash val="solid"/>
                    </a:lnT>
                    <a:solidFill>
                      <a:srgbClr val="005E6D"/>
                    </a:solidFill>
                  </a:tcPr>
                </a:tc>
                <a:tc>
                  <a:txBody>
                    <a:bodyPr/>
                    <a:lstStyle/>
                    <a:p>
                      <a:pPr marL="57150" algn="ctr" defTabSz="914400" rtl="0" eaLnBrk="1" latinLnBrk="0" hangingPunct="1">
                        <a:lnSpc>
                          <a:spcPts val="1040"/>
                        </a:lnSpc>
                        <a:spcBef>
                          <a:spcPts val="260"/>
                        </a:spcBef>
                      </a:pPr>
                      <a:r>
                        <a:rPr sz="1200" b="1" i="0" kern="1200" spc="5" dirty="0">
                          <a:solidFill>
                            <a:srgbClr val="FFFFFF"/>
                          </a:solidFill>
                          <a:latin typeface="Calibri" panose="020F0502020204030204" pitchFamily="34" charset="0"/>
                          <a:ea typeface="+mn-ea"/>
                          <a:cs typeface="Calibri" panose="020F0502020204030204" pitchFamily="34" charset="0"/>
                        </a:rPr>
                        <a:t>INV612</a:t>
                      </a:r>
                    </a:p>
                  </a:txBody>
                  <a:tcPr marL="0" marR="0" marT="0" marB="0" anchor="ctr">
                    <a:lnL w="6350">
                      <a:solidFill>
                        <a:srgbClr val="FFFFFF"/>
                      </a:solidFill>
                      <a:prstDash val="solid"/>
                    </a:lnL>
                    <a:lnT w="6350">
                      <a:solidFill>
                        <a:srgbClr val="FFFFFF"/>
                      </a:solidFill>
                      <a:prstDash val="solid"/>
                    </a:lnT>
                    <a:solidFill>
                      <a:srgbClr val="005E6D"/>
                    </a:solidFill>
                  </a:tcPr>
                </a:tc>
                <a:extLst>
                  <a:ext uri="{0D108BD9-81ED-4DB2-BD59-A6C34878D82A}">
                    <a16:rowId xmlns:a16="http://schemas.microsoft.com/office/drawing/2014/main" val="10001"/>
                  </a:ext>
                </a:extLst>
              </a:tr>
              <a:tr h="273062">
                <a:tc>
                  <a:txBody>
                    <a:bodyPr/>
                    <a:lstStyle/>
                    <a:p>
                      <a:pPr marL="57150">
                        <a:lnSpc>
                          <a:spcPct val="100000"/>
                        </a:lnSpc>
                        <a:spcBef>
                          <a:spcPts val="335"/>
                        </a:spcBef>
                      </a:pPr>
                      <a:r>
                        <a:rPr sz="1050" b="0" i="0" dirty="0">
                          <a:solidFill>
                            <a:srgbClr val="231F20"/>
                          </a:solidFill>
                          <a:latin typeface="Calibri" panose="020F0502020204030204" pitchFamily="34" charset="0"/>
                          <a:cs typeface="Calibri" panose="020F0502020204030204" pitchFamily="34" charset="0"/>
                        </a:rPr>
                        <a:t>Person-to-person</a:t>
                      </a:r>
                      <a:r>
                        <a:rPr sz="1050" b="0" i="0" spc="-5"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outbreak</a:t>
                      </a:r>
                      <a:endParaRPr sz="1050" b="0" i="0" dirty="0">
                        <a:latin typeface="Calibri" panose="020F0502020204030204" pitchFamily="34" charset="0"/>
                        <a:cs typeface="Calibri" panose="020F0502020204030204" pitchFamily="34" charset="0"/>
                      </a:endParaRPr>
                    </a:p>
                  </a:txBody>
                  <a:tcPr marL="0" marR="0" marT="50539" marB="0">
                    <a:lnR w="6350">
                      <a:solidFill>
                        <a:srgbClr val="005E6D"/>
                      </a:solidFill>
                      <a:prstDash val="solid"/>
                    </a:lnR>
                    <a:lnB w="6350">
                      <a:solidFill>
                        <a:srgbClr val="005E6D"/>
                      </a:solidFill>
                      <a:prstDash val="solid"/>
                    </a:lnB>
                    <a:solidFill>
                      <a:srgbClr val="FFFFFF"/>
                    </a:solidFill>
                  </a:tcPr>
                </a:tc>
                <a:tc>
                  <a:txBody>
                    <a:bodyPr/>
                    <a:lstStyle/>
                    <a:p>
                      <a:pPr algn="ctr">
                        <a:lnSpc>
                          <a:spcPct val="100000"/>
                        </a:lnSpc>
                        <a:spcBef>
                          <a:spcPts val="335"/>
                        </a:spcBef>
                      </a:pPr>
                      <a:r>
                        <a:rPr sz="1050" b="0" i="0" spc="-35" dirty="0">
                          <a:solidFill>
                            <a:srgbClr val="231F20"/>
                          </a:solidFill>
                          <a:latin typeface="Calibri" panose="020F0502020204030204" pitchFamily="34" charset="0"/>
                          <a:cs typeface="Calibri" panose="020F0502020204030204" pitchFamily="34" charset="0"/>
                        </a:rPr>
                        <a:t>Yes</a:t>
                      </a:r>
                      <a:endParaRPr sz="1050" b="0" i="0" dirty="0">
                        <a:latin typeface="Calibri" panose="020F0502020204030204" pitchFamily="34" charset="0"/>
                        <a:cs typeface="Calibri" panose="020F0502020204030204" pitchFamily="34" charset="0"/>
                      </a:endParaRPr>
                    </a:p>
                  </a:txBody>
                  <a:tcPr marL="0" marR="0" marT="50539" marB="0">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635" algn="ctr">
                        <a:lnSpc>
                          <a:spcPct val="100000"/>
                        </a:lnSpc>
                        <a:spcBef>
                          <a:spcPts val="335"/>
                        </a:spcBef>
                      </a:pPr>
                      <a:r>
                        <a:rPr sz="1050" b="0" i="0" spc="5" dirty="0">
                          <a:solidFill>
                            <a:srgbClr val="231F20"/>
                          </a:solidFill>
                          <a:latin typeface="Calibri" panose="020F0502020204030204" pitchFamily="34" charset="0"/>
                          <a:cs typeface="Calibri" panose="020F0502020204030204" pitchFamily="34" charset="0"/>
                        </a:rPr>
                        <a:t>No</a:t>
                      </a:r>
                      <a:endParaRPr sz="1050" b="0" i="0" dirty="0">
                        <a:latin typeface="Calibri" panose="020F0502020204030204" pitchFamily="34" charset="0"/>
                        <a:cs typeface="Calibri" panose="020F0502020204030204" pitchFamily="34" charset="0"/>
                      </a:endParaRPr>
                    </a:p>
                  </a:txBody>
                  <a:tcPr marL="0" marR="0" marT="50539" marB="0">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635" algn="ctr">
                        <a:lnSpc>
                          <a:spcPct val="100000"/>
                        </a:lnSpc>
                        <a:spcBef>
                          <a:spcPts val="335"/>
                        </a:spcBef>
                      </a:pPr>
                      <a:r>
                        <a:rPr sz="1050" b="0" i="0" spc="5" dirty="0">
                          <a:solidFill>
                            <a:srgbClr val="231F20"/>
                          </a:solidFill>
                          <a:latin typeface="Calibri" panose="020F0502020204030204" pitchFamily="34" charset="0"/>
                          <a:cs typeface="Calibri" panose="020F0502020204030204" pitchFamily="34" charset="0"/>
                        </a:rPr>
                        <a:t>No</a:t>
                      </a:r>
                      <a:endParaRPr sz="1050" b="0" i="0" dirty="0">
                        <a:latin typeface="Calibri" panose="020F0502020204030204" pitchFamily="34" charset="0"/>
                        <a:cs typeface="Calibri" panose="020F0502020204030204" pitchFamily="34" charset="0"/>
                      </a:endParaRPr>
                    </a:p>
                  </a:txBody>
                  <a:tcPr marL="0" marR="0" marT="50539" marB="0">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635" algn="ctr">
                        <a:lnSpc>
                          <a:spcPct val="100000"/>
                        </a:lnSpc>
                        <a:spcBef>
                          <a:spcPts val="335"/>
                        </a:spcBef>
                      </a:pPr>
                      <a:r>
                        <a:rPr sz="1050" b="0" i="0" spc="5" dirty="0">
                          <a:solidFill>
                            <a:srgbClr val="231F20"/>
                          </a:solidFill>
                          <a:latin typeface="Calibri" panose="020F0502020204030204" pitchFamily="34" charset="0"/>
                          <a:cs typeface="Calibri" panose="020F0502020204030204" pitchFamily="34" charset="0"/>
                        </a:rPr>
                        <a:t>No</a:t>
                      </a:r>
                      <a:endParaRPr sz="1050" b="0" i="0" dirty="0">
                        <a:latin typeface="Calibri" panose="020F0502020204030204" pitchFamily="34" charset="0"/>
                        <a:cs typeface="Calibri" panose="020F0502020204030204" pitchFamily="34" charset="0"/>
                      </a:endParaRPr>
                    </a:p>
                  </a:txBody>
                  <a:tcPr marL="0" marR="0" marT="50539" marB="0">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635" algn="ctr">
                        <a:lnSpc>
                          <a:spcPct val="100000"/>
                        </a:lnSpc>
                        <a:spcBef>
                          <a:spcPts val="335"/>
                        </a:spcBef>
                      </a:pPr>
                      <a:r>
                        <a:rPr sz="1050" b="0" i="0" spc="5" dirty="0">
                          <a:solidFill>
                            <a:srgbClr val="231F20"/>
                          </a:solidFill>
                          <a:latin typeface="Calibri" panose="020F0502020204030204" pitchFamily="34" charset="0"/>
                          <a:cs typeface="Calibri" panose="020F0502020204030204" pitchFamily="34" charset="0"/>
                        </a:rPr>
                        <a:t>No</a:t>
                      </a:r>
                      <a:endParaRPr sz="1050" b="0" i="0" dirty="0">
                        <a:latin typeface="Calibri" panose="020F0502020204030204" pitchFamily="34" charset="0"/>
                        <a:cs typeface="Calibri" panose="020F0502020204030204" pitchFamily="34" charset="0"/>
                      </a:endParaRPr>
                    </a:p>
                  </a:txBody>
                  <a:tcPr marL="0" marR="0" marT="50539" marB="0">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2"/>
                  </a:ext>
                </a:extLst>
              </a:tr>
              <a:tr h="280605">
                <a:tc>
                  <a:txBody>
                    <a:bodyPr/>
                    <a:lstStyle/>
                    <a:p>
                      <a:pPr marL="57150">
                        <a:lnSpc>
                          <a:spcPct val="100000"/>
                        </a:lnSpc>
                        <a:spcBef>
                          <a:spcPts val="385"/>
                        </a:spcBef>
                      </a:pPr>
                      <a:r>
                        <a:rPr sz="1050" b="0" i="0" dirty="0">
                          <a:solidFill>
                            <a:srgbClr val="231F20"/>
                          </a:solidFill>
                          <a:latin typeface="Calibri" panose="020F0502020204030204" pitchFamily="34" charset="0"/>
                          <a:cs typeface="Calibri" panose="020F0502020204030204" pitchFamily="34" charset="0"/>
                        </a:rPr>
                        <a:t>Foodborne</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outbreak,</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infected</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food</a:t>
                      </a:r>
                      <a:r>
                        <a:rPr sz="1050" b="0" i="0" spc="2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handler</a:t>
                      </a:r>
                      <a:endParaRPr sz="1050" b="0" i="0" dirty="0">
                        <a:latin typeface="Calibri" panose="020F0502020204030204" pitchFamily="34" charset="0"/>
                        <a:cs typeface="Calibri" panose="020F0502020204030204" pitchFamily="34" charset="0"/>
                      </a:endParaRPr>
                    </a:p>
                  </a:txBody>
                  <a:tcPr marL="0" marR="0" marT="58082" marB="0">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algn="ctr">
                        <a:lnSpc>
                          <a:spcPct val="100000"/>
                        </a:lnSpc>
                        <a:spcBef>
                          <a:spcPts val="385"/>
                        </a:spcBef>
                      </a:pPr>
                      <a:r>
                        <a:rPr sz="1050" b="0" i="0" spc="-35" dirty="0">
                          <a:solidFill>
                            <a:srgbClr val="231F20"/>
                          </a:solidFill>
                          <a:latin typeface="Calibri" panose="020F0502020204030204" pitchFamily="34" charset="0"/>
                          <a:cs typeface="Calibri" panose="020F0502020204030204" pitchFamily="34" charset="0"/>
                        </a:rPr>
                        <a:t>Yes</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algn="ctr">
                        <a:lnSpc>
                          <a:spcPct val="100000"/>
                        </a:lnSpc>
                        <a:spcBef>
                          <a:spcPts val="385"/>
                        </a:spcBef>
                      </a:pPr>
                      <a:r>
                        <a:rPr sz="1050" b="0" i="0" spc="-35" dirty="0">
                          <a:solidFill>
                            <a:srgbClr val="231F20"/>
                          </a:solidFill>
                          <a:latin typeface="Calibri" panose="020F0502020204030204" pitchFamily="34" charset="0"/>
                          <a:cs typeface="Calibri" panose="020F0502020204030204" pitchFamily="34" charset="0"/>
                        </a:rPr>
                        <a:t>Yes</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algn="ctr">
                        <a:lnSpc>
                          <a:spcPct val="100000"/>
                        </a:lnSpc>
                        <a:spcBef>
                          <a:spcPts val="385"/>
                        </a:spcBef>
                      </a:pPr>
                      <a:r>
                        <a:rPr sz="1050" b="0" i="0" spc="-35" dirty="0">
                          <a:solidFill>
                            <a:srgbClr val="231F20"/>
                          </a:solidFill>
                          <a:latin typeface="Calibri" panose="020F0502020204030204" pitchFamily="34" charset="0"/>
                          <a:cs typeface="Calibri" panose="020F0502020204030204" pitchFamily="34" charset="0"/>
                        </a:rPr>
                        <a:t>Yes</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635" algn="ctr">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No</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635" algn="ctr">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No</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280605">
                <a:tc>
                  <a:txBody>
                    <a:bodyPr/>
                    <a:lstStyle/>
                    <a:p>
                      <a:pPr marL="57150">
                        <a:lnSpc>
                          <a:spcPct val="100000"/>
                        </a:lnSpc>
                        <a:spcBef>
                          <a:spcPts val="385"/>
                        </a:spcBef>
                      </a:pPr>
                      <a:r>
                        <a:rPr sz="1050" b="0" i="0" dirty="0">
                          <a:solidFill>
                            <a:srgbClr val="231F20"/>
                          </a:solidFill>
                          <a:latin typeface="Calibri" panose="020F0502020204030204" pitchFamily="34" charset="0"/>
                          <a:cs typeface="Calibri" panose="020F0502020204030204" pitchFamily="34" charset="0"/>
                        </a:rPr>
                        <a:t>Foodborne</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outbreak,</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not</a:t>
                      </a:r>
                      <a:r>
                        <a:rPr sz="1050" b="0" i="0" spc="2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infected</a:t>
                      </a:r>
                      <a:r>
                        <a:rPr sz="1050" b="0" i="0" spc="2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food</a:t>
                      </a:r>
                      <a:r>
                        <a:rPr sz="1050" b="0" i="0" spc="2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handler</a:t>
                      </a:r>
                      <a:endParaRPr sz="1050" b="0" i="0" dirty="0">
                        <a:latin typeface="Calibri" panose="020F0502020204030204" pitchFamily="34" charset="0"/>
                        <a:cs typeface="Calibri" panose="020F0502020204030204" pitchFamily="34" charset="0"/>
                      </a:endParaRPr>
                    </a:p>
                  </a:txBody>
                  <a:tcPr marL="0" marR="0" marT="58082" marB="0">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algn="ctr">
                        <a:lnSpc>
                          <a:spcPct val="100000"/>
                        </a:lnSpc>
                        <a:spcBef>
                          <a:spcPts val="385"/>
                        </a:spcBef>
                      </a:pPr>
                      <a:r>
                        <a:rPr sz="1050" b="0" i="0" spc="-35" dirty="0">
                          <a:solidFill>
                            <a:srgbClr val="231F20"/>
                          </a:solidFill>
                          <a:latin typeface="Calibri" panose="020F0502020204030204" pitchFamily="34" charset="0"/>
                          <a:cs typeface="Calibri" panose="020F0502020204030204" pitchFamily="34" charset="0"/>
                        </a:rPr>
                        <a:t>Yes</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algn="ctr">
                        <a:lnSpc>
                          <a:spcPct val="100000"/>
                        </a:lnSpc>
                        <a:spcBef>
                          <a:spcPts val="385"/>
                        </a:spcBef>
                      </a:pPr>
                      <a:r>
                        <a:rPr sz="1050" b="0" i="0" spc="-35" dirty="0">
                          <a:solidFill>
                            <a:srgbClr val="231F20"/>
                          </a:solidFill>
                          <a:latin typeface="Calibri" panose="020F0502020204030204" pitchFamily="34" charset="0"/>
                          <a:cs typeface="Calibri" panose="020F0502020204030204" pitchFamily="34" charset="0"/>
                        </a:rPr>
                        <a:t>Yes</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635" algn="ctr">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No</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algn="ctr">
                        <a:lnSpc>
                          <a:spcPct val="100000"/>
                        </a:lnSpc>
                        <a:spcBef>
                          <a:spcPts val="385"/>
                        </a:spcBef>
                      </a:pPr>
                      <a:r>
                        <a:rPr sz="1050" b="0" i="0" spc="-35" dirty="0">
                          <a:solidFill>
                            <a:srgbClr val="231F20"/>
                          </a:solidFill>
                          <a:latin typeface="Calibri" panose="020F0502020204030204" pitchFamily="34" charset="0"/>
                          <a:cs typeface="Calibri" panose="020F0502020204030204" pitchFamily="34" charset="0"/>
                        </a:rPr>
                        <a:t>Yes</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635" algn="ctr">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No</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4"/>
                  </a:ext>
                </a:extLst>
              </a:tr>
              <a:tr h="280605">
                <a:tc>
                  <a:txBody>
                    <a:bodyPr/>
                    <a:lstStyle/>
                    <a:p>
                      <a:pPr marL="57150">
                        <a:lnSpc>
                          <a:spcPct val="100000"/>
                        </a:lnSpc>
                        <a:spcBef>
                          <a:spcPts val="385"/>
                        </a:spcBef>
                      </a:pPr>
                      <a:r>
                        <a:rPr sz="1050" b="0" i="0" dirty="0">
                          <a:solidFill>
                            <a:srgbClr val="231F20"/>
                          </a:solidFill>
                          <a:latin typeface="Calibri" panose="020F0502020204030204" pitchFamily="34" charset="0"/>
                          <a:cs typeface="Calibri" panose="020F0502020204030204" pitchFamily="34" charset="0"/>
                        </a:rPr>
                        <a:t>Waterborne</a:t>
                      </a:r>
                      <a:r>
                        <a:rPr sz="1050" b="0" i="0" spc="-3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outbreak</a:t>
                      </a:r>
                      <a:endParaRPr sz="1050" b="0" i="0" dirty="0">
                        <a:latin typeface="Calibri" panose="020F0502020204030204" pitchFamily="34" charset="0"/>
                        <a:cs typeface="Calibri" panose="020F0502020204030204" pitchFamily="34" charset="0"/>
                      </a:endParaRPr>
                    </a:p>
                  </a:txBody>
                  <a:tcPr marL="0" marR="0" marT="58082" marB="0">
                    <a:lnR w="6350">
                      <a:solidFill>
                        <a:srgbClr val="005E6D"/>
                      </a:solidFill>
                      <a:prstDash val="solid"/>
                    </a:lnR>
                    <a:lnT w="6350">
                      <a:solidFill>
                        <a:srgbClr val="005E6D"/>
                      </a:solidFill>
                      <a:prstDash val="solid"/>
                    </a:lnT>
                    <a:solidFill>
                      <a:srgbClr val="FFFFFF"/>
                    </a:solidFill>
                  </a:tcPr>
                </a:tc>
                <a:tc>
                  <a:txBody>
                    <a:bodyPr/>
                    <a:lstStyle/>
                    <a:p>
                      <a:pPr algn="ctr">
                        <a:lnSpc>
                          <a:spcPct val="100000"/>
                        </a:lnSpc>
                        <a:spcBef>
                          <a:spcPts val="385"/>
                        </a:spcBef>
                      </a:pPr>
                      <a:r>
                        <a:rPr sz="1050" b="0" i="0" spc="-35" dirty="0">
                          <a:solidFill>
                            <a:srgbClr val="231F20"/>
                          </a:solidFill>
                          <a:latin typeface="Calibri" panose="020F0502020204030204" pitchFamily="34" charset="0"/>
                          <a:cs typeface="Calibri" panose="020F0502020204030204" pitchFamily="34" charset="0"/>
                        </a:rPr>
                        <a:t>Yes</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algn="ctr">
                        <a:lnSpc>
                          <a:spcPct val="100000"/>
                        </a:lnSpc>
                        <a:spcBef>
                          <a:spcPts val="385"/>
                        </a:spcBef>
                      </a:pPr>
                      <a:r>
                        <a:rPr sz="1050" b="0" i="0" spc="-35" dirty="0">
                          <a:solidFill>
                            <a:srgbClr val="231F20"/>
                          </a:solidFill>
                          <a:latin typeface="Calibri" panose="020F0502020204030204" pitchFamily="34" charset="0"/>
                          <a:cs typeface="Calibri" panose="020F0502020204030204" pitchFamily="34" charset="0"/>
                        </a:rPr>
                        <a:t>Yes</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635" algn="ctr">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No</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marL="635" algn="ctr">
                        <a:lnSpc>
                          <a:spcPct val="100000"/>
                        </a:lnSpc>
                        <a:spcBef>
                          <a:spcPts val="385"/>
                        </a:spcBef>
                      </a:pPr>
                      <a:r>
                        <a:rPr sz="1050" b="0" i="0" spc="5" dirty="0">
                          <a:solidFill>
                            <a:srgbClr val="231F20"/>
                          </a:solidFill>
                          <a:latin typeface="Calibri" panose="020F0502020204030204" pitchFamily="34" charset="0"/>
                          <a:cs typeface="Calibri" panose="020F0502020204030204" pitchFamily="34" charset="0"/>
                        </a:rPr>
                        <a:t>No</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R w="6350">
                      <a:solidFill>
                        <a:srgbClr val="005E6D"/>
                      </a:solidFill>
                      <a:prstDash val="solid"/>
                    </a:lnR>
                    <a:lnT w="6350">
                      <a:solidFill>
                        <a:srgbClr val="005E6D"/>
                      </a:solidFill>
                      <a:prstDash val="solid"/>
                    </a:lnT>
                    <a:solidFill>
                      <a:srgbClr val="FFFFFF"/>
                    </a:solidFill>
                  </a:tcPr>
                </a:tc>
                <a:tc>
                  <a:txBody>
                    <a:bodyPr/>
                    <a:lstStyle/>
                    <a:p>
                      <a:pPr algn="ctr">
                        <a:lnSpc>
                          <a:spcPct val="100000"/>
                        </a:lnSpc>
                        <a:spcBef>
                          <a:spcPts val="385"/>
                        </a:spcBef>
                      </a:pPr>
                      <a:r>
                        <a:rPr sz="1050" b="0" i="0" spc="-35" dirty="0">
                          <a:solidFill>
                            <a:srgbClr val="231F20"/>
                          </a:solidFill>
                          <a:latin typeface="Calibri" panose="020F0502020204030204" pitchFamily="34" charset="0"/>
                          <a:cs typeface="Calibri" panose="020F0502020204030204" pitchFamily="34" charset="0"/>
                        </a:rPr>
                        <a:t>Yes</a:t>
                      </a:r>
                      <a:endParaRPr sz="1050" b="0" i="0" dirty="0">
                        <a:latin typeface="Calibri" panose="020F0502020204030204" pitchFamily="34" charset="0"/>
                        <a:cs typeface="Calibri" panose="020F0502020204030204" pitchFamily="34" charset="0"/>
                      </a:endParaRPr>
                    </a:p>
                  </a:txBody>
                  <a:tcPr marL="0" marR="0" marT="58082" marB="0">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71895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BA33-723C-9F43-94D6-3DF8B20BDCAF}"/>
              </a:ext>
            </a:extLst>
          </p:cNvPr>
          <p:cNvSpPr>
            <a:spLocks noGrp="1"/>
          </p:cNvSpPr>
          <p:nvPr>
            <p:ph type="title"/>
          </p:nvPr>
        </p:nvSpPr>
        <p:spPr/>
        <p:txBody>
          <a:bodyPr/>
          <a:lstStyle/>
          <a:p>
            <a:r>
              <a:rPr lang="en-US" dirty="0"/>
              <a:t>Table 5-8. Supplementary data sources</a:t>
            </a:r>
          </a:p>
        </p:txBody>
      </p:sp>
      <p:graphicFrame>
        <p:nvGraphicFramePr>
          <p:cNvPr id="4" name="Table 5-8">
            <a:extLst>
              <a:ext uri="{FF2B5EF4-FFF2-40B4-BE49-F238E27FC236}">
                <a16:creationId xmlns:a16="http://schemas.microsoft.com/office/drawing/2014/main" id="{F53E6DD3-E21C-7F4C-827D-157FBC366F87}"/>
              </a:ext>
            </a:extLst>
          </p:cNvPr>
          <p:cNvGraphicFramePr>
            <a:graphicFrameLocks noGrp="1"/>
          </p:cNvGraphicFramePr>
          <p:nvPr>
            <p:extLst>
              <p:ext uri="{D42A27DB-BD31-4B8C-83A1-F6EECF244321}">
                <p14:modId xmlns:p14="http://schemas.microsoft.com/office/powerpoint/2010/main" val="1109219881"/>
              </p:ext>
            </p:extLst>
          </p:nvPr>
        </p:nvGraphicFramePr>
        <p:xfrm>
          <a:off x="459581" y="1681163"/>
          <a:ext cx="11272837" cy="4732972"/>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3844567">
                  <a:extLst>
                    <a:ext uri="{9D8B030D-6E8A-4147-A177-3AD203B41FA5}">
                      <a16:colId xmlns:a16="http://schemas.microsoft.com/office/drawing/2014/main" val="20000"/>
                    </a:ext>
                  </a:extLst>
                </a:gridCol>
                <a:gridCol w="2479894">
                  <a:extLst>
                    <a:ext uri="{9D8B030D-6E8A-4147-A177-3AD203B41FA5}">
                      <a16:colId xmlns:a16="http://schemas.microsoft.com/office/drawing/2014/main" val="2175816137"/>
                    </a:ext>
                  </a:extLst>
                </a:gridCol>
                <a:gridCol w="1471867">
                  <a:extLst>
                    <a:ext uri="{9D8B030D-6E8A-4147-A177-3AD203B41FA5}">
                      <a16:colId xmlns:a16="http://schemas.microsoft.com/office/drawing/2014/main" val="3353039380"/>
                    </a:ext>
                  </a:extLst>
                </a:gridCol>
                <a:gridCol w="3476509">
                  <a:extLst>
                    <a:ext uri="{9D8B030D-6E8A-4147-A177-3AD203B41FA5}">
                      <a16:colId xmlns:a16="http://schemas.microsoft.com/office/drawing/2014/main" val="1525323577"/>
                    </a:ext>
                  </a:extLst>
                </a:gridCol>
              </a:tblGrid>
              <a:tr h="543571">
                <a:tc>
                  <a:txBody>
                    <a:bodyPr/>
                    <a:lstStyle/>
                    <a:p>
                      <a:pPr marL="57150">
                        <a:lnSpc>
                          <a:spcPct val="100000"/>
                        </a:lnSpc>
                      </a:pPr>
                      <a:r>
                        <a:rPr sz="1050" b="1" i="0" dirty="0">
                          <a:solidFill>
                            <a:srgbClr val="FFFFFF"/>
                          </a:solidFill>
                          <a:latin typeface="Calibri" panose="020F0502020204030204" pitchFamily="34" charset="0"/>
                          <a:cs typeface="Calibri" panose="020F0502020204030204" pitchFamily="34" charset="0"/>
                        </a:rPr>
                        <a:t>Data</a:t>
                      </a:r>
                      <a:r>
                        <a:rPr sz="1050" b="1" i="0" spc="-25" dirty="0">
                          <a:solidFill>
                            <a:srgbClr val="FFFFFF"/>
                          </a:solidFill>
                          <a:latin typeface="Calibri" panose="020F0502020204030204" pitchFamily="34" charset="0"/>
                          <a:cs typeface="Calibri" panose="020F0502020204030204" pitchFamily="34" charset="0"/>
                        </a:rPr>
                        <a:t> </a:t>
                      </a:r>
                      <a:r>
                        <a:rPr sz="1050" b="1" i="0" spc="5" dirty="0">
                          <a:solidFill>
                            <a:srgbClr val="FFFFFF"/>
                          </a:solidFill>
                          <a:latin typeface="Calibri" panose="020F0502020204030204" pitchFamily="34" charset="0"/>
                          <a:cs typeface="Calibri" panose="020F0502020204030204" pitchFamily="34" charset="0"/>
                        </a:rPr>
                        <a:t>Source</a:t>
                      </a:r>
                      <a:endParaRPr sz="1050" b="1" i="0" dirty="0">
                        <a:latin typeface="Calibri" panose="020F0502020204030204" pitchFamily="34" charset="0"/>
                        <a:cs typeface="Calibri" panose="020F0502020204030204" pitchFamily="34" charset="0"/>
                      </a:endParaRPr>
                    </a:p>
                  </a:txBody>
                  <a:tcPr marT="0" marB="0" anchor="ctr">
                    <a:lnR w="6350">
                      <a:solidFill>
                        <a:srgbClr val="FFFFFF"/>
                      </a:solidFill>
                      <a:prstDash val="solid"/>
                    </a:lnR>
                    <a:lnB w="6350">
                      <a:solidFill>
                        <a:srgbClr val="FFFFFF"/>
                      </a:solidFill>
                      <a:prstDash val="solid"/>
                    </a:lnB>
                    <a:solidFill>
                      <a:srgbClr val="005E6D"/>
                    </a:solidFill>
                  </a:tcPr>
                </a:tc>
                <a:tc>
                  <a:txBody>
                    <a:bodyPr/>
                    <a:lstStyle/>
                    <a:p>
                      <a:pPr marL="57150">
                        <a:lnSpc>
                          <a:spcPct val="100000"/>
                        </a:lnSpc>
                      </a:pPr>
                      <a:r>
                        <a:rPr lang="en-US" sz="1050" b="1" i="0" dirty="0">
                          <a:solidFill>
                            <a:srgbClr val="FFFFFF"/>
                          </a:solidFill>
                          <a:latin typeface="Calibri" panose="020F0502020204030204" pitchFamily="34" charset="0"/>
                          <a:cs typeface="Calibri" panose="020F0502020204030204" pitchFamily="34" charset="0"/>
                        </a:rPr>
                        <a:t>Representativeness</a:t>
                      </a:r>
                      <a:endParaRPr sz="1050" b="1" i="0" dirty="0">
                        <a:latin typeface="Calibri" panose="020F0502020204030204" pitchFamily="34" charset="0"/>
                        <a:cs typeface="Calibri" panose="020F0502020204030204" pitchFamily="34" charset="0"/>
                      </a:endParaRPr>
                    </a:p>
                  </a:txBody>
                  <a:tcPr marT="0" marB="0" anchor="ctr">
                    <a:lnL w="6350" cap="flat" cmpd="sng" algn="ctr">
                      <a:solidFill>
                        <a:srgbClr val="FFFFFF"/>
                      </a:solidFill>
                      <a:prstDash val="solid"/>
                      <a:round/>
                      <a:headEnd type="none" w="med" len="med"/>
                      <a:tailEnd type="none" w="med" len="med"/>
                    </a:lnL>
                    <a:lnR w="6350">
                      <a:solidFill>
                        <a:srgbClr val="FFFFFF"/>
                      </a:solidFill>
                      <a:prstDash val="solid"/>
                    </a:lnR>
                    <a:lnB w="6350" cap="flat" cmpd="sng" algn="ctr">
                      <a:solidFill>
                        <a:srgbClr val="FFFFFF"/>
                      </a:solidFill>
                      <a:prstDash val="solid"/>
                      <a:round/>
                      <a:headEnd type="none" w="med" len="med"/>
                      <a:tailEnd type="none" w="med" len="med"/>
                    </a:lnB>
                    <a:solidFill>
                      <a:srgbClr val="005E6D"/>
                    </a:solidFill>
                  </a:tcPr>
                </a:tc>
                <a:tc>
                  <a:txBody>
                    <a:bodyPr/>
                    <a:lstStyle/>
                    <a:p>
                      <a:pPr marL="57150">
                        <a:lnSpc>
                          <a:spcPct val="100000"/>
                        </a:lnSpc>
                      </a:pPr>
                      <a:r>
                        <a:rPr lang="en-US" sz="1050" b="1" i="0" spc="-10" dirty="0">
                          <a:solidFill>
                            <a:srgbClr val="FFFFFF"/>
                          </a:solidFill>
                          <a:latin typeface="Calibri" panose="020F0502020204030204" pitchFamily="34" charset="0"/>
                          <a:cs typeface="Calibri" panose="020F0502020204030204" pitchFamily="34" charset="0"/>
                        </a:rPr>
                        <a:t>Ma</a:t>
                      </a:r>
                      <a:r>
                        <a:rPr lang="en-US" sz="1050" b="1" i="0" dirty="0">
                          <a:solidFill>
                            <a:srgbClr val="FFFFFF"/>
                          </a:solidFill>
                          <a:latin typeface="Calibri" panose="020F0502020204030204" pitchFamily="34" charset="0"/>
                          <a:cs typeface="Calibri" panose="020F0502020204030204" pitchFamily="34" charset="0"/>
                        </a:rPr>
                        <a:t>y</a:t>
                      </a:r>
                      <a:r>
                        <a:rPr lang="en-US" sz="1050" b="1" i="0" spc="-20" dirty="0">
                          <a:solidFill>
                            <a:srgbClr val="FFFFFF"/>
                          </a:solidFill>
                          <a:latin typeface="Calibri" panose="020F0502020204030204" pitchFamily="34" charset="0"/>
                          <a:cs typeface="Calibri" panose="020F0502020204030204" pitchFamily="34" charset="0"/>
                        </a:rPr>
                        <a:t> </a:t>
                      </a:r>
                      <a:r>
                        <a:rPr lang="en-US" sz="1050" b="1" i="0" spc="-10" dirty="0">
                          <a:solidFill>
                            <a:srgbClr val="FFFFFF"/>
                          </a:solidFill>
                          <a:latin typeface="Calibri" panose="020F0502020204030204" pitchFamily="34" charset="0"/>
                          <a:cs typeface="Calibri" panose="020F0502020204030204" pitchFamily="34" charset="0"/>
                        </a:rPr>
                        <a:t>B</a:t>
                      </a:r>
                      <a:r>
                        <a:rPr lang="en-US" sz="1050" b="1" i="0" dirty="0">
                          <a:solidFill>
                            <a:srgbClr val="FFFFFF"/>
                          </a:solidFill>
                          <a:latin typeface="Calibri" panose="020F0502020204030204" pitchFamily="34" charset="0"/>
                          <a:cs typeface="Calibri" panose="020F0502020204030204" pitchFamily="34" charset="0"/>
                        </a:rPr>
                        <a:t>e</a:t>
                      </a:r>
                      <a:r>
                        <a:rPr lang="en-US" sz="1050" b="1" i="0" spc="-20" dirty="0">
                          <a:solidFill>
                            <a:srgbClr val="FFFFFF"/>
                          </a:solidFill>
                          <a:latin typeface="Calibri" panose="020F0502020204030204" pitchFamily="34" charset="0"/>
                          <a:cs typeface="Calibri" panose="020F0502020204030204" pitchFamily="34" charset="0"/>
                        </a:rPr>
                        <a:t> </a:t>
                      </a:r>
                      <a:r>
                        <a:rPr lang="en-US" sz="1050" b="1" i="0" spc="-10" dirty="0">
                          <a:solidFill>
                            <a:srgbClr val="FFFFFF"/>
                          </a:solidFill>
                          <a:latin typeface="Calibri" panose="020F0502020204030204" pitchFamily="34" charset="0"/>
                          <a:cs typeface="Calibri" panose="020F0502020204030204" pitchFamily="34" charset="0"/>
                        </a:rPr>
                        <a:t>Able </a:t>
                      </a:r>
                      <a:r>
                        <a:rPr lang="en-US" sz="1050" b="1" i="0" spc="-5" dirty="0">
                          <a:solidFill>
                            <a:srgbClr val="FFFFFF"/>
                          </a:solidFill>
                          <a:latin typeface="Calibri" panose="020F0502020204030204" pitchFamily="34" charset="0"/>
                          <a:cs typeface="Calibri" panose="020F0502020204030204" pitchFamily="34" charset="0"/>
                        </a:rPr>
                        <a:t>to </a:t>
                      </a:r>
                      <a:r>
                        <a:rPr lang="en-US" sz="1050" b="1" i="0" spc="-10" dirty="0">
                          <a:solidFill>
                            <a:srgbClr val="FFFFFF"/>
                          </a:solidFill>
                          <a:latin typeface="Calibri" panose="020F0502020204030204" pitchFamily="34" charset="0"/>
                          <a:cs typeface="Calibri" panose="020F0502020204030204" pitchFamily="34" charset="0"/>
                        </a:rPr>
                        <a:t>Link </a:t>
                      </a:r>
                      <a:br>
                        <a:rPr lang="en-US" sz="1050" b="1" i="0" spc="-10" dirty="0">
                          <a:solidFill>
                            <a:srgbClr val="FFFFFF"/>
                          </a:solidFill>
                          <a:latin typeface="Calibri" panose="020F0502020204030204" pitchFamily="34" charset="0"/>
                          <a:cs typeface="Calibri" panose="020F0502020204030204" pitchFamily="34" charset="0"/>
                        </a:rPr>
                      </a:br>
                      <a:r>
                        <a:rPr lang="en-US" sz="1050" b="1" i="0" spc="-10" dirty="0">
                          <a:solidFill>
                            <a:srgbClr val="FFFFFF"/>
                          </a:solidFill>
                          <a:latin typeface="Calibri" panose="020F0502020204030204" pitchFamily="34" charset="0"/>
                          <a:cs typeface="Calibri" panose="020F0502020204030204" pitchFamily="34" charset="0"/>
                        </a:rPr>
                        <a:t>to Surveillance </a:t>
                      </a:r>
                      <a:r>
                        <a:rPr lang="en-US" sz="1050" b="1" i="0" spc="-20" dirty="0">
                          <a:solidFill>
                            <a:srgbClr val="FFFFFF"/>
                          </a:solidFill>
                          <a:latin typeface="Calibri" panose="020F0502020204030204" pitchFamily="34" charset="0"/>
                          <a:cs typeface="Calibri" panose="020F0502020204030204" pitchFamily="34" charset="0"/>
                        </a:rPr>
                        <a:t>Data?</a:t>
                      </a:r>
                      <a:endParaRPr sz="1050" b="1" i="0" dirty="0">
                        <a:latin typeface="Calibri" panose="020F0502020204030204" pitchFamily="34" charset="0"/>
                        <a:cs typeface="Calibri" panose="020F0502020204030204" pitchFamily="34" charset="0"/>
                      </a:endParaRPr>
                    </a:p>
                  </a:txBody>
                  <a:tcPr marT="0" marB="0" anchor="ctr">
                    <a:lnL w="6350" cap="flat" cmpd="sng" algn="ctr">
                      <a:solidFill>
                        <a:srgbClr val="FFFFFF"/>
                      </a:solidFill>
                      <a:prstDash val="solid"/>
                      <a:round/>
                      <a:headEnd type="none" w="med" len="med"/>
                      <a:tailEnd type="none" w="med" len="med"/>
                    </a:lnL>
                    <a:lnR w="6350">
                      <a:solidFill>
                        <a:srgbClr val="FFFFFF"/>
                      </a:solidFill>
                      <a:prstDash val="solid"/>
                    </a:lnR>
                    <a:lnB w="6350" cap="flat" cmpd="sng" algn="ctr">
                      <a:solidFill>
                        <a:srgbClr val="FFFFFF"/>
                      </a:solidFill>
                      <a:prstDash val="solid"/>
                      <a:round/>
                      <a:headEnd type="none" w="med" len="med"/>
                      <a:tailEnd type="none" w="med" len="med"/>
                    </a:lnB>
                    <a:solidFill>
                      <a:srgbClr val="005E6D"/>
                    </a:solidFill>
                  </a:tcPr>
                </a:tc>
                <a:tc>
                  <a:txBody>
                    <a:bodyPr/>
                    <a:lstStyle/>
                    <a:p>
                      <a:pPr marL="57150">
                        <a:lnSpc>
                          <a:spcPct val="100000"/>
                        </a:lnSpc>
                      </a:pPr>
                      <a:r>
                        <a:rPr lang="en-US" sz="1050" b="1" i="0" dirty="0">
                          <a:solidFill>
                            <a:srgbClr val="FFFFFF"/>
                          </a:solidFill>
                          <a:latin typeface="Calibri" panose="020F0502020204030204" pitchFamily="34" charset="0"/>
                          <a:cs typeface="Calibri" panose="020F0502020204030204" pitchFamily="34" charset="0"/>
                        </a:rPr>
                        <a:t>Additional</a:t>
                      </a:r>
                      <a:r>
                        <a:rPr lang="en-US" sz="1050" b="1" i="0" spc="-10" dirty="0">
                          <a:solidFill>
                            <a:srgbClr val="FFFFFF"/>
                          </a:solidFill>
                          <a:latin typeface="Calibri" panose="020F0502020204030204" pitchFamily="34" charset="0"/>
                          <a:cs typeface="Calibri" panose="020F0502020204030204" pitchFamily="34" charset="0"/>
                        </a:rPr>
                        <a:t> </a:t>
                      </a:r>
                      <a:r>
                        <a:rPr lang="en-US" sz="1050" b="1" i="0" spc="5" dirty="0">
                          <a:solidFill>
                            <a:srgbClr val="FFFFFF"/>
                          </a:solidFill>
                          <a:latin typeface="Calibri" panose="020F0502020204030204" pitchFamily="34" charset="0"/>
                          <a:cs typeface="Calibri" panose="020F0502020204030204" pitchFamily="34" charset="0"/>
                        </a:rPr>
                        <a:t>Information</a:t>
                      </a:r>
                      <a:endParaRPr sz="1050" b="1" i="0" dirty="0">
                        <a:latin typeface="Calibri" panose="020F0502020204030204" pitchFamily="34" charset="0"/>
                        <a:cs typeface="Calibri" panose="020F0502020204030204" pitchFamily="34" charset="0"/>
                      </a:endParaRPr>
                    </a:p>
                  </a:txBody>
                  <a:tcPr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B w="6350" cap="flat" cmpd="sng" algn="ctr">
                      <a:solidFill>
                        <a:srgbClr val="FFFFFF"/>
                      </a:solidFill>
                      <a:prstDash val="solid"/>
                      <a:round/>
                      <a:headEnd type="none" w="med" len="med"/>
                      <a:tailEnd type="none" w="med" len="med"/>
                    </a:lnB>
                    <a:solidFill>
                      <a:srgbClr val="005E6D"/>
                    </a:solidFill>
                  </a:tcPr>
                </a:tc>
                <a:extLst>
                  <a:ext uri="{0D108BD9-81ED-4DB2-BD59-A6C34878D82A}">
                    <a16:rowId xmlns:a16="http://schemas.microsoft.com/office/drawing/2014/main" val="10000"/>
                  </a:ext>
                </a:extLst>
              </a:tr>
              <a:tr h="261763">
                <a:tc gridSpan="4">
                  <a:txBody>
                    <a:bodyPr/>
                    <a:lstStyle/>
                    <a:p>
                      <a:pPr marL="57150">
                        <a:lnSpc>
                          <a:spcPct val="100000"/>
                        </a:lnSpc>
                        <a:spcBef>
                          <a:spcPts val="555"/>
                        </a:spcBef>
                      </a:pPr>
                      <a:r>
                        <a:rPr sz="1050" b="1" i="0" dirty="0">
                          <a:solidFill>
                            <a:srgbClr val="231F20"/>
                          </a:solidFill>
                          <a:latin typeface="Calibri" panose="020F0502020204030204" pitchFamily="34" charset="0"/>
                          <a:cs typeface="Calibri" panose="020F0502020204030204" pitchFamily="34" charset="0"/>
                        </a:rPr>
                        <a:t>Registry/Surveillance</a:t>
                      </a:r>
                      <a:r>
                        <a:rPr sz="1050" b="1" i="0" spc="15" dirty="0">
                          <a:solidFill>
                            <a:srgbClr val="231F20"/>
                          </a:solidFill>
                          <a:latin typeface="Calibri" panose="020F0502020204030204" pitchFamily="34" charset="0"/>
                          <a:cs typeface="Calibri" panose="020F0502020204030204" pitchFamily="34" charset="0"/>
                        </a:rPr>
                        <a:t> </a:t>
                      </a:r>
                      <a:r>
                        <a:rPr sz="1050" b="1" i="0" dirty="0">
                          <a:solidFill>
                            <a:srgbClr val="231F20"/>
                          </a:solidFill>
                          <a:latin typeface="Calibri" panose="020F0502020204030204" pitchFamily="34" charset="0"/>
                          <a:cs typeface="Calibri" panose="020F0502020204030204" pitchFamily="34" charset="0"/>
                        </a:rPr>
                        <a:t>System</a:t>
                      </a:r>
                      <a:r>
                        <a:rPr sz="1050" b="1" i="0" spc="15" dirty="0">
                          <a:solidFill>
                            <a:srgbClr val="231F20"/>
                          </a:solidFill>
                          <a:latin typeface="Calibri" panose="020F0502020204030204" pitchFamily="34" charset="0"/>
                          <a:cs typeface="Calibri" panose="020F0502020204030204" pitchFamily="34" charset="0"/>
                        </a:rPr>
                        <a:t> </a:t>
                      </a:r>
                      <a:r>
                        <a:rPr sz="1050" b="1" i="0" spc="5" dirty="0">
                          <a:solidFill>
                            <a:srgbClr val="231F20"/>
                          </a:solidFill>
                          <a:latin typeface="Calibri" panose="020F0502020204030204" pitchFamily="34" charset="0"/>
                          <a:cs typeface="Calibri" panose="020F0502020204030204" pitchFamily="34" charset="0"/>
                        </a:rPr>
                        <a:t>Data</a:t>
                      </a:r>
                      <a:endParaRPr sz="1050" b="1" i="0" dirty="0">
                        <a:latin typeface="Calibri" panose="020F0502020204030204" pitchFamily="34" charset="0"/>
                        <a:cs typeface="Calibri" panose="020F0502020204030204" pitchFamily="34" charset="0"/>
                      </a:endParaRPr>
                    </a:p>
                  </a:txBody>
                  <a:tcPr marT="70485" marB="0">
                    <a:lnT w="6350">
                      <a:solidFill>
                        <a:srgbClr val="FFFFFF"/>
                      </a:solidFill>
                      <a:prstDash val="solid"/>
                    </a:lnT>
                    <a:lnB w="12700" cap="flat" cmpd="sng" algn="ctr">
                      <a:noFill/>
                      <a:prstDash val="solid"/>
                      <a:round/>
                      <a:headEnd type="none" w="med" len="med"/>
                      <a:tailEnd type="none" w="med" len="med"/>
                    </a:lnB>
                    <a:solidFill>
                      <a:srgbClr val="E5EEF0"/>
                    </a:solidFill>
                  </a:tcPr>
                </a:tc>
                <a:tc hMerge="1">
                  <a:txBody>
                    <a:bodyPr/>
                    <a:lstStyle/>
                    <a:p>
                      <a:endParaRPr lang="en-US"/>
                    </a:p>
                  </a:txBody>
                  <a:tcPr/>
                </a:tc>
                <a:tc hMerge="1">
                  <a:txBody>
                    <a:bodyPr/>
                    <a:lstStyle/>
                    <a:p>
                      <a:endParaRPr lang="en-US"/>
                    </a:p>
                  </a:txBody>
                  <a:tcPr/>
                </a:tc>
                <a:tc hMerge="1">
                  <a:txBody>
                    <a:bodyPr/>
                    <a:lstStyle/>
                    <a:p>
                      <a:pPr marL="57150">
                        <a:lnSpc>
                          <a:spcPct val="100000"/>
                        </a:lnSpc>
                        <a:spcBef>
                          <a:spcPts val="555"/>
                        </a:spcBef>
                      </a:pPr>
                      <a:endParaRPr sz="900">
                        <a:latin typeface="ProximaNova-Extrabld"/>
                        <a:cs typeface="ProximaNova-Extrabld"/>
                      </a:endParaRPr>
                    </a:p>
                  </a:txBody>
                  <a:tcPr marL="0" marR="0" marT="70485" marB="0">
                    <a:lnT w="6350" cap="flat" cmpd="sng" algn="ctr">
                      <a:solidFill>
                        <a:srgbClr val="FFFFFF"/>
                      </a:solidFill>
                      <a:prstDash val="solid"/>
                      <a:round/>
                      <a:headEnd type="none" w="med" len="med"/>
                      <a:tailEnd type="none" w="med" len="med"/>
                    </a:lnT>
                    <a:solidFill>
                      <a:srgbClr val="E5EEF0"/>
                    </a:solidFill>
                  </a:tcPr>
                </a:tc>
                <a:extLst>
                  <a:ext uri="{0D108BD9-81ED-4DB2-BD59-A6C34878D82A}">
                    <a16:rowId xmlns:a16="http://schemas.microsoft.com/office/drawing/2014/main" val="10001"/>
                  </a:ext>
                </a:extLst>
              </a:tr>
              <a:tr h="265301">
                <a:tc>
                  <a:txBody>
                    <a:bodyPr/>
                    <a:lstStyle/>
                    <a:p>
                      <a:pPr marL="57150">
                        <a:lnSpc>
                          <a:spcPct val="100000"/>
                        </a:lnSpc>
                        <a:spcBef>
                          <a:spcPts val="580"/>
                        </a:spcBef>
                      </a:pPr>
                      <a:r>
                        <a:rPr sz="900" b="0" i="0" dirty="0">
                          <a:solidFill>
                            <a:srgbClr val="231F20"/>
                          </a:solidFill>
                          <a:latin typeface="Calibri" panose="020F0502020204030204" pitchFamily="34" charset="0"/>
                          <a:cs typeface="Calibri" panose="020F0502020204030204" pitchFamily="34" charset="0"/>
                        </a:rPr>
                        <a:t>Accurint/LexisNexis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12700" cap="flat" cmpd="sng" algn="ctr">
                      <a:noFill/>
                      <a:prstDash val="solid"/>
                      <a:round/>
                      <a:headEnd type="none" w="med" len="med"/>
                      <a:tailEnd type="none" w="med" len="med"/>
                    </a:lnT>
                    <a:lnB w="6350">
                      <a:solidFill>
                        <a:srgbClr val="005E6D"/>
                      </a:solidFill>
                      <a:prstDash val="solid"/>
                    </a:lnB>
                    <a:solidFill>
                      <a:srgbClr val="FFFFFF"/>
                    </a:solidFill>
                  </a:tcPr>
                </a:tc>
                <a:tc>
                  <a:txBody>
                    <a:bodyPr/>
                    <a:lstStyle/>
                    <a:p>
                      <a:pPr marL="57150">
                        <a:lnSpc>
                          <a:spcPct val="100000"/>
                        </a:lnSpc>
                        <a:spcBef>
                          <a:spcPts val="580"/>
                        </a:spcBef>
                      </a:pP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12700" cap="flat" cmpd="sng" algn="ctr">
                      <a:no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580"/>
                        </a:spcBef>
                      </a:pPr>
                      <a:r>
                        <a:rPr lang="en-US" sz="900" b="0" i="0" spc="5" dirty="0">
                          <a:solidFill>
                            <a:srgbClr val="231F20"/>
                          </a:solidFill>
                          <a:latin typeface="Calibri" panose="020F0502020204030204" pitchFamily="34" charset="0"/>
                          <a:cs typeface="Calibri" panose="020F0502020204030204" pitchFamily="34" charset="0"/>
                        </a:rPr>
                        <a:t>No</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12700" cap="flat" cmpd="sng" algn="ctr">
                      <a:no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580"/>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2"/>
                        </a:rPr>
                        <a:t>https://www.accurint.com</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7975">
                <a:tc>
                  <a:txBody>
                    <a:bodyPr/>
                    <a:lstStyle/>
                    <a:p>
                      <a:pPr marL="57150">
                        <a:lnSpc>
                          <a:spcPct val="100000"/>
                        </a:lnSpc>
                        <a:spcBef>
                          <a:spcPts val="885"/>
                        </a:spcBef>
                      </a:pPr>
                      <a:r>
                        <a:rPr sz="900" b="0" i="0" dirty="0">
                          <a:solidFill>
                            <a:srgbClr val="231F20"/>
                          </a:solidFill>
                          <a:latin typeface="Calibri" panose="020F0502020204030204" pitchFamily="34" charset="0"/>
                          <a:cs typeface="Calibri" panose="020F0502020204030204" pitchFamily="34" charset="0"/>
                        </a:rPr>
                        <a:t>Birth</a:t>
                      </a:r>
                      <a:r>
                        <a:rPr sz="900" b="0" i="0" spc="-2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Certificates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885"/>
                        </a:spcBef>
                      </a:pPr>
                      <a:r>
                        <a:rPr lang="en-US" sz="900" b="0" i="0" dirty="0">
                          <a:solidFill>
                            <a:srgbClr val="231F20"/>
                          </a:solidFill>
                          <a:latin typeface="Calibri" panose="020F0502020204030204" pitchFamily="34" charset="0"/>
                          <a:cs typeface="Calibri" panose="020F0502020204030204" pitchFamily="34" charset="0"/>
                        </a:rPr>
                        <a:t>National-level </a:t>
                      </a:r>
                      <a:r>
                        <a:rPr lang="en-US" sz="900" b="0" i="0" spc="5" dirty="0">
                          <a:solidFill>
                            <a:srgbClr val="231F20"/>
                          </a:solidFill>
                          <a:latin typeface="Calibri" panose="020F0502020204030204" pitchFamily="34" charset="0"/>
                          <a:cs typeface="Calibri" panose="020F0502020204030204" pitchFamily="34" charset="0"/>
                        </a:rPr>
                        <a:t>and</a:t>
                      </a:r>
                      <a:r>
                        <a:rPr lang="en-US" sz="900" b="0" i="0" spc="10" dirty="0">
                          <a:solidFill>
                            <a:srgbClr val="231F20"/>
                          </a:solidFill>
                          <a:latin typeface="Calibri" panose="020F0502020204030204" pitchFamily="34" charset="0"/>
                          <a:cs typeface="Calibri" panose="020F0502020204030204" pitchFamily="34" charset="0"/>
                        </a:rPr>
                        <a:t> </a:t>
                      </a: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spc="-35" dirty="0">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3"/>
                        </a:rPr>
                        <a:t>https://www.cdc.gov/nchs/nvss/births.htm</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65301">
                <a:tc>
                  <a:txBody>
                    <a:bodyPr/>
                    <a:lstStyle/>
                    <a:p>
                      <a:pPr marL="57150">
                        <a:lnSpc>
                          <a:spcPct val="100000"/>
                        </a:lnSpc>
                        <a:spcBef>
                          <a:spcPts val="580"/>
                        </a:spcBef>
                      </a:pPr>
                      <a:r>
                        <a:rPr sz="900" b="0" i="0" dirty="0">
                          <a:solidFill>
                            <a:srgbClr val="231F20"/>
                          </a:solidFill>
                          <a:latin typeface="Calibri" panose="020F0502020204030204" pitchFamily="34" charset="0"/>
                          <a:cs typeface="Calibri" panose="020F0502020204030204" pitchFamily="34" charset="0"/>
                        </a:rPr>
                        <a:t>Birth Defects</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Registry</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580"/>
                        </a:spcBef>
                      </a:pP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580"/>
                        </a:spcBef>
                      </a:pPr>
                      <a:r>
                        <a:rPr lang="en-US" sz="900" b="0" i="0" spc="-35" dirty="0">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580"/>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4"/>
                        </a:rPr>
                        <a:t>https://www.cdc.gov/ncbddd/birthdefects/data.html</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47614">
                <a:tc>
                  <a:txBody>
                    <a:bodyPr/>
                    <a:lstStyle/>
                    <a:p>
                      <a:pPr marL="57150">
                        <a:lnSpc>
                          <a:spcPct val="100000"/>
                        </a:lnSpc>
                        <a:spcBef>
                          <a:spcPts val="885"/>
                        </a:spcBef>
                      </a:pPr>
                      <a:r>
                        <a:rPr sz="900" b="0" i="0" dirty="0">
                          <a:solidFill>
                            <a:srgbClr val="231F20"/>
                          </a:solidFill>
                          <a:latin typeface="Calibri" panose="020F0502020204030204" pitchFamily="34" charset="0"/>
                          <a:cs typeface="Calibri" panose="020F0502020204030204" pitchFamily="34" charset="0"/>
                        </a:rPr>
                        <a:t>Cancer</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Registry</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885"/>
                        </a:spcBef>
                      </a:pPr>
                      <a:r>
                        <a:rPr lang="en-US" sz="900" b="0" i="0" dirty="0">
                          <a:solidFill>
                            <a:srgbClr val="231F20"/>
                          </a:solidFill>
                          <a:latin typeface="Calibri" panose="020F0502020204030204" pitchFamily="34" charset="0"/>
                          <a:cs typeface="Calibri" panose="020F0502020204030204" pitchFamily="34" charset="0"/>
                        </a:rPr>
                        <a:t>National-level </a:t>
                      </a:r>
                      <a:r>
                        <a:rPr lang="en-US" sz="900" b="0" i="0" spc="5" dirty="0">
                          <a:solidFill>
                            <a:srgbClr val="231F20"/>
                          </a:solidFill>
                          <a:latin typeface="Calibri" panose="020F0502020204030204" pitchFamily="34" charset="0"/>
                          <a:cs typeface="Calibri" panose="020F0502020204030204" pitchFamily="34" charset="0"/>
                        </a:rPr>
                        <a:t>and</a:t>
                      </a:r>
                      <a:r>
                        <a:rPr lang="en-US" sz="900" b="0" i="0" spc="10" dirty="0">
                          <a:solidFill>
                            <a:srgbClr val="231F20"/>
                          </a:solidFill>
                          <a:latin typeface="Calibri" panose="020F0502020204030204" pitchFamily="34" charset="0"/>
                          <a:cs typeface="Calibri" panose="020F0502020204030204" pitchFamily="34" charset="0"/>
                        </a:rPr>
                        <a:t> </a:t>
                      </a: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spc="-35" dirty="0">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5"/>
                        </a:rPr>
                        <a:t>https://www.cdc.gov/cancer/npcr/index.htm</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64471">
                <a:tc>
                  <a:txBody>
                    <a:bodyPr/>
                    <a:lstStyle/>
                    <a:p>
                      <a:pPr marL="57150">
                        <a:lnSpc>
                          <a:spcPct val="100000"/>
                        </a:lnSpc>
                      </a:pPr>
                      <a:r>
                        <a:rPr sz="900" b="0" i="0" dirty="0">
                          <a:solidFill>
                            <a:srgbClr val="231F20"/>
                          </a:solidFill>
                          <a:latin typeface="Calibri" panose="020F0502020204030204" pitchFamily="34" charset="0"/>
                          <a:cs typeface="Calibri" panose="020F0502020204030204" pitchFamily="34" charset="0"/>
                        </a:rPr>
                        <a:t>Commercial</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Laboratory</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pPr>
                      <a:r>
                        <a:rPr lang="en-US" sz="900" b="0" i="0" dirty="0">
                          <a:solidFill>
                            <a:srgbClr val="231F20"/>
                          </a:solidFill>
                          <a:latin typeface="Calibri" panose="020F0502020204030204" pitchFamily="34" charset="0"/>
                          <a:cs typeface="Calibri" panose="020F0502020204030204" pitchFamily="34" charset="0"/>
                        </a:rPr>
                        <a:t>US</a:t>
                      </a:r>
                      <a:r>
                        <a:rPr lang="en-US" sz="900" b="0" i="0" spc="-30" dirty="0">
                          <a:solidFill>
                            <a:srgbClr val="231F20"/>
                          </a:solidFill>
                          <a:latin typeface="Calibri" panose="020F0502020204030204" pitchFamily="34" charset="0"/>
                          <a:cs typeface="Calibri" panose="020F0502020204030204" pitchFamily="34" charset="0"/>
                        </a:rPr>
                        <a:t> </a:t>
                      </a:r>
                      <a:r>
                        <a:rPr lang="en-US" sz="900" b="0" i="0" spc="5" dirty="0">
                          <a:solidFill>
                            <a:srgbClr val="231F20"/>
                          </a:solidFill>
                          <a:latin typeface="Calibri" panose="020F0502020204030204" pitchFamily="34" charset="0"/>
                          <a:cs typeface="Calibri" panose="020F0502020204030204" pitchFamily="34" charset="0"/>
                        </a:rPr>
                        <a:t>population-based</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pPr>
                      <a:r>
                        <a:rPr lang="en-US" sz="900" b="0" i="0" dirty="0">
                          <a:solidFill>
                            <a:srgbClr val="231F20"/>
                          </a:solidFill>
                          <a:latin typeface="Calibri" panose="020F0502020204030204" pitchFamily="34" charset="0"/>
                          <a:cs typeface="Calibri" panose="020F0502020204030204" pitchFamily="34" charset="0"/>
                        </a:rPr>
                        <a:t>No </a:t>
                      </a:r>
                      <a:r>
                        <a:rPr lang="en-US" sz="900" b="0" i="0" spc="5" dirty="0">
                          <a:solidFill>
                            <a:srgbClr val="231F20"/>
                          </a:solidFill>
                          <a:latin typeface="Calibri" panose="020F0502020204030204" pitchFamily="34" charset="0"/>
                          <a:cs typeface="Calibri" panose="020F0502020204030204" pitchFamily="34" charset="0"/>
                        </a:rPr>
                        <a:t>(standalone system)</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a:lnSpc>
                          <a:spcPct val="100000"/>
                        </a:lnSpc>
                        <a:spcBef>
                          <a:spcPts val="5"/>
                        </a:spcBef>
                      </a:pPr>
                      <a:endParaRPr lang="en-US" sz="900" b="0" i="0" dirty="0">
                        <a:latin typeface="Calibri" panose="020F0502020204030204" pitchFamily="34" charset="0"/>
                        <a:cs typeface="Calibri" panose="020F0502020204030204" pitchFamily="34" charset="0"/>
                      </a:endParaRPr>
                    </a:p>
                    <a:p>
                      <a:pPr marL="57150">
                        <a:lnSpc>
                          <a:spcPct val="100000"/>
                        </a:lnSpc>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6"/>
                        </a:rPr>
                        <a:t>https://www.ncbi.nlm.nih.gov/pmc/articles/PMC6606113/</a:t>
                      </a:r>
                      <a:r>
                        <a:rPr lang="en-US" sz="900" b="0" i="0" u="sng" spc="15" dirty="0">
                          <a:solidFill>
                            <a:srgbClr val="205E9E"/>
                          </a:solidFill>
                          <a:uFill>
                            <a:solidFill>
                              <a:srgbClr val="205E9E"/>
                            </a:solidFill>
                          </a:uFill>
                          <a:latin typeface="Calibri" panose="020F0502020204030204" pitchFamily="34" charset="0"/>
                          <a:cs typeface="Calibri" panose="020F0502020204030204" pitchFamily="34" charset="0"/>
                          <a:hlinkClick r:id="rId6"/>
                        </a:rPr>
                        <a:t> </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54984">
                <a:tc>
                  <a:txBody>
                    <a:bodyPr/>
                    <a:lstStyle/>
                    <a:p>
                      <a:pPr marL="57150">
                        <a:lnSpc>
                          <a:spcPct val="100000"/>
                        </a:lnSpc>
                        <a:spcBef>
                          <a:spcPts val="885"/>
                        </a:spcBef>
                      </a:pPr>
                      <a:r>
                        <a:rPr sz="900" b="0" i="0" dirty="0">
                          <a:solidFill>
                            <a:srgbClr val="231F20"/>
                          </a:solidFill>
                          <a:latin typeface="Calibri" panose="020F0502020204030204" pitchFamily="34" charset="0"/>
                          <a:cs typeface="Calibri" panose="020F0502020204030204" pitchFamily="34" charset="0"/>
                        </a:rPr>
                        <a:t>Death</a:t>
                      </a:r>
                      <a:r>
                        <a:rPr sz="900" b="0" i="0" spc="-2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Certificates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885"/>
                        </a:spcBef>
                      </a:pPr>
                      <a:r>
                        <a:rPr lang="en-US" sz="900" b="0" i="0" dirty="0">
                          <a:solidFill>
                            <a:srgbClr val="231F20"/>
                          </a:solidFill>
                          <a:latin typeface="Calibri" panose="020F0502020204030204" pitchFamily="34" charset="0"/>
                          <a:cs typeface="Calibri" panose="020F0502020204030204" pitchFamily="34" charset="0"/>
                        </a:rPr>
                        <a:t>National-level </a:t>
                      </a:r>
                      <a:r>
                        <a:rPr lang="en-US" sz="900" b="0" i="0" spc="5" dirty="0">
                          <a:solidFill>
                            <a:srgbClr val="231F20"/>
                          </a:solidFill>
                          <a:latin typeface="Calibri" panose="020F0502020204030204" pitchFamily="34" charset="0"/>
                          <a:cs typeface="Calibri" panose="020F0502020204030204" pitchFamily="34" charset="0"/>
                        </a:rPr>
                        <a:t>and</a:t>
                      </a:r>
                      <a:r>
                        <a:rPr lang="en-US" sz="900" b="0" i="0" spc="10" dirty="0">
                          <a:solidFill>
                            <a:srgbClr val="231F20"/>
                          </a:solidFill>
                          <a:latin typeface="Calibri" panose="020F0502020204030204" pitchFamily="34" charset="0"/>
                          <a:cs typeface="Calibri" panose="020F0502020204030204" pitchFamily="34" charset="0"/>
                        </a:rPr>
                        <a:t> </a:t>
                      </a: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spc="-35" dirty="0">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7"/>
                        </a:rPr>
                        <a:t>https://www.cdc.gov/nchs/nvss/deaths.htm</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40039">
                <a:tc>
                  <a:txBody>
                    <a:bodyPr/>
                    <a:lstStyle/>
                    <a:p>
                      <a:pPr marL="57150" marR="11303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Enhanced</a:t>
                      </a:r>
                      <a:r>
                        <a:rPr sz="900" b="0" i="0" spc="5" dirty="0">
                          <a:solidFill>
                            <a:srgbClr val="231F20"/>
                          </a:solidFill>
                          <a:latin typeface="Calibri" panose="020F0502020204030204" pitchFamily="34" charset="0"/>
                          <a:cs typeface="Calibri" panose="020F0502020204030204" pitchFamily="34" charset="0"/>
                        </a:rPr>
                        <a:t> HIV/AIDS</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Reporting</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System</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(eHARS)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113030">
                        <a:lnSpc>
                          <a:spcPts val="1000"/>
                        </a:lnSpc>
                        <a:spcBef>
                          <a:spcPts val="484"/>
                        </a:spcBef>
                      </a:pPr>
                      <a:r>
                        <a:rPr lang="en-US" sz="900" b="0" i="0" dirty="0">
                          <a:solidFill>
                            <a:srgbClr val="231F20"/>
                          </a:solidFill>
                          <a:latin typeface="Calibri" panose="020F0502020204030204" pitchFamily="34" charset="0"/>
                          <a:cs typeface="Calibri" panose="020F0502020204030204" pitchFamily="34" charset="0"/>
                        </a:rPr>
                        <a:t>National-level </a:t>
                      </a:r>
                      <a:r>
                        <a:rPr lang="en-US" sz="900" b="0" i="0" spc="5" dirty="0">
                          <a:solidFill>
                            <a:srgbClr val="231F20"/>
                          </a:solidFill>
                          <a:latin typeface="Calibri" panose="020F0502020204030204" pitchFamily="34" charset="0"/>
                          <a:cs typeface="Calibri" panose="020F0502020204030204" pitchFamily="34" charset="0"/>
                        </a:rPr>
                        <a:t>and 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113030">
                        <a:lnSpc>
                          <a:spcPts val="1000"/>
                        </a:lnSpc>
                        <a:spcBef>
                          <a:spcPts val="484"/>
                        </a:spcBef>
                      </a:pPr>
                      <a:r>
                        <a:rPr lang="en-US" sz="900" b="0" i="0" spc="-35" dirty="0">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u="sng" spc="-15" dirty="0">
                          <a:solidFill>
                            <a:srgbClr val="205E9E"/>
                          </a:solidFill>
                          <a:uFill>
                            <a:solidFill>
                              <a:srgbClr val="205E9E"/>
                            </a:solidFill>
                          </a:uFill>
                          <a:latin typeface="Calibri" panose="020F0502020204030204" pitchFamily="34" charset="0"/>
                          <a:cs typeface="Calibri" panose="020F0502020204030204" pitchFamily="34" charset="0"/>
                          <a:hlinkClick r:id="rId8"/>
                        </a:rPr>
                        <a:t>https://www.cdc.gov/hiv/library/reports/hiv-surveillance.html</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40039">
                <a:tc>
                  <a:txBody>
                    <a:bodyPr/>
                    <a:lstStyle/>
                    <a:p>
                      <a:pPr marL="57150">
                        <a:lnSpc>
                          <a:spcPct val="100000"/>
                        </a:lnSpc>
                        <a:spcBef>
                          <a:spcPts val="885"/>
                        </a:spcBef>
                      </a:pPr>
                      <a:r>
                        <a:rPr sz="900" b="0" i="0" dirty="0">
                          <a:solidFill>
                            <a:srgbClr val="231F20"/>
                          </a:solidFill>
                          <a:latin typeface="Calibri" panose="020F0502020204030204" pitchFamily="34" charset="0"/>
                          <a:cs typeface="Calibri" panose="020F0502020204030204" pitchFamily="34" charset="0"/>
                        </a:rPr>
                        <a:t>Immunization Registry</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885"/>
                        </a:spcBef>
                      </a:pP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spc="-35" dirty="0">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9"/>
                        </a:rPr>
                        <a:t>https://www.cdc.gov/vaccines/programs/iis/index.html</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62441">
                <a:tc>
                  <a:txBody>
                    <a:bodyPr/>
                    <a:lstStyle/>
                    <a:p>
                      <a:pPr marL="57150">
                        <a:lnSpc>
                          <a:spcPct val="100000"/>
                        </a:lnSpc>
                        <a:spcBef>
                          <a:spcPts val="885"/>
                        </a:spcBef>
                      </a:pPr>
                      <a:r>
                        <a:rPr sz="900" b="0" i="0" dirty="0">
                          <a:solidFill>
                            <a:srgbClr val="231F20"/>
                          </a:solidFill>
                          <a:latin typeface="Calibri" panose="020F0502020204030204" pitchFamily="34" charset="0"/>
                          <a:cs typeface="Calibri" panose="020F0502020204030204" pitchFamily="34" charset="0"/>
                        </a:rPr>
                        <a:t>National</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Death</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Index</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(NDI)</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885"/>
                        </a:spcBef>
                      </a:pPr>
                      <a:r>
                        <a:rPr lang="en-US" sz="900" b="0" i="0" dirty="0">
                          <a:solidFill>
                            <a:srgbClr val="231F20"/>
                          </a:solidFill>
                          <a:latin typeface="Calibri" panose="020F0502020204030204" pitchFamily="34" charset="0"/>
                          <a:cs typeface="Calibri" panose="020F0502020204030204" pitchFamily="34" charset="0"/>
                        </a:rPr>
                        <a:t>National-level </a:t>
                      </a:r>
                      <a:r>
                        <a:rPr lang="en-US" sz="900" b="0" i="0" spc="5" dirty="0">
                          <a:solidFill>
                            <a:srgbClr val="231F20"/>
                          </a:solidFill>
                          <a:latin typeface="Calibri" panose="020F0502020204030204" pitchFamily="34" charset="0"/>
                          <a:cs typeface="Calibri" panose="020F0502020204030204" pitchFamily="34" charset="0"/>
                        </a:rPr>
                        <a:t>and</a:t>
                      </a:r>
                      <a:r>
                        <a:rPr lang="en-US" sz="900" b="0" i="0" spc="10" dirty="0">
                          <a:solidFill>
                            <a:srgbClr val="231F20"/>
                          </a:solidFill>
                          <a:latin typeface="Calibri" panose="020F0502020204030204" pitchFamily="34" charset="0"/>
                          <a:cs typeface="Calibri" panose="020F0502020204030204" pitchFamily="34" charset="0"/>
                        </a:rPr>
                        <a:t> </a:t>
                      </a: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spc="-35" dirty="0">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10"/>
                        </a:rPr>
                        <a:t>https://www.cdc.gov/nchs/ndi/index.htm</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40039">
                <a:tc>
                  <a:txBody>
                    <a:bodyPr/>
                    <a:lstStyle/>
                    <a:p>
                      <a:pPr marL="57150" marR="405765">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Ryan White </a:t>
                      </a:r>
                      <a:r>
                        <a:rPr sz="900" b="0" i="0" spc="5" dirty="0">
                          <a:solidFill>
                            <a:srgbClr val="231F20"/>
                          </a:solidFill>
                          <a:latin typeface="Calibri" panose="020F0502020204030204" pitchFamily="34" charset="0"/>
                          <a:cs typeface="Calibri" panose="020F0502020204030204" pitchFamily="34" charset="0"/>
                        </a:rPr>
                        <a:t>Eligibility</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System</a:t>
                      </a:r>
                      <a:r>
                        <a:rPr sz="900" b="0" i="0" spc="5" dirty="0">
                          <a:solidFill>
                            <a:srgbClr val="231F20"/>
                          </a:solidFill>
                          <a:latin typeface="Calibri" panose="020F0502020204030204" pitchFamily="34" charset="0"/>
                          <a:cs typeface="Calibri" panose="020F0502020204030204" pitchFamily="34" charset="0"/>
                        </a:rPr>
                        <a:t> (RWES)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405765">
                        <a:lnSpc>
                          <a:spcPts val="1000"/>
                        </a:lnSpc>
                        <a:spcBef>
                          <a:spcPts val="484"/>
                        </a:spcBef>
                      </a:pPr>
                      <a:r>
                        <a:rPr lang="en-US" sz="900" b="0" i="0" dirty="0">
                          <a:solidFill>
                            <a:srgbClr val="231F20"/>
                          </a:solidFill>
                          <a:latin typeface="Calibri" panose="020F0502020204030204" pitchFamily="34" charset="0"/>
                          <a:cs typeface="Calibri" panose="020F0502020204030204" pitchFamily="34" charset="0"/>
                        </a:rPr>
                        <a:t>National-level </a:t>
                      </a:r>
                      <a:r>
                        <a:rPr lang="en-US" sz="900" b="0" i="0" spc="5" dirty="0">
                          <a:solidFill>
                            <a:srgbClr val="231F20"/>
                          </a:solidFill>
                          <a:latin typeface="Calibri" panose="020F0502020204030204" pitchFamily="34" charset="0"/>
                          <a:cs typeface="Calibri" panose="020F0502020204030204" pitchFamily="34" charset="0"/>
                        </a:rPr>
                        <a:t>and 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405765">
                        <a:lnSpc>
                          <a:spcPts val="1000"/>
                        </a:lnSpc>
                        <a:spcBef>
                          <a:spcPts val="484"/>
                        </a:spcBef>
                      </a:pPr>
                      <a:r>
                        <a:rPr lang="en-US" sz="900" b="0" i="0" spc="-35" dirty="0">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11"/>
                        </a:rPr>
                        <a:t>https://hab.hrsa.gov/data/data-reports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32268">
                <a:tc>
                  <a:txBody>
                    <a:bodyPr/>
                    <a:lstStyle/>
                    <a:p>
                      <a:pPr marL="57150" marR="95250">
                        <a:lnSpc>
                          <a:spcPts val="1000"/>
                        </a:lnSpc>
                        <a:spcBef>
                          <a:spcPts val="484"/>
                        </a:spcBef>
                      </a:pPr>
                      <a:r>
                        <a:rPr sz="900" b="0" i="0" spc="5" dirty="0">
                          <a:solidFill>
                            <a:srgbClr val="231F20"/>
                          </a:solidFill>
                          <a:latin typeface="Calibri" panose="020F0502020204030204" pitchFamily="34" charset="0"/>
                          <a:cs typeface="Calibri" panose="020F0502020204030204" pitchFamily="34" charset="0"/>
                        </a:rPr>
                        <a:t>Jurisdiction-specific</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Infectious</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Disease</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a:t>
                      </a:r>
                      <a:r>
                        <a:rPr sz="900" b="0" i="0" spc="5" dirty="0">
                          <a:solidFill>
                            <a:srgbClr val="231F20"/>
                          </a:solidFill>
                          <a:latin typeface="Calibri" panose="020F0502020204030204" pitchFamily="34" charset="0"/>
                          <a:cs typeface="Calibri" panose="020F0502020204030204" pitchFamily="34" charset="0"/>
                        </a:rPr>
                        <a:t> Databases</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(e.g.,</a:t>
                      </a:r>
                      <a:r>
                        <a:rPr sz="900" b="0" i="0" spc="10" dirty="0">
                          <a:solidFill>
                            <a:srgbClr val="231F20"/>
                          </a:solidFill>
                          <a:latin typeface="Calibri" panose="020F0502020204030204" pitchFamily="34" charset="0"/>
                          <a:cs typeface="Calibri" panose="020F0502020204030204" pitchFamily="34" charset="0"/>
                        </a:rPr>
                        <a:t> </a:t>
                      </a:r>
                      <a:r>
                        <a:rPr sz="900" b="0" i="0" spc="-20" dirty="0">
                          <a:solidFill>
                            <a:srgbClr val="231F20"/>
                          </a:solidFill>
                          <a:latin typeface="Calibri" panose="020F0502020204030204" pitchFamily="34" charset="0"/>
                          <a:cs typeface="Calibri" panose="020F0502020204030204" pitchFamily="34" charset="0"/>
                        </a:rPr>
                        <a:t>HIV,</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STI,</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Tuberculosis</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a:t>
                      </a:r>
                      <a:r>
                        <a:rPr sz="900" b="0" i="0" spc="5" dirty="0">
                          <a:solidFill>
                            <a:srgbClr val="231F20"/>
                          </a:solidFill>
                          <a:latin typeface="Calibri" panose="020F0502020204030204" pitchFamily="34" charset="0"/>
                          <a:cs typeface="Calibri" panose="020F0502020204030204" pitchFamily="34" charset="0"/>
                        </a:rPr>
                        <a:t> Surveillance)</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95250">
                        <a:lnSpc>
                          <a:spcPts val="1000"/>
                        </a:lnSpc>
                        <a:spcBef>
                          <a:spcPts val="484"/>
                        </a:spcBef>
                      </a:pP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95250">
                        <a:lnSpc>
                          <a:spcPts val="1000"/>
                        </a:lnSpc>
                        <a:spcBef>
                          <a:spcPts val="484"/>
                        </a:spcBef>
                      </a:pPr>
                      <a:r>
                        <a:rPr lang="en-US" sz="900" b="0" i="0" spc="-35" dirty="0">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a:lnSpc>
                          <a:spcPct val="100000"/>
                        </a:lnSpc>
                      </a:pP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32268">
                <a:tc>
                  <a:txBody>
                    <a:bodyPr/>
                    <a:lstStyle/>
                    <a:p>
                      <a:pPr marL="57150" marR="271780">
                        <a:lnSpc>
                          <a:spcPts val="1000"/>
                        </a:lnSpc>
                        <a:spcBef>
                          <a:spcPts val="484"/>
                        </a:spcBef>
                      </a:pPr>
                      <a:r>
                        <a:rPr sz="900" b="0" i="0" spc="5" dirty="0">
                          <a:solidFill>
                            <a:srgbClr val="231F20"/>
                          </a:solidFill>
                          <a:latin typeface="Calibri" panose="020F0502020204030204" pitchFamily="34" charset="0"/>
                          <a:cs typeface="Calibri" panose="020F0502020204030204" pitchFamily="34" charset="0"/>
                        </a:rPr>
                        <a:t>Jurisdiction-specific</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Non-infectious </a:t>
                      </a:r>
                      <a:r>
                        <a:rPr sz="900" b="0" i="0" spc="5" dirty="0">
                          <a:solidFill>
                            <a:srgbClr val="231F20"/>
                          </a:solidFill>
                          <a:latin typeface="Calibri" panose="020F0502020204030204" pitchFamily="34" charset="0"/>
                          <a:cs typeface="Calibri" panose="020F0502020204030204" pitchFamily="34" charset="0"/>
                        </a:rPr>
                        <a:t>Disease</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Databases</a:t>
                      </a:r>
                      <a:endParaRPr sz="900" b="0" i="0" dirty="0">
                        <a:latin typeface="Calibri" panose="020F0502020204030204" pitchFamily="34" charset="0"/>
                        <a:cs typeface="Calibri" panose="020F0502020204030204" pitchFamily="34" charset="0"/>
                      </a:endParaRPr>
                    </a:p>
                    <a:p>
                      <a:pPr marL="57150" marR="162560">
                        <a:lnSpc>
                          <a:spcPts val="1000"/>
                        </a:lnSpc>
                      </a:pPr>
                      <a:r>
                        <a:rPr sz="900" b="0" i="0" dirty="0">
                          <a:solidFill>
                            <a:srgbClr val="231F20"/>
                          </a:solidFill>
                          <a:latin typeface="Calibri" panose="020F0502020204030204" pitchFamily="34" charset="0"/>
                          <a:cs typeface="Calibri" panose="020F0502020204030204" pitchFamily="34" charset="0"/>
                        </a:rPr>
                        <a:t>(e.g., Cancer Registry </a:t>
                      </a:r>
                      <a:r>
                        <a:rPr sz="900" b="0" i="0" spc="5" dirty="0">
                          <a:solidFill>
                            <a:srgbClr val="231F20"/>
                          </a:solidFill>
                          <a:latin typeface="Calibri" panose="020F0502020204030204" pitchFamily="34" charset="0"/>
                          <a:cs typeface="Calibri" panose="020F0502020204030204" pitchFamily="34" charset="0"/>
                        </a:rPr>
                        <a:t>and</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Injury</a:t>
                      </a:r>
                      <a:r>
                        <a:rPr sz="900" b="0" i="0" spc="5" dirty="0">
                          <a:solidFill>
                            <a:srgbClr val="231F20"/>
                          </a:solidFill>
                          <a:latin typeface="Calibri" panose="020F0502020204030204" pitchFamily="34" charset="0"/>
                          <a:cs typeface="Calibri" panose="020F0502020204030204" pitchFamily="34" charset="0"/>
                        </a:rPr>
                        <a:t> Prevention)</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162560">
                        <a:lnSpc>
                          <a:spcPts val="1000"/>
                        </a:lnSpc>
                      </a:pP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162560">
                        <a:lnSpc>
                          <a:spcPts val="1000"/>
                        </a:lnSpc>
                      </a:pPr>
                      <a:r>
                        <a:rPr lang="en-US" sz="900" b="0" i="0" spc="-35" dirty="0">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a:lnSpc>
                          <a:spcPct val="100000"/>
                        </a:lnSpc>
                      </a:pP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40039">
                <a:tc>
                  <a:txBody>
                    <a:bodyPr/>
                    <a:lstStyle/>
                    <a:p>
                      <a:pPr marL="57150" marR="377825">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Social Security </a:t>
                      </a:r>
                      <a:r>
                        <a:rPr sz="900" b="0" i="0" spc="5" dirty="0">
                          <a:solidFill>
                            <a:srgbClr val="231F20"/>
                          </a:solidFill>
                          <a:latin typeface="Calibri" panose="020F0502020204030204" pitchFamily="34" charset="0"/>
                          <a:cs typeface="Calibri" panose="020F0502020204030204" pitchFamily="34" charset="0"/>
                        </a:rPr>
                        <a:t>Death</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Master File </a:t>
                      </a:r>
                      <a:r>
                        <a:rPr sz="900" b="0" i="0" spc="5" dirty="0">
                          <a:solidFill>
                            <a:srgbClr val="231F20"/>
                          </a:solidFill>
                          <a:latin typeface="Calibri" panose="020F0502020204030204" pitchFamily="34" charset="0"/>
                          <a:cs typeface="Calibri" panose="020F0502020204030204" pitchFamily="34" charset="0"/>
                        </a:rPr>
                        <a:t>(SSDMF)</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377825">
                        <a:lnSpc>
                          <a:spcPts val="1000"/>
                        </a:lnSpc>
                        <a:spcBef>
                          <a:spcPts val="484"/>
                        </a:spcBef>
                      </a:pPr>
                      <a:r>
                        <a:rPr lang="en-US" sz="900" b="0" i="0" dirty="0">
                          <a:solidFill>
                            <a:srgbClr val="231F20"/>
                          </a:solidFill>
                          <a:latin typeface="Calibri" panose="020F0502020204030204" pitchFamily="34" charset="0"/>
                          <a:cs typeface="Calibri" panose="020F0502020204030204" pitchFamily="34" charset="0"/>
                        </a:rPr>
                        <a:t>National-level </a:t>
                      </a:r>
                      <a:r>
                        <a:rPr lang="en-US" sz="900" b="0" i="0" spc="5" dirty="0">
                          <a:solidFill>
                            <a:srgbClr val="231F20"/>
                          </a:solidFill>
                          <a:latin typeface="Calibri" panose="020F0502020204030204" pitchFamily="34" charset="0"/>
                          <a:cs typeface="Calibri" panose="020F0502020204030204" pitchFamily="34" charset="0"/>
                        </a:rPr>
                        <a:t>and</a:t>
                      </a:r>
                      <a:r>
                        <a:rPr lang="en-US" sz="900" b="0" i="0" spc="10" dirty="0">
                          <a:solidFill>
                            <a:srgbClr val="231F20"/>
                          </a:solidFill>
                          <a:latin typeface="Calibri" panose="020F0502020204030204" pitchFamily="34" charset="0"/>
                          <a:cs typeface="Calibri" panose="020F0502020204030204" pitchFamily="34" charset="0"/>
                        </a:rPr>
                        <a:t> </a:t>
                      </a: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377825">
                        <a:lnSpc>
                          <a:spcPts val="1000"/>
                        </a:lnSpc>
                        <a:spcBef>
                          <a:spcPts val="484"/>
                        </a:spcBef>
                      </a:pPr>
                      <a:r>
                        <a:rPr lang="en-US" sz="900" b="0" i="0" spc="-35" dirty="0">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12"/>
                        </a:rPr>
                        <a:t>https://dmf.ntis.gov</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37226">
                <a:tc>
                  <a:txBody>
                    <a:bodyPr/>
                    <a:lstStyle/>
                    <a:p>
                      <a:pPr marL="57150" marR="172085">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Jurisdictional </a:t>
                      </a:r>
                      <a:r>
                        <a:rPr sz="900" b="0" i="0" spc="5" dirty="0">
                          <a:solidFill>
                            <a:srgbClr val="231F20"/>
                          </a:solidFill>
                          <a:latin typeface="Calibri" panose="020F0502020204030204" pitchFamily="34" charset="0"/>
                          <a:cs typeface="Calibri" panose="020F0502020204030204" pitchFamily="34" charset="0"/>
                        </a:rPr>
                        <a:t>Corrections</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Information</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Systems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solidFill>
                      <a:srgbClr val="FFFFFF"/>
                    </a:solidFill>
                  </a:tcPr>
                </a:tc>
                <a:tc>
                  <a:txBody>
                    <a:bodyPr/>
                    <a:lstStyle/>
                    <a:p>
                      <a:pPr marL="57150" marR="172085">
                        <a:lnSpc>
                          <a:spcPts val="1000"/>
                        </a:lnSpc>
                        <a:spcBef>
                          <a:spcPts val="484"/>
                        </a:spcBef>
                      </a:pP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solidFill>
                      <a:srgbClr val="FFFFFF"/>
                    </a:solidFill>
                  </a:tcPr>
                </a:tc>
                <a:tc>
                  <a:txBody>
                    <a:bodyPr/>
                    <a:lstStyle/>
                    <a:p>
                      <a:pPr marL="57150" marR="172085">
                        <a:lnSpc>
                          <a:spcPts val="1000"/>
                        </a:lnSpc>
                        <a:spcBef>
                          <a:spcPts val="484"/>
                        </a:spcBef>
                      </a:pPr>
                      <a:r>
                        <a:rPr lang="en-US" sz="900" b="0" i="0" spc="-35" dirty="0">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solidFill>
                      <a:srgbClr val="FFFFFF"/>
                    </a:solidFill>
                  </a:tcPr>
                </a:tc>
                <a:tc>
                  <a:txBody>
                    <a:bodyPr/>
                    <a:lstStyle/>
                    <a:p>
                      <a:pPr>
                        <a:lnSpc>
                          <a:spcPct val="100000"/>
                        </a:lnSpc>
                      </a:pP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solidFill>
                      <a:srgbClr val="FFFFFF"/>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57912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ED26-5279-E047-855A-31F046E86ED8}"/>
              </a:ext>
            </a:extLst>
          </p:cNvPr>
          <p:cNvSpPr>
            <a:spLocks noGrp="1"/>
          </p:cNvSpPr>
          <p:nvPr>
            <p:ph type="title"/>
          </p:nvPr>
        </p:nvSpPr>
        <p:spPr/>
        <p:txBody>
          <a:bodyPr/>
          <a:lstStyle/>
          <a:p>
            <a:r>
              <a:rPr lang="en-US" dirty="0"/>
              <a:t>Table 5-8. Supplementary data sources (continued 1)</a:t>
            </a:r>
          </a:p>
        </p:txBody>
      </p:sp>
      <p:graphicFrame>
        <p:nvGraphicFramePr>
          <p:cNvPr id="4" name="Table 5-8 Continued 1">
            <a:extLst>
              <a:ext uri="{FF2B5EF4-FFF2-40B4-BE49-F238E27FC236}">
                <a16:creationId xmlns:a16="http://schemas.microsoft.com/office/drawing/2014/main" id="{5C6156A5-848B-7B4F-87D4-88B468965AF9}"/>
              </a:ext>
            </a:extLst>
          </p:cNvPr>
          <p:cNvGraphicFramePr>
            <a:graphicFrameLocks noGrp="1"/>
          </p:cNvGraphicFramePr>
          <p:nvPr>
            <p:extLst>
              <p:ext uri="{D42A27DB-BD31-4B8C-83A1-F6EECF244321}">
                <p14:modId xmlns:p14="http://schemas.microsoft.com/office/powerpoint/2010/main" val="1011679313"/>
              </p:ext>
            </p:extLst>
          </p:nvPr>
        </p:nvGraphicFramePr>
        <p:xfrm>
          <a:off x="608168" y="1690688"/>
          <a:ext cx="10975664" cy="4545987"/>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2738438">
                  <a:extLst>
                    <a:ext uri="{9D8B030D-6E8A-4147-A177-3AD203B41FA5}">
                      <a16:colId xmlns:a16="http://schemas.microsoft.com/office/drawing/2014/main" val="20000"/>
                    </a:ext>
                  </a:extLst>
                </a:gridCol>
                <a:gridCol w="1948181">
                  <a:extLst>
                    <a:ext uri="{9D8B030D-6E8A-4147-A177-3AD203B41FA5}">
                      <a16:colId xmlns:a16="http://schemas.microsoft.com/office/drawing/2014/main" val="2027355103"/>
                    </a:ext>
                  </a:extLst>
                </a:gridCol>
                <a:gridCol w="1514476">
                  <a:extLst>
                    <a:ext uri="{9D8B030D-6E8A-4147-A177-3AD203B41FA5}">
                      <a16:colId xmlns:a16="http://schemas.microsoft.com/office/drawing/2014/main" val="2769295360"/>
                    </a:ext>
                  </a:extLst>
                </a:gridCol>
                <a:gridCol w="4774569">
                  <a:extLst>
                    <a:ext uri="{9D8B030D-6E8A-4147-A177-3AD203B41FA5}">
                      <a16:colId xmlns:a16="http://schemas.microsoft.com/office/drawing/2014/main" val="1864835842"/>
                    </a:ext>
                  </a:extLst>
                </a:gridCol>
              </a:tblGrid>
              <a:tr h="541738">
                <a:tc>
                  <a:txBody>
                    <a:bodyPr/>
                    <a:lstStyle/>
                    <a:p>
                      <a:pPr marL="57150">
                        <a:lnSpc>
                          <a:spcPct val="100000"/>
                        </a:lnSpc>
                      </a:pPr>
                      <a:r>
                        <a:rPr sz="1050" b="1" i="0" dirty="0">
                          <a:solidFill>
                            <a:srgbClr val="FFFFFF"/>
                          </a:solidFill>
                          <a:latin typeface="Calibri" panose="020F0502020204030204" pitchFamily="34" charset="0"/>
                          <a:cs typeface="Calibri" panose="020F0502020204030204" pitchFamily="34" charset="0"/>
                        </a:rPr>
                        <a:t>Data</a:t>
                      </a:r>
                      <a:r>
                        <a:rPr sz="1050" b="1" i="0" spc="-25" dirty="0">
                          <a:solidFill>
                            <a:srgbClr val="FFFFFF"/>
                          </a:solidFill>
                          <a:latin typeface="Calibri" panose="020F0502020204030204" pitchFamily="34" charset="0"/>
                          <a:cs typeface="Calibri" panose="020F0502020204030204" pitchFamily="34" charset="0"/>
                        </a:rPr>
                        <a:t> </a:t>
                      </a:r>
                      <a:r>
                        <a:rPr sz="1050" b="1" i="0" spc="5" dirty="0">
                          <a:solidFill>
                            <a:srgbClr val="FFFFFF"/>
                          </a:solidFill>
                          <a:latin typeface="Calibri" panose="020F0502020204030204" pitchFamily="34" charset="0"/>
                          <a:cs typeface="Calibri" panose="020F0502020204030204" pitchFamily="34" charset="0"/>
                        </a:rPr>
                        <a:t>Source</a:t>
                      </a:r>
                      <a:endParaRPr sz="1050" b="1" i="0" dirty="0">
                        <a:latin typeface="Calibri" panose="020F0502020204030204" pitchFamily="34" charset="0"/>
                        <a:cs typeface="Calibri" panose="020F0502020204030204" pitchFamily="34" charset="0"/>
                      </a:endParaRPr>
                    </a:p>
                  </a:txBody>
                  <a:tcPr marT="4445" marB="0" anchor="ctr">
                    <a:lnR w="6350">
                      <a:solidFill>
                        <a:srgbClr val="FFFFFF"/>
                      </a:solidFill>
                      <a:prstDash val="solid"/>
                    </a:lnR>
                    <a:lnB w="6350">
                      <a:solidFill>
                        <a:srgbClr val="FFFFFF"/>
                      </a:solidFill>
                      <a:prstDash val="solid"/>
                    </a:lnB>
                    <a:solidFill>
                      <a:srgbClr val="005E6D"/>
                    </a:solidFill>
                  </a:tcPr>
                </a:tc>
                <a:tc>
                  <a:txBody>
                    <a:bodyPr/>
                    <a:lstStyle/>
                    <a:p>
                      <a:pPr marL="57150">
                        <a:lnSpc>
                          <a:spcPct val="100000"/>
                        </a:lnSpc>
                      </a:pPr>
                      <a:r>
                        <a:rPr lang="en-US" sz="1050" b="1" i="0" dirty="0">
                          <a:solidFill>
                            <a:srgbClr val="FFFFFF"/>
                          </a:solidFill>
                          <a:latin typeface="Calibri" panose="020F0502020204030204" pitchFamily="34" charset="0"/>
                          <a:cs typeface="Calibri" panose="020F0502020204030204" pitchFamily="34" charset="0"/>
                        </a:rPr>
                        <a:t>Representativeness</a:t>
                      </a:r>
                      <a:endParaRPr sz="1050" b="1" i="0" dirty="0">
                        <a:latin typeface="Calibri" panose="020F0502020204030204" pitchFamily="34" charset="0"/>
                        <a:cs typeface="Calibri" panose="020F0502020204030204" pitchFamily="34" charset="0"/>
                      </a:endParaRPr>
                    </a:p>
                  </a:txBody>
                  <a:tcPr marT="4445" marB="0" anchor="ctr">
                    <a:lnL w="6350" cap="flat" cmpd="sng" algn="ctr">
                      <a:solidFill>
                        <a:srgbClr val="FFFFFF"/>
                      </a:solidFill>
                      <a:prstDash val="solid"/>
                      <a:round/>
                      <a:headEnd type="none" w="med" len="med"/>
                      <a:tailEnd type="none" w="med" len="med"/>
                    </a:lnL>
                    <a:lnR w="6350">
                      <a:solidFill>
                        <a:srgbClr val="FFFFFF"/>
                      </a:solidFill>
                      <a:prstDash val="solid"/>
                    </a:lnR>
                    <a:lnB w="6350" cap="flat" cmpd="sng" algn="ctr">
                      <a:solidFill>
                        <a:srgbClr val="FFFFFF"/>
                      </a:solidFill>
                      <a:prstDash val="solid"/>
                      <a:round/>
                      <a:headEnd type="none" w="med" len="med"/>
                      <a:tailEnd type="none" w="med" len="med"/>
                    </a:lnB>
                    <a:solidFill>
                      <a:srgbClr val="005E6D"/>
                    </a:solidFill>
                  </a:tcPr>
                </a:tc>
                <a:tc>
                  <a:txBody>
                    <a:bodyPr/>
                    <a:lstStyle/>
                    <a:p>
                      <a:pPr marL="57150">
                        <a:lnSpc>
                          <a:spcPct val="100000"/>
                        </a:lnSpc>
                      </a:pPr>
                      <a:r>
                        <a:rPr lang="en-US" sz="1050" b="1" i="0" spc="-10" dirty="0">
                          <a:solidFill>
                            <a:srgbClr val="FFFFFF"/>
                          </a:solidFill>
                          <a:latin typeface="Calibri" panose="020F0502020204030204" pitchFamily="34" charset="0"/>
                          <a:cs typeface="Calibri" panose="020F0502020204030204" pitchFamily="34" charset="0"/>
                        </a:rPr>
                        <a:t>Ma</a:t>
                      </a:r>
                      <a:r>
                        <a:rPr lang="en-US" sz="1050" b="1" i="0" dirty="0">
                          <a:solidFill>
                            <a:srgbClr val="FFFFFF"/>
                          </a:solidFill>
                          <a:latin typeface="Calibri" panose="020F0502020204030204" pitchFamily="34" charset="0"/>
                          <a:cs typeface="Calibri" panose="020F0502020204030204" pitchFamily="34" charset="0"/>
                        </a:rPr>
                        <a:t>y</a:t>
                      </a:r>
                      <a:r>
                        <a:rPr lang="en-US" sz="1050" b="1" i="0" spc="-20" dirty="0">
                          <a:solidFill>
                            <a:srgbClr val="FFFFFF"/>
                          </a:solidFill>
                          <a:latin typeface="Calibri" panose="020F0502020204030204" pitchFamily="34" charset="0"/>
                          <a:cs typeface="Calibri" panose="020F0502020204030204" pitchFamily="34" charset="0"/>
                        </a:rPr>
                        <a:t> </a:t>
                      </a:r>
                      <a:r>
                        <a:rPr lang="en-US" sz="1050" b="1" i="0" spc="-10" dirty="0">
                          <a:solidFill>
                            <a:srgbClr val="FFFFFF"/>
                          </a:solidFill>
                          <a:latin typeface="Calibri" panose="020F0502020204030204" pitchFamily="34" charset="0"/>
                          <a:cs typeface="Calibri" panose="020F0502020204030204" pitchFamily="34" charset="0"/>
                        </a:rPr>
                        <a:t>B</a:t>
                      </a:r>
                      <a:r>
                        <a:rPr lang="en-US" sz="1050" b="1" i="0" dirty="0">
                          <a:solidFill>
                            <a:srgbClr val="FFFFFF"/>
                          </a:solidFill>
                          <a:latin typeface="Calibri" panose="020F0502020204030204" pitchFamily="34" charset="0"/>
                          <a:cs typeface="Calibri" panose="020F0502020204030204" pitchFamily="34" charset="0"/>
                        </a:rPr>
                        <a:t>e</a:t>
                      </a:r>
                      <a:r>
                        <a:rPr lang="en-US" sz="1050" b="1" i="0" spc="-20" dirty="0">
                          <a:solidFill>
                            <a:srgbClr val="FFFFFF"/>
                          </a:solidFill>
                          <a:latin typeface="Calibri" panose="020F0502020204030204" pitchFamily="34" charset="0"/>
                          <a:cs typeface="Calibri" panose="020F0502020204030204" pitchFamily="34" charset="0"/>
                        </a:rPr>
                        <a:t> </a:t>
                      </a:r>
                      <a:r>
                        <a:rPr lang="en-US" sz="1050" b="1" i="0" spc="-10" dirty="0">
                          <a:solidFill>
                            <a:srgbClr val="FFFFFF"/>
                          </a:solidFill>
                          <a:latin typeface="Calibri" panose="020F0502020204030204" pitchFamily="34" charset="0"/>
                          <a:cs typeface="Calibri" panose="020F0502020204030204" pitchFamily="34" charset="0"/>
                        </a:rPr>
                        <a:t>Able </a:t>
                      </a:r>
                      <a:r>
                        <a:rPr lang="en-US" sz="1050" b="1" i="0" spc="-5" dirty="0">
                          <a:solidFill>
                            <a:srgbClr val="FFFFFF"/>
                          </a:solidFill>
                          <a:latin typeface="Calibri" panose="020F0502020204030204" pitchFamily="34" charset="0"/>
                          <a:cs typeface="Calibri" panose="020F0502020204030204" pitchFamily="34" charset="0"/>
                        </a:rPr>
                        <a:t>to </a:t>
                      </a:r>
                      <a:r>
                        <a:rPr lang="en-US" sz="1050" b="1" i="0" spc="-10" dirty="0">
                          <a:solidFill>
                            <a:srgbClr val="FFFFFF"/>
                          </a:solidFill>
                          <a:latin typeface="Calibri" panose="020F0502020204030204" pitchFamily="34" charset="0"/>
                          <a:cs typeface="Calibri" panose="020F0502020204030204" pitchFamily="34" charset="0"/>
                        </a:rPr>
                        <a:t>Link </a:t>
                      </a:r>
                      <a:br>
                        <a:rPr lang="en-US" sz="1050" b="1" i="0" spc="-10" dirty="0">
                          <a:solidFill>
                            <a:srgbClr val="FFFFFF"/>
                          </a:solidFill>
                          <a:latin typeface="Calibri" panose="020F0502020204030204" pitchFamily="34" charset="0"/>
                          <a:cs typeface="Calibri" panose="020F0502020204030204" pitchFamily="34" charset="0"/>
                        </a:rPr>
                      </a:br>
                      <a:r>
                        <a:rPr lang="en-US" sz="1050" b="1" i="0" spc="-10" dirty="0">
                          <a:solidFill>
                            <a:srgbClr val="FFFFFF"/>
                          </a:solidFill>
                          <a:latin typeface="Calibri" panose="020F0502020204030204" pitchFamily="34" charset="0"/>
                          <a:cs typeface="Calibri" panose="020F0502020204030204" pitchFamily="34" charset="0"/>
                        </a:rPr>
                        <a:t>to Surveillance </a:t>
                      </a:r>
                      <a:r>
                        <a:rPr lang="en-US" sz="1050" b="1" i="0" spc="-20" dirty="0">
                          <a:solidFill>
                            <a:srgbClr val="FFFFFF"/>
                          </a:solidFill>
                          <a:latin typeface="Calibri" panose="020F0502020204030204" pitchFamily="34" charset="0"/>
                          <a:cs typeface="Calibri" panose="020F0502020204030204" pitchFamily="34" charset="0"/>
                        </a:rPr>
                        <a:t>Data?</a:t>
                      </a:r>
                      <a:endParaRPr sz="1050" b="1" i="0" dirty="0">
                        <a:latin typeface="Calibri" panose="020F0502020204030204" pitchFamily="34" charset="0"/>
                        <a:cs typeface="Calibri" panose="020F0502020204030204" pitchFamily="34" charset="0"/>
                      </a:endParaRPr>
                    </a:p>
                  </a:txBody>
                  <a:tcPr marB="0" anchor="ctr">
                    <a:lnL w="6350" cap="flat" cmpd="sng" algn="ctr">
                      <a:solidFill>
                        <a:srgbClr val="FFFFFF"/>
                      </a:solidFill>
                      <a:prstDash val="solid"/>
                      <a:round/>
                      <a:headEnd type="none" w="med" len="med"/>
                      <a:tailEnd type="none" w="med" len="med"/>
                    </a:lnL>
                    <a:lnR w="6350">
                      <a:solidFill>
                        <a:srgbClr val="FFFFFF"/>
                      </a:solidFill>
                      <a:prstDash val="solid"/>
                    </a:lnR>
                    <a:lnB w="6350" cap="flat" cmpd="sng" algn="ctr">
                      <a:solidFill>
                        <a:srgbClr val="FFFFFF"/>
                      </a:solidFill>
                      <a:prstDash val="solid"/>
                      <a:round/>
                      <a:headEnd type="none" w="med" len="med"/>
                      <a:tailEnd type="none" w="med" len="med"/>
                    </a:lnB>
                    <a:solidFill>
                      <a:srgbClr val="005E6D"/>
                    </a:solidFill>
                  </a:tcPr>
                </a:tc>
                <a:tc>
                  <a:txBody>
                    <a:bodyPr/>
                    <a:lstStyle/>
                    <a:p>
                      <a:pPr marL="57150">
                        <a:lnSpc>
                          <a:spcPct val="100000"/>
                        </a:lnSpc>
                      </a:pPr>
                      <a:r>
                        <a:rPr lang="en-US" sz="1050" b="1" i="0" dirty="0">
                          <a:solidFill>
                            <a:srgbClr val="FFFFFF"/>
                          </a:solidFill>
                          <a:latin typeface="Calibri" panose="020F0502020204030204" pitchFamily="34" charset="0"/>
                          <a:cs typeface="Calibri" panose="020F0502020204030204" pitchFamily="34" charset="0"/>
                        </a:rPr>
                        <a:t>Additional</a:t>
                      </a:r>
                      <a:r>
                        <a:rPr lang="en-US" sz="1050" b="1" i="0" spc="-10" dirty="0">
                          <a:solidFill>
                            <a:srgbClr val="FFFFFF"/>
                          </a:solidFill>
                          <a:latin typeface="Calibri" panose="020F0502020204030204" pitchFamily="34" charset="0"/>
                          <a:cs typeface="Calibri" panose="020F0502020204030204" pitchFamily="34" charset="0"/>
                        </a:rPr>
                        <a:t> </a:t>
                      </a:r>
                      <a:r>
                        <a:rPr lang="en-US" sz="1050" b="1" i="0" spc="5" dirty="0">
                          <a:solidFill>
                            <a:srgbClr val="FFFFFF"/>
                          </a:solidFill>
                          <a:latin typeface="Calibri" panose="020F0502020204030204" pitchFamily="34" charset="0"/>
                          <a:cs typeface="Calibri" panose="020F0502020204030204" pitchFamily="34" charset="0"/>
                        </a:rPr>
                        <a:t>Information</a:t>
                      </a:r>
                      <a:endParaRPr sz="1050" b="1" i="0" dirty="0">
                        <a:latin typeface="Calibri" panose="020F0502020204030204" pitchFamily="34" charset="0"/>
                        <a:cs typeface="Calibri" panose="020F0502020204030204" pitchFamily="34" charset="0"/>
                      </a:endParaRPr>
                    </a:p>
                  </a:txBody>
                  <a:tcPr marT="444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B w="6350" cap="flat" cmpd="sng" algn="ctr">
                      <a:solidFill>
                        <a:srgbClr val="FFFFFF"/>
                      </a:solidFill>
                      <a:prstDash val="solid"/>
                      <a:round/>
                      <a:headEnd type="none" w="med" len="med"/>
                      <a:tailEnd type="none" w="med" len="med"/>
                    </a:lnB>
                    <a:solidFill>
                      <a:srgbClr val="005E6D"/>
                    </a:solidFill>
                  </a:tcPr>
                </a:tc>
                <a:extLst>
                  <a:ext uri="{0D108BD9-81ED-4DB2-BD59-A6C34878D82A}">
                    <a16:rowId xmlns:a16="http://schemas.microsoft.com/office/drawing/2014/main" val="10000"/>
                  </a:ext>
                </a:extLst>
              </a:tr>
              <a:tr h="264406">
                <a:tc gridSpan="4">
                  <a:txBody>
                    <a:bodyPr/>
                    <a:lstStyle/>
                    <a:p>
                      <a:pPr marL="57150">
                        <a:lnSpc>
                          <a:spcPct val="100000"/>
                        </a:lnSpc>
                        <a:spcBef>
                          <a:spcPts val="580"/>
                        </a:spcBef>
                      </a:pPr>
                      <a:r>
                        <a:rPr sz="1050" b="1" i="0" dirty="0">
                          <a:solidFill>
                            <a:srgbClr val="231F20"/>
                          </a:solidFill>
                          <a:latin typeface="Calibri" panose="020F0502020204030204" pitchFamily="34" charset="0"/>
                          <a:cs typeface="Calibri" panose="020F0502020204030204" pitchFamily="34" charset="0"/>
                        </a:rPr>
                        <a:t>Health</a:t>
                      </a:r>
                      <a:r>
                        <a:rPr sz="1050" b="1" i="0" spc="5" dirty="0">
                          <a:solidFill>
                            <a:srgbClr val="231F20"/>
                          </a:solidFill>
                          <a:latin typeface="Calibri" panose="020F0502020204030204" pitchFamily="34" charset="0"/>
                          <a:cs typeface="Calibri" panose="020F0502020204030204" pitchFamily="34" charset="0"/>
                        </a:rPr>
                        <a:t> </a:t>
                      </a:r>
                      <a:r>
                        <a:rPr sz="1050" b="1" i="0" dirty="0">
                          <a:solidFill>
                            <a:srgbClr val="231F20"/>
                          </a:solidFill>
                          <a:latin typeface="Calibri" panose="020F0502020204030204" pitchFamily="34" charset="0"/>
                          <a:cs typeface="Calibri" panose="020F0502020204030204" pitchFamily="34" charset="0"/>
                        </a:rPr>
                        <a:t>Care</a:t>
                      </a:r>
                      <a:r>
                        <a:rPr sz="1050" b="1" i="0" spc="10" dirty="0">
                          <a:solidFill>
                            <a:srgbClr val="231F20"/>
                          </a:solidFill>
                          <a:latin typeface="Calibri" panose="020F0502020204030204" pitchFamily="34" charset="0"/>
                          <a:cs typeface="Calibri" panose="020F0502020204030204" pitchFamily="34" charset="0"/>
                        </a:rPr>
                        <a:t> </a:t>
                      </a:r>
                      <a:r>
                        <a:rPr sz="1050" b="1" i="0" dirty="0">
                          <a:solidFill>
                            <a:srgbClr val="231F20"/>
                          </a:solidFill>
                          <a:latin typeface="Calibri" panose="020F0502020204030204" pitchFamily="34" charset="0"/>
                          <a:cs typeface="Calibri" panose="020F0502020204030204" pitchFamily="34" charset="0"/>
                        </a:rPr>
                        <a:t>Systems</a:t>
                      </a:r>
                      <a:r>
                        <a:rPr sz="1050" b="1" i="0" spc="5" dirty="0">
                          <a:solidFill>
                            <a:srgbClr val="231F20"/>
                          </a:solidFill>
                          <a:latin typeface="Calibri" panose="020F0502020204030204" pitchFamily="34" charset="0"/>
                          <a:cs typeface="Calibri" panose="020F0502020204030204" pitchFamily="34" charset="0"/>
                        </a:rPr>
                        <a:t> Data</a:t>
                      </a:r>
                      <a:endParaRPr sz="1050" b="1" i="0" dirty="0">
                        <a:latin typeface="Calibri" panose="020F0502020204030204" pitchFamily="34" charset="0"/>
                        <a:cs typeface="Calibri" panose="020F0502020204030204" pitchFamily="34" charset="0"/>
                      </a:endParaRPr>
                    </a:p>
                  </a:txBody>
                  <a:tcPr marT="73660" marB="0">
                    <a:lnT w="6350">
                      <a:solidFill>
                        <a:srgbClr val="FFFFFF"/>
                      </a:solidFill>
                      <a:prstDash val="solid"/>
                    </a:lnT>
                    <a:lnB w="12700" cap="flat" cmpd="sng" algn="ctr">
                      <a:noFill/>
                      <a:prstDash val="solid"/>
                      <a:round/>
                      <a:headEnd type="none" w="med" len="med"/>
                      <a:tailEnd type="none" w="med" len="med"/>
                    </a:lnB>
                    <a:solidFill>
                      <a:srgbClr val="E5EEF0"/>
                    </a:solidFill>
                  </a:tcPr>
                </a:tc>
                <a:tc hMerge="1">
                  <a:txBody>
                    <a:bodyPr/>
                    <a:lstStyle/>
                    <a:p>
                      <a:endParaRPr lang="en-US"/>
                    </a:p>
                  </a:txBody>
                  <a:tcPr>
                    <a:lnT w="6350" cap="flat" cmpd="sng" algn="ctr">
                      <a:solidFill>
                        <a:srgbClr val="FFFFFF"/>
                      </a:solidFill>
                      <a:prstDash val="solid"/>
                      <a:round/>
                      <a:headEnd type="none" w="med" len="med"/>
                      <a:tailEnd type="none" w="med" len="med"/>
                    </a:lnT>
                  </a:tcPr>
                </a:tc>
                <a:tc hMerge="1">
                  <a:txBody>
                    <a:bodyPr/>
                    <a:lstStyle/>
                    <a:p>
                      <a:endParaRPr lang="en-US"/>
                    </a:p>
                  </a:txBody>
                  <a:tcPr>
                    <a:lnT w="6350" cap="flat" cmpd="sng" algn="ctr">
                      <a:solidFill>
                        <a:srgbClr val="FFFFFF"/>
                      </a:solidFill>
                      <a:prstDash val="solid"/>
                      <a:round/>
                      <a:headEnd type="none" w="med" len="med"/>
                      <a:tailEnd type="none" w="med" len="med"/>
                    </a:lnT>
                  </a:tcPr>
                </a:tc>
                <a:tc hMerge="1">
                  <a:txBody>
                    <a:bodyPr/>
                    <a:lstStyle/>
                    <a:p>
                      <a:pPr marL="57150">
                        <a:lnSpc>
                          <a:spcPct val="100000"/>
                        </a:lnSpc>
                        <a:spcBef>
                          <a:spcPts val="580"/>
                        </a:spcBef>
                      </a:pPr>
                      <a:endParaRPr sz="1050" b="1" i="0" dirty="0">
                        <a:latin typeface="Calibri" panose="020F0502020204030204" pitchFamily="34" charset="0"/>
                        <a:cs typeface="Calibri" panose="020F0502020204030204" pitchFamily="34" charset="0"/>
                      </a:endParaRPr>
                    </a:p>
                  </a:txBody>
                  <a:tcPr marT="73660" marB="0">
                    <a:lnT w="6350" cap="flat" cmpd="sng" algn="ctr">
                      <a:solidFill>
                        <a:srgbClr val="FFFFFF"/>
                      </a:solidFill>
                      <a:prstDash val="solid"/>
                      <a:round/>
                      <a:headEnd type="none" w="med" len="med"/>
                      <a:tailEnd type="none" w="med" len="med"/>
                    </a:lnT>
                    <a:solidFill>
                      <a:srgbClr val="E5EEF0"/>
                    </a:solidFill>
                  </a:tcPr>
                </a:tc>
                <a:extLst>
                  <a:ext uri="{0D108BD9-81ED-4DB2-BD59-A6C34878D82A}">
                    <a16:rowId xmlns:a16="http://schemas.microsoft.com/office/drawing/2014/main" val="10001"/>
                  </a:ext>
                </a:extLst>
              </a:tr>
              <a:tr h="419100">
                <a:tc>
                  <a:txBody>
                    <a:bodyPr/>
                    <a:lstStyle/>
                    <a:p>
                      <a:pPr marL="57150" marR="35052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AIDS Drug </a:t>
                      </a:r>
                      <a:r>
                        <a:rPr sz="900" b="0" i="0" spc="5" dirty="0">
                          <a:solidFill>
                            <a:srgbClr val="231F20"/>
                          </a:solidFill>
                          <a:latin typeface="Calibri" panose="020F0502020204030204" pitchFamily="34" charset="0"/>
                          <a:cs typeface="Calibri" panose="020F0502020204030204" pitchFamily="34" charset="0"/>
                        </a:rPr>
                        <a:t>Assistance</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Programs</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(ADAP)</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12700" cap="flat" cmpd="sng" algn="ctr">
                      <a:noFill/>
                      <a:prstDash val="solid"/>
                      <a:round/>
                      <a:headEnd type="none" w="med" len="med"/>
                      <a:tailEnd type="none" w="med" len="med"/>
                    </a:lnT>
                    <a:lnB w="6350">
                      <a:solidFill>
                        <a:srgbClr val="005E6D"/>
                      </a:solidFill>
                      <a:prstDash val="solid"/>
                    </a:lnB>
                    <a:solidFill>
                      <a:srgbClr val="FFFFFF"/>
                    </a:solidFill>
                  </a:tcPr>
                </a:tc>
                <a:tc>
                  <a:txBody>
                    <a:bodyPr/>
                    <a:lstStyle/>
                    <a:p>
                      <a:pPr marL="57150">
                        <a:lnSpc>
                          <a:spcPct val="100000"/>
                        </a:lnSpc>
                        <a:spcBef>
                          <a:spcPts val="885"/>
                        </a:spcBef>
                      </a:pPr>
                      <a:r>
                        <a:rPr lang="en-US" sz="900" b="0" i="0" spc="5">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spc="-35">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2"/>
                        </a:rPr>
                        <a:t>https://adap.directory</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19100">
                <a:tc>
                  <a:txBody>
                    <a:bodyPr/>
                    <a:lstStyle/>
                    <a:p>
                      <a:pPr marL="57150">
                        <a:lnSpc>
                          <a:spcPct val="100000"/>
                        </a:lnSpc>
                      </a:pPr>
                      <a:r>
                        <a:rPr sz="900" b="0" i="0" dirty="0">
                          <a:solidFill>
                            <a:srgbClr val="231F20"/>
                          </a:solidFill>
                          <a:latin typeface="Calibri" panose="020F0502020204030204" pitchFamily="34" charset="0"/>
                          <a:cs typeface="Calibri" panose="020F0502020204030204" pitchFamily="34" charset="0"/>
                        </a:rPr>
                        <a:t>All-payers/Insurance</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Claims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pPr>
                      <a:r>
                        <a:rPr lang="en-US" sz="900" b="0" i="0" spc="5">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pPr>
                      <a:r>
                        <a:rPr lang="en-US" sz="900" b="0" i="0" spc="-35">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385"/>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3"/>
                        </a:rPr>
                        <a:t>https://www.ahrq.gov/data/apcd/index.html</a:t>
                      </a:r>
                      <a:endParaRPr lang="en-US" sz="900" b="0" i="0" dirty="0">
                        <a:latin typeface="Calibri" panose="020F0502020204030204" pitchFamily="34" charset="0"/>
                        <a:cs typeface="Calibri" panose="020F0502020204030204" pitchFamily="34" charset="0"/>
                      </a:endParaRPr>
                    </a:p>
                    <a:p>
                      <a:pPr marL="57150" marR="175895">
                        <a:lnSpc>
                          <a:spcPts val="1000"/>
                        </a:lnSpc>
                        <a:spcBef>
                          <a:spcPts val="470"/>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4"/>
                        </a:rPr>
                        <a:t>https://www.cms.gov/OpenPayments/Explore-the-Data/ </a:t>
                      </a:r>
                      <a:r>
                        <a:rPr lang="en-US" sz="900" b="0" i="0" u="sng" spc="5" dirty="0">
                          <a:solidFill>
                            <a:srgbClr val="205E9E"/>
                          </a:solidFill>
                          <a:uFill>
                            <a:solidFill>
                              <a:srgbClr val="205E9E"/>
                            </a:solidFill>
                          </a:uFill>
                          <a:latin typeface="Calibri" panose="020F0502020204030204" pitchFamily="34" charset="0"/>
                          <a:cs typeface="Calibri" panose="020F0502020204030204" pitchFamily="34" charset="0"/>
                          <a:hlinkClick r:id="rId4"/>
                        </a:rPr>
                        <a:t>Data-Overview</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19100">
                <a:tc>
                  <a:txBody>
                    <a:bodyPr/>
                    <a:lstStyle/>
                    <a:p>
                      <a:pPr marL="57150" marR="84455">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Electronic</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Medical</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Records</a:t>
                      </a:r>
                      <a:r>
                        <a:rPr lang="en-US" sz="900" b="0" i="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(EMR)</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or</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Electronic</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Health</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Records</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(EHR)</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pPr>
                      <a:r>
                        <a:rPr lang="en-US" sz="900" b="0" i="0" spc="5">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pPr>
                      <a:r>
                        <a:rPr lang="en-US" sz="900" b="0" i="0" spc="-35">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100330">
                        <a:lnSpc>
                          <a:spcPts val="1000"/>
                        </a:lnSpc>
                        <a:spcBef>
                          <a:spcPts val="985"/>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5"/>
                        </a:rPr>
                        <a:t>https://www.cancer.gov/publications/dictionaries/cancer- </a:t>
                      </a:r>
                      <a:r>
                        <a:rPr lang="en-US" sz="900" b="0" i="0" u="sng" spc="5" dirty="0">
                          <a:solidFill>
                            <a:srgbClr val="205E9E"/>
                          </a:solidFill>
                          <a:uFill>
                            <a:solidFill>
                              <a:srgbClr val="205E9E"/>
                            </a:solidFill>
                          </a:uFill>
                          <a:latin typeface="Calibri" panose="020F0502020204030204" pitchFamily="34" charset="0"/>
                          <a:cs typeface="Calibri" panose="020F0502020204030204" pitchFamily="34" charset="0"/>
                          <a:hlinkClick r:id="rId5"/>
                        </a:rPr>
                        <a:t>terms/def/electronic-medical-record</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19100">
                <a:tc>
                  <a:txBody>
                    <a:bodyPr/>
                    <a:lstStyle/>
                    <a:p>
                      <a:pPr marL="57150" marR="14351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Electronic</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Reporting</a:t>
                      </a:r>
                      <a:r>
                        <a:rPr lang="en-US" sz="900" b="0" i="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(eCR)</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185420">
                        <a:lnSpc>
                          <a:spcPts val="1000"/>
                        </a:lnSpc>
                        <a:spcBef>
                          <a:spcPts val="484"/>
                        </a:spcBef>
                      </a:pPr>
                      <a:r>
                        <a:rPr lang="en-US" sz="900" b="0" i="0" spc="5" dirty="0">
                          <a:solidFill>
                            <a:srgbClr val="231F20"/>
                          </a:solidFill>
                          <a:latin typeface="Calibri" panose="020F0502020204030204" pitchFamily="34" charset="0"/>
                          <a:cs typeface="Calibri" panose="020F0502020204030204" pitchFamily="34" charset="0"/>
                        </a:rPr>
                        <a:t>Jurisdiction-specific </a:t>
                      </a:r>
                      <a:r>
                        <a:rPr lang="en-US" sz="900" b="0" i="0" dirty="0">
                          <a:solidFill>
                            <a:srgbClr val="231F20"/>
                          </a:solidFill>
                          <a:latin typeface="Calibri" panose="020F0502020204030204" pitchFamily="34" charset="0"/>
                          <a:cs typeface="Calibri" panose="020F0502020204030204" pitchFamily="34" charset="0"/>
                        </a:rPr>
                        <a:t>pilot</a:t>
                      </a:r>
                      <a:r>
                        <a:rPr lang="en-US" sz="900" b="0" i="0" spc="10" dirty="0">
                          <a:solidFill>
                            <a:srgbClr val="231F20"/>
                          </a:solidFill>
                          <a:latin typeface="Calibri" panose="020F0502020204030204" pitchFamily="34" charset="0"/>
                          <a:cs typeface="Calibri" panose="020F0502020204030204" pitchFamily="34" charset="0"/>
                        </a:rPr>
                        <a:t> </a:t>
                      </a:r>
                      <a:r>
                        <a:rPr lang="en-US" sz="900" b="0" i="0" spc="5" dirty="0">
                          <a:solidFill>
                            <a:srgbClr val="231F20"/>
                          </a:solidFill>
                          <a:latin typeface="Calibri" panose="020F0502020204030204" pitchFamily="34" charset="0"/>
                          <a:cs typeface="Calibri" panose="020F0502020204030204" pitchFamily="34" charset="0"/>
                        </a:rPr>
                        <a:t>study</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185420">
                        <a:lnSpc>
                          <a:spcPts val="1000"/>
                        </a:lnSpc>
                        <a:spcBef>
                          <a:spcPts val="484"/>
                        </a:spcBef>
                      </a:pPr>
                      <a:r>
                        <a:rPr lang="en-US" sz="900" b="0" i="0" spc="-35">
                          <a:solidFill>
                            <a:srgbClr val="231F20"/>
                          </a:solidFill>
                          <a:latin typeface="Calibri" panose="020F0502020204030204" pitchFamily="34" charset="0"/>
                          <a:cs typeface="Calibri" panose="020F0502020204030204" pitchFamily="34" charset="0"/>
                        </a:rPr>
                        <a:t>Yes</a:t>
                      </a:r>
                      <a:endParaRPr sz="900" b="0" i="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6"/>
                        </a:rPr>
                        <a:t>https://www.cdc.gov/ecr/index.html</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19100">
                <a:tc>
                  <a:txBody>
                    <a:bodyPr/>
                    <a:lstStyle/>
                    <a:p>
                      <a:pPr marL="57150" marR="499109">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Hospital </a:t>
                      </a:r>
                      <a:r>
                        <a:rPr sz="900" b="0" i="0" spc="5" dirty="0">
                          <a:solidFill>
                            <a:srgbClr val="231F20"/>
                          </a:solidFill>
                          <a:latin typeface="Calibri" panose="020F0502020204030204" pitchFamily="34" charset="0"/>
                          <a:cs typeface="Calibri" panose="020F0502020204030204" pitchFamily="34" charset="0"/>
                        </a:rPr>
                        <a:t>Discharge</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Databases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885"/>
                        </a:spcBef>
                      </a:pP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spc="-35">
                          <a:solidFill>
                            <a:srgbClr val="231F20"/>
                          </a:solidFill>
                          <a:latin typeface="Calibri" panose="020F0502020204030204" pitchFamily="34" charset="0"/>
                          <a:cs typeface="Calibri" panose="020F0502020204030204" pitchFamily="34" charset="0"/>
                        </a:rPr>
                        <a:t>Yes</a:t>
                      </a:r>
                      <a:endParaRPr sz="900" b="0" i="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spcBef>
                          <a:spcPts val="885"/>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7"/>
                        </a:rPr>
                        <a:t>https://www.cdc.gov/nchs/nhds/index.htm</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19100">
                <a:tc>
                  <a:txBody>
                    <a:bodyPr/>
                    <a:lstStyle/>
                    <a:p>
                      <a:pPr marL="57150" marR="172085">
                        <a:lnSpc>
                          <a:spcPts val="1000"/>
                        </a:lnSpc>
                        <a:spcBef>
                          <a:spcPts val="985"/>
                        </a:spcBef>
                      </a:pPr>
                      <a:r>
                        <a:rPr sz="900" b="0" i="0" dirty="0">
                          <a:solidFill>
                            <a:srgbClr val="231F20"/>
                          </a:solidFill>
                          <a:latin typeface="Calibri" panose="020F0502020204030204" pitchFamily="34" charset="0"/>
                          <a:cs typeface="Calibri" panose="020F0502020204030204" pitchFamily="34" charset="0"/>
                        </a:rPr>
                        <a:t>Healthcare</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Cost</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and</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Utilization</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Project</a:t>
                      </a:r>
                      <a:r>
                        <a:rPr sz="900" b="0" i="0" spc="5" dirty="0">
                          <a:solidFill>
                            <a:srgbClr val="231F20"/>
                          </a:solidFill>
                          <a:latin typeface="Calibri" panose="020F0502020204030204" pitchFamily="34" charset="0"/>
                          <a:cs typeface="Calibri" panose="020F0502020204030204" pitchFamily="34" charset="0"/>
                        </a:rPr>
                        <a:t> (HCUP)</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pPr>
                      <a:r>
                        <a:rPr lang="en-US" sz="900" b="0" i="0" spc="5" dirty="0">
                          <a:solidFill>
                            <a:srgbClr val="231F20"/>
                          </a:solidFill>
                          <a:latin typeface="Calibri" panose="020F0502020204030204" pitchFamily="34" charset="0"/>
                          <a:cs typeface="Calibri" panose="020F0502020204030204" pitchFamily="34" charset="0"/>
                        </a:rPr>
                        <a:t>National-level</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pPr>
                      <a:r>
                        <a:rPr lang="en-US" sz="900" b="0" i="0" dirty="0">
                          <a:solidFill>
                            <a:srgbClr val="231F20"/>
                          </a:solidFill>
                          <a:latin typeface="Calibri" panose="020F0502020204030204" pitchFamily="34" charset="0"/>
                          <a:cs typeface="Calibri" panose="020F0502020204030204" pitchFamily="34" charset="0"/>
                        </a:rPr>
                        <a:t>No </a:t>
                      </a:r>
                      <a:r>
                        <a:rPr lang="en-US" sz="900" b="0" i="0" spc="5" dirty="0">
                          <a:solidFill>
                            <a:srgbClr val="231F20"/>
                          </a:solidFill>
                          <a:latin typeface="Calibri" panose="020F0502020204030204" pitchFamily="34" charset="0"/>
                          <a:cs typeface="Calibri" panose="020F0502020204030204" pitchFamily="34" charset="0"/>
                        </a:rPr>
                        <a:t>(standalone system)</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pPr>
                      <a:r>
                        <a:rPr lang="en-US" sz="900" b="0" i="0" dirty="0">
                          <a:solidFill>
                            <a:srgbClr val="205E9E"/>
                          </a:solidFill>
                          <a:latin typeface="Calibri" panose="020F0502020204030204" pitchFamily="34" charset="0"/>
                          <a:cs typeface="Calibri" panose="020F0502020204030204" pitchFamily="34" charset="0"/>
                          <a:hlinkClick r:id="rId8"/>
                        </a:rPr>
                        <a:t>https://www.hcup-us.ahrq.gov/overview.jsp</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19100">
                <a:tc>
                  <a:txBody>
                    <a:bodyPr/>
                    <a:lstStyle/>
                    <a:p>
                      <a:pPr marL="57150">
                        <a:lnSpc>
                          <a:spcPct val="100000"/>
                        </a:lnSpc>
                      </a:pPr>
                      <a:r>
                        <a:rPr sz="900" b="0" i="0" dirty="0">
                          <a:solidFill>
                            <a:srgbClr val="231F20"/>
                          </a:solidFill>
                          <a:latin typeface="Calibri" panose="020F0502020204030204" pitchFamily="34" charset="0"/>
                          <a:cs typeface="Calibri" panose="020F0502020204030204" pitchFamily="34" charset="0"/>
                        </a:rPr>
                        <a:t>Pharmacy</a:t>
                      </a:r>
                      <a:r>
                        <a:rPr sz="900" b="0" i="0" spc="-1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Claims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pPr>
                      <a:r>
                        <a:rPr lang="en-US" sz="900" b="0" i="0" spc="5">
                          <a:solidFill>
                            <a:srgbClr val="231F20"/>
                          </a:solidFill>
                          <a:latin typeface="Calibri" panose="020F0502020204030204" pitchFamily="34" charset="0"/>
                          <a:cs typeface="Calibri" panose="020F0502020204030204" pitchFamily="34" charset="0"/>
                        </a:rPr>
                        <a:t>US-population-based</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pPr>
                      <a:r>
                        <a:rPr lang="en-US" sz="900" b="0" i="0" spc="-35" dirty="0">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66675">
                        <a:lnSpc>
                          <a:spcPts val="1000"/>
                        </a:lnSpc>
                        <a:spcBef>
                          <a:spcPts val="484"/>
                        </a:spcBef>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9"/>
                        </a:rPr>
                        <a:t>https://www.ajmc.com/journals/supplement/2019/burden- </a:t>
                      </a:r>
                      <a:r>
                        <a:rPr lang="en-US" sz="900" b="0" i="0" u="sng" spc="5" dirty="0">
                          <a:solidFill>
                            <a:srgbClr val="205E9E"/>
                          </a:solidFill>
                          <a:uFill>
                            <a:solidFill>
                              <a:srgbClr val="205E9E"/>
                            </a:solidFill>
                          </a:uFill>
                          <a:latin typeface="Calibri" panose="020F0502020204030204" pitchFamily="34" charset="0"/>
                          <a:cs typeface="Calibri" panose="020F0502020204030204" pitchFamily="34" charset="0"/>
                          <a:hlinkClick r:id="rId9"/>
                        </a:rPr>
                        <a:t>chronic-hepatitis-c/assessing-burden-illness-chronic- hepatitis-impact-antiviral-healthcare-costs-medicaid</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806143">
                <a:tc>
                  <a:txBody>
                    <a:bodyPr/>
                    <a:lstStyle/>
                    <a:p>
                      <a:pPr marL="57150" marR="156845">
                        <a:lnSpc>
                          <a:spcPts val="1000"/>
                        </a:lnSpc>
                        <a:spcBef>
                          <a:spcPts val="5"/>
                        </a:spcBef>
                      </a:pPr>
                      <a:r>
                        <a:rPr sz="900" b="0" i="0" dirty="0">
                          <a:solidFill>
                            <a:srgbClr val="231F20"/>
                          </a:solidFill>
                          <a:latin typeface="Calibri" panose="020F0502020204030204" pitchFamily="34" charset="0"/>
                          <a:cs typeface="Calibri" panose="020F0502020204030204" pitchFamily="34" charset="0"/>
                        </a:rPr>
                        <a:t>Syndromic </a:t>
                      </a:r>
                      <a:r>
                        <a:rPr sz="900" b="0" i="0" spc="5" dirty="0">
                          <a:solidFill>
                            <a:srgbClr val="231F20"/>
                          </a:solidFill>
                          <a:latin typeface="Calibri" panose="020F0502020204030204" pitchFamily="34" charset="0"/>
                          <a:cs typeface="Calibri" panose="020F0502020204030204" pitchFamily="34" charset="0"/>
                        </a:rPr>
                        <a:t>Surveillance</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Injection</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Drug-Related</a:t>
                      </a:r>
                      <a:r>
                        <a:rPr lang="en-US" sz="900" b="0" i="0" dirty="0">
                          <a:solidFill>
                            <a:schemeClr val="tx1"/>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Complaints,</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Non-Fatal</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Drug</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Overdoses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12700" cap="flat" cmpd="sng" algn="ctr">
                      <a:noFill/>
                      <a:prstDash val="solid"/>
                      <a:round/>
                      <a:headEnd type="none" w="med" len="med"/>
                      <a:tailEnd type="none" w="med" len="med"/>
                    </a:lnB>
                    <a:solidFill>
                      <a:srgbClr val="FFFFFF"/>
                    </a:solidFill>
                  </a:tcPr>
                </a:tc>
                <a:tc>
                  <a:txBody>
                    <a:bodyPr/>
                    <a:lstStyle/>
                    <a:p>
                      <a:pPr marL="57150">
                        <a:lnSpc>
                          <a:spcPct val="100000"/>
                        </a:lnSpc>
                      </a:pP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57150">
                        <a:lnSpc>
                          <a:spcPct val="100000"/>
                        </a:lnSpc>
                      </a:pPr>
                      <a:r>
                        <a:rPr lang="en-US" sz="900" b="0" i="0" spc="5" dirty="0">
                          <a:solidFill>
                            <a:srgbClr val="231F20"/>
                          </a:solidFill>
                          <a:latin typeface="Calibri" panose="020F0502020204030204" pitchFamily="34" charset="0"/>
                          <a:cs typeface="Calibri" panose="020F0502020204030204" pitchFamily="34" charset="0"/>
                        </a:rPr>
                        <a:t>Dependent </a:t>
                      </a:r>
                      <a:r>
                        <a:rPr lang="en-US" sz="900" b="0" i="0" dirty="0">
                          <a:solidFill>
                            <a:srgbClr val="231F20"/>
                          </a:solidFill>
                          <a:latin typeface="Calibri" panose="020F0502020204030204" pitchFamily="34" charset="0"/>
                          <a:cs typeface="Calibri" panose="020F0502020204030204" pitchFamily="34" charset="0"/>
                        </a:rPr>
                        <a:t>on </a:t>
                      </a:r>
                      <a:r>
                        <a:rPr lang="en-US" sz="900" b="0" i="0" spc="5" dirty="0">
                          <a:solidFill>
                            <a:srgbClr val="231F20"/>
                          </a:solidFill>
                          <a:latin typeface="Calibri" panose="020F0502020204030204" pitchFamily="34" charset="0"/>
                          <a:cs typeface="Calibri" panose="020F0502020204030204" pitchFamily="34" charset="0"/>
                        </a:rPr>
                        <a:t>capabilities </a:t>
                      </a:r>
                      <a:r>
                        <a:rPr lang="en-US" sz="900" b="0" i="0" dirty="0">
                          <a:solidFill>
                            <a:srgbClr val="231F20"/>
                          </a:solidFill>
                          <a:latin typeface="Calibri" panose="020F0502020204030204" pitchFamily="34" charset="0"/>
                          <a:cs typeface="Calibri" panose="020F0502020204030204" pitchFamily="34" charset="0"/>
                        </a:rPr>
                        <a:t>of </a:t>
                      </a:r>
                      <a:r>
                        <a:rPr lang="en-US" sz="900" b="0" i="0" spc="5" dirty="0">
                          <a:solidFill>
                            <a:srgbClr val="231F20"/>
                          </a:solidFill>
                          <a:latin typeface="Calibri" panose="020F0502020204030204" pitchFamily="34" charset="0"/>
                          <a:cs typeface="Calibri" panose="020F0502020204030204" pitchFamily="34" charset="0"/>
                        </a:rPr>
                        <a:t>surveillance system</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6350">
                      <a:solidFill>
                        <a:srgbClr val="005E6D"/>
                      </a:solidFill>
                      <a:prstDash val="soli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57150">
                        <a:lnSpc>
                          <a:spcPct val="100000"/>
                        </a:lnSpc>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10"/>
                        </a:rPr>
                        <a:t>https://www.cdc.gov/nssp/overview.html</a:t>
                      </a:r>
                      <a:r>
                        <a:rPr lang="en-US" sz="900" b="0" i="0" u="sng" spc="15" dirty="0">
                          <a:solidFill>
                            <a:srgbClr val="205E9E"/>
                          </a:solidFill>
                          <a:uFill>
                            <a:solidFill>
                              <a:srgbClr val="205E9E"/>
                            </a:solidFill>
                          </a:uFill>
                          <a:latin typeface="Calibri" panose="020F0502020204030204" pitchFamily="34" charset="0"/>
                          <a:cs typeface="Calibri" panose="020F0502020204030204" pitchFamily="34" charset="0"/>
                          <a:hlinkClick r:id="rId10"/>
                        </a:rPr>
                        <a:t> </a:t>
                      </a:r>
                      <a:endParaRPr sz="900" b="0" i="0" dirty="0">
                        <a:latin typeface="Calibri" panose="020F0502020204030204" pitchFamily="34" charset="0"/>
                        <a:cs typeface="Calibri" panose="020F0502020204030204" pitchFamily="34" charset="0"/>
                      </a:endParaRPr>
                    </a:p>
                  </a:txBody>
                  <a:tcPr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42792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CDA9-3BE4-234E-90D2-713FA1005134}"/>
              </a:ext>
            </a:extLst>
          </p:cNvPr>
          <p:cNvSpPr>
            <a:spLocks noGrp="1"/>
          </p:cNvSpPr>
          <p:nvPr>
            <p:ph type="title"/>
          </p:nvPr>
        </p:nvSpPr>
        <p:spPr/>
        <p:txBody>
          <a:bodyPr/>
          <a:lstStyle/>
          <a:p>
            <a:r>
              <a:rPr lang="en-US" dirty="0"/>
              <a:t>Table 5-8. Supplementary data sources (continued 2)</a:t>
            </a:r>
          </a:p>
        </p:txBody>
      </p:sp>
      <p:graphicFrame>
        <p:nvGraphicFramePr>
          <p:cNvPr id="4" name="Table 5-8 Continued 2">
            <a:extLst>
              <a:ext uri="{FF2B5EF4-FFF2-40B4-BE49-F238E27FC236}">
                <a16:creationId xmlns:a16="http://schemas.microsoft.com/office/drawing/2014/main" id="{EAD89C9F-3272-6C4D-A224-5A79A61F3CDA}"/>
              </a:ext>
            </a:extLst>
          </p:cNvPr>
          <p:cNvGraphicFramePr>
            <a:graphicFrameLocks noGrp="1"/>
          </p:cNvGraphicFramePr>
          <p:nvPr>
            <p:extLst>
              <p:ext uri="{D42A27DB-BD31-4B8C-83A1-F6EECF244321}">
                <p14:modId xmlns:p14="http://schemas.microsoft.com/office/powerpoint/2010/main" val="2978164900"/>
              </p:ext>
            </p:extLst>
          </p:nvPr>
        </p:nvGraphicFramePr>
        <p:xfrm>
          <a:off x="699593" y="1738024"/>
          <a:ext cx="10792814" cy="3249611"/>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2969733">
                  <a:extLst>
                    <a:ext uri="{9D8B030D-6E8A-4147-A177-3AD203B41FA5}">
                      <a16:colId xmlns:a16="http://schemas.microsoft.com/office/drawing/2014/main" val="20000"/>
                    </a:ext>
                  </a:extLst>
                </a:gridCol>
                <a:gridCol w="1576784">
                  <a:extLst>
                    <a:ext uri="{9D8B030D-6E8A-4147-A177-3AD203B41FA5}">
                      <a16:colId xmlns:a16="http://schemas.microsoft.com/office/drawing/2014/main" val="3769642200"/>
                    </a:ext>
                  </a:extLst>
                </a:gridCol>
                <a:gridCol w="2017020">
                  <a:extLst>
                    <a:ext uri="{9D8B030D-6E8A-4147-A177-3AD203B41FA5}">
                      <a16:colId xmlns:a16="http://schemas.microsoft.com/office/drawing/2014/main" val="20002"/>
                    </a:ext>
                  </a:extLst>
                </a:gridCol>
                <a:gridCol w="4229277">
                  <a:extLst>
                    <a:ext uri="{9D8B030D-6E8A-4147-A177-3AD203B41FA5}">
                      <a16:colId xmlns:a16="http://schemas.microsoft.com/office/drawing/2014/main" val="2319265389"/>
                    </a:ext>
                  </a:extLst>
                </a:gridCol>
              </a:tblGrid>
              <a:tr h="512761">
                <a:tc>
                  <a:txBody>
                    <a:bodyPr/>
                    <a:lstStyle/>
                    <a:p>
                      <a:pPr marL="57150">
                        <a:lnSpc>
                          <a:spcPct val="100000"/>
                        </a:lnSpc>
                      </a:pPr>
                      <a:r>
                        <a:rPr sz="1050" b="1" i="0" dirty="0">
                          <a:solidFill>
                            <a:srgbClr val="FFFFFF"/>
                          </a:solidFill>
                          <a:latin typeface="Calibri" panose="020F0502020204030204" pitchFamily="34" charset="0"/>
                          <a:cs typeface="Calibri" panose="020F0502020204030204" pitchFamily="34" charset="0"/>
                        </a:rPr>
                        <a:t>Data</a:t>
                      </a:r>
                      <a:r>
                        <a:rPr sz="1050" b="1" i="0" spc="-25" dirty="0">
                          <a:solidFill>
                            <a:srgbClr val="FFFFFF"/>
                          </a:solidFill>
                          <a:latin typeface="Calibri" panose="020F0502020204030204" pitchFamily="34" charset="0"/>
                          <a:cs typeface="Calibri" panose="020F0502020204030204" pitchFamily="34" charset="0"/>
                        </a:rPr>
                        <a:t> </a:t>
                      </a:r>
                      <a:r>
                        <a:rPr sz="1050" b="1" i="0" spc="5" dirty="0">
                          <a:solidFill>
                            <a:srgbClr val="FFFFFF"/>
                          </a:solidFill>
                          <a:latin typeface="Calibri" panose="020F0502020204030204" pitchFamily="34" charset="0"/>
                          <a:cs typeface="Calibri" panose="020F0502020204030204" pitchFamily="34" charset="0"/>
                        </a:rPr>
                        <a:t>Source</a:t>
                      </a:r>
                      <a:endParaRPr sz="1050" b="1" i="0" dirty="0">
                        <a:latin typeface="Calibri" panose="020F0502020204030204" pitchFamily="34" charset="0"/>
                        <a:cs typeface="Calibri" panose="020F0502020204030204" pitchFamily="34" charset="0"/>
                      </a:endParaRPr>
                    </a:p>
                  </a:txBody>
                  <a:tcPr marT="4445" marB="0" anchor="ctr">
                    <a:lnR w="6350">
                      <a:solidFill>
                        <a:srgbClr val="FFFFFF"/>
                      </a:solidFill>
                      <a:prstDash val="solid"/>
                    </a:lnR>
                    <a:lnB w="6350">
                      <a:solidFill>
                        <a:srgbClr val="FFFFFF"/>
                      </a:solidFill>
                      <a:prstDash val="solid"/>
                    </a:lnB>
                    <a:solidFill>
                      <a:srgbClr val="005E6D"/>
                    </a:solidFill>
                  </a:tcPr>
                </a:tc>
                <a:tc>
                  <a:txBody>
                    <a:bodyPr/>
                    <a:lstStyle/>
                    <a:p>
                      <a:pPr marL="57150">
                        <a:lnSpc>
                          <a:spcPct val="100000"/>
                        </a:lnSpc>
                      </a:pPr>
                      <a:r>
                        <a:rPr lang="en-US" sz="1050" b="1" i="0" dirty="0">
                          <a:solidFill>
                            <a:srgbClr val="FFFFFF"/>
                          </a:solidFill>
                          <a:latin typeface="Calibri" panose="020F0502020204030204" pitchFamily="34" charset="0"/>
                          <a:cs typeface="Calibri" panose="020F0502020204030204" pitchFamily="34" charset="0"/>
                        </a:rPr>
                        <a:t>Representativeness</a:t>
                      </a:r>
                      <a:endParaRPr sz="1050" b="1" i="0" dirty="0">
                        <a:latin typeface="Calibri" panose="020F0502020204030204" pitchFamily="34" charset="0"/>
                        <a:cs typeface="Calibri" panose="020F0502020204030204" pitchFamily="34" charset="0"/>
                      </a:endParaRPr>
                    </a:p>
                  </a:txBody>
                  <a:tcPr marT="4445" marB="0" anchor="ctr">
                    <a:lnL w="6350" cap="flat" cmpd="sng" algn="ctr">
                      <a:solidFill>
                        <a:srgbClr val="FFFFFF"/>
                      </a:solidFill>
                      <a:prstDash val="solid"/>
                      <a:round/>
                      <a:headEnd type="none" w="med" len="med"/>
                      <a:tailEnd type="none" w="med" len="med"/>
                    </a:lnL>
                    <a:lnR w="6350">
                      <a:solidFill>
                        <a:srgbClr val="FFFFFF"/>
                      </a:solidFill>
                      <a:prstDash val="solid"/>
                    </a:lnR>
                    <a:lnB w="6350" cap="flat" cmpd="sng" algn="ctr">
                      <a:solidFill>
                        <a:srgbClr val="FFFFFF"/>
                      </a:solidFill>
                      <a:prstDash val="solid"/>
                      <a:round/>
                      <a:headEnd type="none" w="med" len="med"/>
                      <a:tailEnd type="none" w="med" len="med"/>
                    </a:lnB>
                    <a:solidFill>
                      <a:srgbClr val="005E6D"/>
                    </a:solidFill>
                  </a:tcPr>
                </a:tc>
                <a:tc>
                  <a:txBody>
                    <a:bodyPr/>
                    <a:lstStyle/>
                    <a:p>
                      <a:pPr marL="57150" marR="85090">
                        <a:lnSpc>
                          <a:spcPts val="1000"/>
                        </a:lnSpc>
                        <a:spcBef>
                          <a:spcPts val="360"/>
                        </a:spcBef>
                      </a:pPr>
                      <a:r>
                        <a:rPr sz="1050" b="1" i="0" spc="-10" dirty="0">
                          <a:solidFill>
                            <a:srgbClr val="FFFFFF"/>
                          </a:solidFill>
                          <a:latin typeface="Calibri" panose="020F0502020204030204" pitchFamily="34" charset="0"/>
                          <a:cs typeface="Calibri" panose="020F0502020204030204" pitchFamily="34" charset="0"/>
                        </a:rPr>
                        <a:t>Ma</a:t>
                      </a:r>
                      <a:r>
                        <a:rPr sz="1050" b="1" i="0" dirty="0">
                          <a:solidFill>
                            <a:srgbClr val="FFFFFF"/>
                          </a:solidFill>
                          <a:latin typeface="Calibri" panose="020F0502020204030204" pitchFamily="34" charset="0"/>
                          <a:cs typeface="Calibri" panose="020F0502020204030204" pitchFamily="34" charset="0"/>
                        </a:rPr>
                        <a:t>y</a:t>
                      </a:r>
                      <a:r>
                        <a:rPr sz="1050" b="1" i="0" spc="-20" dirty="0">
                          <a:solidFill>
                            <a:srgbClr val="FFFFFF"/>
                          </a:solidFill>
                          <a:latin typeface="Calibri" panose="020F0502020204030204" pitchFamily="34" charset="0"/>
                          <a:cs typeface="Calibri" panose="020F0502020204030204" pitchFamily="34" charset="0"/>
                        </a:rPr>
                        <a:t> </a:t>
                      </a:r>
                      <a:r>
                        <a:rPr sz="1050" b="1" i="0" spc="-10" dirty="0">
                          <a:solidFill>
                            <a:srgbClr val="FFFFFF"/>
                          </a:solidFill>
                          <a:latin typeface="Calibri" panose="020F0502020204030204" pitchFamily="34" charset="0"/>
                          <a:cs typeface="Calibri" panose="020F0502020204030204" pitchFamily="34" charset="0"/>
                        </a:rPr>
                        <a:t>B</a:t>
                      </a:r>
                      <a:r>
                        <a:rPr sz="1050" b="1" i="0" dirty="0">
                          <a:solidFill>
                            <a:srgbClr val="FFFFFF"/>
                          </a:solidFill>
                          <a:latin typeface="Calibri" panose="020F0502020204030204" pitchFamily="34" charset="0"/>
                          <a:cs typeface="Calibri" panose="020F0502020204030204" pitchFamily="34" charset="0"/>
                        </a:rPr>
                        <a:t>e</a:t>
                      </a:r>
                      <a:r>
                        <a:rPr sz="1050" b="1" i="0" spc="-20" dirty="0">
                          <a:solidFill>
                            <a:srgbClr val="FFFFFF"/>
                          </a:solidFill>
                          <a:latin typeface="Calibri" panose="020F0502020204030204" pitchFamily="34" charset="0"/>
                          <a:cs typeface="Calibri" panose="020F0502020204030204" pitchFamily="34" charset="0"/>
                        </a:rPr>
                        <a:t> </a:t>
                      </a:r>
                      <a:r>
                        <a:rPr sz="1050" b="1" i="0" spc="-10" dirty="0">
                          <a:solidFill>
                            <a:srgbClr val="FFFFFF"/>
                          </a:solidFill>
                          <a:latin typeface="Calibri" panose="020F0502020204030204" pitchFamily="34" charset="0"/>
                          <a:cs typeface="Calibri" panose="020F0502020204030204" pitchFamily="34" charset="0"/>
                        </a:rPr>
                        <a:t>Able</a:t>
                      </a:r>
                      <a:r>
                        <a:rPr lang="en-US" sz="1050" b="1" i="0" spc="-10" dirty="0">
                          <a:solidFill>
                            <a:srgbClr val="FFFFFF"/>
                          </a:solidFill>
                          <a:latin typeface="Calibri" panose="020F0502020204030204" pitchFamily="34" charset="0"/>
                          <a:cs typeface="Calibri" panose="020F0502020204030204" pitchFamily="34" charset="0"/>
                        </a:rPr>
                        <a:t> </a:t>
                      </a:r>
                      <a:r>
                        <a:rPr sz="1050" b="1" i="0" spc="-5" dirty="0">
                          <a:solidFill>
                            <a:srgbClr val="FFFFFF"/>
                          </a:solidFill>
                          <a:latin typeface="Calibri" panose="020F0502020204030204" pitchFamily="34" charset="0"/>
                          <a:cs typeface="Calibri" panose="020F0502020204030204" pitchFamily="34" charset="0"/>
                        </a:rPr>
                        <a:t>to </a:t>
                      </a:r>
                      <a:r>
                        <a:rPr sz="1050" b="1" i="0" spc="-10" dirty="0">
                          <a:solidFill>
                            <a:srgbClr val="FFFFFF"/>
                          </a:solidFill>
                          <a:latin typeface="Calibri" panose="020F0502020204030204" pitchFamily="34" charset="0"/>
                          <a:cs typeface="Calibri" panose="020F0502020204030204" pitchFamily="34" charset="0"/>
                        </a:rPr>
                        <a:t>Link </a:t>
                      </a:r>
                      <a:br>
                        <a:rPr lang="en-US" sz="1050" b="1" i="0" spc="-10" dirty="0">
                          <a:solidFill>
                            <a:srgbClr val="FFFFFF"/>
                          </a:solidFill>
                          <a:latin typeface="Calibri" panose="020F0502020204030204" pitchFamily="34" charset="0"/>
                          <a:cs typeface="Calibri" panose="020F0502020204030204" pitchFamily="34" charset="0"/>
                        </a:rPr>
                      </a:br>
                      <a:r>
                        <a:rPr sz="1050" b="1" i="0" spc="-10" dirty="0">
                          <a:solidFill>
                            <a:srgbClr val="FFFFFF"/>
                          </a:solidFill>
                          <a:latin typeface="Calibri" panose="020F0502020204030204" pitchFamily="34" charset="0"/>
                          <a:cs typeface="Calibri" panose="020F0502020204030204" pitchFamily="34" charset="0"/>
                        </a:rPr>
                        <a:t>to</a:t>
                      </a:r>
                      <a:r>
                        <a:rPr sz="1050" b="1" i="0" spc="-5" dirty="0">
                          <a:solidFill>
                            <a:srgbClr val="FFFFFF"/>
                          </a:solidFill>
                          <a:latin typeface="Calibri" panose="020F0502020204030204" pitchFamily="34" charset="0"/>
                          <a:cs typeface="Calibri" panose="020F0502020204030204" pitchFamily="34" charset="0"/>
                        </a:rPr>
                        <a:t> </a:t>
                      </a:r>
                      <a:r>
                        <a:rPr sz="1050" b="1" i="0" spc="-10" dirty="0">
                          <a:solidFill>
                            <a:srgbClr val="FFFFFF"/>
                          </a:solidFill>
                          <a:latin typeface="Calibri" panose="020F0502020204030204" pitchFamily="34" charset="0"/>
                          <a:cs typeface="Calibri" panose="020F0502020204030204" pitchFamily="34" charset="0"/>
                        </a:rPr>
                        <a:t>Surveillance</a:t>
                      </a:r>
                      <a:r>
                        <a:rPr lang="en-US" sz="1050" b="1" i="0" spc="-10" dirty="0">
                          <a:solidFill>
                            <a:srgbClr val="FFFFFF"/>
                          </a:solidFill>
                          <a:latin typeface="Calibri" panose="020F0502020204030204" pitchFamily="34" charset="0"/>
                          <a:cs typeface="Calibri" panose="020F0502020204030204" pitchFamily="34" charset="0"/>
                        </a:rPr>
                        <a:t> </a:t>
                      </a:r>
                      <a:r>
                        <a:rPr sz="1050" b="1" i="0" spc="-20" dirty="0">
                          <a:solidFill>
                            <a:srgbClr val="FFFFFF"/>
                          </a:solidFill>
                          <a:latin typeface="Calibri" panose="020F0502020204030204" pitchFamily="34" charset="0"/>
                          <a:cs typeface="Calibri" panose="020F0502020204030204" pitchFamily="34" charset="0"/>
                        </a:rPr>
                        <a:t>Data?</a:t>
                      </a:r>
                      <a:endParaRPr sz="1050" b="1" i="0" dirty="0">
                        <a:latin typeface="Calibri" panose="020F0502020204030204" pitchFamily="34" charset="0"/>
                        <a:cs typeface="Calibri" panose="020F0502020204030204" pitchFamily="34" charset="0"/>
                      </a:endParaRPr>
                    </a:p>
                  </a:txBody>
                  <a:tcPr marB="0" anchor="ctr">
                    <a:lnL w="6350">
                      <a:solidFill>
                        <a:srgbClr val="FFFFFF"/>
                      </a:solidFill>
                      <a:prstDash val="solid"/>
                    </a:lnL>
                    <a:lnR w="6350">
                      <a:solidFill>
                        <a:srgbClr val="FFFFFF"/>
                      </a:solidFill>
                      <a:prstDash val="solid"/>
                    </a:lnR>
                    <a:lnB w="6350">
                      <a:solidFill>
                        <a:srgbClr val="FFFFFF"/>
                      </a:solidFill>
                      <a:prstDash val="solid"/>
                    </a:lnB>
                    <a:solidFill>
                      <a:srgbClr val="005E6D"/>
                    </a:solidFill>
                  </a:tcPr>
                </a:tc>
                <a:tc>
                  <a:txBody>
                    <a:bodyPr/>
                    <a:lstStyle/>
                    <a:p>
                      <a:pPr marL="57150">
                        <a:lnSpc>
                          <a:spcPct val="100000"/>
                        </a:lnSpc>
                      </a:pPr>
                      <a:r>
                        <a:rPr lang="en-US" sz="1050" b="1" i="0" dirty="0">
                          <a:solidFill>
                            <a:srgbClr val="FFFFFF"/>
                          </a:solidFill>
                          <a:latin typeface="Calibri" panose="020F0502020204030204" pitchFamily="34" charset="0"/>
                          <a:cs typeface="Calibri" panose="020F0502020204030204" pitchFamily="34" charset="0"/>
                        </a:rPr>
                        <a:t>Additional</a:t>
                      </a:r>
                      <a:r>
                        <a:rPr lang="en-US" sz="1050" b="1" i="0" spc="-10" dirty="0">
                          <a:solidFill>
                            <a:srgbClr val="FFFFFF"/>
                          </a:solidFill>
                          <a:latin typeface="Calibri" panose="020F0502020204030204" pitchFamily="34" charset="0"/>
                          <a:cs typeface="Calibri" panose="020F0502020204030204" pitchFamily="34" charset="0"/>
                        </a:rPr>
                        <a:t> </a:t>
                      </a:r>
                      <a:r>
                        <a:rPr lang="en-US" sz="1050" b="1" i="0" spc="5" dirty="0">
                          <a:solidFill>
                            <a:srgbClr val="FFFFFF"/>
                          </a:solidFill>
                          <a:latin typeface="Calibri" panose="020F0502020204030204" pitchFamily="34" charset="0"/>
                          <a:cs typeface="Calibri" panose="020F0502020204030204" pitchFamily="34" charset="0"/>
                        </a:rPr>
                        <a:t>Information</a:t>
                      </a:r>
                      <a:endParaRPr sz="1050" b="1" i="0" dirty="0">
                        <a:latin typeface="Calibri" panose="020F0502020204030204" pitchFamily="34" charset="0"/>
                        <a:cs typeface="Calibri" panose="020F0502020204030204" pitchFamily="34" charset="0"/>
                      </a:endParaRPr>
                    </a:p>
                  </a:txBody>
                  <a:tcPr marT="4445" marB="0" anchor="ctr">
                    <a:lnL w="6350" cap="flat" cmpd="sng" algn="ctr">
                      <a:solidFill>
                        <a:srgbClr val="FFFFFF"/>
                      </a:solidFill>
                      <a:prstDash val="solid"/>
                      <a:round/>
                      <a:headEnd type="none" w="med" len="med"/>
                      <a:tailEnd type="none" w="med" len="med"/>
                    </a:lnL>
                    <a:lnB w="6350" cap="flat" cmpd="sng" algn="ctr">
                      <a:solidFill>
                        <a:srgbClr val="FFFFFF"/>
                      </a:solidFill>
                      <a:prstDash val="solid"/>
                      <a:round/>
                      <a:headEnd type="none" w="med" len="med"/>
                      <a:tailEnd type="none" w="med" len="med"/>
                    </a:lnB>
                    <a:solidFill>
                      <a:srgbClr val="005E6D"/>
                    </a:solidFill>
                  </a:tcPr>
                </a:tc>
                <a:extLst>
                  <a:ext uri="{0D108BD9-81ED-4DB2-BD59-A6C34878D82A}">
                    <a16:rowId xmlns:a16="http://schemas.microsoft.com/office/drawing/2014/main" val="10000"/>
                  </a:ext>
                </a:extLst>
              </a:tr>
              <a:tr h="285750">
                <a:tc gridSpan="4">
                  <a:txBody>
                    <a:bodyPr/>
                    <a:lstStyle/>
                    <a:p>
                      <a:pPr marL="57150">
                        <a:lnSpc>
                          <a:spcPct val="100000"/>
                        </a:lnSpc>
                        <a:spcBef>
                          <a:spcPts val="580"/>
                        </a:spcBef>
                      </a:pPr>
                      <a:r>
                        <a:rPr sz="1050" b="1" i="0" dirty="0">
                          <a:solidFill>
                            <a:srgbClr val="231F20"/>
                          </a:solidFill>
                          <a:latin typeface="Calibri" panose="020F0502020204030204" pitchFamily="34" charset="0"/>
                          <a:cs typeface="Calibri" panose="020F0502020204030204" pitchFamily="34" charset="0"/>
                        </a:rPr>
                        <a:t>Survey</a:t>
                      </a:r>
                      <a:r>
                        <a:rPr sz="1050" b="1" i="0" spc="-20" dirty="0">
                          <a:solidFill>
                            <a:srgbClr val="231F20"/>
                          </a:solidFill>
                          <a:latin typeface="Calibri" panose="020F0502020204030204" pitchFamily="34" charset="0"/>
                          <a:cs typeface="Calibri" panose="020F0502020204030204" pitchFamily="34" charset="0"/>
                        </a:rPr>
                        <a:t> </a:t>
                      </a:r>
                      <a:r>
                        <a:rPr sz="1050" b="1" i="0" spc="5" dirty="0">
                          <a:solidFill>
                            <a:srgbClr val="231F20"/>
                          </a:solidFill>
                          <a:latin typeface="Calibri" panose="020F0502020204030204" pitchFamily="34" charset="0"/>
                          <a:cs typeface="Calibri" panose="020F0502020204030204" pitchFamily="34" charset="0"/>
                        </a:rPr>
                        <a:t>Data</a:t>
                      </a:r>
                      <a:endParaRPr sz="1050" b="1" i="0" dirty="0">
                        <a:latin typeface="Calibri" panose="020F0502020204030204" pitchFamily="34" charset="0"/>
                        <a:cs typeface="Calibri" panose="020F0502020204030204" pitchFamily="34" charset="0"/>
                      </a:endParaRPr>
                    </a:p>
                  </a:txBody>
                  <a:tcPr marT="73660" marB="0">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E5EEF0"/>
                    </a:solidFill>
                  </a:tcPr>
                </a:tc>
                <a:tc hMerge="1">
                  <a:txBody>
                    <a:bodyPr/>
                    <a:lstStyle/>
                    <a:p>
                      <a:endParaRPr lang="en-US"/>
                    </a:p>
                  </a:txBody>
                  <a:tcPr>
                    <a:lnT w="6350" cap="flat" cmpd="sng" algn="ctr">
                      <a:solidFill>
                        <a:srgbClr val="FFFFFF"/>
                      </a:solidFill>
                      <a:prstDash val="solid"/>
                      <a:round/>
                      <a:headEnd type="none" w="med" len="med"/>
                      <a:tailEnd type="none" w="med" len="med"/>
                    </a:lnT>
                  </a:tcPr>
                </a:tc>
                <a:tc hMerge="1">
                  <a:txBody>
                    <a:bodyPr/>
                    <a:lstStyle/>
                    <a:p>
                      <a:endParaRPr/>
                    </a:p>
                  </a:txBody>
                  <a:tcPr marL="0" marR="0" marT="0" marB="0"/>
                </a:tc>
                <a:tc hMerge="1">
                  <a:txBody>
                    <a:bodyPr/>
                    <a:lstStyle/>
                    <a:p>
                      <a:pPr marL="57150">
                        <a:lnSpc>
                          <a:spcPct val="100000"/>
                        </a:lnSpc>
                        <a:spcBef>
                          <a:spcPts val="580"/>
                        </a:spcBef>
                      </a:pPr>
                      <a:endParaRPr sz="1050" b="1" i="0" dirty="0">
                        <a:latin typeface="Calibri" panose="020F0502020204030204" pitchFamily="34" charset="0"/>
                        <a:cs typeface="Calibri" panose="020F0502020204030204" pitchFamily="34" charset="0"/>
                      </a:endParaRPr>
                    </a:p>
                  </a:txBody>
                  <a:tcPr marT="73660" marB="0">
                    <a:lnT w="6350" cap="flat" cmpd="sng" algn="ctr">
                      <a:solidFill>
                        <a:srgbClr val="FFFFFF"/>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E5EEF0"/>
                    </a:solidFill>
                  </a:tcPr>
                </a:tc>
                <a:extLst>
                  <a:ext uri="{0D108BD9-81ED-4DB2-BD59-A6C34878D82A}">
                    <a16:rowId xmlns:a16="http://schemas.microsoft.com/office/drawing/2014/main" val="10010"/>
                  </a:ext>
                </a:extLst>
              </a:tr>
              <a:tr h="490220">
                <a:tc>
                  <a:txBody>
                    <a:bodyPr/>
                    <a:lstStyle/>
                    <a:p>
                      <a:pPr marL="57150" marR="328295">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Behavioral Risk </a:t>
                      </a:r>
                      <a:r>
                        <a:rPr sz="900" b="0" i="0" spc="5" dirty="0">
                          <a:solidFill>
                            <a:srgbClr val="231F20"/>
                          </a:solidFill>
                          <a:latin typeface="Calibri" panose="020F0502020204030204" pitchFamily="34" charset="0"/>
                          <a:cs typeface="Calibri" panose="020F0502020204030204" pitchFamily="34" charset="0"/>
                        </a:rPr>
                        <a:t>Factor</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System</a:t>
                      </a:r>
                      <a:r>
                        <a:rPr lang="en-US" sz="900" b="0" i="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(BRFSS)</a:t>
                      </a:r>
                      <a:endParaRPr sz="900" b="0" i="0" dirty="0">
                        <a:latin typeface="Calibri" panose="020F0502020204030204" pitchFamily="34" charset="0"/>
                        <a:cs typeface="Calibri" panose="020F0502020204030204" pitchFamily="34" charset="0"/>
                      </a:endParaRPr>
                    </a:p>
                  </a:txBody>
                  <a:tcPr marT="61594" marB="0" anchor="ctr">
                    <a:lnR w="6350" cap="flat" cmpd="sng" algn="ctr">
                      <a:solidFill>
                        <a:srgbClr val="005E6D"/>
                      </a:solidFill>
                      <a:prstDash val="solid"/>
                      <a:round/>
                      <a:headEnd type="none" w="med" len="med"/>
                      <a:tailEnd type="none" w="med" len="med"/>
                    </a:lnR>
                    <a:lnT w="12700" cap="flat" cmpd="sng" algn="ctr">
                      <a:noFill/>
                      <a:prstDash val="solid"/>
                      <a:round/>
                      <a:headEnd type="none" w="med" len="med"/>
                      <a:tailEnd type="none" w="med" len="med"/>
                    </a:lnT>
                    <a:lnB w="6350">
                      <a:solidFill>
                        <a:srgbClr val="005E6D"/>
                      </a:solidFill>
                      <a:prstDash val="solid"/>
                    </a:lnB>
                    <a:solidFill>
                      <a:srgbClr val="FFFFFF"/>
                    </a:solidFill>
                  </a:tcPr>
                </a:tc>
                <a:tc>
                  <a:txBody>
                    <a:bodyPr/>
                    <a:lstStyle/>
                    <a:p>
                      <a:pPr marL="57150">
                        <a:lnSpc>
                          <a:spcPct val="100000"/>
                        </a:lnSpc>
                      </a:pP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marT="635" marB="0" anchor="ctr">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13970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No</a:t>
                      </a:r>
                      <a:r>
                        <a:rPr sz="900" b="0" i="0" spc="5" dirty="0">
                          <a:solidFill>
                            <a:srgbClr val="231F20"/>
                          </a:solidFill>
                          <a:latin typeface="Calibri" panose="020F0502020204030204" pitchFamily="34" charset="0"/>
                          <a:cs typeface="Calibri" panose="020F0502020204030204" pitchFamily="34" charset="0"/>
                        </a:rPr>
                        <a:t> (standalone</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system)</a:t>
                      </a:r>
                      <a:endParaRPr sz="900" b="0" i="0" dirty="0">
                        <a:latin typeface="Calibri" panose="020F0502020204030204" pitchFamily="34" charset="0"/>
                        <a:cs typeface="Calibri" panose="020F0502020204030204" pitchFamily="34" charset="0"/>
                      </a:endParaRPr>
                    </a:p>
                  </a:txBody>
                  <a:tcPr marT="61594" marB="0" anchor="ctr">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12700" cap="flat" cmpd="sng" algn="ctr">
                      <a:noFill/>
                      <a:prstDash val="solid"/>
                      <a:round/>
                      <a:headEnd type="none" w="med" len="med"/>
                      <a:tailEnd type="none" w="med" len="med"/>
                    </a:lnT>
                    <a:lnB w="6350">
                      <a:solidFill>
                        <a:srgbClr val="005E6D"/>
                      </a:solidFill>
                      <a:prstDash val="solid"/>
                    </a:lnB>
                    <a:solidFill>
                      <a:srgbClr val="FFFFFF"/>
                    </a:solidFill>
                  </a:tcPr>
                </a:tc>
                <a:tc>
                  <a:txBody>
                    <a:bodyPr/>
                    <a:lstStyle/>
                    <a:p>
                      <a:pPr marL="57150">
                        <a:lnSpc>
                          <a:spcPct val="100000"/>
                        </a:lnSpc>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2"/>
                        </a:rPr>
                        <a:t>https://www.cdc.gov/brfss/index.html</a:t>
                      </a:r>
                      <a:endParaRPr sz="900" b="0" i="0" dirty="0">
                        <a:latin typeface="Calibri" panose="020F0502020204030204" pitchFamily="34" charset="0"/>
                        <a:cs typeface="Calibri" panose="020F0502020204030204" pitchFamily="34" charset="0"/>
                      </a:endParaRPr>
                    </a:p>
                  </a:txBody>
                  <a:tcPr marT="635" marB="0"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90220">
                <a:tc>
                  <a:txBody>
                    <a:bodyPr/>
                    <a:lstStyle/>
                    <a:p>
                      <a:pPr marL="57150" marR="60325">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Medical</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Monitoring</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Project</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(MMP) (e.g.,</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HCV</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 </a:t>
                      </a:r>
                      <a:r>
                        <a:rPr sz="900" b="0" i="0" spc="5" dirty="0">
                          <a:solidFill>
                            <a:srgbClr val="231F20"/>
                          </a:solidFill>
                          <a:latin typeface="Calibri" panose="020F0502020204030204" pitchFamily="34" charset="0"/>
                          <a:cs typeface="Calibri" panose="020F0502020204030204" pitchFamily="34" charset="0"/>
                        </a:rPr>
                        <a:t>medical</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chart</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review</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portion)</a:t>
                      </a:r>
                      <a:endParaRPr sz="900" b="0" i="0" dirty="0">
                        <a:latin typeface="Calibri" panose="020F0502020204030204" pitchFamily="34" charset="0"/>
                        <a:cs typeface="Calibri" panose="020F0502020204030204" pitchFamily="34" charset="0"/>
                      </a:endParaRPr>
                    </a:p>
                  </a:txBody>
                  <a:tcPr marT="61594" marB="0" anchor="ctr">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a:solidFill>
                        <a:srgbClr val="005E6D"/>
                      </a:solidFill>
                      <a:prstDash val="solid"/>
                    </a:lnB>
                    <a:solidFill>
                      <a:srgbClr val="FFFFFF"/>
                    </a:solidFill>
                  </a:tcPr>
                </a:tc>
                <a:tc>
                  <a:txBody>
                    <a:bodyPr/>
                    <a:lstStyle/>
                    <a:p>
                      <a:pPr marL="57150">
                        <a:lnSpc>
                          <a:spcPct val="100000"/>
                        </a:lnSpc>
                      </a:pPr>
                      <a:r>
                        <a:rPr lang="en-US" sz="900" b="0" i="0" spc="5" dirty="0">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marT="635" marB="0" anchor="ctr">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a:lnSpc>
                          <a:spcPct val="100000"/>
                        </a:lnSpc>
                      </a:pPr>
                      <a:r>
                        <a:rPr sz="900" b="0" i="0" spc="-35" dirty="0">
                          <a:solidFill>
                            <a:srgbClr val="231F20"/>
                          </a:solidFill>
                          <a:latin typeface="Calibri" panose="020F0502020204030204" pitchFamily="34" charset="0"/>
                          <a:cs typeface="Calibri" panose="020F0502020204030204" pitchFamily="34" charset="0"/>
                        </a:rPr>
                        <a:t>Yes</a:t>
                      </a:r>
                      <a:endParaRPr sz="900" b="0" i="0" dirty="0">
                        <a:latin typeface="Calibri" panose="020F0502020204030204" pitchFamily="34" charset="0"/>
                        <a:cs typeface="Calibri" panose="020F0502020204030204" pitchFamily="34" charset="0"/>
                      </a:endParaRPr>
                    </a:p>
                  </a:txBody>
                  <a:tcPr marT="635" marB="0" anchor="ctr">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a:solidFill>
                        <a:srgbClr val="005E6D"/>
                      </a:solidFill>
                      <a:prstDash val="solid"/>
                    </a:lnB>
                    <a:solidFill>
                      <a:srgbClr val="FFFFFF"/>
                    </a:solidFill>
                  </a:tcPr>
                </a:tc>
                <a:tc>
                  <a:txBody>
                    <a:bodyPr/>
                    <a:lstStyle/>
                    <a:p>
                      <a:pPr marL="57150">
                        <a:lnSpc>
                          <a:spcPct val="100000"/>
                        </a:lnSpc>
                      </a:pPr>
                      <a:r>
                        <a:rPr lang="en-US" sz="900" b="0" i="0" u="sng" spc="-5" dirty="0">
                          <a:solidFill>
                            <a:srgbClr val="205E9E"/>
                          </a:solidFill>
                          <a:uFill>
                            <a:solidFill>
                              <a:srgbClr val="205E9E"/>
                            </a:solidFill>
                          </a:uFill>
                          <a:latin typeface="Calibri" panose="020F0502020204030204" pitchFamily="34" charset="0"/>
                          <a:cs typeface="Calibri" panose="020F0502020204030204" pitchFamily="34" charset="0"/>
                          <a:hlinkClick r:id="rId3"/>
                        </a:rPr>
                        <a:t>https://www.cdc.gov/hiv/statistics/systems/mmp/index.html</a:t>
                      </a:r>
                      <a:endParaRPr sz="900" b="0" i="0" dirty="0">
                        <a:latin typeface="Calibri" panose="020F0502020204030204" pitchFamily="34" charset="0"/>
                        <a:cs typeface="Calibri" panose="020F0502020204030204" pitchFamily="34" charset="0"/>
                      </a:endParaRPr>
                    </a:p>
                  </a:txBody>
                  <a:tcPr marT="635" marB="0"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490220">
                <a:tc>
                  <a:txBody>
                    <a:bodyPr/>
                    <a:lstStyle/>
                    <a:p>
                      <a:pPr marL="57150" marR="37465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National</a:t>
                      </a:r>
                      <a:r>
                        <a:rPr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Health</a:t>
                      </a:r>
                      <a:r>
                        <a:rPr sz="900" b="0" i="0" spc="5" dirty="0">
                          <a:solidFill>
                            <a:srgbClr val="231F20"/>
                          </a:solidFill>
                          <a:latin typeface="Calibri" panose="020F0502020204030204" pitchFamily="34" charset="0"/>
                          <a:cs typeface="Calibri" panose="020F0502020204030204" pitchFamily="34" charset="0"/>
                        </a:rPr>
                        <a:t> and</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Nutrition </a:t>
                      </a:r>
                      <a:r>
                        <a:rPr sz="900" b="0" i="0" spc="5" dirty="0">
                          <a:solidFill>
                            <a:srgbClr val="231F20"/>
                          </a:solidFill>
                          <a:latin typeface="Calibri" panose="020F0502020204030204" pitchFamily="34" charset="0"/>
                          <a:cs typeface="Calibri" panose="020F0502020204030204" pitchFamily="34" charset="0"/>
                        </a:rPr>
                        <a:t>Examination</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Survey </a:t>
                      </a:r>
                      <a:r>
                        <a:rPr sz="900" b="0" i="0" spc="5" dirty="0">
                          <a:solidFill>
                            <a:srgbClr val="231F20"/>
                          </a:solidFill>
                          <a:latin typeface="Calibri" panose="020F0502020204030204" pitchFamily="34" charset="0"/>
                          <a:cs typeface="Calibri" panose="020F0502020204030204" pitchFamily="34" charset="0"/>
                        </a:rPr>
                        <a:t>(NHANES)</a:t>
                      </a:r>
                      <a:endParaRPr sz="900" b="0" i="0" dirty="0">
                        <a:latin typeface="Calibri" panose="020F0502020204030204" pitchFamily="34" charset="0"/>
                        <a:cs typeface="Calibri" panose="020F0502020204030204" pitchFamily="34" charset="0"/>
                      </a:endParaRPr>
                    </a:p>
                  </a:txBody>
                  <a:tcPr marT="61594" marB="0" anchor="ctr">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a:solidFill>
                        <a:srgbClr val="005E6D"/>
                      </a:solidFill>
                      <a:prstDash val="solid"/>
                    </a:lnB>
                    <a:solidFill>
                      <a:srgbClr val="FFFFFF"/>
                    </a:solidFill>
                  </a:tcPr>
                </a:tc>
                <a:tc>
                  <a:txBody>
                    <a:bodyPr/>
                    <a:lstStyle/>
                    <a:p>
                      <a:pPr marL="57150">
                        <a:lnSpc>
                          <a:spcPct val="100000"/>
                        </a:lnSpc>
                      </a:pPr>
                      <a:r>
                        <a:rPr lang="en-US" sz="900" b="0" i="0" spc="5">
                          <a:solidFill>
                            <a:srgbClr val="231F20"/>
                          </a:solidFill>
                          <a:latin typeface="Calibri" panose="020F0502020204030204" pitchFamily="34" charset="0"/>
                          <a:cs typeface="Calibri" panose="020F0502020204030204" pitchFamily="34" charset="0"/>
                        </a:rPr>
                        <a:t>National-level</a:t>
                      </a:r>
                      <a:endParaRPr sz="900" b="0" i="0" dirty="0">
                        <a:latin typeface="Calibri" panose="020F0502020204030204" pitchFamily="34" charset="0"/>
                        <a:cs typeface="Calibri" panose="020F0502020204030204" pitchFamily="34" charset="0"/>
                      </a:endParaRPr>
                    </a:p>
                  </a:txBody>
                  <a:tcPr marT="635" marB="0" anchor="ctr">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13970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No</a:t>
                      </a:r>
                      <a:r>
                        <a:rPr sz="900" b="0" i="0" spc="5" dirty="0">
                          <a:solidFill>
                            <a:srgbClr val="231F20"/>
                          </a:solidFill>
                          <a:latin typeface="Calibri" panose="020F0502020204030204" pitchFamily="34" charset="0"/>
                          <a:cs typeface="Calibri" panose="020F0502020204030204" pitchFamily="34" charset="0"/>
                        </a:rPr>
                        <a:t> (standalone</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system)</a:t>
                      </a:r>
                      <a:endParaRPr sz="900" b="0" i="0" dirty="0">
                        <a:latin typeface="Calibri" panose="020F0502020204030204" pitchFamily="34" charset="0"/>
                        <a:cs typeface="Calibri" panose="020F0502020204030204" pitchFamily="34" charset="0"/>
                      </a:endParaRPr>
                    </a:p>
                  </a:txBody>
                  <a:tcPr marT="61594" marB="0" anchor="ctr">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a:solidFill>
                        <a:srgbClr val="005E6D"/>
                      </a:solidFill>
                      <a:prstDash val="solid"/>
                    </a:lnB>
                    <a:solidFill>
                      <a:srgbClr val="FFFFFF"/>
                    </a:solidFill>
                  </a:tcPr>
                </a:tc>
                <a:tc>
                  <a:txBody>
                    <a:bodyPr/>
                    <a:lstStyle/>
                    <a:p>
                      <a:pPr marL="57150">
                        <a:lnSpc>
                          <a:spcPct val="100000"/>
                        </a:lnSpc>
                      </a:pPr>
                      <a:r>
                        <a:rPr lang="en-US" sz="900" b="0" i="0" u="sng" dirty="0">
                          <a:solidFill>
                            <a:srgbClr val="205E9E"/>
                          </a:solidFill>
                          <a:uFill>
                            <a:solidFill>
                              <a:srgbClr val="205E9E"/>
                            </a:solidFill>
                          </a:uFill>
                          <a:latin typeface="Calibri" panose="020F0502020204030204" pitchFamily="34" charset="0"/>
                          <a:cs typeface="Calibri" panose="020F0502020204030204" pitchFamily="34" charset="0"/>
                          <a:hlinkClick r:id="rId4"/>
                        </a:rPr>
                        <a:t>https://www.cdc.gov/nchs/nhanes/index.htm</a:t>
                      </a:r>
                      <a:endParaRPr sz="900" b="0" i="0" dirty="0">
                        <a:latin typeface="Calibri" panose="020F0502020204030204" pitchFamily="34" charset="0"/>
                        <a:cs typeface="Calibri" panose="020F0502020204030204" pitchFamily="34" charset="0"/>
                      </a:endParaRPr>
                    </a:p>
                  </a:txBody>
                  <a:tcPr marT="635" marB="0"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490220">
                <a:tc>
                  <a:txBody>
                    <a:bodyPr/>
                    <a:lstStyle/>
                    <a:p>
                      <a:pPr marL="57150" marR="16891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National HIV</a:t>
                      </a:r>
                      <a:r>
                        <a:rPr sz="900" b="0" i="0" spc="5" dirty="0">
                          <a:solidFill>
                            <a:srgbClr val="231F20"/>
                          </a:solidFill>
                          <a:latin typeface="Calibri" panose="020F0502020204030204" pitchFamily="34" charset="0"/>
                          <a:cs typeface="Calibri" panose="020F0502020204030204" pitchFamily="34" charset="0"/>
                        </a:rPr>
                        <a:t> Behavioral</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 (HCV</a:t>
                      </a:r>
                      <a:r>
                        <a:rPr sz="900" b="0" i="0" spc="5" dirty="0">
                          <a:solidFill>
                            <a:srgbClr val="231F20"/>
                          </a:solidFill>
                          <a:latin typeface="Calibri" panose="020F0502020204030204" pitchFamily="34" charset="0"/>
                          <a:cs typeface="Calibri" panose="020F0502020204030204" pitchFamily="34" charset="0"/>
                        </a:rPr>
                        <a:t> testing</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during</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IDU</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cycle)</a:t>
                      </a:r>
                      <a:endParaRPr sz="900" b="0" i="0" dirty="0">
                        <a:latin typeface="Calibri" panose="020F0502020204030204" pitchFamily="34" charset="0"/>
                        <a:cs typeface="Calibri" panose="020F0502020204030204" pitchFamily="34" charset="0"/>
                      </a:endParaRPr>
                    </a:p>
                  </a:txBody>
                  <a:tcPr marT="61594" marB="0" anchor="ctr">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a:solidFill>
                        <a:srgbClr val="005E6D"/>
                      </a:solidFill>
                      <a:prstDash val="solid"/>
                    </a:lnB>
                    <a:solidFill>
                      <a:srgbClr val="FFFFFF"/>
                    </a:solidFill>
                  </a:tcPr>
                </a:tc>
                <a:tc>
                  <a:txBody>
                    <a:bodyPr/>
                    <a:lstStyle/>
                    <a:p>
                      <a:pPr marL="57150">
                        <a:lnSpc>
                          <a:spcPct val="100000"/>
                        </a:lnSpc>
                      </a:pPr>
                      <a:r>
                        <a:rPr lang="en-US" sz="900" b="0" i="0" spc="5">
                          <a:solidFill>
                            <a:srgbClr val="231F20"/>
                          </a:solidFill>
                          <a:latin typeface="Calibri" panose="020F0502020204030204" pitchFamily="34" charset="0"/>
                          <a:cs typeface="Calibri" panose="020F0502020204030204" pitchFamily="34" charset="0"/>
                        </a:rPr>
                        <a:t>Jurisdiction-specific</a:t>
                      </a:r>
                      <a:endParaRPr sz="900" b="0" i="0" dirty="0">
                        <a:latin typeface="Calibri" panose="020F0502020204030204" pitchFamily="34" charset="0"/>
                        <a:cs typeface="Calibri" panose="020F0502020204030204" pitchFamily="34" charset="0"/>
                      </a:endParaRPr>
                    </a:p>
                  </a:txBody>
                  <a:tcPr marT="635" marB="0" anchor="ctr">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tc>
                  <a:txBody>
                    <a:bodyPr/>
                    <a:lstStyle/>
                    <a:p>
                      <a:pPr marL="57150" marR="13970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No</a:t>
                      </a:r>
                      <a:r>
                        <a:rPr sz="900" b="0" i="0" spc="5" dirty="0">
                          <a:solidFill>
                            <a:srgbClr val="231F20"/>
                          </a:solidFill>
                          <a:latin typeface="Calibri" panose="020F0502020204030204" pitchFamily="34" charset="0"/>
                          <a:cs typeface="Calibri" panose="020F0502020204030204" pitchFamily="34" charset="0"/>
                        </a:rPr>
                        <a:t> (standalone</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system)</a:t>
                      </a:r>
                      <a:endParaRPr sz="900" b="0" i="0" dirty="0">
                        <a:latin typeface="Calibri" panose="020F0502020204030204" pitchFamily="34" charset="0"/>
                        <a:cs typeface="Calibri" panose="020F0502020204030204" pitchFamily="34" charset="0"/>
                      </a:endParaRPr>
                    </a:p>
                  </a:txBody>
                  <a:tcPr marT="61594" marB="0" anchor="ctr">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lnB w="6350">
                      <a:solidFill>
                        <a:srgbClr val="005E6D"/>
                      </a:solidFill>
                      <a:prstDash val="solid"/>
                    </a:lnB>
                    <a:solidFill>
                      <a:srgbClr val="FFFFFF"/>
                    </a:solidFill>
                  </a:tcPr>
                </a:tc>
                <a:tc>
                  <a:txBody>
                    <a:bodyPr/>
                    <a:lstStyle/>
                    <a:p>
                      <a:pPr marL="57150">
                        <a:lnSpc>
                          <a:spcPct val="100000"/>
                        </a:lnSpc>
                      </a:pPr>
                      <a:r>
                        <a:rPr lang="en-US" sz="900" b="0" i="0" u="sng" spc="-5" dirty="0">
                          <a:solidFill>
                            <a:srgbClr val="205E9E"/>
                          </a:solidFill>
                          <a:uFill>
                            <a:solidFill>
                              <a:srgbClr val="205E9E"/>
                            </a:solidFill>
                          </a:uFill>
                          <a:latin typeface="Calibri" panose="020F0502020204030204" pitchFamily="34" charset="0"/>
                          <a:cs typeface="Calibri" panose="020F0502020204030204" pitchFamily="34" charset="0"/>
                          <a:hlinkClick r:id="rId5"/>
                        </a:rPr>
                        <a:t>https://www.cdc.gov/hiv/statistics/systems/nhbs/index.html</a:t>
                      </a:r>
                      <a:endParaRPr sz="900" b="0" i="0" dirty="0">
                        <a:latin typeface="Calibri" panose="020F0502020204030204" pitchFamily="34" charset="0"/>
                        <a:cs typeface="Calibri" panose="020F0502020204030204" pitchFamily="34" charset="0"/>
                      </a:endParaRPr>
                    </a:p>
                  </a:txBody>
                  <a:tcPr marT="635" marB="0"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490220">
                <a:tc>
                  <a:txBody>
                    <a:bodyPr/>
                    <a:lstStyle/>
                    <a:p>
                      <a:pPr marL="57150" marR="179705">
                        <a:lnSpc>
                          <a:spcPts val="1000"/>
                        </a:lnSpc>
                        <a:spcBef>
                          <a:spcPts val="985"/>
                        </a:spcBef>
                      </a:pPr>
                      <a:r>
                        <a:rPr sz="900" b="0" i="0" dirty="0">
                          <a:solidFill>
                            <a:srgbClr val="231F20"/>
                          </a:solidFill>
                          <a:latin typeface="Calibri" panose="020F0502020204030204" pitchFamily="34" charset="0"/>
                          <a:cs typeface="Calibri" panose="020F0502020204030204" pitchFamily="34" charset="0"/>
                        </a:rPr>
                        <a:t>National Health </a:t>
                      </a:r>
                      <a:r>
                        <a:rPr sz="900" b="0" i="0" spc="5" dirty="0">
                          <a:solidFill>
                            <a:srgbClr val="231F20"/>
                          </a:solidFill>
                          <a:latin typeface="Calibri" panose="020F0502020204030204" pitchFamily="34" charset="0"/>
                          <a:cs typeface="Calibri" panose="020F0502020204030204" pitchFamily="34" charset="0"/>
                        </a:rPr>
                        <a:t>Interview</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Survey</a:t>
                      </a:r>
                      <a:endParaRPr sz="900" b="0" i="0" dirty="0">
                        <a:latin typeface="Calibri" panose="020F0502020204030204" pitchFamily="34" charset="0"/>
                        <a:cs typeface="Calibri" panose="020F0502020204030204" pitchFamily="34" charset="0"/>
                      </a:endParaRPr>
                    </a:p>
                  </a:txBody>
                  <a:tcPr marT="125095" marB="0" anchor="ctr">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solidFill>
                      <a:srgbClr val="FFFFFF"/>
                    </a:solidFill>
                  </a:tcPr>
                </a:tc>
                <a:tc>
                  <a:txBody>
                    <a:bodyPr/>
                    <a:lstStyle/>
                    <a:p>
                      <a:pPr marL="57150">
                        <a:lnSpc>
                          <a:spcPct val="100000"/>
                        </a:lnSpc>
                      </a:pPr>
                      <a:r>
                        <a:rPr lang="en-US" sz="900" b="0" i="0" spc="5" dirty="0">
                          <a:solidFill>
                            <a:srgbClr val="231F20"/>
                          </a:solidFill>
                          <a:latin typeface="Calibri" panose="020F0502020204030204" pitchFamily="34" charset="0"/>
                          <a:cs typeface="Calibri" panose="020F0502020204030204" pitchFamily="34" charset="0"/>
                        </a:rPr>
                        <a:t>National-level</a:t>
                      </a:r>
                      <a:endParaRPr sz="900" b="0" i="0" dirty="0">
                        <a:latin typeface="Calibri" panose="020F0502020204030204" pitchFamily="34" charset="0"/>
                        <a:cs typeface="Calibri" panose="020F0502020204030204" pitchFamily="34" charset="0"/>
                      </a:endParaRPr>
                    </a:p>
                  </a:txBody>
                  <a:tcPr marT="635" marB="0" anchor="ctr">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solidFill>
                      <a:srgbClr val="FFFFFF"/>
                    </a:solidFill>
                  </a:tcPr>
                </a:tc>
                <a:tc>
                  <a:txBody>
                    <a:bodyPr/>
                    <a:lstStyle/>
                    <a:p>
                      <a:pPr marL="57150" marR="13970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No</a:t>
                      </a:r>
                      <a:r>
                        <a:rPr sz="900" b="0" i="0" spc="5" dirty="0">
                          <a:solidFill>
                            <a:srgbClr val="231F20"/>
                          </a:solidFill>
                          <a:latin typeface="Calibri" panose="020F0502020204030204" pitchFamily="34" charset="0"/>
                          <a:cs typeface="Calibri" panose="020F0502020204030204" pitchFamily="34" charset="0"/>
                        </a:rPr>
                        <a:t> (standalone</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system)</a:t>
                      </a:r>
                      <a:endParaRPr sz="900" b="0" i="0" dirty="0">
                        <a:latin typeface="Calibri" panose="020F0502020204030204" pitchFamily="34" charset="0"/>
                        <a:cs typeface="Calibri" panose="020F0502020204030204" pitchFamily="34" charset="0"/>
                      </a:endParaRPr>
                    </a:p>
                  </a:txBody>
                  <a:tcPr marT="61594" marB="0" anchor="ctr">
                    <a:lnL w="6350" cap="flat" cmpd="sng" algn="ctr">
                      <a:solidFill>
                        <a:srgbClr val="005E6D"/>
                      </a:solidFill>
                      <a:prstDash val="solid"/>
                      <a:round/>
                      <a:headEnd type="none" w="med" len="med"/>
                      <a:tailEnd type="none" w="med" len="med"/>
                    </a:lnL>
                    <a:lnR w="6350" cap="flat" cmpd="sng" algn="ctr">
                      <a:solidFill>
                        <a:srgbClr val="005E6D"/>
                      </a:solidFill>
                      <a:prstDash val="solid"/>
                      <a:round/>
                      <a:headEnd type="none" w="med" len="med"/>
                      <a:tailEnd type="none" w="med" len="med"/>
                    </a:lnR>
                    <a:lnT w="6350" cap="flat" cmpd="sng" algn="ctr">
                      <a:solidFill>
                        <a:srgbClr val="005E6D"/>
                      </a:solidFill>
                      <a:prstDash val="solid"/>
                      <a:round/>
                      <a:headEnd type="none" w="med" len="med"/>
                      <a:tailEnd type="none" w="med" len="med"/>
                    </a:lnT>
                    <a:solidFill>
                      <a:srgbClr val="FFFFFF"/>
                    </a:solidFill>
                  </a:tcPr>
                </a:tc>
                <a:tc>
                  <a:txBody>
                    <a:bodyPr/>
                    <a:lstStyle/>
                    <a:p>
                      <a:pPr marL="57150">
                        <a:lnSpc>
                          <a:spcPct val="100000"/>
                        </a:lnSpc>
                      </a:pPr>
                      <a:r>
                        <a:rPr lang="en-US" sz="900" b="0" i="0" dirty="0">
                          <a:solidFill>
                            <a:srgbClr val="205E9E"/>
                          </a:solidFill>
                          <a:latin typeface="Calibri" panose="020F0502020204030204" pitchFamily="34" charset="0"/>
                          <a:cs typeface="Calibri" panose="020F0502020204030204" pitchFamily="34" charset="0"/>
                          <a:hlinkClick r:id="rId6"/>
                        </a:rPr>
                        <a:t>https://www.cdc.gov/nchs/nhis/index.htm</a:t>
                      </a:r>
                      <a:endParaRPr sz="900" b="0" i="0" dirty="0">
                        <a:latin typeface="Calibri" panose="020F0502020204030204" pitchFamily="34" charset="0"/>
                        <a:cs typeface="Calibri" panose="020F0502020204030204" pitchFamily="34" charset="0"/>
                      </a:endParaRPr>
                    </a:p>
                  </a:txBody>
                  <a:tcPr marT="635" marB="0" anchor="ctr">
                    <a:lnL w="6350" cap="flat" cmpd="sng" algn="ctr">
                      <a:solidFill>
                        <a:srgbClr val="005E6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solidFill>
                      <a:srgbClr val="FFFFFF"/>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208306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E7AE-F52B-4146-B560-99C542053299}"/>
              </a:ext>
            </a:extLst>
          </p:cNvPr>
          <p:cNvSpPr>
            <a:spLocks noGrp="1"/>
          </p:cNvSpPr>
          <p:nvPr>
            <p:ph type="title"/>
          </p:nvPr>
        </p:nvSpPr>
        <p:spPr>
          <a:xfrm>
            <a:off x="1799258" y="845752"/>
            <a:ext cx="8580782" cy="676897"/>
          </a:xfrm>
        </p:spPr>
        <p:txBody>
          <a:bodyPr>
            <a:noAutofit/>
          </a:bodyPr>
          <a:lstStyle/>
          <a:p>
            <a:r>
              <a:rPr lang="en-US" dirty="0"/>
              <a:t>Table 5-9. Use of supplementary data sources for case ascertainment, investigation, characterization, and for monitoring of infection trends and disease-related outcomes</a:t>
            </a:r>
            <a:br>
              <a:rPr lang="en-US" dirty="0"/>
            </a:br>
            <a:endParaRPr lang="en-US" dirty="0"/>
          </a:p>
        </p:txBody>
      </p:sp>
      <p:graphicFrame>
        <p:nvGraphicFramePr>
          <p:cNvPr id="4" name="Table 5-9">
            <a:extLst>
              <a:ext uri="{FF2B5EF4-FFF2-40B4-BE49-F238E27FC236}">
                <a16:creationId xmlns:a16="http://schemas.microsoft.com/office/drawing/2014/main" id="{9B7CDF8A-B32C-C842-9F8B-D400912088A4}"/>
              </a:ext>
            </a:extLst>
          </p:cNvPr>
          <p:cNvGraphicFramePr>
            <a:graphicFrameLocks noGrp="1"/>
          </p:cNvGraphicFramePr>
          <p:nvPr>
            <p:extLst>
              <p:ext uri="{D42A27DB-BD31-4B8C-83A1-F6EECF244321}">
                <p14:modId xmlns:p14="http://schemas.microsoft.com/office/powerpoint/2010/main" val="1695658474"/>
              </p:ext>
            </p:extLst>
          </p:nvPr>
        </p:nvGraphicFramePr>
        <p:xfrm>
          <a:off x="265319" y="1474821"/>
          <a:ext cx="11648661" cy="5116068"/>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1859814">
                  <a:extLst>
                    <a:ext uri="{9D8B030D-6E8A-4147-A177-3AD203B41FA5}">
                      <a16:colId xmlns:a16="http://schemas.microsoft.com/office/drawing/2014/main" val="20000"/>
                    </a:ext>
                  </a:extLst>
                </a:gridCol>
                <a:gridCol w="9788847">
                  <a:extLst>
                    <a:ext uri="{9D8B030D-6E8A-4147-A177-3AD203B41FA5}">
                      <a16:colId xmlns:a16="http://schemas.microsoft.com/office/drawing/2014/main" val="20001"/>
                    </a:ext>
                  </a:extLst>
                </a:gridCol>
              </a:tblGrid>
              <a:tr h="0">
                <a:tc>
                  <a:txBody>
                    <a:bodyPr/>
                    <a:lstStyle/>
                    <a:p>
                      <a:pPr marL="57150">
                        <a:lnSpc>
                          <a:spcPct val="100000"/>
                        </a:lnSpc>
                        <a:spcBef>
                          <a:spcPts val="580"/>
                        </a:spcBef>
                      </a:pPr>
                      <a:r>
                        <a:rPr sz="1050" b="1" i="0" dirty="0">
                          <a:solidFill>
                            <a:srgbClr val="FFFFFF"/>
                          </a:solidFill>
                          <a:latin typeface="Calibri" panose="020F0502020204030204" pitchFamily="34" charset="0"/>
                          <a:cs typeface="Calibri" panose="020F0502020204030204" pitchFamily="34" charset="0"/>
                        </a:rPr>
                        <a:t>Data</a:t>
                      </a:r>
                      <a:r>
                        <a:rPr sz="1050" b="1" i="0" spc="-25" dirty="0">
                          <a:solidFill>
                            <a:srgbClr val="FFFFFF"/>
                          </a:solidFill>
                          <a:latin typeface="Calibri" panose="020F0502020204030204" pitchFamily="34" charset="0"/>
                          <a:cs typeface="Calibri" panose="020F0502020204030204" pitchFamily="34" charset="0"/>
                        </a:rPr>
                        <a:t> </a:t>
                      </a:r>
                      <a:r>
                        <a:rPr sz="1050" b="1" i="0" spc="5" dirty="0">
                          <a:solidFill>
                            <a:srgbClr val="FFFFFF"/>
                          </a:solidFill>
                          <a:latin typeface="Calibri" panose="020F0502020204030204" pitchFamily="34" charset="0"/>
                          <a:cs typeface="Calibri" panose="020F0502020204030204" pitchFamily="34" charset="0"/>
                        </a:rPr>
                        <a:t>Source</a:t>
                      </a:r>
                      <a:endParaRPr sz="1050" b="1" i="0" dirty="0">
                        <a:latin typeface="Calibri" panose="020F0502020204030204" pitchFamily="34" charset="0"/>
                        <a:cs typeface="Calibri" panose="020F0502020204030204" pitchFamily="34" charset="0"/>
                      </a:endParaRPr>
                    </a:p>
                  </a:txBody>
                  <a:tcPr anchor="ctr">
                    <a:lnR w="6350">
                      <a:solidFill>
                        <a:srgbClr val="FFFFFF"/>
                      </a:solidFill>
                      <a:prstDash val="solid"/>
                    </a:lnR>
                    <a:solidFill>
                      <a:srgbClr val="005E6D"/>
                    </a:solidFill>
                  </a:tcPr>
                </a:tc>
                <a:tc>
                  <a:txBody>
                    <a:bodyPr/>
                    <a:lstStyle/>
                    <a:p>
                      <a:pPr marL="57150">
                        <a:lnSpc>
                          <a:spcPct val="100000"/>
                        </a:lnSpc>
                        <a:spcBef>
                          <a:spcPts val="580"/>
                        </a:spcBef>
                      </a:pPr>
                      <a:r>
                        <a:rPr sz="1050" b="1" i="0" spc="5" dirty="0">
                          <a:solidFill>
                            <a:srgbClr val="FFFFFF"/>
                          </a:solidFill>
                          <a:latin typeface="Calibri" panose="020F0502020204030204" pitchFamily="34" charset="0"/>
                          <a:cs typeface="Calibri" panose="020F0502020204030204" pitchFamily="34" charset="0"/>
                        </a:rPr>
                        <a:t>Usefulness</a:t>
                      </a:r>
                      <a:endParaRPr sz="1050" b="1" i="0" dirty="0">
                        <a:latin typeface="Calibri" panose="020F0502020204030204" pitchFamily="34" charset="0"/>
                        <a:cs typeface="Calibri" panose="020F0502020204030204" pitchFamily="34" charset="0"/>
                      </a:endParaRPr>
                    </a:p>
                  </a:txBody>
                  <a:tcPr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590678">
                <a:tc>
                  <a:txBody>
                    <a:bodyPr/>
                    <a:lstStyle/>
                    <a:p>
                      <a:pPr marL="57150" marR="273050">
                        <a:lnSpc>
                          <a:spcPts val="1000"/>
                        </a:lnSpc>
                        <a:spcBef>
                          <a:spcPts val="434"/>
                        </a:spcBef>
                      </a:pPr>
                      <a:r>
                        <a:rPr sz="900" b="0" i="0" spc="5" dirty="0">
                          <a:solidFill>
                            <a:srgbClr val="231F20"/>
                          </a:solidFill>
                          <a:latin typeface="Calibri" panose="020F0502020204030204" pitchFamily="34" charset="0"/>
                          <a:cs typeface="Calibri" panose="020F0502020204030204" pitchFamily="34" charset="0"/>
                        </a:rPr>
                        <a:t>Birth Certificates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B w="6350">
                      <a:solidFill>
                        <a:srgbClr val="005E6D"/>
                      </a:solidFill>
                      <a:prstDash val="solid"/>
                    </a:lnB>
                    <a:solidFill>
                      <a:srgbClr val="FFFFFF"/>
                    </a:solidFill>
                  </a:tcPr>
                </a:tc>
                <a:tc>
                  <a:txBody>
                    <a:bodyPr/>
                    <a:lstStyle/>
                    <a:p>
                      <a:pPr marL="57150" marR="104775">
                        <a:lnSpc>
                          <a:spcPts val="1000"/>
                        </a:lnSpc>
                        <a:spcBef>
                          <a:spcPts val="434"/>
                        </a:spcBef>
                      </a:pPr>
                      <a:r>
                        <a:rPr sz="900" b="0" i="0" dirty="0">
                          <a:solidFill>
                            <a:srgbClr val="231F20"/>
                          </a:solidFill>
                          <a:latin typeface="Calibri" panose="020F0502020204030204" pitchFamily="34" charset="0"/>
                          <a:cs typeface="Calibri" panose="020F0502020204030204" pitchFamily="34" charset="0"/>
                        </a:rPr>
                        <a:t>Birth</a:t>
                      </a:r>
                      <a:r>
                        <a:rPr sz="900" b="0" i="0" spc="6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certificate</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matched</a:t>
                      </a:r>
                      <a:r>
                        <a:rPr sz="900" b="0" i="0" spc="6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with</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identify</a:t>
                      </a:r>
                      <a:r>
                        <a:rPr sz="900" b="0" i="0" spc="6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infants</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born</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gestational</a:t>
                      </a:r>
                      <a:r>
                        <a:rPr sz="900" b="0" i="0" spc="6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parents</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who</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are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positive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Some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jurisdictions’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birth</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certificates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also</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have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indicators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a:t>
                      </a:r>
                      <a:r>
                        <a:rPr lang="en-US" sz="900" b="0" i="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history</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maternal</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which</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help</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identify</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unreported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although</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quality</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these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variables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should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validated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prior</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ascertainment.</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matching</a:t>
                      </a:r>
                      <a:r>
                        <a:rPr sz="900" b="0" i="0" spc="2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birth</a:t>
                      </a:r>
                      <a:r>
                        <a:rPr lang="en-US" sz="900" b="0" i="0" spc="5" dirty="0">
                          <a:solidFill>
                            <a:schemeClr val="tx1"/>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certificates to gestational parent-infant pairs in the Perinatal Hepatitis B Prevention Program and/or hepatitis B</a:t>
                      </a:r>
                      <a:r>
                        <a:rPr lang="en-US" sz="900" b="0" i="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registry</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or</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database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may</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assess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appropriate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testing,</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administration</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3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hepatitis</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immunoglobulin</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vaccine.</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477079">
                <a:tc>
                  <a:txBody>
                    <a:bodyPr/>
                    <a:lstStyle/>
                    <a:p>
                      <a:pPr marL="57150" marR="273050">
                        <a:lnSpc>
                          <a:spcPts val="1000"/>
                        </a:lnSpc>
                        <a:spcBef>
                          <a:spcPts val="484"/>
                        </a:spcBef>
                      </a:pPr>
                      <a:r>
                        <a:rPr sz="900" b="0" i="0" spc="5" dirty="0">
                          <a:solidFill>
                            <a:srgbClr val="231F20"/>
                          </a:solidFill>
                          <a:latin typeface="Calibri" panose="020F0502020204030204" pitchFamily="34" charset="0"/>
                          <a:cs typeface="Calibri" panose="020F0502020204030204" pitchFamily="34" charset="0"/>
                        </a:rPr>
                        <a:t>Death</a:t>
                      </a:r>
                      <a:r>
                        <a:rPr sz="900" b="0" i="0" spc="1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Certificates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17145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Death</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certificate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used</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identify</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people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reported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with</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underlying</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or</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contributing</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cause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death.</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information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stored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both</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text</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form</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ICD-10</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codes.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Though</a:t>
                      </a:r>
                      <a:r>
                        <a:rPr sz="900" b="0" i="0" spc="2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viral</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infections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are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often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underreported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death</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certificates,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crossmatches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between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hepatitis</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death</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certificates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identify</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deaths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among</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people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known</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have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and</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characterize</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trends</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mortality</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among</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affected</a:t>
                      </a:r>
                      <a:r>
                        <a:rPr sz="900" b="0" i="0" spc="1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populations.</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621879">
                <a:tc>
                  <a:txBody>
                    <a:bodyPr/>
                    <a:lstStyle/>
                    <a:p>
                      <a:pPr marL="57150" marR="304800">
                        <a:lnSpc>
                          <a:spcPts val="1000"/>
                        </a:lnSpc>
                        <a:spcBef>
                          <a:spcPts val="484"/>
                        </a:spcBef>
                      </a:pPr>
                      <a:r>
                        <a:rPr sz="900" b="0" i="0" spc="5" dirty="0">
                          <a:solidFill>
                            <a:srgbClr val="231F20"/>
                          </a:solidFill>
                          <a:latin typeface="Calibri" panose="020F0502020204030204" pitchFamily="34" charset="0"/>
                          <a:cs typeface="Calibri" panose="020F0502020204030204" pitchFamily="34" charset="0"/>
                        </a:rPr>
                        <a:t>All-payers/Insurance</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Claims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8128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These</a:t>
                      </a:r>
                      <a:r>
                        <a:rPr sz="900" b="0" i="0" spc="4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databases</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have</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information</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regarding</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specific</a:t>
                      </a:r>
                      <a:r>
                        <a:rPr sz="900" b="0" i="0" spc="4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medical</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claims</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reimbursements</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(e.g.,</a:t>
                      </a:r>
                      <a:r>
                        <a:rPr sz="900" b="0" i="0" spc="4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Medicaid</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When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identifiable,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staff</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match</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these</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sources</a:t>
                      </a:r>
                      <a:r>
                        <a:rPr sz="900" b="0" i="0" spc="5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5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identify</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unreported</a:t>
                      </a:r>
                      <a:r>
                        <a:rPr sz="900" b="0" i="0" spc="5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cases</a:t>
                      </a:r>
                      <a:r>
                        <a:rPr sz="900" b="0" i="0" spc="5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5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learn</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about</a:t>
                      </a:r>
                      <a:r>
                        <a:rPr sz="900" b="0" i="0" spc="5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case-specific</a:t>
                      </a:r>
                      <a:r>
                        <a:rPr sz="900" b="0" i="0" spc="5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5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hepatitis-related</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health</a:t>
                      </a:r>
                      <a:r>
                        <a:rPr sz="900" b="0" i="0" spc="5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care</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visits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or</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costs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prescribed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medications.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If</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database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cannot</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matched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surveillance</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it</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standalone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system</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provide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estimates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hepatitis-related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health</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care</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visits,</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prescriptions,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costs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assist</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constructing</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care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cure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continuum</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jurisdiction.</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664328">
                <a:tc>
                  <a:txBody>
                    <a:bodyPr/>
                    <a:lstStyle/>
                    <a:p>
                      <a:pPr marL="57150" marR="308610">
                        <a:lnSpc>
                          <a:spcPts val="1000"/>
                        </a:lnSpc>
                        <a:spcBef>
                          <a:spcPts val="484"/>
                        </a:spcBef>
                      </a:pPr>
                      <a:r>
                        <a:rPr sz="900" b="0" i="0" spc="5" dirty="0">
                          <a:solidFill>
                            <a:srgbClr val="231F20"/>
                          </a:solidFill>
                          <a:latin typeface="Calibri" panose="020F0502020204030204" pitchFamily="34" charset="0"/>
                          <a:cs typeface="Calibri" panose="020F0502020204030204" pitchFamily="34" charset="0"/>
                        </a:rPr>
                        <a:t>Hospital Discharge</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Databases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16256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Hospital</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discharge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databases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are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maintained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by</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many</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jurisdictions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contain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about</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hospital</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admissions.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databases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generally</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contain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inpatient</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records;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other</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types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records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(e.g.,</a:t>
                      </a:r>
                      <a:r>
                        <a:rPr sz="900" b="0" i="0" spc="2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emergency</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department</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visits)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are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available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some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jurisdictions.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Some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conditions,</a:t>
                      </a:r>
                      <a:r>
                        <a:rPr sz="900" b="0" i="0" spc="3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like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endocarditis,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are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suggestive</a:t>
                      </a:r>
                      <a:r>
                        <a:rPr sz="900" b="0" i="0" spc="3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of</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risk</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behaviors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(e.g.,</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injection</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drug</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Identifying</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distribution</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such</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conditions,</a:t>
                      </a:r>
                      <a:r>
                        <a:rPr sz="900" b="0" i="0" spc="3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such</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regarding</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prevalence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injection</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drug</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inform</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hospitals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need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3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test</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Matching</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with</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hospital</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discharge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databases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also</a:t>
                      </a:r>
                      <a:r>
                        <a:rPr sz="900" b="0" i="0" spc="3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help</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monitor</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disease</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severity,</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specifics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treatment,</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cost</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hospitalizations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among</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specific</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populations.</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4"/>
                  </a:ext>
                </a:extLst>
              </a:tr>
              <a:tr h="602227">
                <a:tc>
                  <a:txBody>
                    <a:bodyPr/>
                    <a:lstStyle/>
                    <a:p>
                      <a:pPr marL="57150" marR="66675">
                        <a:lnSpc>
                          <a:spcPts val="1000"/>
                        </a:lnSpc>
                        <a:spcBef>
                          <a:spcPts val="484"/>
                        </a:spcBef>
                      </a:pPr>
                      <a:r>
                        <a:rPr sz="900" b="0" i="0" spc="5" dirty="0">
                          <a:solidFill>
                            <a:srgbClr val="231F20"/>
                          </a:solidFill>
                          <a:latin typeface="Calibri" panose="020F0502020204030204" pitchFamily="34" charset="0"/>
                          <a:cs typeface="Calibri" panose="020F0502020204030204" pitchFamily="34" charset="0"/>
                        </a:rPr>
                        <a:t>Electronic</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Medical </a:t>
                      </a:r>
                      <a:r>
                        <a:rPr sz="900" b="0" i="0" spc="5" dirty="0">
                          <a:solidFill>
                            <a:srgbClr val="231F20"/>
                          </a:solidFill>
                          <a:latin typeface="Calibri" panose="020F0502020204030204" pitchFamily="34" charset="0"/>
                          <a:cs typeface="Calibri" panose="020F0502020204030204" pitchFamily="34" charset="0"/>
                        </a:rPr>
                        <a:t>and</a:t>
                      </a:r>
                      <a:r>
                        <a:rPr sz="900" b="0" i="0" spc="1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Health</a:t>
                      </a:r>
                      <a:r>
                        <a:rPr sz="900" b="0" i="0" spc="-4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Records</a:t>
                      </a:r>
                      <a:r>
                        <a:rPr lang="en-US" sz="900" b="0" i="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(EHRs)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229235">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EHRs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obtain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additional</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patient</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ascertainment,</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investigation,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classification</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(e.g.,</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review</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negative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laboratory</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results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clarify</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infection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status,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test</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results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other</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types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and</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non-viral</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7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collect</a:t>
                      </a:r>
                      <a:r>
                        <a:rPr sz="900" b="0" i="0" spc="7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risk</a:t>
                      </a:r>
                      <a:r>
                        <a:rPr sz="900" b="0" i="0" spc="7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history).</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These</a:t>
                      </a:r>
                      <a:r>
                        <a:rPr sz="900" b="0" i="0" spc="7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7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also</a:t>
                      </a:r>
                      <a:r>
                        <a:rPr sz="900" b="0" i="0" spc="7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used</a:t>
                      </a:r>
                      <a:r>
                        <a:rPr sz="900" b="0" i="0" spc="7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identifying</a:t>
                      </a:r>
                      <a:r>
                        <a:rPr sz="900" b="0" i="0" spc="7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unreported</a:t>
                      </a:r>
                      <a:r>
                        <a:rPr sz="900" b="0" i="0" spc="7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cases</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facilities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that</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have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mining</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capabilities.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EHRs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also</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potentially</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identify</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missing</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data</a:t>
                      </a:r>
                      <a:r>
                        <a:rPr lang="en-US" sz="900" b="0" i="0" spc="5" dirty="0">
                          <a:solidFill>
                            <a:schemeClr val="tx1"/>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elements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from</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known</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(e.g.,</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race/ethnicity)</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through</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electronic</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reporting,</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although</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EHR</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3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quality</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completeness</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varies</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depending</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on</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how</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are</a:t>
                      </a:r>
                      <a:r>
                        <a:rPr sz="900" b="0" i="0" spc="1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stored.</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5"/>
                  </a:ext>
                </a:extLst>
              </a:tr>
              <a:tr h="766594">
                <a:tc>
                  <a:txBody>
                    <a:bodyPr/>
                    <a:lstStyle/>
                    <a:p>
                      <a:pPr marL="57150" marR="76200">
                        <a:lnSpc>
                          <a:spcPts val="1000"/>
                        </a:lnSpc>
                        <a:spcBef>
                          <a:spcPts val="484"/>
                        </a:spcBef>
                      </a:pPr>
                      <a:r>
                        <a:rPr sz="900" b="0" i="0" spc="5" dirty="0">
                          <a:solidFill>
                            <a:srgbClr val="231F20"/>
                          </a:solidFill>
                          <a:latin typeface="Calibri" panose="020F0502020204030204" pitchFamily="34" charset="0"/>
                          <a:cs typeface="Calibri" panose="020F0502020204030204" pitchFamily="34" charset="0"/>
                        </a:rPr>
                        <a:t>Supplementary </a:t>
                      </a:r>
                      <a:r>
                        <a:rPr sz="900" b="0" i="0" dirty="0">
                          <a:solidFill>
                            <a:srgbClr val="231F20"/>
                          </a:solidFill>
                          <a:latin typeface="Calibri" panose="020F0502020204030204" pitchFamily="34" charset="0"/>
                          <a:cs typeface="Calibri" panose="020F0502020204030204" pitchFamily="34" charset="0"/>
                        </a:rPr>
                        <a:t>Laboratory</a:t>
                      </a:r>
                      <a:r>
                        <a:rPr sz="900" b="0" i="0" spc="5" dirty="0">
                          <a:solidFill>
                            <a:srgbClr val="231F20"/>
                          </a:solidFill>
                          <a:latin typeface="Calibri" panose="020F0502020204030204" pitchFamily="34" charset="0"/>
                          <a:cs typeface="Calibri" panose="020F0502020204030204" pitchFamily="34" charset="0"/>
                        </a:rPr>
                        <a:t> Data</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225425">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In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addition</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positive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laboratory</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results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that</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are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routinely</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received</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by</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jurisdictions,</a:t>
                      </a:r>
                      <a:r>
                        <a:rPr sz="900" b="0" i="0" spc="3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some</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jurisdictions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also</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receive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non-positive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laboratory</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results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(e.g.,</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undetectable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HBV</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DNA</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undetectable</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HCV</a:t>
                      </a:r>
                      <a:r>
                        <a:rPr sz="900" b="0" i="0" spc="6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RNA</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results).</a:t>
                      </a:r>
                      <a:r>
                        <a:rPr sz="900" b="0" i="0" spc="6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If</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available,</a:t>
                      </a:r>
                      <a:r>
                        <a:rPr sz="900" b="0" i="0" spc="6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a:t>
                      </a:r>
                      <a:r>
                        <a:rPr sz="900" b="0" i="0" spc="6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staff</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6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these</a:t>
                      </a:r>
                      <a:r>
                        <a:rPr sz="900" b="0" i="0" spc="6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6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identify</a:t>
                      </a:r>
                      <a:r>
                        <a:rPr sz="900" b="0" i="0" spc="6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acute</a:t>
                      </a:r>
                      <a:r>
                        <a:rPr sz="900" b="0" i="0" spc="6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cases</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by</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test</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conversion,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differentiate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between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acute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reactivation,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identify</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hepatitis</a:t>
                      </a:r>
                      <a:r>
                        <a:rPr lang="en-US" sz="900" b="0" i="0" spc="5" dirty="0">
                          <a:solidFill>
                            <a:schemeClr val="tx1"/>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reinfection,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determine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if</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laboratory</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result</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likely</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false-positive,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estimate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lang="en-US" sz="900" b="0" i="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treatment</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coverage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their</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jurisdiction,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detect</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prevalence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suppression</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certain</a:t>
                      </a:r>
                      <a:r>
                        <a:rPr sz="900" b="0" i="0" spc="3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communities.</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Staff</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these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clarify</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whether</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positive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HBV</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DNA</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or</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HCV</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RNA</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chronic</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reinfection</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reactivation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or</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possibly</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represents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treatment</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failure.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addition,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pregnancy</a:t>
                      </a:r>
                      <a:r>
                        <a:rPr sz="900" b="0" i="0" spc="3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status</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added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laboratory</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reports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encourage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timely</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reporting</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pregnancy.</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6"/>
                  </a:ext>
                </a:extLst>
              </a:tr>
              <a:tr h="516834">
                <a:tc>
                  <a:txBody>
                    <a:bodyPr/>
                    <a:lstStyle/>
                    <a:p>
                      <a:pPr marL="57150" marR="226060">
                        <a:lnSpc>
                          <a:spcPts val="1000"/>
                        </a:lnSpc>
                        <a:spcBef>
                          <a:spcPts val="484"/>
                        </a:spcBef>
                      </a:pPr>
                      <a:r>
                        <a:rPr sz="900" b="0" i="0" spc="5" dirty="0">
                          <a:solidFill>
                            <a:srgbClr val="231F20"/>
                          </a:solidFill>
                          <a:latin typeface="Calibri" panose="020F0502020204030204" pitchFamily="34" charset="0"/>
                          <a:cs typeface="Calibri" panose="020F0502020204030204" pitchFamily="34" charset="0"/>
                        </a:rPr>
                        <a:t>Jurisdiction-specific</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Infectious Disease</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Surveillance Databases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marR="12065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Viral</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matched</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other</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infectious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disease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databases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(e.g.,</a:t>
                      </a:r>
                      <a:r>
                        <a:rPr sz="900" b="0" i="0" spc="35" dirty="0">
                          <a:solidFill>
                            <a:srgbClr val="231F20"/>
                          </a:solidFill>
                          <a:latin typeface="Calibri" panose="020F0502020204030204" pitchFamily="34" charset="0"/>
                          <a:cs typeface="Calibri" panose="020F0502020204030204" pitchFamily="34" charset="0"/>
                        </a:rPr>
                        <a:t> </a:t>
                      </a:r>
                      <a:r>
                        <a:rPr sz="900" b="0" i="0" spc="-20" dirty="0">
                          <a:solidFill>
                            <a:srgbClr val="231F20"/>
                          </a:solidFill>
                          <a:latin typeface="Calibri" panose="020F0502020204030204" pitchFamily="34" charset="0"/>
                          <a:cs typeface="Calibri" panose="020F0502020204030204" pitchFamily="34" charset="0"/>
                        </a:rPr>
                        <a:t>HIV,</a:t>
                      </a:r>
                      <a:r>
                        <a:rPr lang="en-US"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sexually</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transmitted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infections,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tuberculosis)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obtain</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additional</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patient</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case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investigation</a:t>
                      </a:r>
                      <a:r>
                        <a:rPr sz="900" b="0" i="0" spc="3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and</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classification.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Matching</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with</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those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other</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infectious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diseases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also</a:t>
                      </a:r>
                      <a:r>
                        <a:rPr sz="900" b="0" i="0" spc="3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be</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used</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monitor</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rates</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coinfection</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inform</a:t>
                      </a:r>
                      <a:r>
                        <a:rPr sz="900" b="0" i="0" spc="1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data-to-care</a:t>
                      </a:r>
                      <a:r>
                        <a:rPr sz="900" b="0" i="0" spc="2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interventions.</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7"/>
                  </a:ext>
                </a:extLst>
              </a:tr>
              <a:tr h="616227">
                <a:tc>
                  <a:txBody>
                    <a:bodyPr/>
                    <a:lstStyle/>
                    <a:p>
                      <a:pPr marL="57150" marR="230504">
                        <a:lnSpc>
                          <a:spcPts val="1000"/>
                        </a:lnSpc>
                        <a:spcBef>
                          <a:spcPts val="484"/>
                        </a:spcBef>
                      </a:pPr>
                      <a:r>
                        <a:rPr sz="900" b="0" i="0" spc="5" dirty="0">
                          <a:solidFill>
                            <a:srgbClr val="231F20"/>
                          </a:solidFill>
                          <a:latin typeface="Calibri" panose="020F0502020204030204" pitchFamily="34" charset="0"/>
                          <a:cs typeface="Calibri" panose="020F0502020204030204" pitchFamily="34" charset="0"/>
                        </a:rPr>
                        <a:t>Jurisdiction-specific</a:t>
                      </a:r>
                      <a:r>
                        <a:rPr lang="en-US" sz="900" b="0" i="0" spc="0" dirty="0">
                          <a:solidFill>
                            <a:schemeClr val="tx1"/>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Non-infectious Disease</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Surveillance Databases</a:t>
                      </a:r>
                      <a:endParaRPr sz="90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solidFill>
                      <a:srgbClr val="FFFFFF"/>
                    </a:solidFill>
                  </a:tcPr>
                </a:tc>
                <a:tc>
                  <a:txBody>
                    <a:bodyPr/>
                    <a:lstStyle/>
                    <a:p>
                      <a:pPr marL="57150" marR="82550">
                        <a:lnSpc>
                          <a:spcPts val="1000"/>
                        </a:lnSpc>
                        <a:spcBef>
                          <a:spcPts val="484"/>
                        </a:spcBef>
                      </a:pPr>
                      <a:r>
                        <a:rPr sz="900" b="0" i="0" dirty="0">
                          <a:solidFill>
                            <a:srgbClr val="231F20"/>
                          </a:solidFill>
                          <a:latin typeface="Calibri" panose="020F0502020204030204" pitchFamily="34" charset="0"/>
                          <a:cs typeface="Calibri" panose="020F0502020204030204" pitchFamily="34" charset="0"/>
                        </a:rPr>
                        <a:t>Non-infectious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disease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related</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conditions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also</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matched</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viral</a:t>
                      </a:r>
                      <a:r>
                        <a:rPr sz="900" b="0" i="0" spc="2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hepatitis</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databases.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example,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matching</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databases</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cancer</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registries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or</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other</a:t>
                      </a:r>
                      <a:r>
                        <a:rPr sz="900" b="0" i="0" spc="2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chronic</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disease</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surveillance</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databases</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used</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identify</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prevalence</a:t>
                      </a:r>
                      <a:r>
                        <a:rPr sz="900" b="0" i="0" spc="5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these</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outcomes</a:t>
                      </a:r>
                      <a:r>
                        <a:rPr sz="900" b="0" i="0" spc="5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among</a:t>
                      </a:r>
                      <a:r>
                        <a:rPr sz="900" b="0" i="0" spc="5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patients</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with</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chronic</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hepatitis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Data</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from</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injury</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prevention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records</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can</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also</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be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used</a:t>
                      </a:r>
                      <a:r>
                        <a:rPr sz="900" b="0" i="0" spc="2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2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better</a:t>
                      </a:r>
                      <a:r>
                        <a:rPr lang="en-US" sz="900" b="0" i="0" spc="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characterize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intersecting</a:t>
                      </a:r>
                      <a:r>
                        <a:rPr sz="900" b="0" i="0" spc="4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epidemics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infectious</a:t>
                      </a:r>
                      <a:r>
                        <a:rPr sz="900" b="0" i="0" spc="4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diseases,</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opioid,</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methamphetamine,</a:t>
                      </a:r>
                      <a:r>
                        <a:rPr sz="900" b="0" i="0" spc="4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other</a:t>
                      </a:r>
                      <a:r>
                        <a:rPr sz="900" b="0" i="0" spc="3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drug</a:t>
                      </a:r>
                      <a:r>
                        <a:rPr sz="900" b="0" i="0" spc="40"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use</a:t>
                      </a:r>
                      <a:r>
                        <a:rPr lang="en-US" sz="900" b="0" i="0" spc="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disorder,</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and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to</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inform</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the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development</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of</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integrated</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public</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health</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interventions</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for</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people</a:t>
                      </a:r>
                      <a:r>
                        <a:rPr sz="900" b="0" i="0" spc="25"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who</a:t>
                      </a:r>
                      <a:r>
                        <a:rPr sz="900" b="0" i="0" spc="30" dirty="0">
                          <a:solidFill>
                            <a:srgbClr val="231F20"/>
                          </a:solidFill>
                          <a:latin typeface="Calibri" panose="020F0502020204030204" pitchFamily="34" charset="0"/>
                          <a:cs typeface="Calibri" panose="020F0502020204030204" pitchFamily="34" charset="0"/>
                        </a:rPr>
                        <a:t> </a:t>
                      </a:r>
                      <a:r>
                        <a:rPr sz="900" b="0" i="0" dirty="0">
                          <a:solidFill>
                            <a:srgbClr val="231F20"/>
                          </a:solidFill>
                          <a:latin typeface="Calibri" panose="020F0502020204030204" pitchFamily="34" charset="0"/>
                          <a:cs typeface="Calibri" panose="020F0502020204030204" pitchFamily="34" charset="0"/>
                        </a:rPr>
                        <a:t>use</a:t>
                      </a:r>
                      <a:r>
                        <a:rPr sz="900" b="0" i="0" spc="25" dirty="0">
                          <a:solidFill>
                            <a:srgbClr val="231F20"/>
                          </a:solidFill>
                          <a:latin typeface="Calibri" panose="020F0502020204030204" pitchFamily="34" charset="0"/>
                          <a:cs typeface="Calibri" panose="020F0502020204030204" pitchFamily="34" charset="0"/>
                        </a:rPr>
                        <a:t> </a:t>
                      </a:r>
                      <a:r>
                        <a:rPr sz="900" b="0" i="0" spc="5" dirty="0">
                          <a:solidFill>
                            <a:srgbClr val="231F20"/>
                          </a:solidFill>
                          <a:latin typeface="Calibri" panose="020F0502020204030204" pitchFamily="34" charset="0"/>
                          <a:cs typeface="Calibri" panose="020F0502020204030204" pitchFamily="34" charset="0"/>
                        </a:rPr>
                        <a:t>drugs.</a:t>
                      </a:r>
                      <a:endParaRPr sz="90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1560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0067-01E3-7C4A-9310-345F7556E73B}"/>
              </a:ext>
            </a:extLst>
          </p:cNvPr>
          <p:cNvSpPr>
            <a:spLocks noGrp="1"/>
          </p:cNvSpPr>
          <p:nvPr>
            <p:ph type="title"/>
          </p:nvPr>
        </p:nvSpPr>
        <p:spPr>
          <a:xfrm>
            <a:off x="1308279" y="1053407"/>
            <a:ext cx="9329670" cy="676897"/>
          </a:xfrm>
        </p:spPr>
        <p:txBody>
          <a:bodyPr>
            <a:noAutofit/>
          </a:bodyPr>
          <a:lstStyle/>
          <a:p>
            <a:r>
              <a:rPr lang="en-US" dirty="0"/>
              <a:t>Table 5-10. International Statistical Classification of Diseases and Related Health Problems, Tenth Revision (ICD- 10) codes for hepatitis A, hepatitis B, and hepatitis C for clinical diagnosis and cause of death coding</a:t>
            </a:r>
            <a:br>
              <a:rPr lang="en-US" dirty="0"/>
            </a:br>
            <a:endParaRPr lang="en-US" dirty="0"/>
          </a:p>
        </p:txBody>
      </p:sp>
      <p:graphicFrame>
        <p:nvGraphicFramePr>
          <p:cNvPr id="6" name="Table 5-10">
            <a:extLst>
              <a:ext uri="{FF2B5EF4-FFF2-40B4-BE49-F238E27FC236}">
                <a16:creationId xmlns:a16="http://schemas.microsoft.com/office/drawing/2014/main" id="{36A5FDFC-A51D-9040-8C06-C7CD39801978}"/>
              </a:ext>
            </a:extLst>
          </p:cNvPr>
          <p:cNvGraphicFramePr>
            <a:graphicFrameLocks noGrp="1"/>
          </p:cNvGraphicFramePr>
          <p:nvPr>
            <p:extLst>
              <p:ext uri="{D42A27DB-BD31-4B8C-83A1-F6EECF244321}">
                <p14:modId xmlns:p14="http://schemas.microsoft.com/office/powerpoint/2010/main" val="3378238789"/>
              </p:ext>
            </p:extLst>
          </p:nvPr>
        </p:nvGraphicFramePr>
        <p:xfrm>
          <a:off x="2602982" y="1872447"/>
          <a:ext cx="6986035" cy="1829064"/>
        </p:xfrm>
        <a:graphic>
          <a:graphicData uri="http://schemas.openxmlformats.org/drawingml/2006/table">
            <a:tbl>
              <a:tblPr firstRow="1" bandRow="1">
                <a:solidFill>
                  <a:srgbClr val="FFFFFF">
                    <a:alpha val="9804"/>
                  </a:srgbClr>
                </a:solidFill>
                <a:effectLst>
                  <a:outerShdw blurRad="177800" sx="102000" sy="102000" algn="ctr" rotWithShape="0">
                    <a:srgbClr val="000000">
                      <a:alpha val="10000"/>
                    </a:srgbClr>
                  </a:outerShdw>
                </a:effectLst>
                <a:tableStyleId>{2D5ABB26-0587-4C30-8999-92F81FD0307C}</a:tableStyleId>
              </a:tblPr>
              <a:tblGrid>
                <a:gridCol w="1903502">
                  <a:extLst>
                    <a:ext uri="{9D8B030D-6E8A-4147-A177-3AD203B41FA5}">
                      <a16:colId xmlns:a16="http://schemas.microsoft.com/office/drawing/2014/main" val="20000"/>
                    </a:ext>
                  </a:extLst>
                </a:gridCol>
                <a:gridCol w="5082533">
                  <a:extLst>
                    <a:ext uri="{9D8B030D-6E8A-4147-A177-3AD203B41FA5}">
                      <a16:colId xmlns:a16="http://schemas.microsoft.com/office/drawing/2014/main" val="20001"/>
                    </a:ext>
                  </a:extLst>
                </a:gridCol>
              </a:tblGrid>
              <a:tr h="358233">
                <a:tc>
                  <a:txBody>
                    <a:bodyPr/>
                    <a:lstStyle/>
                    <a:p>
                      <a:pPr marL="57150">
                        <a:lnSpc>
                          <a:spcPct val="100000"/>
                        </a:lnSpc>
                        <a:spcBef>
                          <a:spcPts val="580"/>
                        </a:spcBef>
                      </a:pPr>
                      <a:r>
                        <a:rPr sz="1200" b="1" i="0" spc="5" dirty="0">
                          <a:solidFill>
                            <a:srgbClr val="FFFFFF"/>
                          </a:solidFill>
                          <a:latin typeface="Calibri" panose="020F0502020204030204" pitchFamily="34" charset="0"/>
                          <a:cs typeface="Calibri" panose="020F0502020204030204" pitchFamily="34" charset="0"/>
                        </a:rPr>
                        <a:t>Condition</a:t>
                      </a:r>
                      <a:endParaRPr sz="1200" b="1" i="0" dirty="0">
                        <a:latin typeface="Calibri" panose="020F0502020204030204" pitchFamily="34" charset="0"/>
                        <a:cs typeface="Calibri" panose="020F0502020204030204" pitchFamily="34" charset="0"/>
                      </a:endParaRPr>
                    </a:p>
                  </a:txBody>
                  <a:tcPr anchor="ctr">
                    <a:lnR w="6350">
                      <a:solidFill>
                        <a:srgbClr val="FFFFFF"/>
                      </a:solidFill>
                      <a:prstDash val="solid"/>
                    </a:lnR>
                    <a:solidFill>
                      <a:srgbClr val="005E6D"/>
                    </a:solidFill>
                  </a:tcPr>
                </a:tc>
                <a:tc>
                  <a:txBody>
                    <a:bodyPr/>
                    <a:lstStyle/>
                    <a:p>
                      <a:pPr marL="57150">
                        <a:lnSpc>
                          <a:spcPct val="100000"/>
                        </a:lnSpc>
                        <a:spcBef>
                          <a:spcPts val="580"/>
                        </a:spcBef>
                      </a:pPr>
                      <a:r>
                        <a:rPr sz="1200" b="1" i="0" dirty="0">
                          <a:solidFill>
                            <a:srgbClr val="FFFFFF"/>
                          </a:solidFill>
                          <a:latin typeface="Calibri" panose="020F0502020204030204" pitchFamily="34" charset="0"/>
                          <a:cs typeface="Calibri" panose="020F0502020204030204" pitchFamily="34" charset="0"/>
                        </a:rPr>
                        <a:t>ICD-10</a:t>
                      </a:r>
                      <a:r>
                        <a:rPr sz="1200" b="1" i="0" spc="-20" dirty="0">
                          <a:solidFill>
                            <a:srgbClr val="FFFFFF"/>
                          </a:solidFill>
                          <a:latin typeface="Calibri" panose="020F0502020204030204" pitchFamily="34" charset="0"/>
                          <a:cs typeface="Calibri" panose="020F0502020204030204" pitchFamily="34" charset="0"/>
                        </a:rPr>
                        <a:t> </a:t>
                      </a:r>
                      <a:r>
                        <a:rPr sz="1200" b="1" i="0" spc="5" dirty="0">
                          <a:solidFill>
                            <a:srgbClr val="FFFFFF"/>
                          </a:solidFill>
                          <a:latin typeface="Calibri" panose="020F0502020204030204" pitchFamily="34" charset="0"/>
                          <a:cs typeface="Calibri" panose="020F0502020204030204" pitchFamily="34" charset="0"/>
                        </a:rPr>
                        <a:t>Codes</a:t>
                      </a:r>
                      <a:endParaRPr sz="1200" b="1" i="0" dirty="0">
                        <a:latin typeface="Calibri" panose="020F0502020204030204" pitchFamily="34" charset="0"/>
                        <a:cs typeface="Calibri" panose="020F0502020204030204" pitchFamily="34" charset="0"/>
                      </a:endParaRPr>
                    </a:p>
                  </a:txBody>
                  <a:tcPr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490277">
                <a:tc>
                  <a:txBody>
                    <a:bodyPr/>
                    <a:lstStyle/>
                    <a:p>
                      <a:pPr marL="57150">
                        <a:lnSpc>
                          <a:spcPct val="100000"/>
                        </a:lnSpc>
                        <a:spcBef>
                          <a:spcPts val="530"/>
                        </a:spcBef>
                      </a:pPr>
                      <a:r>
                        <a:rPr sz="1050" b="0" i="0" dirty="0">
                          <a:solidFill>
                            <a:srgbClr val="231F20"/>
                          </a:solidFill>
                          <a:latin typeface="Calibri" panose="020F0502020204030204" pitchFamily="34" charset="0"/>
                          <a:cs typeface="Calibri" panose="020F0502020204030204" pitchFamily="34" charset="0"/>
                        </a:rPr>
                        <a:t>Hepatitis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a:t>
                      </a:r>
                      <a:endParaRPr sz="1050" b="0" i="0" dirty="0">
                        <a:latin typeface="Calibri" panose="020F0502020204030204" pitchFamily="34" charset="0"/>
                        <a:cs typeface="Calibri" panose="020F0502020204030204" pitchFamily="34" charset="0"/>
                      </a:endParaRPr>
                    </a:p>
                  </a:txBody>
                  <a:tcPr anchor="ctr">
                    <a:lnR w="6350">
                      <a:solidFill>
                        <a:srgbClr val="005E6D"/>
                      </a:solidFill>
                      <a:prstDash val="solid"/>
                    </a:lnR>
                    <a:lnB w="6350">
                      <a:solidFill>
                        <a:srgbClr val="005E6D"/>
                      </a:solidFill>
                      <a:prstDash val="solid"/>
                    </a:lnB>
                    <a:solidFill>
                      <a:srgbClr val="FFFFFF"/>
                    </a:solidFill>
                  </a:tcPr>
                </a:tc>
                <a:tc>
                  <a:txBody>
                    <a:bodyPr/>
                    <a:lstStyle/>
                    <a:p>
                      <a:pPr marL="57150">
                        <a:lnSpc>
                          <a:spcPct val="100000"/>
                        </a:lnSpc>
                        <a:spcBef>
                          <a:spcPts val="530"/>
                        </a:spcBef>
                      </a:pPr>
                      <a:r>
                        <a:rPr sz="1050" b="0" i="0" spc="5" dirty="0">
                          <a:solidFill>
                            <a:srgbClr val="231F20"/>
                          </a:solidFill>
                          <a:latin typeface="Calibri" panose="020F0502020204030204" pitchFamily="34" charset="0"/>
                          <a:cs typeface="Calibri" panose="020F0502020204030204" pitchFamily="34" charset="0"/>
                        </a:rPr>
                        <a:t>B15</a:t>
                      </a:r>
                      <a:endParaRPr sz="1050" b="0" i="0" dirty="0">
                        <a:latin typeface="Calibri" panose="020F0502020204030204" pitchFamily="34" charset="0"/>
                        <a:cs typeface="Calibri" panose="020F0502020204030204" pitchFamily="34" charset="0"/>
                      </a:endParaRPr>
                    </a:p>
                  </a:txBody>
                  <a:tcPr anchor="ctr">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490277">
                <a:tc>
                  <a:txBody>
                    <a:bodyPr/>
                    <a:lstStyle/>
                    <a:p>
                      <a:pPr marL="57150">
                        <a:lnSpc>
                          <a:spcPct val="100000"/>
                        </a:lnSpc>
                        <a:spcBef>
                          <a:spcPts val="580"/>
                        </a:spcBef>
                      </a:pPr>
                      <a:r>
                        <a:rPr sz="1050" b="0" i="0" dirty="0">
                          <a:solidFill>
                            <a:srgbClr val="231F20"/>
                          </a:solidFill>
                          <a:latin typeface="Calibri" panose="020F0502020204030204" pitchFamily="34" charset="0"/>
                          <a:cs typeface="Calibri" panose="020F0502020204030204" pitchFamily="34" charset="0"/>
                        </a:rPr>
                        <a:t>Hepatitis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B</a:t>
                      </a:r>
                      <a:endParaRPr sz="1050" b="0" i="0" dirty="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57150">
                        <a:lnSpc>
                          <a:spcPct val="100000"/>
                        </a:lnSpc>
                        <a:spcBef>
                          <a:spcPts val="580"/>
                        </a:spcBef>
                      </a:pPr>
                      <a:r>
                        <a:rPr sz="1050" b="0" i="0" dirty="0">
                          <a:solidFill>
                            <a:srgbClr val="231F20"/>
                          </a:solidFill>
                          <a:latin typeface="Calibri" panose="020F0502020204030204" pitchFamily="34" charset="0"/>
                          <a:cs typeface="Calibri" panose="020F0502020204030204" pitchFamily="34" charset="0"/>
                        </a:rPr>
                        <a:t>B16, </a:t>
                      </a:r>
                      <a:r>
                        <a:rPr sz="1050" b="0" i="0" spc="-15" dirty="0">
                          <a:solidFill>
                            <a:srgbClr val="231F20"/>
                          </a:solidFill>
                          <a:latin typeface="Calibri" panose="020F0502020204030204" pitchFamily="34" charset="0"/>
                          <a:cs typeface="Calibri" panose="020F0502020204030204" pitchFamily="34" charset="0"/>
                        </a:rPr>
                        <a:t>B17.0,</a:t>
                      </a:r>
                      <a:r>
                        <a:rPr sz="1050" b="0" i="0" dirty="0">
                          <a:solidFill>
                            <a:srgbClr val="231F20"/>
                          </a:solidFill>
                          <a:latin typeface="Calibri" panose="020F0502020204030204" pitchFamily="34" charset="0"/>
                          <a:cs typeface="Calibri" panose="020F0502020204030204" pitchFamily="34" charset="0"/>
                        </a:rPr>
                        <a:t> B18.0, and</a:t>
                      </a:r>
                      <a:r>
                        <a:rPr sz="1050" b="0" i="0" spc="5" dirty="0">
                          <a:solidFill>
                            <a:srgbClr val="231F20"/>
                          </a:solidFill>
                          <a:latin typeface="Calibri" panose="020F0502020204030204" pitchFamily="34" charset="0"/>
                          <a:cs typeface="Calibri" panose="020F0502020204030204" pitchFamily="34" charset="0"/>
                        </a:rPr>
                        <a:t> </a:t>
                      </a:r>
                      <a:r>
                        <a:rPr sz="1050" b="0" i="0" spc="-10" dirty="0">
                          <a:solidFill>
                            <a:srgbClr val="231F20"/>
                          </a:solidFill>
                          <a:latin typeface="Calibri" panose="020F0502020204030204" pitchFamily="34" charset="0"/>
                          <a:cs typeface="Calibri" panose="020F0502020204030204" pitchFamily="34" charset="0"/>
                        </a:rPr>
                        <a:t>B18.1</a:t>
                      </a:r>
                      <a:endParaRPr sz="105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490277">
                <a:tc>
                  <a:txBody>
                    <a:bodyPr/>
                    <a:lstStyle/>
                    <a:p>
                      <a:pPr marL="57150">
                        <a:lnSpc>
                          <a:spcPct val="100000"/>
                        </a:lnSpc>
                        <a:spcBef>
                          <a:spcPts val="580"/>
                        </a:spcBef>
                      </a:pPr>
                      <a:r>
                        <a:rPr sz="1050" b="0" i="0" dirty="0">
                          <a:solidFill>
                            <a:srgbClr val="231F20"/>
                          </a:solidFill>
                          <a:latin typeface="Calibri" panose="020F0502020204030204" pitchFamily="34" charset="0"/>
                          <a:cs typeface="Calibri" panose="020F0502020204030204" pitchFamily="34" charset="0"/>
                        </a:rPr>
                        <a:t>Hepatitis</a:t>
                      </a:r>
                      <a:r>
                        <a:rPr sz="1050" b="0" i="0" spc="-15"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C</a:t>
                      </a:r>
                      <a:endParaRPr sz="1050" b="0" i="0">
                        <a:latin typeface="Calibri" panose="020F0502020204030204" pitchFamily="34" charset="0"/>
                        <a:cs typeface="Calibri" panose="020F0502020204030204" pitchFamily="34" charset="0"/>
                      </a:endParaRPr>
                    </a:p>
                  </a:txBody>
                  <a:tcPr anchor="ctr">
                    <a:lnR w="6350">
                      <a:solidFill>
                        <a:srgbClr val="005E6D"/>
                      </a:solidFill>
                      <a:prstDash val="solid"/>
                    </a:lnR>
                    <a:lnT w="6350">
                      <a:solidFill>
                        <a:srgbClr val="005E6D"/>
                      </a:solidFill>
                      <a:prstDash val="solid"/>
                    </a:lnT>
                    <a:solidFill>
                      <a:srgbClr val="FFFFFF"/>
                    </a:solidFill>
                  </a:tcPr>
                </a:tc>
                <a:tc>
                  <a:txBody>
                    <a:bodyPr/>
                    <a:lstStyle/>
                    <a:p>
                      <a:pPr marL="57150">
                        <a:lnSpc>
                          <a:spcPct val="100000"/>
                        </a:lnSpc>
                        <a:spcBef>
                          <a:spcPts val="580"/>
                        </a:spcBef>
                      </a:pPr>
                      <a:r>
                        <a:rPr sz="1050" b="0" i="0" spc="-30" dirty="0">
                          <a:solidFill>
                            <a:srgbClr val="231F20"/>
                          </a:solidFill>
                          <a:latin typeface="Calibri" panose="020F0502020204030204" pitchFamily="34" charset="0"/>
                          <a:cs typeface="Calibri" panose="020F0502020204030204" pitchFamily="34" charset="0"/>
                        </a:rPr>
                        <a:t>B17.1</a:t>
                      </a:r>
                      <a:r>
                        <a:rPr sz="1050" b="0" i="0" spc="-10" dirty="0">
                          <a:solidFill>
                            <a:srgbClr val="231F20"/>
                          </a:solidFill>
                          <a:latin typeface="Calibri" panose="020F0502020204030204" pitchFamily="34" charset="0"/>
                          <a:cs typeface="Calibri" panose="020F0502020204030204" pitchFamily="34" charset="0"/>
                        </a:rPr>
                        <a:t> </a:t>
                      </a:r>
                      <a:r>
                        <a:rPr sz="1050" b="0" i="0" dirty="0">
                          <a:solidFill>
                            <a:srgbClr val="231F20"/>
                          </a:solidFill>
                          <a:latin typeface="Calibri" panose="020F0502020204030204" pitchFamily="34" charset="0"/>
                          <a:cs typeface="Calibri" panose="020F0502020204030204" pitchFamily="34" charset="0"/>
                        </a:rPr>
                        <a:t>and</a:t>
                      </a:r>
                      <a:r>
                        <a:rPr sz="1050" b="0" i="0" spc="-10" dirty="0">
                          <a:solidFill>
                            <a:srgbClr val="231F20"/>
                          </a:solidFill>
                          <a:latin typeface="Calibri" panose="020F0502020204030204" pitchFamily="34" charset="0"/>
                          <a:cs typeface="Calibri" panose="020F0502020204030204" pitchFamily="34" charset="0"/>
                        </a:rPr>
                        <a:t> </a:t>
                      </a:r>
                      <a:r>
                        <a:rPr sz="1050" b="0" i="0" spc="5" dirty="0">
                          <a:solidFill>
                            <a:srgbClr val="231F20"/>
                          </a:solidFill>
                          <a:latin typeface="Calibri" panose="020F0502020204030204" pitchFamily="34" charset="0"/>
                          <a:cs typeface="Calibri" panose="020F0502020204030204" pitchFamily="34" charset="0"/>
                        </a:rPr>
                        <a:t>B18.2</a:t>
                      </a:r>
                      <a:endParaRPr sz="1050" b="0" i="0" dirty="0">
                        <a:latin typeface="Calibri" panose="020F0502020204030204" pitchFamily="34" charset="0"/>
                        <a:cs typeface="Calibri" panose="020F0502020204030204" pitchFamily="34" charset="0"/>
                      </a:endParaRPr>
                    </a:p>
                  </a:txBody>
                  <a:tcPr anchor="ctr">
                    <a:lnL w="6350">
                      <a:solidFill>
                        <a:srgbClr val="005E6D"/>
                      </a:solidFill>
                      <a:prstDash val="solid"/>
                    </a:lnL>
                    <a:lnT w="6350">
                      <a:solidFill>
                        <a:srgbClr val="005E6D"/>
                      </a:solidFill>
                      <a:prstDash val="solid"/>
                    </a:lnT>
                    <a:solidFill>
                      <a:srgbClr val="FFFFFF"/>
                    </a:solidFill>
                  </a:tcPr>
                </a:tc>
                <a:extLst>
                  <a:ext uri="{0D108BD9-81ED-4DB2-BD59-A6C34878D82A}">
                    <a16:rowId xmlns:a16="http://schemas.microsoft.com/office/drawing/2014/main" val="10003"/>
                  </a:ext>
                </a:extLst>
              </a:tr>
            </a:tbl>
          </a:graphicData>
        </a:graphic>
      </p:graphicFrame>
      <p:sp>
        <p:nvSpPr>
          <p:cNvPr id="3" name="Text Placeholder 2">
            <a:extLst>
              <a:ext uri="{FF2B5EF4-FFF2-40B4-BE49-F238E27FC236}">
                <a16:creationId xmlns:a16="http://schemas.microsoft.com/office/drawing/2014/main" id="{2170587E-8908-F242-B33F-645505465AF1}"/>
              </a:ext>
            </a:extLst>
          </p:cNvPr>
          <p:cNvSpPr>
            <a:spLocks noGrp="1"/>
          </p:cNvSpPr>
          <p:nvPr>
            <p:ph type="body" idx="1"/>
          </p:nvPr>
        </p:nvSpPr>
        <p:spPr>
          <a:xfrm>
            <a:off x="2555395" y="3892323"/>
            <a:ext cx="7289423" cy="378065"/>
          </a:xfrm>
        </p:spPr>
        <p:txBody>
          <a:bodyPr/>
          <a:lstStyle/>
          <a:p>
            <a:r>
              <a:rPr lang="en-US" dirty="0">
                <a:solidFill>
                  <a:srgbClr val="595959"/>
                </a:solidFill>
              </a:rPr>
              <a:t>Source:</a:t>
            </a:r>
            <a:r>
              <a:rPr lang="en-US" spc="-5" dirty="0">
                <a:solidFill>
                  <a:srgbClr val="595959"/>
                </a:solidFill>
              </a:rPr>
              <a:t> </a:t>
            </a:r>
            <a:r>
              <a:rPr lang="en-US" spc="-10" dirty="0">
                <a:solidFill>
                  <a:srgbClr val="595959"/>
                </a:solidFill>
              </a:rPr>
              <a:t>World</a:t>
            </a:r>
            <a:r>
              <a:rPr lang="en-US" spc="-5" dirty="0">
                <a:solidFill>
                  <a:srgbClr val="595959"/>
                </a:solidFill>
              </a:rPr>
              <a:t> </a:t>
            </a:r>
            <a:r>
              <a:rPr lang="en-US" dirty="0">
                <a:solidFill>
                  <a:srgbClr val="595959"/>
                </a:solidFill>
              </a:rPr>
              <a:t>Health</a:t>
            </a:r>
            <a:r>
              <a:rPr lang="en-US" spc="-5" dirty="0">
                <a:solidFill>
                  <a:srgbClr val="595959"/>
                </a:solidFill>
              </a:rPr>
              <a:t> </a:t>
            </a:r>
            <a:r>
              <a:rPr lang="en-US" dirty="0">
                <a:solidFill>
                  <a:srgbClr val="595959"/>
                </a:solidFill>
              </a:rPr>
              <a:t>Organization.</a:t>
            </a:r>
            <a:r>
              <a:rPr lang="en-US" spc="-5" dirty="0">
                <a:solidFill>
                  <a:srgbClr val="595959"/>
                </a:solidFill>
              </a:rPr>
              <a:t> </a:t>
            </a:r>
            <a:r>
              <a:rPr lang="en-US" dirty="0">
                <a:solidFill>
                  <a:srgbClr val="595959"/>
                </a:solidFill>
              </a:rPr>
              <a:t>ICD-10</a:t>
            </a:r>
            <a:r>
              <a:rPr lang="en-US" spc="-5" dirty="0">
                <a:solidFill>
                  <a:srgbClr val="595959"/>
                </a:solidFill>
              </a:rPr>
              <a:t> Version: 2019. Available </a:t>
            </a:r>
            <a:r>
              <a:rPr lang="en-US" dirty="0">
                <a:solidFill>
                  <a:srgbClr val="595959"/>
                </a:solidFill>
              </a:rPr>
              <a:t>at: </a:t>
            </a:r>
            <a:r>
              <a:rPr lang="en-US" u="sng" spc="-5" dirty="0">
                <a:solidFill>
                  <a:srgbClr val="0563C1"/>
                </a:solidFill>
                <a:uFill>
                  <a:solidFill>
                    <a:srgbClr val="205E9E"/>
                  </a:solidFill>
                </a:uFill>
                <a:hlinkClick r:id="rId2">
                  <a:extLst>
                    <a:ext uri="{A12FA001-AC4F-418D-AE19-62706E023703}">
                      <ahyp:hlinkClr xmlns:ahyp="http://schemas.microsoft.com/office/drawing/2018/hyperlinkcolor" val="tx"/>
                    </a:ext>
                  </a:extLst>
                </a:hlinkClick>
              </a:rPr>
              <a:t>https://icd.who.int/browse10/2019/en#</a:t>
            </a:r>
            <a:r>
              <a:rPr lang="en-US" spc="-5" dirty="0">
                <a:solidFill>
                  <a:schemeClr val="bg1">
                    <a:lumMod val="65000"/>
                  </a:schemeClr>
                </a:solidFill>
                <a:hlinkClick r:id="rId2">
                  <a:extLst>
                    <a:ext uri="{A12FA001-AC4F-418D-AE19-62706E023703}">
                      <ahyp:hlinkClr xmlns:ahyp="http://schemas.microsoft.com/office/drawing/2018/hyperlinkcolor" val="tx"/>
                    </a:ext>
                  </a:extLst>
                </a:hlinkClick>
              </a:rPr>
              <a:t>/</a:t>
            </a:r>
            <a:r>
              <a:rPr lang="en-US" spc="-5" dirty="0">
                <a:solidFill>
                  <a:schemeClr val="bg1">
                    <a:lumMod val="65000"/>
                  </a:schemeClr>
                </a:solidFill>
              </a:rPr>
              <a:t>.</a:t>
            </a:r>
            <a:r>
              <a:rPr lang="en-US" spc="5" dirty="0">
                <a:solidFill>
                  <a:schemeClr val="bg1">
                    <a:lumMod val="65000"/>
                  </a:schemeClr>
                </a:solidFill>
              </a:rPr>
              <a:t> </a:t>
            </a:r>
            <a:r>
              <a:rPr lang="en-US" spc="-5" dirty="0">
                <a:solidFill>
                  <a:srgbClr val="595959"/>
                </a:solidFill>
              </a:rPr>
              <a:t>Accessed</a:t>
            </a:r>
            <a:r>
              <a:rPr lang="en-US" spc="10" dirty="0">
                <a:solidFill>
                  <a:srgbClr val="595959"/>
                </a:solidFill>
              </a:rPr>
              <a:t> </a:t>
            </a:r>
            <a:r>
              <a:rPr lang="en-US" dirty="0">
                <a:solidFill>
                  <a:srgbClr val="595959"/>
                </a:solidFill>
              </a:rPr>
              <a:t>on</a:t>
            </a:r>
            <a:r>
              <a:rPr lang="en-US" spc="10" dirty="0">
                <a:solidFill>
                  <a:srgbClr val="595959"/>
                </a:solidFill>
              </a:rPr>
              <a:t> </a:t>
            </a:r>
            <a:r>
              <a:rPr lang="en-US" dirty="0">
                <a:solidFill>
                  <a:srgbClr val="595959"/>
                </a:solidFill>
              </a:rPr>
              <a:t>May</a:t>
            </a:r>
            <a:r>
              <a:rPr lang="en-US" spc="10" dirty="0">
                <a:solidFill>
                  <a:srgbClr val="595959"/>
                </a:solidFill>
              </a:rPr>
              <a:t> </a:t>
            </a:r>
            <a:r>
              <a:rPr lang="en-US" spc="-10" dirty="0">
                <a:solidFill>
                  <a:srgbClr val="595959"/>
                </a:solidFill>
              </a:rPr>
              <a:t>20,</a:t>
            </a:r>
            <a:r>
              <a:rPr lang="en-US" spc="10" dirty="0">
                <a:solidFill>
                  <a:srgbClr val="595959"/>
                </a:solidFill>
              </a:rPr>
              <a:t> </a:t>
            </a:r>
            <a:r>
              <a:rPr lang="en-US" dirty="0">
                <a:solidFill>
                  <a:srgbClr val="595959"/>
                </a:solidFill>
              </a:rPr>
              <a:t>2021.</a:t>
            </a:r>
          </a:p>
        </p:txBody>
      </p:sp>
    </p:spTree>
    <p:extLst>
      <p:ext uri="{BB962C8B-B14F-4D97-AF65-F5344CB8AC3E}">
        <p14:creationId xmlns:p14="http://schemas.microsoft.com/office/powerpoint/2010/main" val="1594741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5E5F6-D5BE-084F-AC5E-732871796C7D}"/>
              </a:ext>
            </a:extLst>
          </p:cNvPr>
          <p:cNvSpPr>
            <a:spLocks noGrp="1"/>
          </p:cNvSpPr>
          <p:nvPr>
            <p:ph type="title"/>
          </p:nvPr>
        </p:nvSpPr>
        <p:spPr/>
        <p:txBody>
          <a:bodyPr/>
          <a:lstStyle/>
          <a:p>
            <a:r>
              <a:rPr lang="en-US"/>
              <a:t>Figure 6-1. Testing algorithm for the Ortho VITROS hepatitis B surface antigen initial assay</a:t>
            </a:r>
            <a:endParaRPr lang="en-US" dirty="0"/>
          </a:p>
        </p:txBody>
      </p:sp>
      <p:pic>
        <p:nvPicPr>
          <p:cNvPr id="4" name="Figure 6-1" descr="Figure 6-1 depicts the hepatitis B surface antigen testing algorithm for the Ortho VITROS hepatitis B surface antigen initial assay based on signal-to-cutoff value and indicates when retesting and supplemental confirmatory, or neutralization, testing should be performed.">
            <a:extLst>
              <a:ext uri="{FF2B5EF4-FFF2-40B4-BE49-F238E27FC236}">
                <a16:creationId xmlns:a16="http://schemas.microsoft.com/office/drawing/2014/main" id="{66739116-D82A-4644-A154-EED58BB52EDD}"/>
              </a:ext>
            </a:extLst>
          </p:cNvPr>
          <p:cNvPicPr/>
          <p:nvPr/>
        </p:nvPicPr>
        <p:blipFill>
          <a:blip r:embed="rId3" cstate="print"/>
          <a:stretch>
            <a:fillRect/>
          </a:stretch>
        </p:blipFill>
        <p:spPr>
          <a:xfrm>
            <a:off x="2228160" y="1690688"/>
            <a:ext cx="7735680" cy="3880624"/>
          </a:xfrm>
          <a:prstGeom prst="rect">
            <a:avLst/>
          </a:prstGeom>
        </p:spPr>
      </p:pic>
      <p:sp>
        <p:nvSpPr>
          <p:cNvPr id="3" name="Text Placeholder 2">
            <a:extLst>
              <a:ext uri="{FF2B5EF4-FFF2-40B4-BE49-F238E27FC236}">
                <a16:creationId xmlns:a16="http://schemas.microsoft.com/office/drawing/2014/main" id="{0FD4717B-D7E0-D543-8D03-5E1BE8140FCF}"/>
              </a:ext>
            </a:extLst>
          </p:cNvPr>
          <p:cNvSpPr>
            <a:spLocks noGrp="1"/>
          </p:cNvSpPr>
          <p:nvPr>
            <p:ph type="body" idx="1"/>
          </p:nvPr>
        </p:nvSpPr>
        <p:spPr>
          <a:xfrm>
            <a:off x="2228160" y="5743578"/>
            <a:ext cx="7598717" cy="393382"/>
          </a:xfrm>
        </p:spPr>
        <p:txBody>
          <a:bodyPr/>
          <a:lstStyle/>
          <a:p>
            <a:r>
              <a:rPr lang="en-US" dirty="0">
                <a:solidFill>
                  <a:srgbClr val="595959"/>
                </a:solidFill>
              </a:rPr>
              <a:t>Obtained</a:t>
            </a:r>
            <a:r>
              <a:rPr lang="en-US" spc="120" dirty="0">
                <a:solidFill>
                  <a:srgbClr val="595959"/>
                </a:solidFill>
              </a:rPr>
              <a:t> </a:t>
            </a:r>
            <a:r>
              <a:rPr lang="en-US" dirty="0">
                <a:solidFill>
                  <a:srgbClr val="595959"/>
                </a:solidFill>
              </a:rPr>
              <a:t>from</a:t>
            </a:r>
            <a:r>
              <a:rPr lang="en-US" spc="114" dirty="0">
                <a:solidFill>
                  <a:srgbClr val="595959"/>
                </a:solidFill>
              </a:rPr>
              <a:t> </a:t>
            </a:r>
            <a:r>
              <a:rPr lang="en-US" u="sng" spc="-5" dirty="0">
                <a:solidFill>
                  <a:srgbClr val="595959"/>
                </a:solidFill>
                <a:uFill>
                  <a:solidFill>
                    <a:srgbClr val="205E9E"/>
                  </a:solidFill>
                </a:uFill>
                <a:hlinkClick r:id="rId4"/>
              </a:rPr>
              <a:t>https://www.utmb.edu/policies_and_procedures/IHOP/Supporting_Documents/IHOP%20-%2009.13.15%20-%20Serological%20Testing%20for%20 </a:t>
            </a:r>
            <a:r>
              <a:rPr lang="en-US" u="sng" spc="-5" dirty="0">
                <a:solidFill>
                  <a:srgbClr val="0563C1"/>
                </a:solidFill>
                <a:uFill>
                  <a:solidFill>
                    <a:srgbClr val="205E9E"/>
                  </a:solidFill>
                </a:uFill>
                <a:hlinkClick r:id="rId4"/>
              </a:rPr>
              <a:t>Syphilis,%20Hepatitis%20B,%20and%20HIV%20during%20Pregnancy%20and%20Delivery%20(</a:t>
            </a:r>
            <a:r>
              <a:rPr lang="en-US" u="sng" spc="-5" dirty="0" err="1">
                <a:solidFill>
                  <a:srgbClr val="0563C1"/>
                </a:solidFill>
                <a:uFill>
                  <a:solidFill>
                    <a:srgbClr val="205E9E"/>
                  </a:solidFill>
                </a:uFill>
                <a:hlinkClick r:id="rId4"/>
              </a:rPr>
              <a:t>HBsAg_Screening</a:t>
            </a:r>
            <a:r>
              <a:rPr lang="en-US" u="sng" spc="-5" dirty="0">
                <a:solidFill>
                  <a:srgbClr val="0563C1"/>
                </a:solidFill>
                <a:uFill>
                  <a:solidFill>
                    <a:srgbClr val="205E9E"/>
                  </a:solidFill>
                </a:uFill>
                <a:hlinkClick r:id="rId4"/>
              </a:rPr>
              <a:t>).pd</a:t>
            </a:r>
            <a:r>
              <a:rPr lang="en-US" spc="-5" dirty="0">
                <a:solidFill>
                  <a:schemeClr val="bg1">
                    <a:lumMod val="65000"/>
                  </a:schemeClr>
                </a:solidFill>
                <a:hlinkClick r:id="rId4"/>
              </a:rPr>
              <a:t>f</a:t>
            </a:r>
            <a:r>
              <a:rPr lang="en-US" spc="-5" dirty="0">
                <a:solidFill>
                  <a:schemeClr val="bg1">
                    <a:lumMod val="65000"/>
                  </a:schemeClr>
                </a:solidFill>
              </a:rPr>
              <a:t>.</a:t>
            </a:r>
            <a:endParaRPr lang="en-US" dirty="0">
              <a:solidFill>
                <a:schemeClr val="bg1">
                  <a:lumMod val="65000"/>
                </a:schemeClr>
              </a:solidFill>
            </a:endParaRPr>
          </a:p>
          <a:p>
            <a:endParaRPr lang="en-US" dirty="0"/>
          </a:p>
        </p:txBody>
      </p:sp>
    </p:spTree>
    <p:extLst>
      <p:ext uri="{BB962C8B-B14F-4D97-AF65-F5344CB8AC3E}">
        <p14:creationId xmlns:p14="http://schemas.microsoft.com/office/powerpoint/2010/main" val="191459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2-1 Title">
            <a:extLst>
              <a:ext uri="{FF2B5EF4-FFF2-40B4-BE49-F238E27FC236}">
                <a16:creationId xmlns:a16="http://schemas.microsoft.com/office/drawing/2014/main" id="{8CB9BE85-3B37-BA4A-920F-0CAB84FDCF72}"/>
              </a:ext>
            </a:extLst>
          </p:cNvPr>
          <p:cNvSpPr>
            <a:spLocks noGrp="1"/>
          </p:cNvSpPr>
          <p:nvPr>
            <p:ph type="title"/>
          </p:nvPr>
        </p:nvSpPr>
        <p:spPr/>
        <p:txBody>
          <a:bodyPr/>
          <a:lstStyle/>
          <a:p>
            <a:r>
              <a:rPr lang="en-US" dirty="0"/>
              <a:t>Figure 2-1. Typical serologic course of hepatitis A virus infection and recovery</a:t>
            </a:r>
          </a:p>
        </p:txBody>
      </p:sp>
      <p:pic>
        <p:nvPicPr>
          <p:cNvPr id="5" name="Figure 2-1" descr="Figure 2-1 illustrates the typical serologic course of hepatitis A virus infection and recovery. Anti-HAV IgM, the marker for recent HAV exposure, is detectable in blood by 4 weeks after exposure and persists for about 8 weeks before declining to undetectable levels by 24 weeks post exposure. Anti-HAV IgG, the marker of previous HAV infection or immunity, appears a few weeks after anti-HAV IgM and is detectable for the duration of one's life. HAV RNA is detectable as early as 1-2 weeks post HAV exposure.">
            <a:extLst>
              <a:ext uri="{FF2B5EF4-FFF2-40B4-BE49-F238E27FC236}">
                <a16:creationId xmlns:a16="http://schemas.microsoft.com/office/drawing/2014/main" id="{C2CFCF46-6D9F-8B4B-8DCA-7C57F09D9F34}"/>
              </a:ext>
            </a:extLst>
          </p:cNvPr>
          <p:cNvPicPr>
            <a:picLocks noChangeAspect="1"/>
          </p:cNvPicPr>
          <p:nvPr/>
        </p:nvPicPr>
        <p:blipFill rotWithShape="1">
          <a:blip r:embed="rId3"/>
          <a:srcRect l="1115" t="1579" r="1199" b="1472"/>
          <a:stretch/>
        </p:blipFill>
        <p:spPr>
          <a:xfrm>
            <a:off x="2803020" y="1760434"/>
            <a:ext cx="6580261" cy="4281443"/>
          </a:xfrm>
          <a:prstGeom prst="rect">
            <a:avLst/>
          </a:prstGeom>
          <a:ln>
            <a:noFill/>
          </a:ln>
        </p:spPr>
      </p:pic>
      <p:sp>
        <p:nvSpPr>
          <p:cNvPr id="3" name="Figurer 2-1 Footnotes ">
            <a:extLst>
              <a:ext uri="{FF2B5EF4-FFF2-40B4-BE49-F238E27FC236}">
                <a16:creationId xmlns:a16="http://schemas.microsoft.com/office/drawing/2014/main" id="{3DE8BD5F-DEF9-7146-AECF-A5EA1EAF873D}"/>
              </a:ext>
            </a:extLst>
          </p:cNvPr>
          <p:cNvSpPr>
            <a:spLocks noGrp="1"/>
          </p:cNvSpPr>
          <p:nvPr>
            <p:ph type="body" idx="1"/>
          </p:nvPr>
        </p:nvSpPr>
        <p:spPr>
          <a:xfrm>
            <a:off x="3252827" y="6261904"/>
            <a:ext cx="3611361" cy="231492"/>
          </a:xfrm>
        </p:spPr>
        <p:txBody>
          <a:bodyPr/>
          <a:lstStyle/>
          <a:p>
            <a:r>
              <a:rPr lang="en-US" dirty="0">
                <a:solidFill>
                  <a:srgbClr val="595959"/>
                </a:solidFill>
              </a:rPr>
              <a:t>Figure obtained from </a:t>
            </a:r>
            <a:r>
              <a:rPr lang="en-US" u="sng" dirty="0">
                <a:solidFill>
                  <a:schemeClr val="bg1">
                    <a:lumMod val="65000"/>
                  </a:schemeClr>
                </a:solidFill>
                <a:hlinkClick r:id="rId4"/>
              </a:rPr>
              <a:t>https://</a:t>
            </a:r>
            <a:r>
              <a:rPr lang="en-US" u="sng" dirty="0" err="1">
                <a:solidFill>
                  <a:schemeClr val="bg1">
                    <a:lumMod val="65000"/>
                  </a:schemeClr>
                </a:solidFill>
                <a:hlinkClick r:id="rId4"/>
              </a:rPr>
              <a:t>www.cdc.gov</a:t>
            </a:r>
            <a:r>
              <a:rPr lang="en-US" u="sng" dirty="0">
                <a:solidFill>
                  <a:schemeClr val="bg1">
                    <a:lumMod val="65000"/>
                  </a:schemeClr>
                </a:solidFill>
                <a:hlinkClick r:id="rId4"/>
              </a:rPr>
              <a:t>/</a:t>
            </a:r>
            <a:r>
              <a:rPr lang="en-US" u="sng" dirty="0" err="1">
                <a:solidFill>
                  <a:schemeClr val="bg1">
                    <a:lumMod val="65000"/>
                  </a:schemeClr>
                </a:solidFill>
                <a:hlinkClick r:id="rId4"/>
              </a:rPr>
              <a:t>mmwr</a:t>
            </a:r>
            <a:r>
              <a:rPr lang="en-US" u="sng" dirty="0">
                <a:solidFill>
                  <a:schemeClr val="bg1">
                    <a:lumMod val="65000"/>
                  </a:schemeClr>
                </a:solidFill>
                <a:hlinkClick r:id="rId4"/>
              </a:rPr>
              <a:t>/pdf/</a:t>
            </a:r>
            <a:r>
              <a:rPr lang="en-US" u="sng" dirty="0" err="1">
                <a:solidFill>
                  <a:schemeClr val="bg1">
                    <a:lumMod val="65000"/>
                  </a:schemeClr>
                </a:solidFill>
                <a:hlinkClick r:id="rId4"/>
              </a:rPr>
              <a:t>rr</a:t>
            </a:r>
            <a:r>
              <a:rPr lang="en-US" u="sng" dirty="0">
                <a:solidFill>
                  <a:schemeClr val="bg1">
                    <a:lumMod val="65000"/>
                  </a:schemeClr>
                </a:solidFill>
                <a:hlinkClick r:id="rId4"/>
              </a:rPr>
              <a:t>/rr5304.pdf</a:t>
            </a:r>
            <a:r>
              <a:rPr lang="en-US" dirty="0">
                <a:solidFill>
                  <a:schemeClr val="bg1">
                    <a:lumMod val="65000"/>
                  </a:schemeClr>
                </a:solidFill>
              </a:rPr>
              <a:t>. </a:t>
            </a:r>
          </a:p>
        </p:txBody>
      </p:sp>
    </p:spTree>
    <p:extLst>
      <p:ext uri="{BB962C8B-B14F-4D97-AF65-F5344CB8AC3E}">
        <p14:creationId xmlns:p14="http://schemas.microsoft.com/office/powerpoint/2010/main" val="137022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2-1 Title">
            <a:extLst>
              <a:ext uri="{FF2B5EF4-FFF2-40B4-BE49-F238E27FC236}">
                <a16:creationId xmlns:a16="http://schemas.microsoft.com/office/drawing/2014/main" id="{D4ED4732-DBA5-3B4A-BBF4-931002F326E8}"/>
              </a:ext>
            </a:extLst>
          </p:cNvPr>
          <p:cNvSpPr>
            <a:spLocks noGrp="1"/>
          </p:cNvSpPr>
          <p:nvPr>
            <p:ph type="title"/>
          </p:nvPr>
        </p:nvSpPr>
        <p:spPr/>
        <p:txBody>
          <a:bodyPr/>
          <a:lstStyle/>
          <a:p>
            <a:r>
              <a:rPr lang="en-US" dirty="0"/>
              <a:t>Table 2-1. Interpretation of hepatitis a laboratory results</a:t>
            </a:r>
          </a:p>
        </p:txBody>
      </p:sp>
      <p:graphicFrame>
        <p:nvGraphicFramePr>
          <p:cNvPr id="6" name="Table 2-1">
            <a:extLst>
              <a:ext uri="{FF2B5EF4-FFF2-40B4-BE49-F238E27FC236}">
                <a16:creationId xmlns:a16="http://schemas.microsoft.com/office/drawing/2014/main" id="{714A1E9C-9299-5040-B3AD-950141777270}"/>
              </a:ext>
            </a:extLst>
          </p:cNvPr>
          <p:cNvGraphicFramePr>
            <a:graphicFrameLocks noGrp="1"/>
          </p:cNvGraphicFramePr>
          <p:nvPr>
            <p:extLst>
              <p:ext uri="{D42A27DB-BD31-4B8C-83A1-F6EECF244321}">
                <p14:modId xmlns:p14="http://schemas.microsoft.com/office/powerpoint/2010/main" val="1051673705"/>
              </p:ext>
            </p:extLst>
          </p:nvPr>
        </p:nvGraphicFramePr>
        <p:xfrm>
          <a:off x="1775361" y="1690688"/>
          <a:ext cx="8641278" cy="2950845"/>
        </p:xfrm>
        <a:graphic>
          <a:graphicData uri="http://schemas.openxmlformats.org/drawingml/2006/table">
            <a:tbl>
              <a:tblPr firstRow="1" bandRow="1">
                <a:solidFill>
                  <a:srgbClr val="FFFFFF">
                    <a:alpha val="9804"/>
                  </a:srgbClr>
                </a:solidFill>
                <a:effectLst>
                  <a:outerShdw blurRad="184348" sx="102000" sy="102000" algn="ctr" rotWithShape="0">
                    <a:prstClr val="black">
                      <a:alpha val="10166"/>
                    </a:prstClr>
                  </a:outerShdw>
                </a:effectLst>
                <a:tableStyleId>{2D5ABB26-0587-4C30-8999-92F81FD0307C}</a:tableStyleId>
              </a:tblPr>
              <a:tblGrid>
                <a:gridCol w="2880426">
                  <a:extLst>
                    <a:ext uri="{9D8B030D-6E8A-4147-A177-3AD203B41FA5}">
                      <a16:colId xmlns:a16="http://schemas.microsoft.com/office/drawing/2014/main" val="20000"/>
                    </a:ext>
                  </a:extLst>
                </a:gridCol>
                <a:gridCol w="2880426">
                  <a:extLst>
                    <a:ext uri="{9D8B030D-6E8A-4147-A177-3AD203B41FA5}">
                      <a16:colId xmlns:a16="http://schemas.microsoft.com/office/drawing/2014/main" val="20001"/>
                    </a:ext>
                  </a:extLst>
                </a:gridCol>
                <a:gridCol w="2880426">
                  <a:extLst>
                    <a:ext uri="{9D8B030D-6E8A-4147-A177-3AD203B41FA5}">
                      <a16:colId xmlns:a16="http://schemas.microsoft.com/office/drawing/2014/main" val="20002"/>
                    </a:ext>
                  </a:extLst>
                </a:gridCol>
              </a:tblGrid>
              <a:tr h="331470">
                <a:tc>
                  <a:txBody>
                    <a:bodyPr/>
                    <a:lstStyle/>
                    <a:p>
                      <a:pPr marL="57150" algn="l">
                        <a:lnSpc>
                          <a:spcPct val="100000"/>
                        </a:lnSpc>
                        <a:spcBef>
                          <a:spcPts val="760"/>
                        </a:spcBef>
                      </a:pPr>
                      <a:r>
                        <a:rPr lang="en-US" sz="1400" b="1" i="0" spc="5" dirty="0">
                          <a:solidFill>
                            <a:srgbClr val="FFFFFF"/>
                          </a:solidFill>
                          <a:latin typeface="Calibri" panose="020F0502020204030204" pitchFamily="34" charset="0"/>
                          <a:cs typeface="Calibri" panose="020F0502020204030204" pitchFamily="34" charset="0"/>
                        </a:rPr>
                        <a:t>Total anti-HAV</a:t>
                      </a:r>
                      <a:endParaRPr sz="140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solidFill>
                      <a:srgbClr val="005E6D"/>
                    </a:solidFill>
                  </a:tcPr>
                </a:tc>
                <a:tc>
                  <a:txBody>
                    <a:bodyPr/>
                    <a:lstStyle/>
                    <a:p>
                      <a:pPr marL="57150" marR="111125" algn="l" defTabSz="914400" rtl="0" eaLnBrk="1" latinLnBrk="0" hangingPunct="1">
                        <a:lnSpc>
                          <a:spcPct val="100000"/>
                        </a:lnSpc>
                        <a:spcBef>
                          <a:spcPts val="760"/>
                        </a:spcBef>
                      </a:pPr>
                      <a:r>
                        <a:rPr lang="en-US" sz="1400" b="1" i="0" kern="1200" spc="5" dirty="0">
                          <a:solidFill>
                            <a:srgbClr val="FFFFFF"/>
                          </a:solidFill>
                          <a:latin typeface="Calibri" panose="020F0502020204030204" pitchFamily="34" charset="0"/>
                          <a:ea typeface="+mn-ea"/>
                          <a:cs typeface="Calibri" panose="020F0502020204030204" pitchFamily="34" charset="0"/>
                        </a:rPr>
                        <a:t>Anti-HAV IgM</a:t>
                      </a:r>
                      <a:endParaRPr sz="1400" b="1" i="0" kern="1200" spc="5" dirty="0">
                        <a:solidFill>
                          <a:srgbClr val="FFFFFF"/>
                        </a:solidFill>
                        <a:latin typeface="Calibri" panose="020F0502020204030204" pitchFamily="34" charset="0"/>
                        <a:ea typeface="+mn-ea"/>
                        <a:cs typeface="Calibri" panose="020F0502020204030204" pitchFamily="34" charset="0"/>
                      </a:endParaRPr>
                    </a:p>
                  </a:txBody>
                  <a:tcPr marL="0" marR="0" marT="0" marB="0" anchor="ctr">
                    <a:lnL w="6350">
                      <a:solidFill>
                        <a:srgbClr val="FFFFFF"/>
                      </a:solidFill>
                      <a:prstDash val="solid"/>
                    </a:lnL>
                    <a:lnR w="6350">
                      <a:solidFill>
                        <a:srgbClr val="FFFFFF"/>
                      </a:solidFill>
                      <a:prstDash val="solid"/>
                    </a:lnR>
                    <a:solidFill>
                      <a:srgbClr val="005E6D"/>
                    </a:solidFill>
                  </a:tcPr>
                </a:tc>
                <a:tc>
                  <a:txBody>
                    <a:bodyPr/>
                    <a:lstStyle/>
                    <a:p>
                      <a:pPr marL="57150">
                        <a:lnSpc>
                          <a:spcPct val="100000"/>
                        </a:lnSpc>
                        <a:spcBef>
                          <a:spcPts val="760"/>
                        </a:spcBef>
                      </a:pPr>
                      <a:r>
                        <a:rPr lang="en-US" sz="1400" b="1" i="0" spc="10" dirty="0">
                          <a:solidFill>
                            <a:srgbClr val="FFFFFF"/>
                          </a:solidFill>
                          <a:latin typeface="Calibri" panose="020F0502020204030204" pitchFamily="34" charset="0"/>
                          <a:cs typeface="Calibri" panose="020F0502020204030204" pitchFamily="34" charset="0"/>
                        </a:rPr>
                        <a:t>Interpretation*</a:t>
                      </a:r>
                      <a:endParaRPr sz="1400" b="1" i="0" dirty="0">
                        <a:latin typeface="Calibri" panose="020F0502020204030204" pitchFamily="34" charset="0"/>
                        <a:cs typeface="Calibri" panose="020F0502020204030204" pitchFamily="34" charset="0"/>
                      </a:endParaRPr>
                    </a:p>
                  </a:txBody>
                  <a:tcPr marL="0" marR="0" marT="0" marB="0" anchor="ctr">
                    <a:lnL w="6350">
                      <a:solidFill>
                        <a:srgbClr val="FFFFFF"/>
                      </a:solidFill>
                      <a:prstDash val="solid"/>
                    </a:lnL>
                    <a:solidFill>
                      <a:srgbClr val="005E6D"/>
                    </a:solidFill>
                  </a:tcPr>
                </a:tc>
                <a:extLst>
                  <a:ext uri="{0D108BD9-81ED-4DB2-BD59-A6C34878D82A}">
                    <a16:rowId xmlns:a16="http://schemas.microsoft.com/office/drawing/2014/main" val="10000"/>
                  </a:ext>
                </a:extLst>
              </a:tr>
              <a:tr h="523875">
                <a:tc>
                  <a:txBody>
                    <a:bodyPr/>
                    <a:lstStyle/>
                    <a:p>
                      <a:pPr marL="91440" algn="l">
                        <a:lnSpc>
                          <a:spcPct val="100000"/>
                        </a:lnSpc>
                        <a:spcBef>
                          <a:spcPts val="530"/>
                        </a:spcBef>
                      </a:pPr>
                      <a:r>
                        <a:rPr lang="en-US" sz="1100" b="0" i="0" dirty="0">
                          <a:solidFill>
                            <a:srgbClr val="231F20"/>
                          </a:solidFill>
                          <a:latin typeface="Calibri" panose="020F0502020204030204" pitchFamily="34" charset="0"/>
                          <a:cs typeface="Calibri" panose="020F0502020204030204" pitchFamily="34" charset="0"/>
                        </a:rPr>
                        <a:t>Positive</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B w="6350">
                      <a:solidFill>
                        <a:srgbClr val="005E6D"/>
                      </a:solidFill>
                      <a:prstDash val="solid"/>
                    </a:lnB>
                    <a:solidFill>
                      <a:srgbClr val="FFFFFF"/>
                    </a:solidFill>
                  </a:tcPr>
                </a:tc>
                <a:tc>
                  <a:txBody>
                    <a:bodyPr/>
                    <a:lstStyle/>
                    <a:p>
                      <a:pPr marL="91440" algn="l">
                        <a:lnSpc>
                          <a:spcPct val="100000"/>
                        </a:lnSpc>
                        <a:spcBef>
                          <a:spcPts val="530"/>
                        </a:spcBef>
                      </a:pPr>
                      <a:r>
                        <a:rPr lang="en-US" sz="1100" b="0" i="0" spc="5" dirty="0">
                          <a:solidFill>
                            <a:srgbClr val="231F20"/>
                          </a:solidFill>
                          <a:latin typeface="Calibri" panose="020F0502020204030204" pitchFamily="34" charset="0"/>
                          <a:cs typeface="Calibri" panose="020F0502020204030204" pitchFamily="34" charset="0"/>
                        </a:rPr>
                        <a:t>Positive</a:t>
                      </a:r>
                      <a:endParaRPr sz="110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6350">
                      <a:solidFill>
                        <a:srgbClr val="005E6D"/>
                      </a:solidFill>
                      <a:prstDash val="solid"/>
                    </a:lnR>
                    <a:lnB w="6350">
                      <a:solidFill>
                        <a:srgbClr val="005E6D"/>
                      </a:solidFill>
                      <a:prstDash val="solid"/>
                    </a:lnB>
                    <a:solidFill>
                      <a:srgbClr val="FFFFFF"/>
                    </a:solidFill>
                  </a:tcPr>
                </a:tc>
                <a:tc>
                  <a:txBody>
                    <a:bodyPr/>
                    <a:lstStyle/>
                    <a:p>
                      <a:pPr marL="91440" algn="l">
                        <a:lnSpc>
                          <a:spcPct val="100000"/>
                        </a:lnSpc>
                        <a:spcBef>
                          <a:spcPts val="530"/>
                        </a:spcBef>
                      </a:pPr>
                      <a:r>
                        <a:rPr lang="en-US" sz="1100" b="0" i="0" spc="5" dirty="0">
                          <a:solidFill>
                            <a:srgbClr val="231F20"/>
                          </a:solidFill>
                          <a:latin typeface="Calibri" panose="020F0502020204030204" pitchFamily="34" charset="0"/>
                          <a:cs typeface="Calibri" panose="020F0502020204030204" pitchFamily="34" charset="0"/>
                        </a:rPr>
                        <a:t>Current infection, recent infection, or recent vaccination</a:t>
                      </a:r>
                      <a:endParaRPr sz="110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B w="6350">
                      <a:solidFill>
                        <a:srgbClr val="005E6D"/>
                      </a:solidFill>
                      <a:prstDash val="solid"/>
                    </a:lnB>
                    <a:solidFill>
                      <a:srgbClr val="FFFFFF"/>
                    </a:solidFill>
                  </a:tcPr>
                </a:tc>
                <a:extLst>
                  <a:ext uri="{0D108BD9-81ED-4DB2-BD59-A6C34878D82A}">
                    <a16:rowId xmlns:a16="http://schemas.microsoft.com/office/drawing/2014/main" val="10001"/>
                  </a:ext>
                </a:extLst>
              </a:tr>
              <a:tr h="523875">
                <a:tc>
                  <a:txBody>
                    <a:bodyPr/>
                    <a:lstStyle/>
                    <a:p>
                      <a:pPr marL="91440" marR="223520" algn="l">
                        <a:lnSpc>
                          <a:spcPts val="1000"/>
                        </a:lnSpc>
                        <a:spcBef>
                          <a:spcPts val="484"/>
                        </a:spcBef>
                      </a:pPr>
                      <a:r>
                        <a:rPr lang="en-US" sz="1100" b="0" i="0" spc="5" dirty="0">
                          <a:solidFill>
                            <a:srgbClr val="231F20"/>
                          </a:solidFill>
                          <a:latin typeface="Calibri" panose="020F0502020204030204" pitchFamily="34" charset="0"/>
                          <a:cs typeface="Calibri" panose="020F0502020204030204" pitchFamily="34" charset="0"/>
                        </a:rPr>
                        <a:t>Positive </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algn="l">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Not done </a:t>
                      </a:r>
                      <a:endParaRPr sz="110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algn="l">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Previous infection or current infection; cannot differentiate recent from remote infection or prior vaccination </a:t>
                      </a:r>
                      <a:endParaRPr sz="110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523875">
                <a:tc>
                  <a:txBody>
                    <a:bodyPr/>
                    <a:lstStyle/>
                    <a:p>
                      <a:pPr marL="91440" marR="223520" algn="l">
                        <a:lnSpc>
                          <a:spcPts val="1000"/>
                        </a:lnSpc>
                        <a:spcBef>
                          <a:spcPts val="484"/>
                        </a:spcBef>
                      </a:pPr>
                      <a:r>
                        <a:rPr lang="en-US" sz="1100" b="0" i="0" spc="5" dirty="0">
                          <a:solidFill>
                            <a:srgbClr val="231F20"/>
                          </a:solidFill>
                          <a:latin typeface="Calibri" panose="020F0502020204030204" pitchFamily="34" charset="0"/>
                          <a:cs typeface="Calibri" panose="020F0502020204030204" pitchFamily="34" charset="0"/>
                        </a:rPr>
                        <a:t>Positive </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marR="459105" algn="l">
                        <a:lnSpc>
                          <a:spcPts val="1000"/>
                        </a:lnSpc>
                        <a:spcBef>
                          <a:spcPts val="484"/>
                        </a:spcBef>
                      </a:pPr>
                      <a:r>
                        <a:rPr lang="en-US" sz="1100" b="0" i="0" dirty="0">
                          <a:solidFill>
                            <a:srgbClr val="231F20"/>
                          </a:solidFill>
                          <a:latin typeface="Calibri" panose="020F0502020204030204" pitchFamily="34" charset="0"/>
                          <a:cs typeface="Calibri" panose="020F0502020204030204" pitchFamily="34" charset="0"/>
                        </a:rPr>
                        <a:t>Negative </a:t>
                      </a:r>
                      <a:endParaRPr sz="110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algn="l">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Previous infection or vaccination </a:t>
                      </a:r>
                      <a:endParaRPr sz="110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3"/>
                  </a:ext>
                </a:extLst>
              </a:tr>
              <a:tr h="523875">
                <a:tc>
                  <a:txBody>
                    <a:bodyPr/>
                    <a:lstStyle/>
                    <a:p>
                      <a:pPr marL="91440" marR="223520" algn="l">
                        <a:lnSpc>
                          <a:spcPts val="1000"/>
                        </a:lnSpc>
                        <a:spcBef>
                          <a:spcPts val="484"/>
                        </a:spcBef>
                      </a:pPr>
                      <a:r>
                        <a:rPr lang="en-US" sz="1100" b="0" i="0" dirty="0">
                          <a:solidFill>
                            <a:srgbClr val="231F20"/>
                          </a:solidFill>
                          <a:latin typeface="Calibri" panose="020F0502020204030204" pitchFamily="34" charset="0"/>
                          <a:cs typeface="Calibri" panose="020F0502020204030204" pitchFamily="34" charset="0"/>
                        </a:rPr>
                        <a:t>Negative </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algn="l">
                        <a:lnSpc>
                          <a:spcPct val="100000"/>
                        </a:lnSpc>
                        <a:spcBef>
                          <a:spcPts val="885"/>
                        </a:spcBef>
                      </a:pPr>
                      <a:r>
                        <a:rPr lang="en-US" sz="1100" b="0" i="0" dirty="0">
                          <a:solidFill>
                            <a:srgbClr val="231F20"/>
                          </a:solidFill>
                          <a:latin typeface="Calibri" panose="020F0502020204030204" pitchFamily="34" charset="0"/>
                          <a:cs typeface="Calibri" panose="020F0502020204030204" pitchFamily="34" charset="0"/>
                        </a:rPr>
                        <a:t>Negative </a:t>
                      </a:r>
                      <a:endParaRPr sz="110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6350">
                      <a:solidFill>
                        <a:srgbClr val="005E6D"/>
                      </a:solidFill>
                      <a:prstDash val="solid"/>
                    </a:lnR>
                    <a:lnT w="6350">
                      <a:solidFill>
                        <a:srgbClr val="005E6D"/>
                      </a:solidFill>
                      <a:prstDash val="solid"/>
                    </a:lnT>
                    <a:lnB w="6350">
                      <a:solidFill>
                        <a:srgbClr val="005E6D"/>
                      </a:solidFill>
                      <a:prstDash val="solid"/>
                    </a:lnB>
                    <a:solidFill>
                      <a:srgbClr val="FFFFFF"/>
                    </a:solidFill>
                  </a:tcPr>
                </a:tc>
                <a:tc>
                  <a:txBody>
                    <a:bodyPr/>
                    <a:lstStyle/>
                    <a:p>
                      <a:pPr marL="91440" algn="l">
                        <a:lnSpc>
                          <a:spcPct val="100000"/>
                        </a:lnSpc>
                        <a:spcBef>
                          <a:spcPts val="885"/>
                        </a:spcBef>
                      </a:pPr>
                      <a:r>
                        <a:rPr lang="en-US" sz="1100" b="0" i="0" spc="5" dirty="0">
                          <a:solidFill>
                            <a:srgbClr val="231F20"/>
                          </a:solidFill>
                          <a:latin typeface="Calibri" panose="020F0502020204030204" pitchFamily="34" charset="0"/>
                          <a:cs typeface="Calibri" panose="020F0502020204030204" pitchFamily="34" charset="0"/>
                        </a:rPr>
                        <a:t>Not infected (i.e. susceptible)</a:t>
                      </a:r>
                      <a:endParaRPr sz="110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4"/>
                  </a:ext>
                </a:extLst>
              </a:tr>
              <a:tr h="523875">
                <a:tc>
                  <a:txBody>
                    <a:bodyPr/>
                    <a:lstStyle/>
                    <a:p>
                      <a:pPr marL="91440" marR="217804" algn="l">
                        <a:lnSpc>
                          <a:spcPts val="1000"/>
                        </a:lnSpc>
                        <a:spcBef>
                          <a:spcPts val="484"/>
                        </a:spcBef>
                      </a:pPr>
                      <a:r>
                        <a:rPr lang="en-US" sz="1100" b="0" i="0" spc="5" dirty="0">
                          <a:solidFill>
                            <a:srgbClr val="231F20"/>
                          </a:solidFill>
                          <a:latin typeface="Calibri" panose="020F0502020204030204" pitchFamily="34" charset="0"/>
                          <a:cs typeface="Calibri" panose="020F0502020204030204" pitchFamily="34" charset="0"/>
                        </a:rPr>
                        <a:t>Not done or negative </a:t>
                      </a:r>
                      <a:endParaRPr sz="110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12700" cap="flat" cmpd="sng" algn="ctr">
                      <a:noFill/>
                      <a:prstDash val="solid"/>
                      <a:round/>
                      <a:headEnd type="none" w="med" len="med"/>
                      <a:tailEnd type="none" w="med" len="med"/>
                    </a:lnB>
                    <a:solidFill>
                      <a:srgbClr val="FFFFFF"/>
                    </a:solidFill>
                  </a:tcPr>
                </a:tc>
                <a:tc>
                  <a:txBody>
                    <a:bodyPr/>
                    <a:lstStyle/>
                    <a:p>
                      <a:pPr marL="91440" marR="459105" algn="l">
                        <a:lnSpc>
                          <a:spcPts val="1000"/>
                        </a:lnSpc>
                        <a:spcBef>
                          <a:spcPts val="484"/>
                        </a:spcBef>
                      </a:pPr>
                      <a:r>
                        <a:rPr lang="en-US" sz="1100" b="0" i="0" dirty="0">
                          <a:solidFill>
                            <a:srgbClr val="231F20"/>
                          </a:solidFill>
                          <a:latin typeface="Calibri" panose="020F0502020204030204" pitchFamily="34" charset="0"/>
                          <a:cs typeface="Calibri" panose="020F0502020204030204" pitchFamily="34" charset="0"/>
                        </a:rPr>
                        <a:t>Positive </a:t>
                      </a:r>
                      <a:endParaRPr sz="110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6350">
                      <a:solidFill>
                        <a:srgbClr val="005E6D"/>
                      </a:solidFill>
                      <a:prstDash val="solid"/>
                    </a:lnR>
                    <a:lnT w="6350">
                      <a:solidFill>
                        <a:srgbClr val="005E6D"/>
                      </a:solidFill>
                      <a:prstDash val="solid"/>
                    </a:lnT>
                    <a:lnB w="12700" cap="flat" cmpd="sng" algn="ctr">
                      <a:noFill/>
                      <a:prstDash val="solid"/>
                      <a:round/>
                      <a:headEnd type="none" w="med" len="med"/>
                      <a:tailEnd type="none" w="med" len="med"/>
                    </a:lnB>
                    <a:solidFill>
                      <a:srgbClr val="FFFFFF"/>
                    </a:solidFill>
                  </a:tcPr>
                </a:tc>
                <a:tc>
                  <a:txBody>
                    <a:bodyPr/>
                    <a:lstStyle/>
                    <a:p>
                      <a:pPr marL="91440" marR="244475" algn="l">
                        <a:lnSpc>
                          <a:spcPts val="1000"/>
                        </a:lnSpc>
                        <a:spcBef>
                          <a:spcPts val="484"/>
                        </a:spcBef>
                      </a:pPr>
                      <a:r>
                        <a:rPr lang="en-US" sz="1100" b="0" i="0" dirty="0">
                          <a:solidFill>
                            <a:srgbClr val="231F20"/>
                          </a:solidFill>
                          <a:latin typeface="Calibri" panose="020F0502020204030204" pitchFamily="34" charset="0"/>
                          <a:cs typeface="Calibri" panose="020F0502020204030204" pitchFamily="34" charset="0"/>
                        </a:rPr>
                        <a:t>Current infection or false-positivity/cross-reactivity</a:t>
                      </a:r>
                      <a:endParaRPr sz="110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T w="6350">
                      <a:solidFill>
                        <a:srgbClr val="005E6D"/>
                      </a:solidFill>
                      <a:prstDash val="soli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3" name="Table 2-1 Footnotes">
            <a:extLst>
              <a:ext uri="{FF2B5EF4-FFF2-40B4-BE49-F238E27FC236}">
                <a16:creationId xmlns:a16="http://schemas.microsoft.com/office/drawing/2014/main" id="{0E8A3205-B157-4E44-A48C-2E3118989738}"/>
              </a:ext>
            </a:extLst>
          </p:cNvPr>
          <p:cNvSpPr>
            <a:spLocks noGrp="1"/>
          </p:cNvSpPr>
          <p:nvPr>
            <p:ph type="body" idx="1"/>
          </p:nvPr>
        </p:nvSpPr>
        <p:spPr>
          <a:xfrm>
            <a:off x="1713358" y="5089154"/>
            <a:ext cx="8703281" cy="979685"/>
          </a:xfrm>
        </p:spPr>
        <p:txBody>
          <a:bodyPr/>
          <a:lstStyle/>
          <a:p>
            <a:r>
              <a:rPr lang="en-US" dirty="0">
                <a:solidFill>
                  <a:srgbClr val="595959"/>
                </a:solidFill>
              </a:rPr>
              <a:t>*Ingestion of high levels of biotin can significantly interfere with certain commonly used biotinylated immunoassays, such as those used to detect anti-HAV, and cause false-positive or false-negative laboratory test results. Currently, the US Food and Drug Administration (FDA) is investigating thresholds associated with false-positive and false-negative tests. </a:t>
            </a:r>
            <a:br>
              <a:rPr lang="en-US" dirty="0">
                <a:solidFill>
                  <a:srgbClr val="595959"/>
                </a:solidFill>
              </a:rPr>
            </a:br>
            <a:r>
              <a:rPr lang="en-US" dirty="0">
                <a:solidFill>
                  <a:srgbClr val="595959"/>
                </a:solidFill>
              </a:rPr>
              <a:t>This section will be updated as more information becomes available. </a:t>
            </a:r>
            <a:br>
              <a:rPr lang="en-US" dirty="0">
                <a:solidFill>
                  <a:schemeClr val="bg1">
                    <a:lumMod val="65000"/>
                  </a:schemeClr>
                </a:solidFill>
              </a:rPr>
            </a:br>
            <a:br>
              <a:rPr lang="en-US" dirty="0">
                <a:solidFill>
                  <a:srgbClr val="595959"/>
                </a:solidFill>
              </a:rPr>
            </a:br>
            <a:r>
              <a:rPr lang="en-US" dirty="0">
                <a:solidFill>
                  <a:srgbClr val="595959"/>
                </a:solidFill>
              </a:rPr>
              <a:t>Source: </a:t>
            </a:r>
            <a:r>
              <a:rPr lang="en-US" u="sng" dirty="0">
                <a:solidFill>
                  <a:schemeClr val="bg1">
                    <a:lumMod val="65000"/>
                  </a:schemeClr>
                </a:solidFill>
                <a:hlinkClick r:id="rId2"/>
              </a:rPr>
              <a:t>https://</a:t>
            </a:r>
            <a:r>
              <a:rPr lang="en-US" u="sng" dirty="0" err="1">
                <a:solidFill>
                  <a:schemeClr val="bg1">
                    <a:lumMod val="65000"/>
                  </a:schemeClr>
                </a:solidFill>
                <a:hlinkClick r:id="rId2"/>
              </a:rPr>
              <a:t>www.fda.gov</a:t>
            </a:r>
            <a:r>
              <a:rPr lang="en-US" u="sng" dirty="0">
                <a:solidFill>
                  <a:schemeClr val="bg1">
                    <a:lumMod val="65000"/>
                  </a:schemeClr>
                </a:solidFill>
                <a:hlinkClick r:id="rId2"/>
              </a:rPr>
              <a:t>/medical-devices/safety-communications/update-fda-warns-biotin-may-interfere-lab-tests-fda-safety-communication</a:t>
            </a:r>
            <a:r>
              <a:rPr lang="en-US" dirty="0">
                <a:solidFill>
                  <a:schemeClr val="bg1">
                    <a:lumMod val="65000"/>
                  </a:schemeClr>
                </a:solidFill>
              </a:rPr>
              <a:t>.</a:t>
            </a:r>
          </a:p>
          <a:p>
            <a:endParaRPr lang="en-US" dirty="0"/>
          </a:p>
        </p:txBody>
      </p:sp>
    </p:spTree>
    <p:extLst>
      <p:ext uri="{BB962C8B-B14F-4D97-AF65-F5344CB8AC3E}">
        <p14:creationId xmlns:p14="http://schemas.microsoft.com/office/powerpoint/2010/main" val="4290066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2-2 Title">
            <a:extLst>
              <a:ext uri="{FF2B5EF4-FFF2-40B4-BE49-F238E27FC236}">
                <a16:creationId xmlns:a16="http://schemas.microsoft.com/office/drawing/2014/main" id="{BBDB46FA-5D25-5E4E-9B1F-B8EB0CB9911A}"/>
              </a:ext>
            </a:extLst>
          </p:cNvPr>
          <p:cNvSpPr>
            <a:spLocks noGrp="1"/>
          </p:cNvSpPr>
          <p:nvPr>
            <p:ph type="title"/>
          </p:nvPr>
        </p:nvSpPr>
        <p:spPr>
          <a:xfrm>
            <a:off x="2219667" y="1013791"/>
            <a:ext cx="7411135" cy="676897"/>
          </a:xfrm>
        </p:spPr>
        <p:txBody>
          <a:bodyPr/>
          <a:lstStyle/>
          <a:p>
            <a:r>
              <a:rPr lang="en-US" dirty="0"/>
              <a:t>Table 2-2. US Centers for Disease Control and Prevention (CDC) and Council of State and Territorial Epidemiologists (CSTE) case definition for hepatitis A, 2019</a:t>
            </a:r>
          </a:p>
        </p:txBody>
      </p:sp>
      <p:graphicFrame>
        <p:nvGraphicFramePr>
          <p:cNvPr id="5" name="Table 2-2">
            <a:extLst>
              <a:ext uri="{FF2B5EF4-FFF2-40B4-BE49-F238E27FC236}">
                <a16:creationId xmlns:a16="http://schemas.microsoft.com/office/drawing/2014/main" id="{A316D7D6-8C5E-214D-B07E-70A5BA5195DF}"/>
              </a:ext>
            </a:extLst>
          </p:cNvPr>
          <p:cNvGraphicFramePr>
            <a:graphicFrameLocks noGrp="1"/>
          </p:cNvGraphicFramePr>
          <p:nvPr>
            <p:extLst>
              <p:ext uri="{D42A27DB-BD31-4B8C-83A1-F6EECF244321}">
                <p14:modId xmlns:p14="http://schemas.microsoft.com/office/powerpoint/2010/main" val="2964893143"/>
              </p:ext>
            </p:extLst>
          </p:nvPr>
        </p:nvGraphicFramePr>
        <p:xfrm>
          <a:off x="1856961" y="1690688"/>
          <a:ext cx="8476488" cy="4183839"/>
        </p:xfrm>
        <a:graphic>
          <a:graphicData uri="http://schemas.openxmlformats.org/drawingml/2006/table">
            <a:tbl>
              <a:tblPr firstRow="1" bandRow="1">
                <a:solidFill>
                  <a:srgbClr val="FFFFFF">
                    <a:alpha val="9804"/>
                  </a:srgbClr>
                </a:solidFill>
                <a:effectLst>
                  <a:outerShdw blurRad="184348" sx="102000" sy="102000" algn="ctr" rotWithShape="0">
                    <a:prstClr val="black">
                      <a:alpha val="10166"/>
                    </a:prstClr>
                  </a:outerShdw>
                </a:effectLst>
                <a:tableStyleId>{2D5ABB26-0587-4C30-8999-92F81FD0307C}</a:tableStyleId>
              </a:tblPr>
              <a:tblGrid>
                <a:gridCol w="4238244">
                  <a:extLst>
                    <a:ext uri="{9D8B030D-6E8A-4147-A177-3AD203B41FA5}">
                      <a16:colId xmlns:a16="http://schemas.microsoft.com/office/drawing/2014/main" val="20000"/>
                    </a:ext>
                  </a:extLst>
                </a:gridCol>
                <a:gridCol w="4238244">
                  <a:extLst>
                    <a:ext uri="{9D8B030D-6E8A-4147-A177-3AD203B41FA5}">
                      <a16:colId xmlns:a16="http://schemas.microsoft.com/office/drawing/2014/main" val="20001"/>
                    </a:ext>
                  </a:extLst>
                </a:gridCol>
              </a:tblGrid>
              <a:tr h="380906">
                <a:tc>
                  <a:txBody>
                    <a:bodyPr/>
                    <a:lstStyle/>
                    <a:p>
                      <a:pPr marL="57150">
                        <a:lnSpc>
                          <a:spcPct val="100000"/>
                        </a:lnSpc>
                        <a:spcBef>
                          <a:spcPts val="760"/>
                        </a:spcBef>
                      </a:pPr>
                      <a:r>
                        <a:rPr lang="en-US" sz="1200" b="1" i="0" spc="5" dirty="0">
                          <a:solidFill>
                            <a:srgbClr val="FFFFFF"/>
                          </a:solidFill>
                          <a:latin typeface="Calibri" panose="020F0502020204030204" pitchFamily="34" charset="0"/>
                          <a:cs typeface="Calibri" panose="020F0502020204030204" pitchFamily="34" charset="0"/>
                        </a:rPr>
                        <a:t>Criteria Type</a:t>
                      </a:r>
                      <a:endParaRPr sz="1200" b="1" i="0" dirty="0">
                        <a:latin typeface="Calibri" panose="020F0502020204030204" pitchFamily="34" charset="0"/>
                        <a:cs typeface="Calibri" panose="020F0502020204030204" pitchFamily="34" charset="0"/>
                      </a:endParaRPr>
                    </a:p>
                  </a:txBody>
                  <a:tcPr marL="0" marR="0" marT="0" marB="0" anchor="ctr">
                    <a:lnR w="6350">
                      <a:solidFill>
                        <a:srgbClr val="FFFFFF"/>
                      </a:solidFill>
                      <a:prstDash val="solid"/>
                    </a:lnR>
                    <a:solidFill>
                      <a:srgbClr val="005E6D"/>
                    </a:solidFill>
                  </a:tcPr>
                </a:tc>
                <a:tc>
                  <a:txBody>
                    <a:bodyPr/>
                    <a:lstStyle/>
                    <a:p>
                      <a:pPr marL="57150" marR="111125" algn="ctr" defTabSz="914400" rtl="0" eaLnBrk="1" latinLnBrk="0" hangingPunct="1">
                        <a:lnSpc>
                          <a:spcPct val="100000"/>
                        </a:lnSpc>
                        <a:spcBef>
                          <a:spcPts val="760"/>
                        </a:spcBef>
                      </a:pPr>
                      <a:r>
                        <a:rPr lang="en-US" sz="1200" b="1" i="0" kern="1200" spc="5" dirty="0">
                          <a:solidFill>
                            <a:srgbClr val="FFFFFF"/>
                          </a:solidFill>
                          <a:latin typeface="Calibri" panose="020F0502020204030204" pitchFamily="34" charset="0"/>
                          <a:ea typeface="+mn-ea"/>
                          <a:cs typeface="Calibri" panose="020F0502020204030204" pitchFamily="34" charset="0"/>
                        </a:rPr>
                        <a:t>Criteria</a:t>
                      </a:r>
                      <a:endParaRPr sz="1200" b="1" i="0" kern="1200" spc="5" dirty="0">
                        <a:solidFill>
                          <a:srgbClr val="FFFFFF"/>
                        </a:solidFill>
                        <a:latin typeface="Calibri" panose="020F0502020204030204" pitchFamily="34" charset="0"/>
                        <a:ea typeface="+mn-ea"/>
                        <a:cs typeface="Calibri" panose="020F0502020204030204" pitchFamily="34" charset="0"/>
                      </a:endParaRPr>
                    </a:p>
                  </a:txBody>
                  <a:tcPr marL="0" marR="0" marB="0" anchor="ctr">
                    <a:lnL w="6350">
                      <a:solidFill>
                        <a:srgbClr val="FFFFFF"/>
                      </a:solidFill>
                      <a:prstDash val="solid"/>
                    </a:lnL>
                    <a:lnR w="6350">
                      <a:solidFill>
                        <a:srgbClr val="FFFFFF"/>
                      </a:solidFill>
                      <a:prstDash val="solid"/>
                    </a:lnR>
                    <a:solidFill>
                      <a:srgbClr val="005E6D"/>
                    </a:solidFill>
                  </a:tcPr>
                </a:tc>
                <a:extLst>
                  <a:ext uri="{0D108BD9-81ED-4DB2-BD59-A6C34878D82A}">
                    <a16:rowId xmlns:a16="http://schemas.microsoft.com/office/drawing/2014/main" val="10000"/>
                  </a:ext>
                </a:extLst>
              </a:tr>
              <a:tr h="1210834">
                <a:tc>
                  <a:txBody>
                    <a:bodyPr/>
                    <a:lstStyle/>
                    <a:p>
                      <a:pPr marL="57150">
                        <a:lnSpc>
                          <a:spcPct val="100000"/>
                        </a:lnSpc>
                        <a:spcBef>
                          <a:spcPts val="530"/>
                        </a:spcBef>
                      </a:pPr>
                      <a:r>
                        <a:rPr lang="en-US" sz="1050" b="0" i="0" dirty="0">
                          <a:solidFill>
                            <a:srgbClr val="231F20"/>
                          </a:solidFill>
                          <a:latin typeface="Calibri" panose="020F0502020204030204" pitchFamily="34" charset="0"/>
                          <a:cs typeface="Calibri" panose="020F0502020204030204" pitchFamily="34" charset="0"/>
                        </a:rPr>
                        <a:t>Clinical</a:t>
                      </a:r>
                      <a:endParaRPr sz="105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B w="6350">
                      <a:solidFill>
                        <a:srgbClr val="005E6D"/>
                      </a:solidFill>
                      <a:prstDash val="solid"/>
                    </a:lnB>
                    <a:solidFill>
                      <a:srgbClr val="FFFFFF"/>
                    </a:solidFill>
                  </a:tcPr>
                </a:tc>
                <a:tc>
                  <a:txBody>
                    <a:bodyPr/>
                    <a:lstStyle/>
                    <a:p>
                      <a:pPr marL="228600" indent="-171450">
                        <a:lnSpc>
                          <a:spcPct val="100000"/>
                        </a:lnSpc>
                        <a:spcBef>
                          <a:spcPts val="530"/>
                        </a:spcBef>
                        <a:buFont typeface="Arial" panose="020B0604020202020204" pitchFamily="34" charset="0"/>
                        <a:buChar char="•"/>
                      </a:pPr>
                      <a:r>
                        <a:rPr lang="en-US" sz="1050" b="0" i="0" spc="5" dirty="0">
                          <a:solidFill>
                            <a:srgbClr val="231F20"/>
                          </a:solidFill>
                          <a:latin typeface="Calibri" panose="020F0502020204030204" pitchFamily="34" charset="0"/>
                          <a:cs typeface="Calibri" panose="020F0502020204030204" pitchFamily="34" charset="0"/>
                        </a:rPr>
                        <a:t>An acute illness with a discrete onset of any sign or symptom consistent with acute viral hepatitis (e.g., fever, headache, malaise, anorexia, nausea, vomiting, diarrhea, abdominal pain, or dark urine) </a:t>
                      </a:r>
                      <a:r>
                        <a:rPr lang="en-US" sz="1050" b="1" i="0" spc="5" dirty="0">
                          <a:solidFill>
                            <a:srgbClr val="231F20"/>
                          </a:solidFill>
                          <a:latin typeface="Calibri" panose="020F0502020204030204" pitchFamily="34" charset="0"/>
                          <a:cs typeface="Calibri" panose="020F0502020204030204" pitchFamily="34" charset="0"/>
                        </a:rPr>
                        <a:t>AND</a:t>
                      </a:r>
                    </a:p>
                    <a:p>
                      <a:pPr marL="228600" indent="-171450">
                        <a:lnSpc>
                          <a:spcPct val="100000"/>
                        </a:lnSpc>
                        <a:spcBef>
                          <a:spcPts val="530"/>
                        </a:spcBef>
                        <a:buFont typeface="Arial" panose="020B0604020202020204" pitchFamily="34" charset="0"/>
                        <a:buChar char="•"/>
                      </a:pPr>
                      <a:r>
                        <a:rPr lang="en-US" sz="1050" b="0" i="0" spc="5" dirty="0">
                          <a:solidFill>
                            <a:srgbClr val="231F20"/>
                          </a:solidFill>
                          <a:latin typeface="Calibri" panose="020F0502020204030204" pitchFamily="34" charset="0"/>
                          <a:cs typeface="Calibri" panose="020F0502020204030204" pitchFamily="34" charset="0"/>
                        </a:rPr>
                        <a:t>Jaundice OR peak elevated total bilirubin levels </a:t>
                      </a:r>
                      <a:r>
                        <a:rPr lang="en-US" sz="1050" b="0" i="0" u="sng" spc="5" dirty="0">
                          <a:solidFill>
                            <a:srgbClr val="231F20"/>
                          </a:solidFill>
                          <a:latin typeface="Calibri" panose="020F0502020204030204" pitchFamily="34" charset="0"/>
                          <a:cs typeface="Calibri" panose="020F0502020204030204" pitchFamily="34" charset="0"/>
                        </a:rPr>
                        <a:t>&gt;3.0</a:t>
                      </a:r>
                      <a:r>
                        <a:rPr lang="en-US" sz="1050" b="0" i="0" u="none" spc="5" dirty="0">
                          <a:solidFill>
                            <a:srgbClr val="231F20"/>
                          </a:solidFill>
                          <a:latin typeface="Calibri" panose="020F0502020204030204" pitchFamily="34" charset="0"/>
                          <a:cs typeface="Calibri" panose="020F0502020204030204" pitchFamily="34" charset="0"/>
                        </a:rPr>
                        <a:t> </a:t>
                      </a:r>
                      <a:r>
                        <a:rPr lang="en-US" sz="1050" b="0" i="0" spc="5" dirty="0">
                          <a:solidFill>
                            <a:srgbClr val="231F20"/>
                          </a:solidFill>
                          <a:latin typeface="Calibri" panose="020F0502020204030204" pitchFamily="34" charset="0"/>
                          <a:cs typeface="Calibri" panose="020F0502020204030204" pitchFamily="34" charset="0"/>
                        </a:rPr>
                        <a:t>mg/dL OR peak elevated serum alanine aminotransferase (ALT)&gt;200 IU/L, </a:t>
                      </a:r>
                      <a:r>
                        <a:rPr lang="en-US" sz="1050" b="1" i="0" spc="5" dirty="0">
                          <a:solidFill>
                            <a:srgbClr val="231F20"/>
                          </a:solidFill>
                          <a:latin typeface="Calibri" panose="020F0502020204030204" pitchFamily="34" charset="0"/>
                          <a:cs typeface="Calibri" panose="020F0502020204030204" pitchFamily="34" charset="0"/>
                        </a:rPr>
                        <a:t>AND</a:t>
                      </a:r>
                      <a:r>
                        <a:rPr lang="en-US" sz="1050" b="0" i="0" spc="5" dirty="0">
                          <a:solidFill>
                            <a:srgbClr val="231F20"/>
                          </a:solidFill>
                          <a:latin typeface="Calibri" panose="020F0502020204030204" pitchFamily="34" charset="0"/>
                          <a:cs typeface="Calibri" panose="020F0502020204030204" pitchFamily="34" charset="0"/>
                        </a:rPr>
                        <a:t> </a:t>
                      </a:r>
                    </a:p>
                    <a:p>
                      <a:pPr marL="228600" indent="-171450">
                        <a:lnSpc>
                          <a:spcPct val="100000"/>
                        </a:lnSpc>
                        <a:spcBef>
                          <a:spcPts val="530"/>
                        </a:spcBef>
                        <a:buFont typeface="Arial" panose="020B0604020202020204" pitchFamily="34" charset="0"/>
                        <a:buChar char="•"/>
                      </a:pPr>
                      <a:r>
                        <a:rPr lang="en-US" sz="1050" b="0" i="0" spc="5" dirty="0">
                          <a:solidFill>
                            <a:srgbClr val="231F20"/>
                          </a:solidFill>
                          <a:latin typeface="Calibri" panose="020F0502020204030204" pitchFamily="34" charset="0"/>
                          <a:cs typeface="Calibri" panose="020F0502020204030204" pitchFamily="34" charset="0"/>
                        </a:rPr>
                        <a:t>The absence of a more likely diagnosis. </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12700" cap="flat" cmpd="sng" algn="ctr">
                      <a:noFill/>
                      <a:prstDash val="solid"/>
                      <a:round/>
                      <a:headEnd type="none" w="med" len="med"/>
                      <a:tailEnd type="none" w="med" len="med"/>
                    </a:lnR>
                    <a:lnB w="6350">
                      <a:solidFill>
                        <a:srgbClr val="005E6D"/>
                      </a:solidFill>
                      <a:prstDash val="solid"/>
                    </a:lnB>
                    <a:solidFill>
                      <a:srgbClr val="FFFFFF"/>
                    </a:solidFill>
                  </a:tcPr>
                </a:tc>
                <a:extLst>
                  <a:ext uri="{0D108BD9-81ED-4DB2-BD59-A6C34878D82A}">
                    <a16:rowId xmlns:a16="http://schemas.microsoft.com/office/drawing/2014/main" val="10001"/>
                  </a:ext>
                </a:extLst>
              </a:tr>
              <a:tr h="746243">
                <a:tc>
                  <a:txBody>
                    <a:bodyPr/>
                    <a:lstStyle/>
                    <a:p>
                      <a:pPr marL="57150" marR="223520">
                        <a:lnSpc>
                          <a:spcPts val="1000"/>
                        </a:lnSpc>
                        <a:spcBef>
                          <a:spcPts val="484"/>
                        </a:spcBef>
                      </a:pPr>
                      <a:r>
                        <a:rPr lang="en-US" sz="1050" b="0" i="0" spc="5" dirty="0">
                          <a:solidFill>
                            <a:srgbClr val="231F20"/>
                          </a:solidFill>
                          <a:latin typeface="Calibri" panose="020F0502020204030204" pitchFamily="34" charset="0"/>
                          <a:cs typeface="Calibri" panose="020F0502020204030204" pitchFamily="34" charset="0"/>
                        </a:rPr>
                        <a:t>Laboratory*</a:t>
                      </a:r>
                      <a:endParaRPr sz="105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a:solidFill>
                        <a:srgbClr val="005E6D"/>
                      </a:solidFill>
                      <a:prstDash val="solid"/>
                    </a:lnB>
                    <a:solidFill>
                      <a:schemeClr val="bg1"/>
                    </a:solidFill>
                  </a:tcPr>
                </a:tc>
                <a:tc>
                  <a:txBody>
                    <a:bodyPr/>
                    <a:lstStyle/>
                    <a:p>
                      <a:pPr marL="228600" indent="-171450">
                        <a:lnSpc>
                          <a:spcPct val="100000"/>
                        </a:lnSpc>
                        <a:spcBef>
                          <a:spcPts val="885"/>
                        </a:spcBef>
                        <a:buFont typeface="Arial" panose="020B0604020202020204" pitchFamily="34" charset="0"/>
                        <a:buChar char="•"/>
                      </a:pPr>
                      <a:r>
                        <a:rPr lang="en-US" sz="1050" b="0" i="0" spc="5" dirty="0">
                          <a:solidFill>
                            <a:srgbClr val="231F20"/>
                          </a:solidFill>
                          <a:latin typeface="Calibri" panose="020F0502020204030204" pitchFamily="34" charset="0"/>
                          <a:cs typeface="Calibri" panose="020F0502020204030204" pitchFamily="34" charset="0"/>
                        </a:rPr>
                        <a:t>Positive IgM hepatitis A virus antibody (anti-HAV IgM) </a:t>
                      </a:r>
                      <a:r>
                        <a:rPr lang="en-US" sz="1050" b="1" i="0" spc="5" dirty="0">
                          <a:solidFill>
                            <a:srgbClr val="231F20"/>
                          </a:solidFill>
                          <a:latin typeface="Calibri" panose="020F0502020204030204" pitchFamily="34" charset="0"/>
                          <a:cs typeface="Calibri" panose="020F0502020204030204" pitchFamily="34" charset="0"/>
                        </a:rPr>
                        <a:t>OR</a:t>
                      </a:r>
                      <a:r>
                        <a:rPr lang="en-US" sz="1050" b="0" i="0" spc="5" dirty="0">
                          <a:solidFill>
                            <a:srgbClr val="231F20"/>
                          </a:solidFill>
                          <a:latin typeface="Calibri" panose="020F0502020204030204" pitchFamily="34" charset="0"/>
                          <a:cs typeface="Calibri" panose="020F0502020204030204" pitchFamily="34" charset="0"/>
                        </a:rPr>
                        <a:t> </a:t>
                      </a:r>
                    </a:p>
                    <a:p>
                      <a:pPr marL="228600" indent="-171450">
                        <a:lnSpc>
                          <a:spcPct val="100000"/>
                        </a:lnSpc>
                        <a:spcBef>
                          <a:spcPts val="885"/>
                        </a:spcBef>
                        <a:buFont typeface="Arial" panose="020B0604020202020204" pitchFamily="34" charset="0"/>
                        <a:buChar char="•"/>
                      </a:pPr>
                      <a:r>
                        <a:rPr lang="en-US" sz="1050" b="0" i="0" spc="5" dirty="0">
                          <a:solidFill>
                            <a:srgbClr val="231F20"/>
                          </a:solidFill>
                          <a:latin typeface="Calibri" panose="020F0502020204030204" pitchFamily="34" charset="0"/>
                          <a:cs typeface="Calibri" panose="020F0502020204030204" pitchFamily="34" charset="0"/>
                        </a:rPr>
                        <a:t>Positive nucleic acid amplification test (NAAT), such as polymerase chain reaction (PCR) or genotyping for HAV </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12700" cap="flat" cmpd="sng" algn="ctr">
                      <a:noFill/>
                      <a:prstDash val="solid"/>
                      <a:round/>
                      <a:headEnd type="none" w="med" len="med"/>
                      <a:tailEnd type="none" w="med" len="med"/>
                    </a:lnR>
                    <a:lnT w="6350">
                      <a:solidFill>
                        <a:srgbClr val="005E6D"/>
                      </a:solidFill>
                      <a:prstDash val="solid"/>
                    </a:lnT>
                    <a:lnB w="6350">
                      <a:solidFill>
                        <a:srgbClr val="005E6D"/>
                      </a:solidFill>
                      <a:prstDash val="solid"/>
                    </a:lnB>
                    <a:solidFill>
                      <a:srgbClr val="FFFFFF"/>
                    </a:solidFill>
                  </a:tcPr>
                </a:tc>
                <a:extLst>
                  <a:ext uri="{0D108BD9-81ED-4DB2-BD59-A6C34878D82A}">
                    <a16:rowId xmlns:a16="http://schemas.microsoft.com/office/drawing/2014/main" val="10002"/>
                  </a:ext>
                </a:extLst>
              </a:tr>
              <a:tr h="438074">
                <a:tc>
                  <a:txBody>
                    <a:bodyPr/>
                    <a:lstStyle/>
                    <a:p>
                      <a:pPr marL="57150" marR="223520">
                        <a:lnSpc>
                          <a:spcPts val="1000"/>
                        </a:lnSpc>
                        <a:spcBef>
                          <a:spcPts val="484"/>
                        </a:spcBef>
                      </a:pPr>
                      <a:r>
                        <a:rPr lang="en-US" sz="1050" b="0" i="0" spc="5" dirty="0">
                          <a:solidFill>
                            <a:srgbClr val="231F20"/>
                          </a:solidFill>
                          <a:latin typeface="Calibri" panose="020F0502020204030204" pitchFamily="34" charset="0"/>
                          <a:cs typeface="Calibri" panose="020F0502020204030204" pitchFamily="34" charset="0"/>
                        </a:rPr>
                        <a:t>Epidemiologic Linkage</a:t>
                      </a:r>
                      <a:endParaRPr sz="105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tc>
                  <a:txBody>
                    <a:bodyPr/>
                    <a:lstStyle/>
                    <a:p>
                      <a:pPr marL="228600" marR="459105" indent="-171450">
                        <a:lnSpc>
                          <a:spcPts val="1000"/>
                        </a:lnSpc>
                        <a:spcBef>
                          <a:spcPts val="484"/>
                        </a:spcBef>
                        <a:buFont typeface="Arial" panose="020B0604020202020204" pitchFamily="34" charset="0"/>
                        <a:buChar char="•"/>
                      </a:pPr>
                      <a:r>
                        <a:rPr lang="en-US" sz="1050" b="0" i="0" dirty="0">
                          <a:solidFill>
                            <a:srgbClr val="231F20"/>
                          </a:solidFill>
                          <a:latin typeface="Calibri" panose="020F0502020204030204" pitchFamily="34" charset="0"/>
                          <a:cs typeface="Calibri" panose="020F0502020204030204" pitchFamily="34" charset="0"/>
                        </a:rPr>
                        <a:t>Contact (e.g., household or sexual) with a laboratory-confirmed case of hepatitis A 15-50 days prior to the onset of symptoms</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12700" cap="flat" cmpd="sng" algn="ctr">
                      <a:noFill/>
                      <a:prstDash val="solid"/>
                      <a:round/>
                      <a:headEnd type="none" w="med" len="med"/>
                      <a:tailEnd type="none" w="med" len="med"/>
                    </a:lnR>
                    <a:lnT w="6350">
                      <a:solidFill>
                        <a:srgbClr val="005E6D"/>
                      </a:solidFill>
                      <a:prstDash val="solid"/>
                    </a:lnT>
                    <a:lnB w="6350" cap="flat" cmpd="sng" algn="ctr">
                      <a:solidFill>
                        <a:srgbClr val="005E6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78279">
                <a:tc>
                  <a:txBody>
                    <a:bodyPr/>
                    <a:lstStyle/>
                    <a:p>
                      <a:pPr marL="57150">
                        <a:lnSpc>
                          <a:spcPct val="100000"/>
                        </a:lnSpc>
                        <a:spcBef>
                          <a:spcPts val="760"/>
                        </a:spcBef>
                      </a:pPr>
                      <a:r>
                        <a:rPr lang="en-US" sz="1200" b="1" i="0" spc="5" dirty="0">
                          <a:solidFill>
                            <a:srgbClr val="FFFFFF"/>
                          </a:solidFill>
                          <a:latin typeface="Calibri" panose="020F0502020204030204" pitchFamily="34" charset="0"/>
                          <a:cs typeface="Calibri" panose="020F0502020204030204" pitchFamily="34" charset="0"/>
                        </a:rPr>
                        <a:t>Case Status</a:t>
                      </a:r>
                      <a:endParaRPr sz="1200" b="1" i="0" dirty="0">
                        <a:latin typeface="Calibri" panose="020F0502020204030204" pitchFamily="34" charset="0"/>
                        <a:cs typeface="Calibri" panose="020F0502020204030204" pitchFamily="34" charset="0"/>
                      </a:endParaRPr>
                    </a:p>
                  </a:txBody>
                  <a:tcPr marL="0" marR="0" marT="0" marB="0" anchor="ctr">
                    <a:lnR w="6350" cap="flat" cmpd="sng" algn="ctr">
                      <a:solidFill>
                        <a:schemeClr val="bg1"/>
                      </a:solidFill>
                      <a:prstDash val="solid"/>
                      <a:round/>
                      <a:headEnd type="none" w="med" len="med"/>
                      <a:tailEnd type="none" w="med" len="med"/>
                    </a:lnR>
                    <a:lnT w="6350">
                      <a:solidFill>
                        <a:srgbClr val="005E6D"/>
                      </a:solidFill>
                      <a:prstDash val="solid"/>
                    </a:lnT>
                    <a:lnB w="6350">
                      <a:solidFill>
                        <a:srgbClr val="005E6D"/>
                      </a:solidFill>
                      <a:prstDash val="solid"/>
                    </a:lnB>
                    <a:solidFill>
                      <a:srgbClr val="005E6D"/>
                    </a:solidFill>
                  </a:tcPr>
                </a:tc>
                <a:tc>
                  <a:txBody>
                    <a:bodyPr/>
                    <a:lstStyle/>
                    <a:p>
                      <a:pPr marL="57150" marR="111125" algn="ctr" defTabSz="914400" rtl="0" eaLnBrk="1" latinLnBrk="0" hangingPunct="1">
                        <a:lnSpc>
                          <a:spcPct val="100000"/>
                        </a:lnSpc>
                        <a:spcBef>
                          <a:spcPts val="760"/>
                        </a:spcBef>
                      </a:pPr>
                      <a:r>
                        <a:rPr lang="en-US" sz="1200" b="1" i="0" kern="1200" spc="5" dirty="0">
                          <a:solidFill>
                            <a:srgbClr val="FFFFFF"/>
                          </a:solidFill>
                          <a:latin typeface="Calibri" panose="020F0502020204030204" pitchFamily="34" charset="0"/>
                          <a:ea typeface="+mn-ea"/>
                          <a:cs typeface="Calibri" panose="020F0502020204030204" pitchFamily="34" charset="0"/>
                        </a:rPr>
                        <a:t>Classification </a:t>
                      </a:r>
                      <a:endParaRPr sz="1200" b="1" i="0" kern="1200" spc="5" dirty="0">
                        <a:solidFill>
                          <a:srgbClr val="FFFFFF"/>
                        </a:solidFill>
                        <a:latin typeface="Calibri" panose="020F0502020204030204" pitchFamily="34" charset="0"/>
                        <a:ea typeface="+mn-ea"/>
                        <a:cs typeface="Calibri" panose="020F050202020403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a:solidFill>
                        <a:srgbClr val="005E6D"/>
                      </a:solidFill>
                      <a:prstDash val="solid"/>
                    </a:lnT>
                    <a:lnB w="6350">
                      <a:solidFill>
                        <a:srgbClr val="005E6D"/>
                      </a:solidFill>
                      <a:prstDash val="solid"/>
                    </a:lnB>
                    <a:solidFill>
                      <a:srgbClr val="005E6D"/>
                    </a:solidFill>
                  </a:tcPr>
                </a:tc>
                <a:extLst>
                  <a:ext uri="{0D108BD9-81ED-4DB2-BD59-A6C34878D82A}">
                    <a16:rowId xmlns:a16="http://schemas.microsoft.com/office/drawing/2014/main" val="10004"/>
                  </a:ext>
                </a:extLst>
              </a:tr>
              <a:tr h="1029503">
                <a:tc>
                  <a:txBody>
                    <a:bodyPr/>
                    <a:lstStyle/>
                    <a:p>
                      <a:pPr marL="57150" marR="217804">
                        <a:lnSpc>
                          <a:spcPts val="1000"/>
                        </a:lnSpc>
                        <a:spcBef>
                          <a:spcPts val="484"/>
                        </a:spcBef>
                      </a:pPr>
                      <a:r>
                        <a:rPr lang="en-US" sz="1050" b="0" i="0" spc="5" dirty="0">
                          <a:solidFill>
                            <a:srgbClr val="231F20"/>
                          </a:solidFill>
                          <a:latin typeface="Calibri" panose="020F0502020204030204" pitchFamily="34" charset="0"/>
                          <a:cs typeface="Calibri" panose="020F0502020204030204" pitchFamily="34" charset="0"/>
                        </a:rPr>
                        <a:t>Confirmed*</a:t>
                      </a:r>
                      <a:endParaRPr sz="1050" b="0" i="0" dirty="0">
                        <a:latin typeface="Calibri" panose="020F0502020204030204" pitchFamily="34" charset="0"/>
                        <a:cs typeface="Calibri" panose="020F0502020204030204" pitchFamily="34" charset="0"/>
                      </a:endParaRPr>
                    </a:p>
                  </a:txBody>
                  <a:tcPr marL="0" marR="0" marT="0" marB="0" anchor="ctr">
                    <a:lnR w="6350">
                      <a:solidFill>
                        <a:srgbClr val="005E6D"/>
                      </a:solidFill>
                      <a:prstDash val="soli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228600" marR="459105" indent="-171450">
                        <a:lnSpc>
                          <a:spcPts val="1000"/>
                        </a:lnSpc>
                        <a:spcBef>
                          <a:spcPts val="484"/>
                        </a:spcBef>
                        <a:buFont typeface="Arial" panose="020B0604020202020204" pitchFamily="34" charset="0"/>
                        <a:buChar char="•"/>
                      </a:pPr>
                      <a:r>
                        <a:rPr lang="en-US" sz="1050" b="0" i="0" dirty="0">
                          <a:solidFill>
                            <a:srgbClr val="231F20"/>
                          </a:solidFill>
                          <a:latin typeface="Calibri" panose="020F0502020204030204" pitchFamily="34" charset="0"/>
                          <a:cs typeface="Calibri" panose="020F0502020204030204" pitchFamily="34" charset="0"/>
                        </a:rPr>
                        <a:t>Meets the clinical criteria and is positive for anti/HAV IgM</a:t>
                      </a:r>
                      <a:r>
                        <a:rPr lang="en-US" sz="1050" b="0" i="0" spc="-15" dirty="0">
                          <a:solidFill>
                            <a:srgbClr val="231F20"/>
                          </a:solidFill>
                          <a:latin typeface="Calibri" panose="020F0502020204030204" pitchFamily="34" charset="0"/>
                          <a:cs typeface="Calibri" panose="020F0502020204030204" pitchFamily="34" charset="0"/>
                        </a:rPr>
                        <a:t>† </a:t>
                      </a:r>
                      <a:r>
                        <a:rPr lang="en-US" sz="1050" b="1" i="0" spc="-15" dirty="0">
                          <a:solidFill>
                            <a:srgbClr val="231F20"/>
                          </a:solidFill>
                          <a:latin typeface="Calibri" panose="020F0502020204030204" pitchFamily="34" charset="0"/>
                          <a:cs typeface="Calibri" panose="020F0502020204030204" pitchFamily="34" charset="0"/>
                        </a:rPr>
                        <a:t>OR</a:t>
                      </a:r>
                    </a:p>
                    <a:p>
                      <a:pPr marL="228600" marR="459105" indent="-171450">
                        <a:lnSpc>
                          <a:spcPts val="1000"/>
                        </a:lnSpc>
                        <a:spcBef>
                          <a:spcPts val="484"/>
                        </a:spcBef>
                        <a:buFont typeface="Arial" panose="020B0604020202020204" pitchFamily="34" charset="0"/>
                        <a:buChar char="•"/>
                      </a:pPr>
                      <a:r>
                        <a:rPr lang="en-US" sz="1050" b="0" i="0" spc="-15" dirty="0">
                          <a:solidFill>
                            <a:srgbClr val="231F20"/>
                          </a:solidFill>
                          <a:latin typeface="Calibri" panose="020F0502020204030204" pitchFamily="34" charset="0"/>
                          <a:cs typeface="Calibri" panose="020F0502020204030204" pitchFamily="34" charset="0"/>
                        </a:rPr>
                        <a:t>Is positive for HAV RNA </a:t>
                      </a:r>
                      <a:r>
                        <a:rPr lang="en-US" sz="1050" b="1" i="0" spc="-15" dirty="0">
                          <a:solidFill>
                            <a:srgbClr val="231F20"/>
                          </a:solidFill>
                          <a:latin typeface="Calibri" panose="020F0502020204030204" pitchFamily="34" charset="0"/>
                          <a:cs typeface="Calibri" panose="020F0502020204030204" pitchFamily="34" charset="0"/>
                        </a:rPr>
                        <a:t>OR</a:t>
                      </a:r>
                    </a:p>
                    <a:p>
                      <a:pPr marL="228600" marR="459105" indent="-171450">
                        <a:lnSpc>
                          <a:spcPts val="1000"/>
                        </a:lnSpc>
                        <a:spcBef>
                          <a:spcPts val="484"/>
                        </a:spcBef>
                        <a:buFont typeface="Arial" panose="020B0604020202020204" pitchFamily="34" charset="0"/>
                        <a:buChar char="•"/>
                      </a:pPr>
                      <a:r>
                        <a:rPr lang="en-US" sz="1050" b="0" i="0" spc="-15" dirty="0">
                          <a:solidFill>
                            <a:srgbClr val="231F20"/>
                          </a:solidFill>
                          <a:latin typeface="Calibri" panose="020F0502020204030204" pitchFamily="34" charset="0"/>
                          <a:cs typeface="Calibri" panose="020F0502020204030204" pitchFamily="34" charset="0"/>
                        </a:rPr>
                        <a:t>Meets the clinical criteria and had contact (e.g., household or sexual) </a:t>
                      </a:r>
                      <a:br>
                        <a:rPr lang="en-US" sz="1050" b="0" i="0" spc="-15" dirty="0">
                          <a:solidFill>
                            <a:srgbClr val="231F20"/>
                          </a:solidFill>
                          <a:latin typeface="Calibri" panose="020F0502020204030204" pitchFamily="34" charset="0"/>
                          <a:cs typeface="Calibri" panose="020F0502020204030204" pitchFamily="34" charset="0"/>
                        </a:rPr>
                      </a:br>
                      <a:r>
                        <a:rPr lang="en-US" sz="1050" b="0" i="0" spc="-15" dirty="0">
                          <a:solidFill>
                            <a:srgbClr val="231F20"/>
                          </a:solidFill>
                          <a:latin typeface="Calibri" panose="020F0502020204030204" pitchFamily="34" charset="0"/>
                          <a:cs typeface="Calibri" panose="020F0502020204030204" pitchFamily="34" charset="0"/>
                        </a:rPr>
                        <a:t>with a laboratory-confirmed case of hepatitis A 15-50 days prior to </a:t>
                      </a:r>
                      <a:br>
                        <a:rPr lang="en-US" sz="1050" b="0" i="0" spc="-15" dirty="0">
                          <a:solidFill>
                            <a:srgbClr val="231F20"/>
                          </a:solidFill>
                          <a:latin typeface="Calibri" panose="020F0502020204030204" pitchFamily="34" charset="0"/>
                          <a:cs typeface="Calibri" panose="020F0502020204030204" pitchFamily="34" charset="0"/>
                        </a:rPr>
                      </a:br>
                      <a:r>
                        <a:rPr lang="en-US" sz="1050" b="0" i="0" spc="-15" dirty="0">
                          <a:solidFill>
                            <a:srgbClr val="231F20"/>
                          </a:solidFill>
                          <a:latin typeface="Calibri" panose="020F0502020204030204" pitchFamily="34" charset="0"/>
                          <a:cs typeface="Calibri" panose="020F0502020204030204" pitchFamily="34" charset="0"/>
                        </a:rPr>
                        <a:t>onset of symptoms</a:t>
                      </a:r>
                      <a:endParaRPr sz="1050" b="0" i="0" dirty="0">
                        <a:latin typeface="Calibri" panose="020F0502020204030204" pitchFamily="34" charset="0"/>
                        <a:cs typeface="Calibri" panose="020F0502020204030204" pitchFamily="34" charset="0"/>
                      </a:endParaRPr>
                    </a:p>
                  </a:txBody>
                  <a:tcPr marL="0" marR="0" marT="0" marB="0" anchor="ctr">
                    <a:lnL w="6350">
                      <a:solidFill>
                        <a:srgbClr val="005E6D"/>
                      </a:solidFill>
                      <a:prstDash val="solid"/>
                    </a:lnL>
                    <a:lnR w="12700" cap="flat" cmpd="sng" algn="ctr">
                      <a:noFill/>
                      <a:prstDash val="solid"/>
                      <a:round/>
                      <a:headEnd type="none" w="med" len="med"/>
                      <a:tailEnd type="none" w="med" len="med"/>
                    </a:lnR>
                    <a:lnT w="6350" cap="flat" cmpd="sng" algn="ctr">
                      <a:solidFill>
                        <a:srgbClr val="005E6D"/>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3" name="Table 2-2 Footnotes">
            <a:extLst>
              <a:ext uri="{FF2B5EF4-FFF2-40B4-BE49-F238E27FC236}">
                <a16:creationId xmlns:a16="http://schemas.microsoft.com/office/drawing/2014/main" id="{3B8F0A8C-9D9E-4849-AF10-412B33D10064}"/>
              </a:ext>
            </a:extLst>
          </p:cNvPr>
          <p:cNvSpPr>
            <a:spLocks noGrp="1"/>
          </p:cNvSpPr>
          <p:nvPr>
            <p:ph type="body" idx="1"/>
          </p:nvPr>
        </p:nvSpPr>
        <p:spPr>
          <a:xfrm>
            <a:off x="1772564" y="5999141"/>
            <a:ext cx="8825266" cy="676897"/>
          </a:xfrm>
        </p:spPr>
        <p:txBody>
          <a:bodyPr/>
          <a:lstStyle/>
          <a:p>
            <a:r>
              <a:rPr lang="en-US" dirty="0">
                <a:solidFill>
                  <a:srgbClr val="595959"/>
                </a:solidFill>
              </a:rPr>
              <a:t>*Surveillance programs should provide prevention programs with information on people who have positive test outcomes for post-test counseling, as appropriate.</a:t>
            </a:r>
          </a:p>
          <a:p>
            <a:r>
              <a:rPr lang="en-US" dirty="0">
                <a:solidFill>
                  <a:srgbClr val="595959"/>
                </a:solidFill>
              </a:rPr>
              <a:t>†And not otherwise ruled out by anti-HAV IgM or NAAT for HAV RNA testing performed in a public health laboratory.</a:t>
            </a:r>
          </a:p>
        </p:txBody>
      </p:sp>
    </p:spTree>
    <p:extLst>
      <p:ext uri="{BB962C8B-B14F-4D97-AF65-F5344CB8AC3E}">
        <p14:creationId xmlns:p14="http://schemas.microsoft.com/office/powerpoint/2010/main" val="288769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2-2 Title">
            <a:extLst>
              <a:ext uri="{FF2B5EF4-FFF2-40B4-BE49-F238E27FC236}">
                <a16:creationId xmlns:a16="http://schemas.microsoft.com/office/drawing/2014/main" id="{8CB9BE85-3B37-BA4A-920F-0CAB84FDCF72}"/>
              </a:ext>
            </a:extLst>
          </p:cNvPr>
          <p:cNvSpPr>
            <a:spLocks noGrp="1"/>
          </p:cNvSpPr>
          <p:nvPr>
            <p:ph type="title"/>
          </p:nvPr>
        </p:nvSpPr>
        <p:spPr/>
        <p:txBody>
          <a:bodyPr/>
          <a:lstStyle/>
          <a:p>
            <a:r>
              <a:rPr lang="en-US" dirty="0"/>
              <a:t>Figure 2-2. Process for hepatitis A case ascertainment and classification</a:t>
            </a:r>
          </a:p>
        </p:txBody>
      </p:sp>
      <p:pic>
        <p:nvPicPr>
          <p:cNvPr id="5" name="Figure 2-2" descr="Flowchart describing the hepatitis A case ascertainment and classification process. A report from a health care provider or other  report indicating hepatitis A virus (HAV) infection should prompt an investigation. Alternatively, the report may come directly from the laboratory. If either the anti-HAV IgM or the HAV RNA result is negative, this is not  a hepatitis A case.&#10;If the HAV RNA result is positive, this is a confirmed hepatitis A case and you should proceed with case follow-up and investigation.&#10;If the anti-HAV IgM result is positive, determine if the case has symptoms consistent with acute viral hepatitis AND jaundice OR total bilirubin &gt;3.0 mg/dL OR ALT &gt;200 IU/L. If not, this is not a hepatitis A case. If unknown, then there is insufficient information to classify the case as hepatitis A. If yes, determine if there is a more likely diagnosis. If there is a more likely diagnosis, then this is not a hepatitis A case. If there is not a more likely diagnosis, this is a confirmed hepatitis A case and you should proceed with case follow-up and investigation. ">
            <a:extLst>
              <a:ext uri="{FF2B5EF4-FFF2-40B4-BE49-F238E27FC236}">
                <a16:creationId xmlns:a16="http://schemas.microsoft.com/office/drawing/2014/main" id="{C2CFCF46-6D9F-8B4B-8DCA-7C57F09D9F34}"/>
              </a:ext>
            </a:extLst>
          </p:cNvPr>
          <p:cNvPicPr>
            <a:picLocks noChangeAspect="1"/>
          </p:cNvPicPr>
          <p:nvPr/>
        </p:nvPicPr>
        <p:blipFill>
          <a:blip r:embed="rId3"/>
          <a:srcRect/>
          <a:stretch/>
        </p:blipFill>
        <p:spPr>
          <a:xfrm>
            <a:off x="2683848" y="1526968"/>
            <a:ext cx="6824305" cy="4243231"/>
          </a:xfrm>
          <a:prstGeom prst="rect">
            <a:avLst/>
          </a:prstGeom>
        </p:spPr>
      </p:pic>
      <p:sp>
        <p:nvSpPr>
          <p:cNvPr id="3" name="Figurer 2-2 Footnotes ">
            <a:extLst>
              <a:ext uri="{FF2B5EF4-FFF2-40B4-BE49-F238E27FC236}">
                <a16:creationId xmlns:a16="http://schemas.microsoft.com/office/drawing/2014/main" id="{3DE8BD5F-DEF9-7146-AECF-A5EA1EAF873D}"/>
              </a:ext>
            </a:extLst>
          </p:cNvPr>
          <p:cNvSpPr>
            <a:spLocks noGrp="1"/>
          </p:cNvSpPr>
          <p:nvPr>
            <p:ph type="body" idx="1"/>
          </p:nvPr>
        </p:nvSpPr>
        <p:spPr>
          <a:xfrm>
            <a:off x="1943602" y="5816499"/>
            <a:ext cx="9213393" cy="676897"/>
          </a:xfrm>
        </p:spPr>
        <p:txBody>
          <a:bodyPr/>
          <a:lstStyle/>
          <a:p>
            <a:pPr>
              <a:spcBef>
                <a:spcPts val="400"/>
              </a:spcBef>
            </a:pPr>
            <a:r>
              <a:rPr lang="en-US" sz="900" dirty="0">
                <a:solidFill>
                  <a:srgbClr val="595959"/>
                </a:solidFill>
              </a:rPr>
              <a:t>*A person who had contact with a laboratory-confirmed hepatitis A case 15–50 days prior to onset of symptoms AND meets the clinical criteria should be classified as a confirmed hepatitis A case.</a:t>
            </a:r>
          </a:p>
          <a:p>
            <a:pPr>
              <a:spcBef>
                <a:spcPts val="400"/>
              </a:spcBef>
            </a:pPr>
            <a:r>
              <a:rPr lang="en-US" sz="900" dirty="0">
                <a:solidFill>
                  <a:srgbClr val="595959"/>
                </a:solidFill>
              </a:rPr>
              <a:t>†Surveillance programs should provide prevention programs with information on people who have positive test outcomes for post-test counseling, as appropriate.</a:t>
            </a:r>
          </a:p>
          <a:p>
            <a:pPr>
              <a:spcBef>
                <a:spcPts val="400"/>
              </a:spcBef>
            </a:pPr>
            <a:r>
              <a:rPr lang="en-US" sz="900" dirty="0">
                <a:solidFill>
                  <a:srgbClr val="595959"/>
                </a:solidFill>
              </a:rPr>
              <a:t>‡May include evidence of acute liver injury from infectious, autoimmune, metabolic, drug or toxin exposure, neoplastic, circulatory or thromboembolic, or idiopathic causes.</a:t>
            </a:r>
          </a:p>
          <a:p>
            <a:pPr>
              <a:spcBef>
                <a:spcPts val="400"/>
              </a:spcBef>
            </a:pPr>
            <a:r>
              <a:rPr lang="en-US" sz="900" baseline="30000" dirty="0">
                <a:solidFill>
                  <a:srgbClr val="595959"/>
                </a:solidFill>
              </a:rPr>
              <a:t>§</a:t>
            </a:r>
            <a:r>
              <a:rPr lang="en-US" sz="900" dirty="0">
                <a:solidFill>
                  <a:srgbClr val="595959"/>
                </a:solidFill>
              </a:rPr>
              <a:t>Clinical symptoms include fever, headache, malaise, anorexia, nausea, vomiting, diarrhea, abdominal pain, or dark urine.</a:t>
            </a:r>
          </a:p>
        </p:txBody>
      </p:sp>
    </p:spTree>
    <p:extLst>
      <p:ext uri="{BB962C8B-B14F-4D97-AF65-F5344CB8AC3E}">
        <p14:creationId xmlns:p14="http://schemas.microsoft.com/office/powerpoint/2010/main" val="303102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3-1 Title">
            <a:extLst>
              <a:ext uri="{FF2B5EF4-FFF2-40B4-BE49-F238E27FC236}">
                <a16:creationId xmlns:a16="http://schemas.microsoft.com/office/drawing/2014/main" id="{3326F60C-0A97-F64C-93D0-38D030B8A8AC}"/>
              </a:ext>
            </a:extLst>
          </p:cNvPr>
          <p:cNvSpPr>
            <a:spLocks noGrp="1"/>
          </p:cNvSpPr>
          <p:nvPr>
            <p:ph type="title"/>
          </p:nvPr>
        </p:nvSpPr>
        <p:spPr/>
        <p:txBody>
          <a:bodyPr/>
          <a:lstStyle/>
          <a:p>
            <a:r>
              <a:rPr lang="en-US" dirty="0"/>
              <a:t>Figure 3-1. Typical serologic course of acute hepatitis B to recovery</a:t>
            </a:r>
          </a:p>
        </p:txBody>
      </p:sp>
      <p:pic>
        <p:nvPicPr>
          <p:cNvPr id="4" name="Figure 3-1" descr="Figure 3-1 illustrates the typical biomarker changes of acute hepatitis B to recovery. Anti-HBc IgM, the marker for recent HBV exposure, is detectable in blood from 6-32 weeks after exposure. HBsAg and HBV DNA are detectable as early as 1 week after HBV exposure and are present for a variable amount of time. Anti-HBs is produced following HBV infection recovery and after HBsAg disappearance at approximately 32 weeks after exposure. Anti-HBs positivity in previously HBV-infected people typically indicates recovery and immunity. Total anti-HBc is detectable, on average, approximately 5 weeks post-HBV exposure and remains detectable indefinitely following exposure.">
            <a:extLst>
              <a:ext uri="{FF2B5EF4-FFF2-40B4-BE49-F238E27FC236}">
                <a16:creationId xmlns:a16="http://schemas.microsoft.com/office/drawing/2014/main" id="{47BEDF60-68DC-284F-8BF8-CBA2C927F6EA}"/>
              </a:ext>
            </a:extLst>
          </p:cNvPr>
          <p:cNvPicPr>
            <a:picLocks noChangeAspect="1"/>
          </p:cNvPicPr>
          <p:nvPr/>
        </p:nvPicPr>
        <p:blipFill>
          <a:blip r:embed="rId3"/>
          <a:srcRect/>
          <a:stretch/>
        </p:blipFill>
        <p:spPr>
          <a:xfrm>
            <a:off x="3326262" y="1392955"/>
            <a:ext cx="5539476" cy="4830939"/>
          </a:xfrm>
          <a:prstGeom prst="rect">
            <a:avLst/>
          </a:prstGeom>
        </p:spPr>
      </p:pic>
      <p:sp>
        <p:nvSpPr>
          <p:cNvPr id="3" name="Figure 3-1 Footnotes">
            <a:extLst>
              <a:ext uri="{FF2B5EF4-FFF2-40B4-BE49-F238E27FC236}">
                <a16:creationId xmlns:a16="http://schemas.microsoft.com/office/drawing/2014/main" id="{9ECF0532-7952-7643-8814-70251FE800EA}"/>
              </a:ext>
            </a:extLst>
          </p:cNvPr>
          <p:cNvSpPr>
            <a:spLocks noGrp="1"/>
          </p:cNvSpPr>
          <p:nvPr>
            <p:ph type="body" idx="1"/>
          </p:nvPr>
        </p:nvSpPr>
        <p:spPr>
          <a:xfrm>
            <a:off x="3736036" y="6229273"/>
            <a:ext cx="4416291" cy="254642"/>
          </a:xfrm>
        </p:spPr>
        <p:txBody>
          <a:bodyPr/>
          <a:lstStyle/>
          <a:p>
            <a:r>
              <a:rPr lang="en-US" dirty="0">
                <a:solidFill>
                  <a:srgbClr val="595959"/>
                </a:solidFill>
              </a:rPr>
              <a:t>Figure obtained from </a:t>
            </a:r>
            <a:r>
              <a:rPr lang="en-US" u="sng" dirty="0">
                <a:solidFill>
                  <a:schemeClr val="bg1">
                    <a:lumMod val="65000"/>
                  </a:schemeClr>
                </a:solidFill>
                <a:hlinkClick r:id="rId4"/>
              </a:rPr>
              <a:t>https://</a:t>
            </a:r>
            <a:r>
              <a:rPr lang="en-US" u="sng" dirty="0" err="1">
                <a:solidFill>
                  <a:schemeClr val="bg1">
                    <a:lumMod val="65000"/>
                  </a:schemeClr>
                </a:solidFill>
                <a:hlinkClick r:id="rId4"/>
              </a:rPr>
              <a:t>www.cdc.gov</a:t>
            </a:r>
            <a:r>
              <a:rPr lang="en-US" u="sng" dirty="0">
                <a:solidFill>
                  <a:schemeClr val="bg1">
                    <a:lumMod val="65000"/>
                  </a:schemeClr>
                </a:solidFill>
                <a:hlinkClick r:id="rId4"/>
              </a:rPr>
              <a:t>/</a:t>
            </a:r>
            <a:r>
              <a:rPr lang="en-US" u="sng" dirty="0" err="1">
                <a:solidFill>
                  <a:schemeClr val="bg1">
                    <a:lumMod val="65000"/>
                  </a:schemeClr>
                </a:solidFill>
                <a:hlinkClick r:id="rId4"/>
              </a:rPr>
              <a:t>mmwr</a:t>
            </a:r>
            <a:r>
              <a:rPr lang="en-US" u="sng" dirty="0">
                <a:solidFill>
                  <a:schemeClr val="bg1">
                    <a:lumMod val="65000"/>
                  </a:schemeClr>
                </a:solidFill>
                <a:hlinkClick r:id="rId4"/>
              </a:rPr>
              <a:t>/preview/</a:t>
            </a:r>
            <a:r>
              <a:rPr lang="en-US" u="sng" dirty="0" err="1">
                <a:solidFill>
                  <a:schemeClr val="bg1">
                    <a:lumMod val="65000"/>
                  </a:schemeClr>
                </a:solidFill>
                <a:hlinkClick r:id="rId4"/>
              </a:rPr>
              <a:t>mmwrhtml</a:t>
            </a:r>
            <a:r>
              <a:rPr lang="en-US" u="sng" dirty="0">
                <a:solidFill>
                  <a:schemeClr val="bg1">
                    <a:lumMod val="65000"/>
                  </a:schemeClr>
                </a:solidFill>
                <a:hlinkClick r:id="rId4"/>
              </a:rPr>
              <a:t>/rr5708a1.htm</a:t>
            </a:r>
            <a:r>
              <a:rPr lang="en-US" dirty="0">
                <a:solidFill>
                  <a:schemeClr val="bg1">
                    <a:lumMod val="65000"/>
                  </a:schemeClr>
                </a:solidFill>
              </a:rPr>
              <a:t>.</a:t>
            </a:r>
          </a:p>
        </p:txBody>
      </p:sp>
    </p:spTree>
    <p:extLst>
      <p:ext uri="{BB962C8B-B14F-4D97-AF65-F5344CB8AC3E}">
        <p14:creationId xmlns:p14="http://schemas.microsoft.com/office/powerpoint/2010/main" val="108363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3-2 Title">
            <a:extLst>
              <a:ext uri="{FF2B5EF4-FFF2-40B4-BE49-F238E27FC236}">
                <a16:creationId xmlns:a16="http://schemas.microsoft.com/office/drawing/2014/main" id="{3620611D-DF21-1742-9895-D77E1248039E}"/>
              </a:ext>
            </a:extLst>
          </p:cNvPr>
          <p:cNvSpPr>
            <a:spLocks noGrp="1"/>
          </p:cNvSpPr>
          <p:nvPr>
            <p:ph type="title"/>
          </p:nvPr>
        </p:nvSpPr>
        <p:spPr/>
        <p:txBody>
          <a:bodyPr/>
          <a:lstStyle/>
          <a:p>
            <a:r>
              <a:rPr lang="en-US" dirty="0"/>
              <a:t>Figure 3-2. Typical serologic course of the progression to chronic hepatitis B</a:t>
            </a:r>
          </a:p>
        </p:txBody>
      </p:sp>
      <p:pic>
        <p:nvPicPr>
          <p:cNvPr id="4" name="Figure 3-2" descr="Figure 3-2 illustrates the typical biomarker changes of the progression to chronic hepatitis B. During the typical course of chronic infection, the total anti-HBc and HBsAg markers will always be present, whereas anti-HBc IgM will disappear. HBeAg and anti-HBe are variably present. HBV DNA levels vary during the course of chronic infection. Any detectable HBV DNA level is considered positive for surveillance purposes.">
            <a:extLst>
              <a:ext uri="{FF2B5EF4-FFF2-40B4-BE49-F238E27FC236}">
                <a16:creationId xmlns:a16="http://schemas.microsoft.com/office/drawing/2014/main" id="{00AB467E-A1E9-5446-B2B8-7F224A28B9FF}"/>
              </a:ext>
            </a:extLst>
          </p:cNvPr>
          <p:cNvPicPr>
            <a:picLocks noChangeAspect="1"/>
          </p:cNvPicPr>
          <p:nvPr/>
        </p:nvPicPr>
        <p:blipFill>
          <a:blip r:embed="rId3"/>
          <a:srcRect/>
          <a:stretch/>
        </p:blipFill>
        <p:spPr>
          <a:xfrm>
            <a:off x="3308900" y="1392956"/>
            <a:ext cx="5574200" cy="4861220"/>
          </a:xfrm>
          <a:prstGeom prst="rect">
            <a:avLst/>
          </a:prstGeom>
        </p:spPr>
      </p:pic>
      <p:sp>
        <p:nvSpPr>
          <p:cNvPr id="3" name="Figure 3-2 Footnotes">
            <a:extLst>
              <a:ext uri="{FF2B5EF4-FFF2-40B4-BE49-F238E27FC236}">
                <a16:creationId xmlns:a16="http://schemas.microsoft.com/office/drawing/2014/main" id="{ACC98EA2-D68E-7C4D-B530-FE7D7421F2DB}"/>
              </a:ext>
            </a:extLst>
          </p:cNvPr>
          <p:cNvSpPr>
            <a:spLocks noGrp="1"/>
          </p:cNvSpPr>
          <p:nvPr>
            <p:ph type="body" idx="1"/>
          </p:nvPr>
        </p:nvSpPr>
        <p:spPr>
          <a:xfrm>
            <a:off x="3652323" y="6254176"/>
            <a:ext cx="3984849" cy="348288"/>
          </a:xfrm>
        </p:spPr>
        <p:txBody>
          <a:bodyPr/>
          <a:lstStyle/>
          <a:p>
            <a:r>
              <a:rPr lang="en-US" spc="-20" dirty="0">
                <a:solidFill>
                  <a:srgbClr val="595959"/>
                </a:solidFill>
              </a:rPr>
              <a:t>Figure</a:t>
            </a:r>
            <a:r>
              <a:rPr lang="en-US" dirty="0">
                <a:solidFill>
                  <a:srgbClr val="595959"/>
                </a:solidFill>
              </a:rPr>
              <a:t> </a:t>
            </a:r>
            <a:r>
              <a:rPr lang="en-US" spc="-20" dirty="0">
                <a:solidFill>
                  <a:srgbClr val="595959"/>
                </a:solidFill>
              </a:rPr>
              <a:t>obtained</a:t>
            </a:r>
            <a:r>
              <a:rPr lang="en-US" spc="5" dirty="0">
                <a:solidFill>
                  <a:srgbClr val="595959"/>
                </a:solidFill>
              </a:rPr>
              <a:t> </a:t>
            </a:r>
            <a:r>
              <a:rPr lang="en-US" spc="-15" dirty="0">
                <a:solidFill>
                  <a:srgbClr val="595959"/>
                </a:solidFill>
              </a:rPr>
              <a:t>from</a:t>
            </a:r>
            <a:r>
              <a:rPr lang="en-US" spc="5" dirty="0">
                <a:solidFill>
                  <a:srgbClr val="595959"/>
                </a:solidFill>
              </a:rPr>
              <a:t> </a:t>
            </a:r>
            <a:r>
              <a:rPr lang="en-US" u="sng" spc="-25" dirty="0">
                <a:solidFill>
                  <a:srgbClr val="0563C1"/>
                </a:solidFill>
                <a:uFill>
                  <a:solidFill>
                    <a:srgbClr val="205E9E"/>
                  </a:solidFill>
                </a:uFill>
                <a:hlinkClick r:id="rId4">
                  <a:extLst>
                    <a:ext uri="{A12FA001-AC4F-418D-AE19-62706E023703}">
                      <ahyp:hlinkClr xmlns:ahyp="http://schemas.microsoft.com/office/drawing/2018/hyperlinkcolor" val="tx"/>
                    </a:ext>
                  </a:extLst>
                </a:hlinkClick>
              </a:rPr>
              <a:t>https://www.cdc.gov/mmwr/preview/mmwrhtml/rr5708a1.htm</a:t>
            </a:r>
            <a:r>
              <a:rPr lang="en-US" spc="-25" dirty="0">
                <a:solidFill>
                  <a:schemeClr val="bg1">
                    <a:lumMod val="65000"/>
                  </a:schemeClr>
                </a:solidFill>
                <a:hlinkClick r:id="rId4">
                  <a:extLst>
                    <a:ext uri="{A12FA001-AC4F-418D-AE19-62706E023703}">
                      <ahyp:hlinkClr xmlns:ahyp="http://schemas.microsoft.com/office/drawing/2018/hyperlinkcolor" val="tx"/>
                    </a:ext>
                  </a:extLst>
                </a:hlinkClick>
              </a:rPr>
              <a:t>.</a:t>
            </a:r>
            <a:endParaRPr lang="en-US" dirty="0">
              <a:solidFill>
                <a:schemeClr val="bg1">
                  <a:lumMod val="65000"/>
                </a:schemeClr>
              </a:solidFill>
            </a:endParaRPr>
          </a:p>
        </p:txBody>
      </p:sp>
    </p:spTree>
    <p:extLst>
      <p:ext uri="{BB962C8B-B14F-4D97-AF65-F5344CB8AC3E}">
        <p14:creationId xmlns:p14="http://schemas.microsoft.com/office/powerpoint/2010/main" val="2672103979"/>
      </p:ext>
    </p:extLst>
  </p:cSld>
  <p:clrMapOvr>
    <a:masterClrMapping/>
  </p:clrMapOvr>
</p:sld>
</file>

<file path=ppt/theme/theme1.xml><?xml version="1.0" encoding="utf-8"?>
<a:theme xmlns:a="http://schemas.openxmlformats.org/drawingml/2006/main" name="Office Theme">
  <a:themeElements>
    <a:clrScheme name="DVH Surveillan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3803</TotalTime>
  <Words>10087</Words>
  <Application>Microsoft Office PowerPoint</Application>
  <PresentationFormat>Widescreen</PresentationFormat>
  <Paragraphs>860</Paragraphs>
  <Slides>38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Wingdings</vt:lpstr>
      <vt:lpstr>Calibri Light</vt:lpstr>
      <vt:lpstr>Calibri</vt:lpstr>
      <vt:lpstr>Office Theme</vt:lpstr>
      <vt:lpstr>Table 1-1. National notification and print criteria for hepatitis A, hepatitis B, and hepatitis C</vt:lpstr>
      <vt:lpstr>Table 1-2. Viral hepatitis conditions with corresponding National Notifiable Diseases Surveillance System (NNDSS) event codes and national notification criteria</vt:lpstr>
      <vt:lpstr>Table 1-3. Epidemiologic risk behaviors, risk exposures, and groups at risk  for hepatitis A, hepatitis B, and hepatitis C</vt:lpstr>
      <vt:lpstr>Figure 2-1. Typical serologic course of hepatitis A virus infection and recovery</vt:lpstr>
      <vt:lpstr>Table 2-1. Interpretation of hepatitis a laboratory results</vt:lpstr>
      <vt:lpstr>Table 2-2. US Centers for Disease Control and Prevention (CDC) and Council of State and Territorial Epidemiologists (CSTE) case definition for hepatitis A, 2019</vt:lpstr>
      <vt:lpstr>Figure 2-2. Process for hepatitis A case ascertainment and classification</vt:lpstr>
      <vt:lpstr>Figure 3-1. Typical serologic course of acute hepatitis B to recovery</vt:lpstr>
      <vt:lpstr>Figure 3-2. Typical serologic course of the progression to chronic hepatitis B</vt:lpstr>
      <vt:lpstr>Table 3-1. Interpretation of hepatitis B laboratory results</vt:lpstr>
      <vt:lpstr>Table 3-2. US Centers for Disease Control and Prevention (CDC) and Council of State and Territorial Epidemiologists (CSTE) case definition for acute hepatitis B, 2012</vt:lpstr>
      <vt:lpstr>Table 3-3. US Centers for Disease Control and Prevention (CDC) and Council of State and Territorial Epidemiologists (CSTE) case definition for chronic hepatitis B, 2012</vt:lpstr>
      <vt:lpstr>Figure 3-3. Process for acute and chronic hepatitis B case ascertainment and classification</vt:lpstr>
      <vt:lpstr>Table 3-4. Considerations for hepatitis B cases who received a solid organ from a donor*</vt:lpstr>
      <vt:lpstr>Table 3-5. US Centers for Disease Control and Prevention (CDC) and Council of State and Territorial Epidemiologists (CSTE) case definition for perinatal hepatitis B, 2017</vt:lpstr>
      <vt:lpstr>Figure 3-4. Process for perinatal hepatitis B case ascertainment and classification</vt:lpstr>
      <vt:lpstr>Table 3-6. Common laboratory codes for hepatitis B post-vaccination serologic testing</vt:lpstr>
      <vt:lpstr>Figure 4-1. Typical serologic course of hepatitis C virus infection</vt:lpstr>
      <vt:lpstr>Table 4-1. Interpretation of hepatitis C laboratory results</vt:lpstr>
      <vt:lpstr>Table 4-2. US Centers for Disease Control and Prevention (CDC) and Council of State and Territorial Epidemiologists (CSTE) case definitions for acute and chronic hepatitis C, 2020 </vt:lpstr>
      <vt:lpstr>Table 4-2. US Centers for Disease Control and Prevention (CDC) and Council of State and Territorial Epidemiologists (CSTE) case definitions for acute and chronic hepatitis C, 2020 (continued) </vt:lpstr>
      <vt:lpstr>Figure 4-2. Process for acute and chronic hepatitis C case ascertainment and classification</vt:lpstr>
      <vt:lpstr> Table 4-3. Considerations for hepatitis C cases who were organ (or tissue) transplant recipients* </vt:lpstr>
      <vt:lpstr> Table 4-4. US Centers for Disease Control and Prevention (CDC) and Council of State and Territorial Epidemiologists (CSTE) case definition for perinatal hepatitis C, 2018 </vt:lpstr>
      <vt:lpstr>Figure 4-3. Process for perinatal hepatitis C case ascertainment and classification</vt:lpstr>
      <vt:lpstr>Table 5-1. Classification of hepatitis C cases diagnosed concurrently with hepatitis A</vt:lpstr>
      <vt:lpstr>Table 5-2. Person and case identification variables in the National Electronic Disease  Surveillance System Base System (NBS)</vt:lpstr>
      <vt:lpstr>Table 5-3. Person and case identification variables via Health Level Seven (HL7) case notification</vt:lpstr>
      <vt:lpstr> Table 5-4. Variables indicating outbreak source for hepatitis A cases notified to the National Notifiable Diseases Surveillance System (NNDSS) via the National Electronic Telecommunications System for Surveillance </vt:lpstr>
      <vt:lpstr>Table 5-5. Variables indicating outbreak source for hepatitis A cases notified to the National Notifiable Diseases Surveillance System (NNDSS) via the National Electronic Disease Surveillance System Base System (NBS)</vt:lpstr>
      <vt:lpstr>Table 5-6. Variables indicating outbreak source for hepatitis A cases notified to the National Notifiable Diseases Surveillance System via Health Level Seven case notification</vt:lpstr>
      <vt:lpstr>Table 5-7. Selections for variables indicating outbreak source for hepatitis A cases notified to the National Notifiable Diseases Surveillance System via Health Level Seven case notification </vt:lpstr>
      <vt:lpstr>Table 5-8. Supplementary data sources</vt:lpstr>
      <vt:lpstr>Table 5-8. Supplementary data sources (continued 1)</vt:lpstr>
      <vt:lpstr>Table 5-8. Supplementary data sources (continued 2)</vt:lpstr>
      <vt:lpstr>Table 5-9. Use of supplementary data sources for case ascertainment, investigation, characterization, and for monitoring of infection trends and disease-related outcomes </vt:lpstr>
      <vt:lpstr>Table 5-10. International Statistical Classification of Diseases and Related Health Problems, Tenth Revision (ICD- 10) codes for hepatitis A, hepatitis B, and hepatitis C for clinical diagnosis and cause of death coding </vt:lpstr>
      <vt:lpstr>Figure 6-1. Testing algorithm for the Ortho VITROS hepatitis B surface antigen initial assay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Hepatitis Surveillance and Case Management</dc:title>
  <dc:subject/>
  <dc:creator>Catherine.Carter</dc:creator>
  <cp:keywords/>
  <dc:description/>
  <cp:lastModifiedBy>Jeff Owczarzak</cp:lastModifiedBy>
  <cp:revision>448</cp:revision>
  <dcterms:created xsi:type="dcterms:W3CDTF">2021-08-23T13:02:24Z</dcterms:created>
  <dcterms:modified xsi:type="dcterms:W3CDTF">2021-08-27T03:03:38Z</dcterms:modified>
  <cp:category/>
</cp:coreProperties>
</file>