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sldIdLst>
    <p:sldId id="1495" r:id="rId5"/>
    <p:sldId id="1496" r:id="rId6"/>
    <p:sldId id="1497" r:id="rId7"/>
    <p:sldId id="1498" r:id="rId8"/>
    <p:sldId id="1499" r:id="rId9"/>
    <p:sldId id="150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81"/>
  </p:normalViewPr>
  <p:slideViewPr>
    <p:cSldViewPr snapToGrid="0">
      <p:cViewPr varScale="1">
        <p:scale>
          <a:sx n="133" d="100"/>
          <a:sy n="133" d="100"/>
        </p:scale>
        <p:origin x="224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097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054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679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vaccines/imz-managers/nis/index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cdc.gov/hepatitis/statistics/2020surveillance/index.htm" TargetMode="External"/><Relationship Id="rId4" Type="http://schemas.openxmlformats.org/officeDocument/2006/relationships/hyperlink" Target="https://www.cdc.gov/vaccines/vaxview/index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vaccines/imz-managers/nis/index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cdc.gov/hepatitis/statistics/2020surveillance/index.htm" TargetMode="External"/><Relationship Id="rId4" Type="http://schemas.openxmlformats.org/officeDocument/2006/relationships/hyperlink" Target="https://www.cdc.gov/vaccines/vaxview/index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vaccines/vaxview/index.html" TargetMode="External"/><Relationship Id="rId2" Type="http://schemas.openxmlformats.org/officeDocument/2006/relationships/hyperlink" Target="https://www.cdc.gov/vaccines/imz-managers/nis/index.html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cdc.gov/hepatitis/statistics/2020surveillance/index.ht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vaccines/imz-managers/nis/index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cdc.gov/hepatitis/statistics/2020surveillance/index.htm" TargetMode="External"/><Relationship Id="rId4" Type="http://schemas.openxmlformats.org/officeDocument/2006/relationships/hyperlink" Target="https://www.cdc.gov/vaccines/vaxview/index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vaccines/vaxview/index.html" TargetMode="External"/><Relationship Id="rId2" Type="http://schemas.openxmlformats.org/officeDocument/2006/relationships/hyperlink" Target="https://www.cdc.gov/vaccines/imz-managers/nis/index.html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cdc.gov/hepatitis/statistics/2020surveillance/index.ht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vaccines/vaxview/index.html" TargetMode="External"/><Relationship Id="rId2" Type="http://schemas.openxmlformats.org/officeDocument/2006/relationships/hyperlink" Target="https://www.cdc.gov/vaccines/imz-managers/nis/index.html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cdc.gov/hepatitis/statistics/2020surveillance/index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Table 4.1 – Part 1 of 6</a:t>
            </a:r>
            <a:br>
              <a:rPr lang="en-US" sz="2000"/>
            </a:br>
            <a:r>
              <a:rPr lang="en-US" sz="2000" b="1"/>
              <a:t>Outcomes of infants born in 2019 to persons infected with hepatitis B virus and managed by CDC Perinatal Hepatitis B Prevention Program through the end of 2020, 64 US Jurisdictions</a:t>
            </a:r>
            <a:br>
              <a:rPr lang="en-US" sz="2000" b="1"/>
            </a:br>
            <a:endParaRPr lang="en-US" sz="2000" b="1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9BE060-1E87-051C-57CB-B646C709CE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573382"/>
              </p:ext>
            </p:extLst>
          </p:nvPr>
        </p:nvGraphicFramePr>
        <p:xfrm>
          <a:off x="535833" y="1343931"/>
          <a:ext cx="11108632" cy="37642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740664">
                  <a:extLst>
                    <a:ext uri="{9D8B030D-6E8A-4147-A177-3AD203B41FA5}">
                      <a16:colId xmlns:a16="http://schemas.microsoft.com/office/drawing/2014/main" val="3530489283"/>
                    </a:ext>
                  </a:extLst>
                </a:gridCol>
                <a:gridCol w="1311832">
                  <a:extLst>
                    <a:ext uri="{9D8B030D-6E8A-4147-A177-3AD203B41FA5}">
                      <a16:colId xmlns:a16="http://schemas.microsoft.com/office/drawing/2014/main" val="969299249"/>
                    </a:ext>
                  </a:extLst>
                </a:gridCol>
                <a:gridCol w="1311832">
                  <a:extLst>
                    <a:ext uri="{9D8B030D-6E8A-4147-A177-3AD203B41FA5}">
                      <a16:colId xmlns:a16="http://schemas.microsoft.com/office/drawing/2014/main" val="3390481558"/>
                    </a:ext>
                  </a:extLst>
                </a:gridCol>
                <a:gridCol w="1311832">
                  <a:extLst>
                    <a:ext uri="{9D8B030D-6E8A-4147-A177-3AD203B41FA5}">
                      <a16:colId xmlns:a16="http://schemas.microsoft.com/office/drawing/2014/main" val="4187949514"/>
                    </a:ext>
                  </a:extLst>
                </a:gridCol>
                <a:gridCol w="1311832">
                  <a:extLst>
                    <a:ext uri="{9D8B030D-6E8A-4147-A177-3AD203B41FA5}">
                      <a16:colId xmlns:a16="http://schemas.microsoft.com/office/drawing/2014/main" val="1334218319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531703974"/>
                    </a:ext>
                  </a:extLst>
                </a:gridCol>
              </a:tblGrid>
              <a:tr h="1207008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Jurisdiction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All infants managed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144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HBIG &amp; HepB </a:t>
                      </a:r>
                      <a:b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at birth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Complete series by 12 months of age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Complete series after 12 months </a:t>
                      </a:r>
                      <a:b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of age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Total with complete series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POST VACCINATION SEROLOGIC TESTING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Received </a:t>
                      </a:r>
                      <a:r>
                        <a:rPr lang="en-US" sz="1200" b="1" u="none" strike="noStrike" baseline="30000">
                          <a:solidFill>
                            <a:schemeClr val="bg1"/>
                          </a:solidFill>
                          <a:effectLst/>
                        </a:rPr>
                        <a:t>†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POST VACCINATION SEROLOGIC TESTING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HBsAg positive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POST VACCINATION SEROLOGIC TESTING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Immune </a:t>
                      </a:r>
                      <a:r>
                        <a:rPr lang="en-US" sz="1200" b="1" u="none" strike="noStrike" baseline="30000">
                          <a:solidFill>
                            <a:schemeClr val="bg1"/>
                          </a:solidFill>
                          <a:effectLst/>
                        </a:rPr>
                        <a:t>§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270917"/>
                  </a:ext>
                </a:extLst>
              </a:tr>
              <a:tr h="2011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solidFill>
                            <a:srgbClr val="111111"/>
                          </a:solidFill>
                          <a:effectLst/>
                        </a:rPr>
                        <a:t>All Jurisdictions</a:t>
                      </a:r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9,055 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8,709 (96%)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7,653 (85%)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131 (1%)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7,784 (86%)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5,759 (64%)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16 (0%)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5,523 (96%)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94623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solidFill>
                            <a:srgbClr val="111111"/>
                          </a:solidFill>
                          <a:effectLst/>
                        </a:rPr>
                        <a:t>State</a:t>
                      </a:r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22435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Alabama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78 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78 (100%)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30 (38%)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 (0%)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30 (38%)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24 (31%)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 (0%)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11 (46%)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7937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Alaska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28 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27 (96%)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25 (89%)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 (4%)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26 (93%)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17 (61%)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 (0%)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17 (100%)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217736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Arizona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133 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119 (89%)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103 (77%)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10 (8%)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113 (85%)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64 (48%)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 (0%)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59 (92%)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31974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Arkansas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61 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60 (98%)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45 (74%)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 (0%)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45 (74%)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40 (66%)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 (3%)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37 (93%)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99846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California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1,600 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1,551 (97%)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1,204 (75%)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6 (0%)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1,210 (76%)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908 (57%)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 (0%)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866 (95%)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52003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Colorado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111 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111 (100%)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108 (97%)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 (1%)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109 (98%)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100 (90%)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 (0%)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99 (99%)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307086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Connecticut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40 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38 (95%)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 (3%)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 (3%)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 (5%)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 (3%)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 (0%)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 (100%)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95995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Delaware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45 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45 (100%)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26 (58%)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12 (27%)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38 (84%)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38 (84%)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 (0%)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34 (89%)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Florida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394 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347 (88%)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298 (76%)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 (1%)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300 (76%)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96 (24%)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 (0%)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90 (94%)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Georgia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283 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270 (95%)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258 (91%)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 (1%)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260 (92%)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230 (81%)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 (0%)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222 (97%)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1426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Hawaii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139 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137 (99%)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131 (94%)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 (1%)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133 (96%)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114 (82%)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 (0%)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113 (99%)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0313967"/>
                  </a:ext>
                </a:extLst>
              </a:tr>
            </a:tbl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DDCBAD-650E-0053-7520-23FBDFA1C3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460301"/>
            <a:ext cx="5638800" cy="1285211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/>
              <a:t>HBIG=hepatitis B immune globulin; </a:t>
            </a:r>
            <a:r>
              <a:rPr lang="en-US" sz="800" err="1"/>
              <a:t>HepB</a:t>
            </a:r>
            <a:r>
              <a:rPr lang="en-US" sz="800"/>
              <a:t>=hepatitis B vaccine; HBsAg=hepatitis B surface antigen; anti-HBs= antibody to hepatitis B surface antigen; U= The data were unavailable   			</a:t>
            </a:r>
          </a:p>
          <a:p>
            <a:pPr>
              <a:lnSpc>
                <a:spcPct val="100000"/>
              </a:lnSpc>
            </a:pPr>
            <a:r>
              <a:rPr lang="en-US" sz="800"/>
              <a:t>* These data only include infants followed by the PHBPP. National and jurisdictional level </a:t>
            </a:r>
            <a:r>
              <a:rPr lang="en-US" sz="800" err="1"/>
              <a:t>HepB</a:t>
            </a:r>
            <a:r>
              <a:rPr lang="en-US" sz="800"/>
              <a:t> vaccination coverage rates are available via annual MMWR publications of National Immunization Survey data (</a:t>
            </a:r>
            <a:r>
              <a:rPr lang="en-US" sz="800">
                <a:hlinkClick r:id="rId3"/>
              </a:rPr>
              <a:t>https://www.cdc.gov/vaccines/imz-managers/nis/index.html</a:t>
            </a:r>
            <a:r>
              <a:rPr lang="en-US" sz="800"/>
              <a:t>) and via </a:t>
            </a:r>
            <a:r>
              <a:rPr lang="en-US" sz="800" err="1"/>
              <a:t>VaxView</a:t>
            </a:r>
            <a:r>
              <a:rPr lang="en-US" sz="800"/>
              <a:t> (</a:t>
            </a:r>
            <a:r>
              <a:rPr lang="en-US" sz="800">
                <a:hlinkClick r:id="rId4"/>
              </a:rPr>
              <a:t>https://www.cdc.gov/vaccines/vaxview/index.html</a:t>
            </a:r>
            <a:r>
              <a:rPr lang="en-US" sz="800"/>
              <a:t>).   </a:t>
            </a:r>
            <a:endParaRPr lang="en-US" sz="80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800"/>
              <a:t>† Post vaccination serologic testing includes a test for HBsAg, anti-HBs, or both. Results from post vaccination serologic testing may be reported as HBsAg positive, HBsAg negative and immune or not immune, or indeterminate.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3725F0-C5B6-B0B9-FC3A-304D6AF8FEF0}"/>
              </a:ext>
            </a:extLst>
          </p:cNvPr>
          <p:cNvSpPr txBox="1"/>
          <p:nvPr/>
        </p:nvSpPr>
        <p:spPr>
          <a:xfrm>
            <a:off x="6013173" y="5345695"/>
            <a:ext cx="4497713" cy="132343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§ Anti-HBs &gt;10 </a:t>
            </a:r>
            <a:r>
              <a:rPr lang="en-US" sz="800" err="1"/>
              <a:t>mIU</a:t>
            </a:r>
            <a:r>
              <a:rPr lang="en-US" sz="800"/>
              <a:t>/mL 					</a:t>
            </a:r>
          </a:p>
          <a:p>
            <a:r>
              <a:rPr lang="en-US" sz="800"/>
              <a:t>¶ Percentage is among infants that completed the vaccine series and received PVST. 			</a:t>
            </a:r>
          </a:p>
          <a:p>
            <a:r>
              <a:rPr lang="en-US" sz="800"/>
              <a:t>** City data are mutually exclusive from state data. 					</a:t>
            </a:r>
          </a:p>
          <a:p>
            <a:r>
              <a:rPr lang="en-US" sz="800"/>
              <a:t>Source: CDC, National Notifiable Diseases Surveillance System.</a:t>
            </a:r>
          </a:p>
          <a:p>
            <a:r>
              <a:rPr lang="en-US" sz="800"/>
              <a:t>		</a:t>
            </a:r>
          </a:p>
          <a:p>
            <a:r>
              <a:rPr lang="en-US" sz="800"/>
              <a:t>Centers for Disease Control and Prevention. Viral Hepatitis Surveillance Report – United States, 2020. </a:t>
            </a:r>
            <a:r>
              <a:rPr lang="en-US" sz="800">
                <a:hlinkClick r:id="rId5"/>
              </a:rPr>
              <a:t>https://www.cdc.gov/hepatitis/statistics/2020surveillance/index.htm</a:t>
            </a:r>
            <a:r>
              <a:rPr lang="en-US" sz="800"/>
              <a:t>. Published September 2022.</a:t>
            </a:r>
            <a:endParaRPr lang="en-US" sz="8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431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43647"/>
            <a:ext cx="11201397" cy="917018"/>
          </a:xfrm>
        </p:spPr>
        <p:txBody>
          <a:bodyPr>
            <a:noAutofit/>
          </a:bodyPr>
          <a:lstStyle/>
          <a:p>
            <a:r>
              <a:rPr lang="en-US" b="0"/>
              <a:t>Table 4.1 – Part 2 of 6</a:t>
            </a:r>
            <a:br>
              <a:rPr lang="en-US" sz="2000"/>
            </a:br>
            <a:r>
              <a:rPr lang="en-US" sz="2000" b="1"/>
              <a:t>Outcomes of infants born in 2019 to persons infected with hepatitis B virus and managed by CDC Perinatal Hepatitis B Prevention Program through the end of 2020, 64 US Jurisdictions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9BE060-1E87-051C-57CB-B646C709CE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1516177"/>
              </p:ext>
            </p:extLst>
          </p:nvPr>
        </p:nvGraphicFramePr>
        <p:xfrm>
          <a:off x="533254" y="1346014"/>
          <a:ext cx="11109960" cy="39776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004187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739447">
                  <a:extLst>
                    <a:ext uri="{9D8B030D-6E8A-4147-A177-3AD203B41FA5}">
                      <a16:colId xmlns:a16="http://schemas.microsoft.com/office/drawing/2014/main" val="3530489283"/>
                    </a:ext>
                  </a:extLst>
                </a:gridCol>
                <a:gridCol w="1314572">
                  <a:extLst>
                    <a:ext uri="{9D8B030D-6E8A-4147-A177-3AD203B41FA5}">
                      <a16:colId xmlns:a16="http://schemas.microsoft.com/office/drawing/2014/main" val="969299249"/>
                    </a:ext>
                  </a:extLst>
                </a:gridCol>
                <a:gridCol w="1314572">
                  <a:extLst>
                    <a:ext uri="{9D8B030D-6E8A-4147-A177-3AD203B41FA5}">
                      <a16:colId xmlns:a16="http://schemas.microsoft.com/office/drawing/2014/main" val="3390481558"/>
                    </a:ext>
                  </a:extLst>
                </a:gridCol>
                <a:gridCol w="1314572">
                  <a:extLst>
                    <a:ext uri="{9D8B030D-6E8A-4147-A177-3AD203B41FA5}">
                      <a16:colId xmlns:a16="http://schemas.microsoft.com/office/drawing/2014/main" val="4187949514"/>
                    </a:ext>
                  </a:extLst>
                </a:gridCol>
                <a:gridCol w="1314572">
                  <a:extLst>
                    <a:ext uri="{9D8B030D-6E8A-4147-A177-3AD203B41FA5}">
                      <a16:colId xmlns:a16="http://schemas.microsoft.com/office/drawing/2014/main" val="1334218319"/>
                    </a:ext>
                  </a:extLst>
                </a:gridCol>
                <a:gridCol w="1369346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1369346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  <a:gridCol w="1369346">
                  <a:extLst>
                    <a:ext uri="{9D8B030D-6E8A-4147-A177-3AD203B41FA5}">
                      <a16:colId xmlns:a16="http://schemas.microsoft.com/office/drawing/2014/main" val="1531703974"/>
                    </a:ext>
                  </a:extLst>
                </a:gridCol>
              </a:tblGrid>
              <a:tr h="1207008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Jurisdiction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All infants managed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HBIG &amp; HepB </a:t>
                      </a:r>
                      <a:b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at birth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Complete series by 12 months of age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Complete series after 12 months </a:t>
                      </a:r>
                      <a:b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of age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Total with complete series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POST VACCINATION SEROLOGIC TESTING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Received </a:t>
                      </a:r>
                      <a:r>
                        <a:rPr kumimoji="0" lang="en-US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†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No.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(</a:t>
                      </a: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%)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POST VACCINATION SEROLOGIC TESTING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HBsAg positive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No.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(</a:t>
                      </a: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%)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POST VACCINATION SEROLOGIC TESTING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Immune </a:t>
                      </a:r>
                      <a:r>
                        <a:rPr kumimoji="0" lang="en-US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§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No.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(</a:t>
                      </a: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%)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27091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solidFill>
                            <a:srgbClr val="111111"/>
                          </a:solidFill>
                          <a:effectLst/>
                        </a:rPr>
                        <a:t>State</a:t>
                      </a:r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22435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Idaho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17 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16 (94%)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16 (94%)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 (0%)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16 (94%)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11 (65%)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 (0%)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11 (100%)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62125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Illinois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162 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160 (99%)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144 (89%)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 (1%)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145 (90%)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99 (61%)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 (0%)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92 (93%)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07564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Indiana 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117 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117 (100%)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113 (97%)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113 (97%)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86 (74%)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 (1%)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85 (99%) 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7937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Iowa 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121 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119 (98%)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111 (92%)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111 (92%)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73 (60%)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68 (93%) 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217736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Kansas 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44 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43 (98%)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39 (89%)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 (2%)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40 (91%)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27 (61%)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19 (70%) 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31974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Kentucky 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60 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55 (92%)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48 (80%)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 (3%)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50 (83%)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30 (50%)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29 (97%) 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99846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Louisiana 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123 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108 (88%)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103 (84%)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 (4%)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108 (88%)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63 (51%)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 (3%)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57 (90%) 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52003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Maine 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 (100%)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 (100%)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 (100%)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 (70%)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 (100%) 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307086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Maryland 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253 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239 (94%)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210 (83%)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 (3%)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217 (86%)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158 (62%)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151 (96%) 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95995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Massachusetts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307 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303 (99%)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291 (95%)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291 (95%)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271 (88%)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265 (98%) 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Michigan 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152 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152 (100%)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140 (92%)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 (1%)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142 (93%)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121 (80%)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118 (98%) 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Minnesota 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398 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395 (99%)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376 (94%)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 (1%)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381 (96%)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304 (76%)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298 (98%) 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1426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Mississippi 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54 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51 (94%)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41 (76%)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 (2%)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42 (78%)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31 (57%)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29 (94%) 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031396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Missouri 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84 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81 (96%)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72 (86%)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 (1%)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73 (87%)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48 (57%)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43 (90%) 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015111"/>
                  </a:ext>
                </a:extLst>
              </a:tr>
            </a:tbl>
          </a:graphicData>
        </a:graphic>
      </p:graphicFrame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FB0B446F-2903-2320-196E-169076DF990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461991"/>
            <a:ext cx="5638800" cy="67312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/>
              <a:t>HBIG=hepatitis B immune globulin; </a:t>
            </a:r>
            <a:r>
              <a:rPr lang="en-US" sz="800" err="1"/>
              <a:t>HepB</a:t>
            </a:r>
            <a:r>
              <a:rPr lang="en-US" sz="800"/>
              <a:t>=hepatitis B vaccine; HBsAg=hepatitis B surface antigen; anti-HBs= antibody to hepatitis B surface antigen; U= The data were unavailable   			</a:t>
            </a:r>
          </a:p>
          <a:p>
            <a:pPr>
              <a:lnSpc>
                <a:spcPct val="100000"/>
              </a:lnSpc>
            </a:pPr>
            <a:r>
              <a:rPr lang="en-US" sz="800"/>
              <a:t>* These data only include infants followed by the PHBPP. National and jurisdictional level </a:t>
            </a:r>
            <a:r>
              <a:rPr lang="en-US" sz="800" err="1"/>
              <a:t>HepB</a:t>
            </a:r>
            <a:r>
              <a:rPr lang="en-US" sz="800"/>
              <a:t> vaccination coverage rates are available via annual MMWR publications of National Immunization Survey data (</a:t>
            </a:r>
            <a:r>
              <a:rPr lang="en-US" sz="800">
                <a:hlinkClick r:id="rId3"/>
              </a:rPr>
              <a:t>https://www.cdc.gov/vaccines/imz-managers/nis/index.html</a:t>
            </a:r>
            <a:r>
              <a:rPr lang="en-US" sz="800"/>
              <a:t>) and via </a:t>
            </a:r>
            <a:r>
              <a:rPr lang="en-US" sz="800" err="1"/>
              <a:t>VaxView</a:t>
            </a:r>
            <a:r>
              <a:rPr lang="en-US" sz="800"/>
              <a:t> (</a:t>
            </a:r>
            <a:r>
              <a:rPr lang="en-US" sz="800">
                <a:hlinkClick r:id="rId4"/>
              </a:rPr>
              <a:t>https://www.cdc.gov/vaccines/vaxview/index.html</a:t>
            </a:r>
            <a:r>
              <a:rPr lang="en-US" sz="800"/>
              <a:t>).   </a:t>
            </a:r>
            <a:endParaRPr lang="en-US" sz="80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800"/>
              <a:t>† Post vaccination serologic testing includes a test for HBsAg, anti-HBs, or both. Results from post vaccination serologic testing may be reported as HBsAg positive, HBsAg negative and immune or not immune, or indeterminate. 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F49FB1F-6B6E-821C-555A-D41737F1D492}"/>
              </a:ext>
            </a:extLst>
          </p:cNvPr>
          <p:cNvSpPr txBox="1"/>
          <p:nvPr/>
        </p:nvSpPr>
        <p:spPr>
          <a:xfrm>
            <a:off x="6013173" y="5345695"/>
            <a:ext cx="4497713" cy="132343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§ Anti-HBs &gt;10 </a:t>
            </a:r>
            <a:r>
              <a:rPr lang="en-US" sz="800" err="1"/>
              <a:t>mIU</a:t>
            </a:r>
            <a:r>
              <a:rPr lang="en-US" sz="800"/>
              <a:t>/mL 					</a:t>
            </a:r>
          </a:p>
          <a:p>
            <a:r>
              <a:rPr lang="en-US" sz="800"/>
              <a:t>¶ Percentage is among infants that completed the vaccine series and received PVST. 			</a:t>
            </a:r>
          </a:p>
          <a:p>
            <a:r>
              <a:rPr lang="en-US" sz="800"/>
              <a:t>** City data are mutually exclusive from state data. 					</a:t>
            </a:r>
          </a:p>
          <a:p>
            <a:r>
              <a:rPr lang="en-US" sz="800"/>
              <a:t>Source: CDC, National Notifiable Diseases Surveillance System.</a:t>
            </a:r>
          </a:p>
          <a:p>
            <a:r>
              <a:rPr lang="en-US" sz="800"/>
              <a:t>		</a:t>
            </a:r>
          </a:p>
          <a:p>
            <a:r>
              <a:rPr lang="en-US" sz="800"/>
              <a:t>Centers for Disease Control and Prevention. Viral Hepatitis Surveillance Report – United States, 2020. </a:t>
            </a:r>
            <a:r>
              <a:rPr lang="en-US" sz="800">
                <a:hlinkClick r:id="rId5"/>
              </a:rPr>
              <a:t>https://www.cdc.gov/hepatitis/statistics/2020surveillance/index.htm</a:t>
            </a:r>
            <a:r>
              <a:rPr lang="en-US" sz="800"/>
              <a:t>. Published September 2022.</a:t>
            </a:r>
            <a:endParaRPr lang="en-US" sz="8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3367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2569"/>
            <a:ext cx="11087098" cy="917018"/>
          </a:xfrm>
        </p:spPr>
        <p:txBody>
          <a:bodyPr>
            <a:noAutofit/>
          </a:bodyPr>
          <a:lstStyle/>
          <a:p>
            <a:r>
              <a:rPr lang="en-US" b="0"/>
              <a:t>Table 4.1 – Part 3 of 6</a:t>
            </a:r>
            <a:br>
              <a:rPr lang="en-US" sz="2000"/>
            </a:br>
            <a:r>
              <a:rPr lang="en-US" sz="2000" b="1"/>
              <a:t>Outcomes of infants born in 2019 to persons infected with hepatitis B virus and managed by CDC Perinatal Hepatitis B Prevention Program through the end of 2020, 64 US Jurisdictions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1F9A4E2-5813-4216-D5D6-FF24272373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675367"/>
              </p:ext>
            </p:extLst>
          </p:nvPr>
        </p:nvGraphicFramePr>
        <p:xfrm>
          <a:off x="531192" y="1340505"/>
          <a:ext cx="11109960" cy="39471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004187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739447">
                  <a:extLst>
                    <a:ext uri="{9D8B030D-6E8A-4147-A177-3AD203B41FA5}">
                      <a16:colId xmlns:a16="http://schemas.microsoft.com/office/drawing/2014/main" val="3530489283"/>
                    </a:ext>
                  </a:extLst>
                </a:gridCol>
                <a:gridCol w="1314572">
                  <a:extLst>
                    <a:ext uri="{9D8B030D-6E8A-4147-A177-3AD203B41FA5}">
                      <a16:colId xmlns:a16="http://schemas.microsoft.com/office/drawing/2014/main" val="969299249"/>
                    </a:ext>
                  </a:extLst>
                </a:gridCol>
                <a:gridCol w="1314572">
                  <a:extLst>
                    <a:ext uri="{9D8B030D-6E8A-4147-A177-3AD203B41FA5}">
                      <a16:colId xmlns:a16="http://schemas.microsoft.com/office/drawing/2014/main" val="3390481558"/>
                    </a:ext>
                  </a:extLst>
                </a:gridCol>
                <a:gridCol w="1314572">
                  <a:extLst>
                    <a:ext uri="{9D8B030D-6E8A-4147-A177-3AD203B41FA5}">
                      <a16:colId xmlns:a16="http://schemas.microsoft.com/office/drawing/2014/main" val="4187949514"/>
                    </a:ext>
                  </a:extLst>
                </a:gridCol>
                <a:gridCol w="1314572">
                  <a:extLst>
                    <a:ext uri="{9D8B030D-6E8A-4147-A177-3AD203B41FA5}">
                      <a16:colId xmlns:a16="http://schemas.microsoft.com/office/drawing/2014/main" val="1334218319"/>
                    </a:ext>
                  </a:extLst>
                </a:gridCol>
                <a:gridCol w="1369346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1369346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  <a:gridCol w="1369346">
                  <a:extLst>
                    <a:ext uri="{9D8B030D-6E8A-4147-A177-3AD203B41FA5}">
                      <a16:colId xmlns:a16="http://schemas.microsoft.com/office/drawing/2014/main" val="1531703974"/>
                    </a:ext>
                  </a:extLst>
                </a:gridCol>
              </a:tblGrid>
              <a:tr h="1207008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Jurisdiction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All infants managed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HBIG &amp; HepB </a:t>
                      </a:r>
                      <a:b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at birth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Complete series by 12 months of age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Complete series after 12 months </a:t>
                      </a:r>
                      <a:b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of age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Total with complete series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POST VACCINATION SEROLOGIC TESTING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Received </a:t>
                      </a:r>
                      <a:r>
                        <a:rPr kumimoji="0" lang="en-US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†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No.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(</a:t>
                      </a: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%)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POST VACCINATION SEROLOGIC TESTING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HBsAg positive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No.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(</a:t>
                      </a: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%)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POST VACCINATION SEROLOGIC TESTING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Immune </a:t>
                      </a:r>
                      <a:r>
                        <a:rPr kumimoji="0" lang="en-US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§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No.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(</a:t>
                      </a: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%)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27091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solidFill>
                            <a:srgbClr val="111111"/>
                          </a:solidFill>
                          <a:effectLst/>
                        </a:rPr>
                        <a:t>State</a:t>
                      </a:r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22435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Montana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 (90%)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 (60%)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 (60%)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 (40%)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 (100%)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00348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Nebraska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62 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43 (69%)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56 (90%)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56 (90%)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44 (71%)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42 (95%)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57616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Nevada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82 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82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81 (99%)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81 (99%)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59 (72%)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58 (98%)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7937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Hampshire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16 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16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 (63%)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 (63%)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 (44%)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 (100%)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217736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Jersey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271 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244 (90%)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196 (72%)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 (4%)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206 (76%)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98 (36%)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88 (90%)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31974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Mexico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 (82%)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 (91%)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 (9%)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 (82%)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 (78%)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99846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York State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218 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205 (94%)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201 (92%)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202 (93%)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166 (76%)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163 (98%)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52003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North Carolina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191 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184 (96%)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174 (91%)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 (2%)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178 (93%)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122 (64%)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119 (98%)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307086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North Dakota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36 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35 (97%)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27 (75%)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 (14%)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32 (89%)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 (42%)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 (100%)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95995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Ohio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269 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264 (98%)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223 (83%)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 (1%)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225 (84%)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113 (42%)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 (2%)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102 (90%)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Oklahoma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69 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67 (97%)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61 (88%)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 (3%)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63 (91%)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46 (67%)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45 (98%)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Oregon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50 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40 (80%)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39 (78%)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 (8%)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43 (86%)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91144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Pennsylvania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191 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189 (99%)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171 (90%)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 (2%)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175 (92%)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113 (59%)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112 (99%)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6692034"/>
                  </a:ext>
                </a:extLst>
              </a:tr>
            </a:tbl>
          </a:graphicData>
        </a:graphic>
      </p:graphicFrame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C60E181B-D9F3-C777-141E-C7B74488616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461991"/>
            <a:ext cx="5638800" cy="67312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/>
              <a:t>HBIG=hepatitis B immune globulin; </a:t>
            </a:r>
            <a:r>
              <a:rPr lang="en-US" sz="800" err="1"/>
              <a:t>HepB</a:t>
            </a:r>
            <a:r>
              <a:rPr lang="en-US" sz="800"/>
              <a:t>=hepatitis B vaccine; HBsAg=hepatitis B surface antigen; anti-HBs= antibody to hepatitis B surface antigen; U= The data were unavailable   			</a:t>
            </a:r>
          </a:p>
          <a:p>
            <a:pPr>
              <a:lnSpc>
                <a:spcPct val="100000"/>
              </a:lnSpc>
            </a:pPr>
            <a:r>
              <a:rPr lang="en-US" sz="800"/>
              <a:t>* These data only include infants followed by the PHBPP. National and jurisdictional level </a:t>
            </a:r>
            <a:r>
              <a:rPr lang="en-US" sz="800" err="1"/>
              <a:t>HepB</a:t>
            </a:r>
            <a:r>
              <a:rPr lang="en-US" sz="800"/>
              <a:t> vaccination coverage rates are available via annual MMWR publications of National Immunization Survey data (</a:t>
            </a:r>
            <a:r>
              <a:rPr lang="en-US" sz="800">
                <a:hlinkClick r:id="rId2"/>
              </a:rPr>
              <a:t>https://www.cdc.gov/vaccines/imz-managers/nis/index.html</a:t>
            </a:r>
            <a:r>
              <a:rPr lang="en-US" sz="800"/>
              <a:t>) and via </a:t>
            </a:r>
            <a:r>
              <a:rPr lang="en-US" sz="800" err="1"/>
              <a:t>VaxView</a:t>
            </a:r>
            <a:r>
              <a:rPr lang="en-US" sz="800"/>
              <a:t> (</a:t>
            </a:r>
            <a:r>
              <a:rPr lang="en-US" sz="800">
                <a:hlinkClick r:id="rId3"/>
              </a:rPr>
              <a:t>https://www.cdc.gov/vaccines/vaxview/index.html</a:t>
            </a:r>
            <a:r>
              <a:rPr lang="en-US" sz="800"/>
              <a:t>).   </a:t>
            </a:r>
            <a:endParaRPr lang="en-US" sz="80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800"/>
              <a:t>† Post vaccination serologic testing includes a test for HBsAg, anti-HBs, or both. Results from post vaccination serologic testing may be reported as HBsAg positive, HBsAg negative and immune or not immune, or indeterminate. 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1D19768-3E15-0BFF-9E7B-67011D1A99E8}"/>
              </a:ext>
            </a:extLst>
          </p:cNvPr>
          <p:cNvSpPr txBox="1"/>
          <p:nvPr/>
        </p:nvSpPr>
        <p:spPr>
          <a:xfrm>
            <a:off x="6013173" y="5345695"/>
            <a:ext cx="4497713" cy="132343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§ Anti-HBs &gt;10 </a:t>
            </a:r>
            <a:r>
              <a:rPr lang="en-US" sz="800" err="1"/>
              <a:t>mIU</a:t>
            </a:r>
            <a:r>
              <a:rPr lang="en-US" sz="800"/>
              <a:t>/mL 					</a:t>
            </a:r>
          </a:p>
          <a:p>
            <a:r>
              <a:rPr lang="en-US" sz="800"/>
              <a:t>¶ Percentage is among infants that completed the vaccine series and received PVST. 			</a:t>
            </a:r>
          </a:p>
          <a:p>
            <a:r>
              <a:rPr lang="en-US" sz="800"/>
              <a:t>** City data are mutually exclusive from state data. 					</a:t>
            </a:r>
          </a:p>
          <a:p>
            <a:r>
              <a:rPr lang="en-US" sz="800"/>
              <a:t>Source: CDC, National Notifiable Diseases Surveillance System.</a:t>
            </a:r>
          </a:p>
          <a:p>
            <a:r>
              <a:rPr lang="en-US" sz="800"/>
              <a:t>		</a:t>
            </a:r>
          </a:p>
          <a:p>
            <a:r>
              <a:rPr lang="en-US" sz="800"/>
              <a:t>Centers for Disease Control and Prevention. Viral Hepatitis Surveillance Report – United States, 2020. </a:t>
            </a:r>
            <a:r>
              <a:rPr lang="en-US" sz="800">
                <a:hlinkClick r:id="rId4"/>
              </a:rPr>
              <a:t>https://www.cdc.gov/hepatitis/statistics/2020surveillance/index.htm</a:t>
            </a:r>
            <a:r>
              <a:rPr lang="en-US" sz="800"/>
              <a:t>. Published September 2022.</a:t>
            </a:r>
            <a:endParaRPr lang="en-US" sz="8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187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43647"/>
            <a:ext cx="11201397" cy="917018"/>
          </a:xfrm>
        </p:spPr>
        <p:txBody>
          <a:bodyPr>
            <a:noAutofit/>
          </a:bodyPr>
          <a:lstStyle/>
          <a:p>
            <a:r>
              <a:rPr lang="en-US" b="0"/>
              <a:t>Table 4.1 – Part 4 of 6</a:t>
            </a:r>
            <a:br>
              <a:rPr lang="en-US" sz="2000" b="0"/>
            </a:br>
            <a:r>
              <a:rPr lang="en-US" sz="2000" b="1"/>
              <a:t>Outcomes of infants born in 2019 to persons infected with hepatitis B virus and managed by CDC Perinatal Hepatitis B Prevention Program through the end of 2020, 64 US Jurisdictions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9BE060-1E87-051C-57CB-B646C709CE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651031"/>
              </p:ext>
            </p:extLst>
          </p:nvPr>
        </p:nvGraphicFramePr>
        <p:xfrm>
          <a:off x="535119" y="1334099"/>
          <a:ext cx="11109960" cy="36118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004187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739447">
                  <a:extLst>
                    <a:ext uri="{9D8B030D-6E8A-4147-A177-3AD203B41FA5}">
                      <a16:colId xmlns:a16="http://schemas.microsoft.com/office/drawing/2014/main" val="3530489283"/>
                    </a:ext>
                  </a:extLst>
                </a:gridCol>
                <a:gridCol w="1314572">
                  <a:extLst>
                    <a:ext uri="{9D8B030D-6E8A-4147-A177-3AD203B41FA5}">
                      <a16:colId xmlns:a16="http://schemas.microsoft.com/office/drawing/2014/main" val="969299249"/>
                    </a:ext>
                  </a:extLst>
                </a:gridCol>
                <a:gridCol w="1314572">
                  <a:extLst>
                    <a:ext uri="{9D8B030D-6E8A-4147-A177-3AD203B41FA5}">
                      <a16:colId xmlns:a16="http://schemas.microsoft.com/office/drawing/2014/main" val="3390481558"/>
                    </a:ext>
                  </a:extLst>
                </a:gridCol>
                <a:gridCol w="1314572">
                  <a:extLst>
                    <a:ext uri="{9D8B030D-6E8A-4147-A177-3AD203B41FA5}">
                      <a16:colId xmlns:a16="http://schemas.microsoft.com/office/drawing/2014/main" val="4187949514"/>
                    </a:ext>
                  </a:extLst>
                </a:gridCol>
                <a:gridCol w="1314572">
                  <a:extLst>
                    <a:ext uri="{9D8B030D-6E8A-4147-A177-3AD203B41FA5}">
                      <a16:colId xmlns:a16="http://schemas.microsoft.com/office/drawing/2014/main" val="1334218319"/>
                    </a:ext>
                  </a:extLst>
                </a:gridCol>
                <a:gridCol w="1369346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1369346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  <a:gridCol w="1369346">
                  <a:extLst>
                    <a:ext uri="{9D8B030D-6E8A-4147-A177-3AD203B41FA5}">
                      <a16:colId xmlns:a16="http://schemas.microsoft.com/office/drawing/2014/main" val="1531703974"/>
                    </a:ext>
                  </a:extLst>
                </a:gridCol>
              </a:tblGrid>
              <a:tr h="1207008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Jurisdiction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All infants managed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HBIG &amp; HepB </a:t>
                      </a:r>
                      <a:b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at birth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Complete series by 12 months of age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Complete series after 12 months </a:t>
                      </a:r>
                      <a:b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of age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Total with complete series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POST VACCINATION SEROLOGIC TESTING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Received </a:t>
                      </a:r>
                      <a:r>
                        <a:rPr kumimoji="0" lang="en-US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†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No.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(</a:t>
                      </a: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%)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POST VACCINATION SEROLOGIC TESTING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HBsAg positive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No.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(</a:t>
                      </a: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%)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POST VACCINATION SEROLOGIC TESTING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Immune </a:t>
                      </a:r>
                      <a:r>
                        <a:rPr kumimoji="0" lang="en-US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§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No.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(</a:t>
                      </a: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%)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9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solidFill>
                            <a:srgbClr val="111111"/>
                          </a:solidFill>
                          <a:effectLst/>
                        </a:rPr>
                        <a:t>State</a:t>
                      </a:r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22435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Rhode Island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35 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35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33 (94%)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33 (94%)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27 (77%)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25 (93%)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187694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South Carolina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64 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59 (92%)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51 (80%)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 (2%)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52 (81%)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36 (56%)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36 (100%)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09698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South Dakota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16 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16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16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16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 (63%)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 (100%)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113685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Tennessee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117 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113 (97%)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113 (97%)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 (2%)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115 (98%)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78 (67%)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74 (95%)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7937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Texas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539 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519 (96%)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462 (86%)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464 (86%)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377 (70%)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363 (96%)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217736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Utah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77 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76 (99%)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71 (92%)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 (1%)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72 (94%)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43 (56%)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43 (100%)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31974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Vermont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 (20%)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99846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Virginia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243 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229 (94%)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228 (94%)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 (1%)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230 (95%)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146 (60%)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141 (97%)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52003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Washington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 (U)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 (U)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 (U)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 (U)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 (U)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 (U)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 (U)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307086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West Virginia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21 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21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21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21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19 (90%)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19 (100%)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95995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Wisconsin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142 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142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131 (92%)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 (2%)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134 (94%)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95 (67%)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 (2%)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92 (97%)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Wyoming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 (67%)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 (33%)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 (33%)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 (100%) 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</a:tbl>
          </a:graphicData>
        </a:graphic>
      </p:graphicFrame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D93B650-C7A1-F92C-7AB6-8AE551EB370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461991"/>
            <a:ext cx="5638800" cy="67312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/>
              <a:t>HBIG=hepatitis B immune globulin; </a:t>
            </a:r>
            <a:r>
              <a:rPr lang="en-US" sz="800" err="1"/>
              <a:t>HepB</a:t>
            </a:r>
            <a:r>
              <a:rPr lang="en-US" sz="800"/>
              <a:t>=hepatitis B vaccine; HBsAg=hepatitis B surface antigen; anti-HBs= antibody to hepatitis B surface antigen; U= The data were unavailable   			</a:t>
            </a:r>
          </a:p>
          <a:p>
            <a:pPr>
              <a:lnSpc>
                <a:spcPct val="100000"/>
              </a:lnSpc>
            </a:pPr>
            <a:r>
              <a:rPr lang="en-US" sz="800"/>
              <a:t>* These data only include infants followed by the PHBPP. National and jurisdictional level </a:t>
            </a:r>
            <a:r>
              <a:rPr lang="en-US" sz="800" err="1"/>
              <a:t>HepB</a:t>
            </a:r>
            <a:r>
              <a:rPr lang="en-US" sz="800"/>
              <a:t> vaccination coverage rates are available via annual MMWR publications of National Immunization Survey data (</a:t>
            </a:r>
            <a:r>
              <a:rPr lang="en-US" sz="800">
                <a:hlinkClick r:id="rId3"/>
              </a:rPr>
              <a:t>https://www.cdc.gov/vaccines/imz-managers/nis/index.html</a:t>
            </a:r>
            <a:r>
              <a:rPr lang="en-US" sz="800"/>
              <a:t>) and via </a:t>
            </a:r>
            <a:r>
              <a:rPr lang="en-US" sz="800" err="1"/>
              <a:t>VaxView</a:t>
            </a:r>
            <a:r>
              <a:rPr lang="en-US" sz="800"/>
              <a:t> (</a:t>
            </a:r>
            <a:r>
              <a:rPr lang="en-US" sz="800">
                <a:hlinkClick r:id="rId4"/>
              </a:rPr>
              <a:t>https://www.cdc.gov/vaccines/vaxview/index.html</a:t>
            </a:r>
            <a:r>
              <a:rPr lang="en-US" sz="800"/>
              <a:t>).   </a:t>
            </a:r>
            <a:endParaRPr lang="en-US" sz="80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800"/>
              <a:t>† Post vaccination serologic testing includes a test for HBsAg, anti-HBs, or both. Results from post vaccination serologic testing may be reported as HBsAg positive, HBsAg negative and immune or not immune, or indeterminate. 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7E37F42-81AF-16F5-653D-55F410BA7FA0}"/>
              </a:ext>
            </a:extLst>
          </p:cNvPr>
          <p:cNvSpPr txBox="1"/>
          <p:nvPr/>
        </p:nvSpPr>
        <p:spPr>
          <a:xfrm>
            <a:off x="6013173" y="5345695"/>
            <a:ext cx="4497713" cy="132343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§ Anti-HBs &gt;10 </a:t>
            </a:r>
            <a:r>
              <a:rPr lang="en-US" sz="800" err="1"/>
              <a:t>mIU</a:t>
            </a:r>
            <a:r>
              <a:rPr lang="en-US" sz="800"/>
              <a:t>/mL 					</a:t>
            </a:r>
          </a:p>
          <a:p>
            <a:r>
              <a:rPr lang="en-US" sz="800"/>
              <a:t>¶ Percentage is among infants that completed the vaccine series and received PVST. 			</a:t>
            </a:r>
          </a:p>
          <a:p>
            <a:r>
              <a:rPr lang="en-US" sz="800"/>
              <a:t>** City data are mutually exclusive from state data. 					</a:t>
            </a:r>
          </a:p>
          <a:p>
            <a:r>
              <a:rPr lang="en-US" sz="800"/>
              <a:t>Source: CDC, National Notifiable Diseases Surveillance System.</a:t>
            </a:r>
          </a:p>
          <a:p>
            <a:r>
              <a:rPr lang="en-US" sz="800"/>
              <a:t>		</a:t>
            </a:r>
          </a:p>
          <a:p>
            <a:r>
              <a:rPr lang="en-US" sz="800"/>
              <a:t>Centers for Disease Control and Prevention. Viral Hepatitis Surveillance Report – United States, 2020. </a:t>
            </a:r>
            <a:r>
              <a:rPr lang="en-US" sz="800">
                <a:hlinkClick r:id="rId5"/>
              </a:rPr>
              <a:t>https://www.cdc.gov/hepatitis/statistics/2020surveillance/index.htm</a:t>
            </a:r>
            <a:r>
              <a:rPr lang="en-US" sz="800"/>
              <a:t>. Published September 2022.</a:t>
            </a:r>
            <a:endParaRPr lang="en-US" sz="8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39701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43647"/>
            <a:ext cx="11201397" cy="917018"/>
          </a:xfrm>
        </p:spPr>
        <p:txBody>
          <a:bodyPr>
            <a:noAutofit/>
          </a:bodyPr>
          <a:lstStyle/>
          <a:p>
            <a:r>
              <a:rPr lang="en-US" b="0"/>
              <a:t>Table 4.1 – Part 5 of 6</a:t>
            </a:r>
            <a:br>
              <a:rPr lang="en-US" sz="2000"/>
            </a:br>
            <a:r>
              <a:rPr lang="en-US" sz="2000" b="1"/>
              <a:t>Outcomes of infants born in 2019 to persons infected with hepatitis B virus and managed by CDC Perinatal Hepatitis B Prevention Program through the end of 2020, 64 US Jurisdictions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9BE060-1E87-051C-57CB-B646C709CE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171994"/>
              </p:ext>
            </p:extLst>
          </p:nvPr>
        </p:nvGraphicFramePr>
        <p:xfrm>
          <a:off x="535833" y="1329010"/>
          <a:ext cx="11119104" cy="404164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530489283"/>
                    </a:ext>
                  </a:extLst>
                </a:gridCol>
                <a:gridCol w="1316736">
                  <a:extLst>
                    <a:ext uri="{9D8B030D-6E8A-4147-A177-3AD203B41FA5}">
                      <a16:colId xmlns:a16="http://schemas.microsoft.com/office/drawing/2014/main" val="969299249"/>
                    </a:ext>
                  </a:extLst>
                </a:gridCol>
                <a:gridCol w="1316736">
                  <a:extLst>
                    <a:ext uri="{9D8B030D-6E8A-4147-A177-3AD203B41FA5}">
                      <a16:colId xmlns:a16="http://schemas.microsoft.com/office/drawing/2014/main" val="3390481558"/>
                    </a:ext>
                  </a:extLst>
                </a:gridCol>
                <a:gridCol w="1316736">
                  <a:extLst>
                    <a:ext uri="{9D8B030D-6E8A-4147-A177-3AD203B41FA5}">
                      <a16:colId xmlns:a16="http://schemas.microsoft.com/office/drawing/2014/main" val="4187949514"/>
                    </a:ext>
                  </a:extLst>
                </a:gridCol>
                <a:gridCol w="1316736">
                  <a:extLst>
                    <a:ext uri="{9D8B030D-6E8A-4147-A177-3AD203B41FA5}">
                      <a16:colId xmlns:a16="http://schemas.microsoft.com/office/drawing/2014/main" val="1334218319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531703974"/>
                    </a:ext>
                  </a:extLst>
                </a:gridCol>
              </a:tblGrid>
              <a:tr h="12070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Jurisdiction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All infants managed</a:t>
                      </a: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HBIG &amp; HepB </a:t>
                      </a:r>
                      <a:b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at birth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Complete series by 12 months of age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Complete series after 12 months </a:t>
                      </a:r>
                      <a:b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of age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Total with complete series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POST VACCINATION SEROLOGIC TESTING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Received </a:t>
                      </a:r>
                      <a:r>
                        <a:rPr kumimoji="0" lang="en-US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†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No.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(</a:t>
                      </a: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%)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POST VACCINATION SEROLOGIC TESTING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HBsAg positive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No.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(</a:t>
                      </a: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%)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POST VACCINATION SEROLOGIC TESTING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Immune </a:t>
                      </a:r>
                      <a:r>
                        <a:rPr kumimoji="0" lang="en-US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§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No.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(</a:t>
                      </a: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%)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9947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City</a:t>
                      </a:r>
                      <a:r>
                        <a:rPr lang="en-US" sz="1100" b="1" i="0" u="none" strike="noStrike" baseline="30000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**</a:t>
                      </a:r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22435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Chicago 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102 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101 (99%)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78 (76%)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78 (76%)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70 (69%)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69 (99%) </a:t>
                      </a:r>
                    </a:p>
                  </a:txBody>
                  <a:tcPr marL="9525" marR="9525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793711"/>
                  </a:ext>
                </a:extLst>
              </a:tr>
              <a:tr h="2011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District of Columbia 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27 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27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25 (93%)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25 (93%)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22 (81%)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22 (100%) </a:t>
                      </a:r>
                    </a:p>
                  </a:txBody>
                  <a:tcPr marL="9525" marR="9525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217736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Houston 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119 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113 (95%)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98 (82%)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 (3%)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102 (86%)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87 (73%)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85 (98%) </a:t>
                      </a:r>
                    </a:p>
                  </a:txBody>
                  <a:tcPr marL="9525" marR="9525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31974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York City 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1,031 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1,028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949 (92%)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954 (93%)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875 (85%)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856 (98%) </a:t>
                      </a:r>
                    </a:p>
                  </a:txBody>
                  <a:tcPr marL="9525" marR="9525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99846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Philadelphia 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128 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111 (87%)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103 (80%)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 (5%)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110 (86%)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84 (66%)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78 (93%) </a:t>
                      </a:r>
                    </a:p>
                  </a:txBody>
                  <a:tcPr marL="9525" marR="9525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52003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San Antonio 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36 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36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30 (83%)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 (6%)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32 (89%)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25 (69%)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25 (100%) </a:t>
                      </a:r>
                    </a:p>
                  </a:txBody>
                  <a:tcPr marL="9525" marR="9525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307086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Territory</a:t>
                      </a:r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8959954"/>
                  </a:ext>
                </a:extLst>
              </a:tr>
              <a:tr h="2011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American Samoa 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Guam 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 (25%)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 (33%)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 (58%)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24310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N. Mariana Islands 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1426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Puerto Rico 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031396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Virgin Islands 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 (100%) </a:t>
                      </a:r>
                    </a:p>
                  </a:txBody>
                  <a:tcPr marL="9525" marR="9525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015111"/>
                  </a:ext>
                </a:extLst>
              </a:tr>
            </a:tbl>
          </a:graphicData>
        </a:graphic>
      </p:graphicFrame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4B7D8666-4A16-3738-DAD6-61A3FD1E7D6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461991"/>
            <a:ext cx="5638800" cy="67312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/>
              <a:t>HBIG=hepatitis B immune globulin; </a:t>
            </a:r>
            <a:r>
              <a:rPr lang="en-US" sz="800" err="1"/>
              <a:t>HepB</a:t>
            </a:r>
            <a:r>
              <a:rPr lang="en-US" sz="800"/>
              <a:t>=hepatitis B vaccine; HBsAg=hepatitis B surface antigen; anti-HBs= antibody to hepatitis B surface antigen; U= The data were unavailable   			</a:t>
            </a:r>
          </a:p>
          <a:p>
            <a:pPr>
              <a:lnSpc>
                <a:spcPct val="100000"/>
              </a:lnSpc>
            </a:pPr>
            <a:r>
              <a:rPr lang="en-US" sz="800"/>
              <a:t>* These data only include infants followed by the PHBPP. National and jurisdictional level </a:t>
            </a:r>
            <a:r>
              <a:rPr lang="en-US" sz="800" err="1"/>
              <a:t>HepB</a:t>
            </a:r>
            <a:r>
              <a:rPr lang="en-US" sz="800"/>
              <a:t> vaccination coverage rates are available via annual MMWR publications of National Immunization Survey data (</a:t>
            </a:r>
            <a:r>
              <a:rPr lang="en-US" sz="800">
                <a:hlinkClick r:id="rId2"/>
              </a:rPr>
              <a:t>https://www.cdc.gov/vaccines/imz-managers/nis/index.html</a:t>
            </a:r>
            <a:r>
              <a:rPr lang="en-US" sz="800"/>
              <a:t>) and via </a:t>
            </a:r>
            <a:r>
              <a:rPr lang="en-US" sz="800" err="1"/>
              <a:t>VaxView</a:t>
            </a:r>
            <a:r>
              <a:rPr lang="en-US" sz="800"/>
              <a:t> (</a:t>
            </a:r>
            <a:r>
              <a:rPr lang="en-US" sz="800">
                <a:hlinkClick r:id="rId3"/>
              </a:rPr>
              <a:t>https://www.cdc.gov/vaccines/vaxview/index.html</a:t>
            </a:r>
            <a:r>
              <a:rPr lang="en-US" sz="800"/>
              <a:t>).   </a:t>
            </a:r>
            <a:endParaRPr lang="en-US" sz="80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800"/>
              <a:t>† Post vaccination serologic testing includes a test for HBsAg, anti-HBs, or both. Results from post vaccination serologic testing may be reported as HBsAg positive, HBsAg negative and immune or not immune, or indeterminate. 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D683290-FB43-9AF4-4BBE-57C54A15991D}"/>
              </a:ext>
            </a:extLst>
          </p:cNvPr>
          <p:cNvSpPr txBox="1"/>
          <p:nvPr/>
        </p:nvSpPr>
        <p:spPr>
          <a:xfrm>
            <a:off x="6013173" y="5355527"/>
            <a:ext cx="4497713" cy="132343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§ Anti-HBs &gt;10 </a:t>
            </a:r>
            <a:r>
              <a:rPr lang="en-US" sz="800" err="1"/>
              <a:t>mIU</a:t>
            </a:r>
            <a:r>
              <a:rPr lang="en-US" sz="800"/>
              <a:t>/mL 					</a:t>
            </a:r>
          </a:p>
          <a:p>
            <a:r>
              <a:rPr lang="en-US" sz="800"/>
              <a:t>¶ Percentage is among infants that completed the vaccine series and received PVST. 			</a:t>
            </a:r>
          </a:p>
          <a:p>
            <a:r>
              <a:rPr lang="en-US" sz="800"/>
              <a:t>** City data are mutually exclusive from state data. 					</a:t>
            </a:r>
          </a:p>
          <a:p>
            <a:r>
              <a:rPr lang="en-US" sz="800"/>
              <a:t>Source: CDC, National Notifiable Diseases Surveillance System.</a:t>
            </a:r>
          </a:p>
          <a:p>
            <a:r>
              <a:rPr lang="en-US" sz="800"/>
              <a:t>		</a:t>
            </a:r>
          </a:p>
          <a:p>
            <a:r>
              <a:rPr lang="en-US" sz="800"/>
              <a:t>Centers for Disease Control and Prevention. Viral Hepatitis Surveillance Report – United States, 2020. </a:t>
            </a:r>
            <a:r>
              <a:rPr lang="en-US" sz="800">
                <a:hlinkClick r:id="rId4"/>
              </a:rPr>
              <a:t>https://www.cdc.gov/hepatitis/statistics/2020surveillance/index.htm</a:t>
            </a:r>
            <a:r>
              <a:rPr lang="en-US" sz="800"/>
              <a:t>. Published September 2022.</a:t>
            </a:r>
            <a:endParaRPr lang="en-US" sz="8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5133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43647"/>
            <a:ext cx="11201397" cy="917018"/>
          </a:xfrm>
        </p:spPr>
        <p:txBody>
          <a:bodyPr>
            <a:noAutofit/>
          </a:bodyPr>
          <a:lstStyle/>
          <a:p>
            <a:r>
              <a:rPr lang="en-US" b="0"/>
              <a:t>Table 4.1 – Part 6 of 6</a:t>
            </a:r>
            <a:br>
              <a:rPr lang="en-US" sz="2000"/>
            </a:br>
            <a:r>
              <a:rPr lang="en-US" sz="2000" b="1"/>
              <a:t>Outcomes of infants born in 2019 to persons infected with hepatitis B virus and managed by CDC Perinatal Hepatitis B Prevention Program through the end of 2020, 64 US Jurisdictions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9BE060-1E87-051C-57CB-B646C709CE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58793"/>
              </p:ext>
            </p:extLst>
          </p:nvPr>
        </p:nvGraphicFramePr>
        <p:xfrm>
          <a:off x="535833" y="1334099"/>
          <a:ext cx="11119104" cy="241096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4286140852"/>
                    </a:ext>
                  </a:extLst>
                </a:gridCol>
                <a:gridCol w="1316736">
                  <a:extLst>
                    <a:ext uri="{9D8B030D-6E8A-4147-A177-3AD203B41FA5}">
                      <a16:colId xmlns:a16="http://schemas.microsoft.com/office/drawing/2014/main" val="969299249"/>
                    </a:ext>
                  </a:extLst>
                </a:gridCol>
                <a:gridCol w="1316736">
                  <a:extLst>
                    <a:ext uri="{9D8B030D-6E8A-4147-A177-3AD203B41FA5}">
                      <a16:colId xmlns:a16="http://schemas.microsoft.com/office/drawing/2014/main" val="3390481558"/>
                    </a:ext>
                  </a:extLst>
                </a:gridCol>
                <a:gridCol w="1316736">
                  <a:extLst>
                    <a:ext uri="{9D8B030D-6E8A-4147-A177-3AD203B41FA5}">
                      <a16:colId xmlns:a16="http://schemas.microsoft.com/office/drawing/2014/main" val="4187949514"/>
                    </a:ext>
                  </a:extLst>
                </a:gridCol>
                <a:gridCol w="1316736">
                  <a:extLst>
                    <a:ext uri="{9D8B030D-6E8A-4147-A177-3AD203B41FA5}">
                      <a16:colId xmlns:a16="http://schemas.microsoft.com/office/drawing/2014/main" val="1334218319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531703974"/>
                    </a:ext>
                  </a:extLst>
                </a:gridCol>
              </a:tblGrid>
              <a:tr h="12070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Jurisdiction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All infants managed</a:t>
                      </a: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HBIG &amp; HepB </a:t>
                      </a:r>
                      <a:b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at birth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Complete series by 12 months of age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Complete series after 12 months </a:t>
                      </a:r>
                      <a:b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of age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HEPB VACCINE ADMINISTRATION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Total with complete series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(</a:t>
                      </a: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%)</a:t>
                      </a:r>
                      <a:r>
                        <a:rPr lang="en-US" sz="1200" b="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POST VACCINATION SEROLOGIC TESTING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Received </a:t>
                      </a:r>
                      <a:r>
                        <a:rPr kumimoji="0" lang="en-US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†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No.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(</a:t>
                      </a: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%)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POST VACCINATION SEROLOGIC TESTING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HBsAg positive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No.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(</a:t>
                      </a: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%)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POST VACCINATION SEROLOGIC TESTING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Immune </a:t>
                      </a:r>
                      <a:r>
                        <a:rPr kumimoji="0" lang="en-US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§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No.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(</a:t>
                      </a: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%)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99476"/>
                  </a:ext>
                </a:extLst>
              </a:tr>
              <a:tr h="2011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Freely Associated Island Nations 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224350"/>
                  </a:ext>
                </a:extLst>
              </a:tr>
              <a:tr h="2011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Marshall Islands 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 </a:t>
                      </a:r>
                      <a:endParaRPr lang="en-US" sz="1100"/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 (U)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 (U)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 (U)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 (U)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 (U)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 (U)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 (U) </a:t>
                      </a:r>
                    </a:p>
                  </a:txBody>
                  <a:tcPr marL="9525" marR="9525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7937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Micronesia 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35 </a:t>
                      </a:r>
                      <a:endParaRPr lang="en-US" sz="1100"/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32 (91%)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23 (66%)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 (6%)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25 (71%)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217736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Palau 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3 </a:t>
                      </a:r>
                      <a:endParaRPr lang="en-US" sz="1100"/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 (67%)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 (100%)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 (0%) </a:t>
                      </a:r>
                    </a:p>
                  </a:txBody>
                  <a:tcPr marL="9525" marR="9525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319749"/>
                  </a:ext>
                </a:extLst>
              </a:tr>
            </a:tbl>
          </a:graphicData>
        </a:graphic>
      </p:graphicFrame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0C61730E-5382-7705-6AC3-F90E00291B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461991"/>
            <a:ext cx="5638800" cy="67312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/>
              <a:t>HBIG=hepatitis B immune globulin; </a:t>
            </a:r>
            <a:r>
              <a:rPr lang="en-US" sz="800" err="1"/>
              <a:t>HepB</a:t>
            </a:r>
            <a:r>
              <a:rPr lang="en-US" sz="800"/>
              <a:t>=hepatitis B vaccine; HBsAg=hepatitis B surface antigen; anti-HBs= antibody to hepatitis B surface antigen; U= The data were unavailable   			</a:t>
            </a:r>
          </a:p>
          <a:p>
            <a:pPr>
              <a:lnSpc>
                <a:spcPct val="100000"/>
              </a:lnSpc>
            </a:pPr>
            <a:r>
              <a:rPr lang="en-US" sz="800"/>
              <a:t>* These data only include infants followed by the PHBPP. National and jurisdictional level </a:t>
            </a:r>
            <a:r>
              <a:rPr lang="en-US" sz="800" err="1"/>
              <a:t>HepB</a:t>
            </a:r>
            <a:r>
              <a:rPr lang="en-US" sz="800"/>
              <a:t> vaccination coverage rates are available via annual MMWR publications of National Immunization Survey data (</a:t>
            </a:r>
            <a:r>
              <a:rPr lang="en-US" sz="800">
                <a:hlinkClick r:id="rId2"/>
              </a:rPr>
              <a:t>https://www.cdc.gov/vaccines/imz-managers/nis/index.html</a:t>
            </a:r>
            <a:r>
              <a:rPr lang="en-US" sz="800"/>
              <a:t>) and via </a:t>
            </a:r>
            <a:r>
              <a:rPr lang="en-US" sz="800" err="1"/>
              <a:t>VaxView</a:t>
            </a:r>
            <a:r>
              <a:rPr lang="en-US" sz="800"/>
              <a:t> (</a:t>
            </a:r>
            <a:r>
              <a:rPr lang="en-US" sz="800">
                <a:hlinkClick r:id="rId3"/>
              </a:rPr>
              <a:t>https://www.cdc.gov/vaccines/vaxview/index.html</a:t>
            </a:r>
            <a:r>
              <a:rPr lang="en-US" sz="800"/>
              <a:t>).   </a:t>
            </a:r>
            <a:endParaRPr lang="en-US" sz="80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800"/>
              <a:t>† Post vaccination serologic testing includes a test for HBsAg, anti-HBs, or both. Results from post vaccination serologic testing may be reported as HBsAg positive, HBsAg negative and immune or not immune, or indeterminate. 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FFBE02-B484-1D7C-0ECE-FEDE2F6CA614}"/>
              </a:ext>
            </a:extLst>
          </p:cNvPr>
          <p:cNvSpPr txBox="1"/>
          <p:nvPr/>
        </p:nvSpPr>
        <p:spPr>
          <a:xfrm>
            <a:off x="6013173" y="5345695"/>
            <a:ext cx="4497713" cy="132343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§ Anti-HBs &gt;10 </a:t>
            </a:r>
            <a:r>
              <a:rPr lang="en-US" sz="800" err="1"/>
              <a:t>mIU</a:t>
            </a:r>
            <a:r>
              <a:rPr lang="en-US" sz="800"/>
              <a:t>/mL 					</a:t>
            </a:r>
          </a:p>
          <a:p>
            <a:r>
              <a:rPr lang="en-US" sz="800"/>
              <a:t>¶ Percentage is among infants that completed the vaccine series and received PVST. 			</a:t>
            </a:r>
          </a:p>
          <a:p>
            <a:r>
              <a:rPr lang="en-US" sz="800"/>
              <a:t>** City data are mutually exclusive from state data. 					</a:t>
            </a:r>
          </a:p>
          <a:p>
            <a:r>
              <a:rPr lang="en-US" sz="800"/>
              <a:t>Source: CDC, National Notifiable Diseases Surveillance System.</a:t>
            </a:r>
          </a:p>
          <a:p>
            <a:r>
              <a:rPr lang="en-US" sz="800"/>
              <a:t>		</a:t>
            </a:r>
          </a:p>
          <a:p>
            <a:r>
              <a:rPr lang="en-US" sz="800"/>
              <a:t>Centers for Disease Control and Prevention. Viral Hepatitis Surveillance Report – United States, 2020. </a:t>
            </a:r>
            <a:r>
              <a:rPr lang="en-US" sz="800">
                <a:hlinkClick r:id="rId4"/>
              </a:rPr>
              <a:t>https://www.cdc.gov/hepatitis/statistics/2020surveillance/index.htm</a:t>
            </a:r>
            <a:r>
              <a:rPr lang="en-US" sz="800"/>
              <a:t>. Published September 2022.</a:t>
            </a:r>
            <a:endParaRPr lang="en-US" sz="8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9644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74ea8-196f-4ed0-acda-4d1b8eb91222" xsi:nil="true"/>
    <lcf76f155ced4ddcb4097134ff3c332f xmlns="a5db0dc4-de41-4547-9920-1aed1993f095">
      <Terms xmlns="http://schemas.microsoft.com/office/infopath/2007/PartnerControls"/>
    </lcf76f155ced4ddcb4097134ff3c332f>
    <SharedWithUsers xmlns="0bf74ea8-196f-4ed0-acda-4d1b8eb91222">
      <UserInfo>
        <DisplayName/>
        <AccountId xsi:nil="true"/>
        <AccountType/>
      </UserInfo>
    </SharedWithUsers>
    <MediaLengthInSeconds xmlns="a5db0dc4-de41-4547-9920-1aed1993f09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0A988FF22164CA46804D9F7DD7698" ma:contentTypeVersion="19" ma:contentTypeDescription="Create a new document." ma:contentTypeScope="" ma:versionID="5f760c2749a5f24658e399241b39d6cf">
  <xsd:schema xmlns:xsd="http://www.w3.org/2001/XMLSchema" xmlns:xs="http://www.w3.org/2001/XMLSchema" xmlns:p="http://schemas.microsoft.com/office/2006/metadata/properties" xmlns:ns2="a5db0dc4-de41-4547-9920-1aed1993f095" xmlns:ns3="0bf74ea8-196f-4ed0-acda-4d1b8eb91222" targetNamespace="http://schemas.microsoft.com/office/2006/metadata/properties" ma:root="true" ma:fieldsID="ab42fd9982eb8cf9a4287e0180a47030" ns2:_="" ns3:_="">
    <xsd:import namespace="a5db0dc4-de41-4547-9920-1aed1993f095"/>
    <xsd:import namespace="0bf74ea8-196f-4ed0-acda-4d1b8eb91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b0dc4-de41-4547-9920-1aed1993f0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4ea8-196f-4ed0-acda-4d1b8eb91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9529543-8a12-4055-9543-ea40c2f05781}" ma:internalName="TaxCatchAll" ma:showField="CatchAllData" ma:web="0bf74ea8-196f-4ed0-acda-4d1b8eb91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www.w3.org/XML/1998/namespace"/>
    <ds:schemaRef ds:uri="http://schemas.openxmlformats.org/package/2006/metadata/core-properties"/>
    <ds:schemaRef ds:uri="a5db0dc4-de41-4547-9920-1aed1993f095"/>
    <ds:schemaRef ds:uri="http://schemas.microsoft.com/office/infopath/2007/PartnerControls"/>
    <ds:schemaRef ds:uri="0bf74ea8-196f-4ed0-acda-4d1b8eb91222"/>
  </ds:schemaRefs>
</ds:datastoreItem>
</file>

<file path=customXml/itemProps3.xml><?xml version="1.0" encoding="utf-8"?>
<ds:datastoreItem xmlns:ds="http://schemas.openxmlformats.org/officeDocument/2006/customXml" ds:itemID="{E6567549-253E-4488-8C4A-9907633B1E0D}">
  <ds:schemaRefs>
    <ds:schemaRef ds:uri="0bf74ea8-196f-4ed0-acda-4d1b8eb91222"/>
    <ds:schemaRef ds:uri="a5db0dc4-de41-4547-9920-1aed1993f0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4173</Words>
  <Application>Microsoft Macintosh PowerPoint</Application>
  <PresentationFormat>Widescreen</PresentationFormat>
  <Paragraphs>805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Table 4.1 – Part 1 of 6 Outcomes of infants born in 2019 to persons infected with hepatitis B virus and managed by CDC Perinatal Hepatitis B Prevention Program through the end of 2020, 64 US Jurisdictions </vt:lpstr>
      <vt:lpstr>Table 4.1 – Part 2 of 6 Outcomes of infants born in 2019 to persons infected with hepatitis B virus and managed by CDC Perinatal Hepatitis B Prevention Program through the end of 2020, 64 US Jurisdictions</vt:lpstr>
      <vt:lpstr>Table 4.1 – Part 3 of 6 Outcomes of infants born in 2019 to persons infected with hepatitis B virus and managed by CDC Perinatal Hepatitis B Prevention Program through the end of 2020, 64 US Jurisdictions</vt:lpstr>
      <vt:lpstr>Table 4.1 – Part 4 of 6 Outcomes of infants born in 2019 to persons infected with hepatitis B virus and managed by CDC Perinatal Hepatitis B Prevention Program through the end of 2020, 64 US Jurisdictions</vt:lpstr>
      <vt:lpstr>Table 4.1 – Part 5 of 6 Outcomes of infants born in 2019 to persons infected with hepatitis B virus and managed by CDC Perinatal Hepatitis B Prevention Program through the end of 2020, 64 US Jurisdictions</vt:lpstr>
      <vt:lpstr>Table 4.1 – Part 6 of 6 Outcomes of infants born in 2019 to persons infected with hepatitis B virus and managed by CDC Perinatal Hepatitis B Prevention Program through the end of 2020, 64 US Jurisdictions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Sporrong, Katari (NYC-RSD)</cp:lastModifiedBy>
  <cp:revision>22</cp:revision>
  <dcterms:created xsi:type="dcterms:W3CDTF">2022-08-02T19:32:21Z</dcterms:created>
  <dcterms:modified xsi:type="dcterms:W3CDTF">2022-10-06T21:59:56Z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0x0101004E90A988FF22164CA46804D9F7DD7698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