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1482" r:id="rId5"/>
    <p:sldId id="1483" r:id="rId6"/>
    <p:sldId id="1484" r:id="rId7"/>
    <p:sldId id="151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3271494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onder.cdc.gov/mcd-icd10.html"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onder.cdc.gov/wonder/help/mcd.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12.xml"/><Relationship Id="rId4" Type="http://schemas.openxmlformats.org/officeDocument/2006/relationships/hyperlink" Target="https://www.cdc.gov/hepatitis/statistics/2020surveillance/index.ht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12.xml"/><Relationship Id="rId4" Type="http://schemas.openxmlformats.org/officeDocument/2006/relationships/hyperlink" Target="https://www.cdc.gov/hepatitis/statistics/2020surveillance/index.ht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12.xml"/><Relationship Id="rId4" Type="http://schemas.openxmlformats.org/officeDocument/2006/relationships/hyperlink" Target="https://www.cdc.gov/hepatitis/statistics/2020surveillance/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3.7 – Part 1 of 4</a:t>
            </a:r>
            <a:br>
              <a:rPr lang="en-US" sz="2000"/>
            </a:br>
            <a:r>
              <a:rPr lang="en-US" sz="2000" b="1"/>
              <a:t>Numbers and rates* of deaths with hepatitis C listed as a cause of death† among residents, </a:t>
            </a:r>
            <a:br>
              <a:rPr lang="en-US" sz="2000" b="1"/>
            </a:br>
            <a:r>
              <a:rPr lang="en-US" sz="2000" b="1"/>
              <a:t>by state or jurisdiction</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3440624399"/>
              </p:ext>
            </p:extLst>
          </p:nvPr>
        </p:nvGraphicFramePr>
        <p:xfrm>
          <a:off x="532482" y="1625521"/>
          <a:ext cx="11123684" cy="3678164"/>
        </p:xfrm>
        <a:graphic>
          <a:graphicData uri="http://schemas.openxmlformats.org/drawingml/2006/table">
            <a:tbl>
              <a:tblPr firstRow="1" bandRow="1">
                <a:tableStyleId>{0E3FDE45-AF77-4B5C-9715-49D594BDF05E}</a:tableStyleId>
              </a:tblPr>
              <a:tblGrid>
                <a:gridCol w="1011244">
                  <a:extLst>
                    <a:ext uri="{9D8B030D-6E8A-4147-A177-3AD203B41FA5}">
                      <a16:colId xmlns:a16="http://schemas.microsoft.com/office/drawing/2014/main" val="2197488459"/>
                    </a:ext>
                  </a:extLst>
                </a:gridCol>
                <a:gridCol w="1011244">
                  <a:extLst>
                    <a:ext uri="{9D8B030D-6E8A-4147-A177-3AD203B41FA5}">
                      <a16:colId xmlns:a16="http://schemas.microsoft.com/office/drawing/2014/main" val="557897342"/>
                    </a:ext>
                  </a:extLst>
                </a:gridCol>
                <a:gridCol w="1011244">
                  <a:extLst>
                    <a:ext uri="{9D8B030D-6E8A-4147-A177-3AD203B41FA5}">
                      <a16:colId xmlns:a16="http://schemas.microsoft.com/office/drawing/2014/main" val="1675807070"/>
                    </a:ext>
                  </a:extLst>
                </a:gridCol>
                <a:gridCol w="1011244">
                  <a:extLst>
                    <a:ext uri="{9D8B030D-6E8A-4147-A177-3AD203B41FA5}">
                      <a16:colId xmlns:a16="http://schemas.microsoft.com/office/drawing/2014/main" val="3162417777"/>
                    </a:ext>
                  </a:extLst>
                </a:gridCol>
                <a:gridCol w="1011244">
                  <a:extLst>
                    <a:ext uri="{9D8B030D-6E8A-4147-A177-3AD203B41FA5}">
                      <a16:colId xmlns:a16="http://schemas.microsoft.com/office/drawing/2014/main" val="2163448990"/>
                    </a:ext>
                  </a:extLst>
                </a:gridCol>
                <a:gridCol w="1011244">
                  <a:extLst>
                    <a:ext uri="{9D8B030D-6E8A-4147-A177-3AD203B41FA5}">
                      <a16:colId xmlns:a16="http://schemas.microsoft.com/office/drawing/2014/main" val="1531703974"/>
                    </a:ext>
                  </a:extLst>
                </a:gridCol>
                <a:gridCol w="1011244">
                  <a:extLst>
                    <a:ext uri="{9D8B030D-6E8A-4147-A177-3AD203B41FA5}">
                      <a16:colId xmlns:a16="http://schemas.microsoft.com/office/drawing/2014/main" val="1741429899"/>
                    </a:ext>
                  </a:extLst>
                </a:gridCol>
                <a:gridCol w="1011244">
                  <a:extLst>
                    <a:ext uri="{9D8B030D-6E8A-4147-A177-3AD203B41FA5}">
                      <a16:colId xmlns:a16="http://schemas.microsoft.com/office/drawing/2014/main" val="2837006629"/>
                    </a:ext>
                  </a:extLst>
                </a:gridCol>
                <a:gridCol w="1011244">
                  <a:extLst>
                    <a:ext uri="{9D8B030D-6E8A-4147-A177-3AD203B41FA5}">
                      <a16:colId xmlns:a16="http://schemas.microsoft.com/office/drawing/2014/main" val="1677891965"/>
                    </a:ext>
                  </a:extLst>
                </a:gridCol>
                <a:gridCol w="1011244">
                  <a:extLst>
                    <a:ext uri="{9D8B030D-6E8A-4147-A177-3AD203B41FA5}">
                      <a16:colId xmlns:a16="http://schemas.microsoft.com/office/drawing/2014/main" val="373618106"/>
                    </a:ext>
                  </a:extLst>
                </a:gridCol>
                <a:gridCol w="1011244">
                  <a:extLst>
                    <a:ext uri="{9D8B030D-6E8A-4147-A177-3AD203B41FA5}">
                      <a16:colId xmlns:a16="http://schemas.microsoft.com/office/drawing/2014/main" val="200654846"/>
                    </a:ext>
                  </a:extLst>
                </a:gridCol>
              </a:tblGrid>
              <a:tr h="398516">
                <a:tc>
                  <a:txBody>
                    <a:bodyPr/>
                    <a:lstStyle/>
                    <a:p>
                      <a:pPr algn="l" fontAlgn="ctr"/>
                      <a:r>
                        <a:rPr lang="en-US" sz="1200" b="1" u="none" strike="noStrike">
                          <a:solidFill>
                            <a:schemeClr val="bg1"/>
                          </a:solidFill>
                          <a:effectLst/>
                        </a:rPr>
                        <a:t>State or Jurisdiction</a:t>
                      </a:r>
                      <a:endParaRPr lang="en-US" sz="1200" b="1" i="0" u="none" strike="noStrike">
                        <a:solidFill>
                          <a:schemeClr val="bg1"/>
                        </a:solidFill>
                        <a:effectLst/>
                        <a:latin typeface="Times New Roman" panose="02020603050405020304" pitchFamily="18" charset="0"/>
                      </a:endParaRP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0" i="0" u="none" strike="noStrike">
                          <a:solidFill>
                            <a:srgbClr val="000000"/>
                          </a:solidFill>
                          <a:effectLst/>
                          <a:latin typeface="+mn-lt"/>
                        </a:rPr>
                        <a:t>Alabama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000000"/>
                          </a:solidFill>
                          <a:effectLst/>
                          <a:latin typeface="+mn-lt"/>
                        </a:rPr>
                        <a:t>Alaska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000000"/>
                          </a:solidFill>
                          <a:effectLst/>
                          <a:latin typeface="+mn-lt"/>
                        </a:rPr>
                        <a:t>Arizona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5.81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000000"/>
                          </a:solidFill>
                          <a:effectLst/>
                          <a:latin typeface="+mn-lt"/>
                        </a:rPr>
                        <a:t>Arkansas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000000"/>
                          </a:solidFill>
                          <a:effectLst/>
                          <a:latin typeface="+mn-lt"/>
                        </a:rPr>
                        <a:t>California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000000"/>
                          </a:solidFill>
                          <a:effectLst/>
                          <a:latin typeface="+mn-lt"/>
                        </a:rPr>
                        <a:t>Colorado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5.84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000000"/>
                          </a:solidFill>
                          <a:effectLst/>
                          <a:latin typeface="+mn-lt"/>
                        </a:rPr>
                        <a:t>Connecticut</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000000"/>
                          </a:solidFill>
                          <a:effectLst/>
                          <a:latin typeface="+mn-lt"/>
                        </a:rPr>
                        <a:t>Delaware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187607299"/>
                  </a:ext>
                </a:extLst>
              </a:tr>
              <a:tr h="328775">
                <a:tc>
                  <a:txBody>
                    <a:bodyPr/>
                    <a:lstStyle/>
                    <a:p>
                      <a:pPr algn="l" fontAlgn="ctr"/>
                      <a:r>
                        <a:rPr lang="en-US" sz="1100" b="0" i="0" u="none" strike="noStrike">
                          <a:solidFill>
                            <a:srgbClr val="000000"/>
                          </a:solidFill>
                          <a:effectLst/>
                          <a:latin typeface="+mn-lt"/>
                        </a:rPr>
                        <a:t>District of Columbia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9.65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000000"/>
                          </a:solidFill>
                          <a:effectLst/>
                          <a:latin typeface="+mn-lt"/>
                        </a:rPr>
                        <a:t>Florida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1,222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1,222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000000"/>
                          </a:solidFill>
                          <a:effectLst/>
                          <a:latin typeface="+mn-lt"/>
                        </a:rPr>
                        <a:t>Georgia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281314200"/>
                  </a:ext>
                </a:extLst>
              </a:tr>
              <a:tr h="210312">
                <a:tc>
                  <a:txBody>
                    <a:bodyPr/>
                    <a:lstStyle/>
                    <a:p>
                      <a:pPr algn="l" fontAlgn="ctr"/>
                      <a:r>
                        <a:rPr lang="en-US" sz="1100" b="0" i="0" u="none" strike="noStrike">
                          <a:solidFill>
                            <a:srgbClr val="000000"/>
                          </a:solidFill>
                          <a:effectLst/>
                          <a:latin typeface="+mn-lt"/>
                        </a:rPr>
                        <a:t>Hawaii</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07265860"/>
                  </a:ext>
                </a:extLst>
              </a:tr>
              <a:tr h="210312">
                <a:tc>
                  <a:txBody>
                    <a:bodyPr/>
                    <a:lstStyle/>
                    <a:p>
                      <a:pPr algn="l" fontAlgn="ctr"/>
                      <a:r>
                        <a:rPr lang="en-US" sz="1100" b="0" i="0" u="none" strike="noStrike">
                          <a:solidFill>
                            <a:srgbClr val="000000"/>
                          </a:solidFill>
                          <a:effectLst/>
                          <a:latin typeface="+mn-lt"/>
                        </a:rPr>
                        <a:t>Idaho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075649476"/>
                  </a:ext>
                </a:extLst>
              </a:tr>
              <a:tr h="210312">
                <a:tc>
                  <a:txBody>
                    <a:bodyPr/>
                    <a:lstStyle/>
                    <a:p>
                      <a:pPr algn="l" fontAlgn="ctr"/>
                      <a:r>
                        <a:rPr lang="en-US" sz="1100" b="0" i="0" u="none" strike="noStrike">
                          <a:solidFill>
                            <a:srgbClr val="000000"/>
                          </a:solidFill>
                          <a:effectLst/>
                          <a:latin typeface="+mn-lt"/>
                        </a:rPr>
                        <a:t>Illinois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483195497"/>
                  </a:ext>
                </a:extLst>
              </a:tr>
              <a:tr h="210312">
                <a:tc>
                  <a:txBody>
                    <a:bodyPr/>
                    <a:lstStyle/>
                    <a:p>
                      <a:pPr algn="l" fontAlgn="ctr"/>
                      <a:r>
                        <a:rPr lang="en-US" sz="1100" b="0" i="0" u="none" strike="noStrike">
                          <a:solidFill>
                            <a:srgbClr val="000000"/>
                          </a:solidFill>
                          <a:effectLst/>
                          <a:latin typeface="+mn-lt"/>
                        </a:rPr>
                        <a:t>Indiana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15016824"/>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456413"/>
            <a:ext cx="4272115" cy="1219784"/>
          </a:xfrm>
        </p:spPr>
        <p:txBody>
          <a:bodyPr/>
          <a:lstStyle/>
          <a:p>
            <a:pPr>
              <a:lnSpc>
                <a:spcPct val="100000"/>
              </a:lnSpc>
            </a:pPr>
            <a:r>
              <a:rPr lang="en-US" sz="800"/>
              <a:t>* Rates are age-adjusted per 100,000 US standard population during 2000 by using the following age group distribution (in years): &lt;1, 1–4, 5–14, 15–24, 25–34, 35–44, 45–54, 55–64, 65–74, 75– 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B17.1, and B18.2 (hepatitis C).</a:t>
            </a:r>
          </a:p>
        </p:txBody>
      </p:sp>
      <p:sp>
        <p:nvSpPr>
          <p:cNvPr id="8" name="TextBox 7">
            <a:extLst>
              <a:ext uri="{FF2B5EF4-FFF2-40B4-BE49-F238E27FC236}">
                <a16:creationId xmlns:a16="http://schemas.microsoft.com/office/drawing/2014/main" id="{A63725F0-C5B6-B0B9-FC3A-304D6AF8FEF0}"/>
              </a:ext>
            </a:extLst>
          </p:cNvPr>
          <p:cNvSpPr txBox="1"/>
          <p:nvPr/>
        </p:nvSpPr>
        <p:spPr>
          <a:xfrm>
            <a:off x="4803111" y="5347628"/>
            <a:ext cx="5578018" cy="1328569"/>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3"/>
              </a:rPr>
              <a:t>http://wonder.cdc.gov/mcd-icd10.html</a:t>
            </a:r>
            <a:r>
              <a:rPr lang="en-US" sz="800"/>
              <a:t> on January 13, 2022. CDC WONDER data set documentation and technical methods can be accessed at </a:t>
            </a:r>
            <a:r>
              <a:rPr lang="en-US" sz="800">
                <a:hlinkClick r:id="rId4"/>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5"/>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259526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9923929" cy="917018"/>
          </a:xfrm>
        </p:spPr>
        <p:txBody>
          <a:bodyPr>
            <a:noAutofit/>
          </a:bodyPr>
          <a:lstStyle/>
          <a:p>
            <a:r>
              <a:rPr lang="en-US" b="0"/>
              <a:t>Table 3.7 – Part 2 of 4</a:t>
            </a:r>
            <a:br>
              <a:rPr lang="en-US" sz="2000"/>
            </a:br>
            <a:r>
              <a:rPr lang="en-US" sz="2000" b="1"/>
              <a:t>Numbers and rates* of deaths with hepatitis C listed as a cause of death† among residents, by state or jurisdiction</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542862500"/>
              </p:ext>
            </p:extLst>
          </p:nvPr>
        </p:nvGraphicFramePr>
        <p:xfrm>
          <a:off x="534225" y="1625520"/>
          <a:ext cx="11114741" cy="3557016"/>
        </p:xfrm>
        <a:graphic>
          <a:graphicData uri="http://schemas.openxmlformats.org/drawingml/2006/table">
            <a:tbl>
              <a:tblPr firstRow="1" bandRow="1">
                <a:tableStyleId>{0E3FDE45-AF77-4B5C-9715-49D594BDF05E}</a:tableStyleId>
              </a:tblPr>
              <a:tblGrid>
                <a:gridCol w="1010431">
                  <a:extLst>
                    <a:ext uri="{9D8B030D-6E8A-4147-A177-3AD203B41FA5}">
                      <a16:colId xmlns:a16="http://schemas.microsoft.com/office/drawing/2014/main" val="2197488459"/>
                    </a:ext>
                  </a:extLst>
                </a:gridCol>
                <a:gridCol w="1010431">
                  <a:extLst>
                    <a:ext uri="{9D8B030D-6E8A-4147-A177-3AD203B41FA5}">
                      <a16:colId xmlns:a16="http://schemas.microsoft.com/office/drawing/2014/main" val="557897342"/>
                    </a:ext>
                  </a:extLst>
                </a:gridCol>
                <a:gridCol w="1010431">
                  <a:extLst>
                    <a:ext uri="{9D8B030D-6E8A-4147-A177-3AD203B41FA5}">
                      <a16:colId xmlns:a16="http://schemas.microsoft.com/office/drawing/2014/main" val="1675807070"/>
                    </a:ext>
                  </a:extLst>
                </a:gridCol>
                <a:gridCol w="1010431">
                  <a:extLst>
                    <a:ext uri="{9D8B030D-6E8A-4147-A177-3AD203B41FA5}">
                      <a16:colId xmlns:a16="http://schemas.microsoft.com/office/drawing/2014/main" val="3162417777"/>
                    </a:ext>
                  </a:extLst>
                </a:gridCol>
                <a:gridCol w="1010431">
                  <a:extLst>
                    <a:ext uri="{9D8B030D-6E8A-4147-A177-3AD203B41FA5}">
                      <a16:colId xmlns:a16="http://schemas.microsoft.com/office/drawing/2014/main" val="2163448990"/>
                    </a:ext>
                  </a:extLst>
                </a:gridCol>
                <a:gridCol w="1010431">
                  <a:extLst>
                    <a:ext uri="{9D8B030D-6E8A-4147-A177-3AD203B41FA5}">
                      <a16:colId xmlns:a16="http://schemas.microsoft.com/office/drawing/2014/main" val="1531703974"/>
                    </a:ext>
                  </a:extLst>
                </a:gridCol>
                <a:gridCol w="1010431">
                  <a:extLst>
                    <a:ext uri="{9D8B030D-6E8A-4147-A177-3AD203B41FA5}">
                      <a16:colId xmlns:a16="http://schemas.microsoft.com/office/drawing/2014/main" val="1741429899"/>
                    </a:ext>
                  </a:extLst>
                </a:gridCol>
                <a:gridCol w="1010431">
                  <a:extLst>
                    <a:ext uri="{9D8B030D-6E8A-4147-A177-3AD203B41FA5}">
                      <a16:colId xmlns:a16="http://schemas.microsoft.com/office/drawing/2014/main" val="2837006629"/>
                    </a:ext>
                  </a:extLst>
                </a:gridCol>
                <a:gridCol w="1010431">
                  <a:extLst>
                    <a:ext uri="{9D8B030D-6E8A-4147-A177-3AD203B41FA5}">
                      <a16:colId xmlns:a16="http://schemas.microsoft.com/office/drawing/2014/main" val="1677891965"/>
                    </a:ext>
                  </a:extLst>
                </a:gridCol>
                <a:gridCol w="1010431">
                  <a:extLst>
                    <a:ext uri="{9D8B030D-6E8A-4147-A177-3AD203B41FA5}">
                      <a16:colId xmlns:a16="http://schemas.microsoft.com/office/drawing/2014/main" val="373618106"/>
                    </a:ext>
                  </a:extLst>
                </a:gridCol>
                <a:gridCol w="1010431">
                  <a:extLst>
                    <a:ext uri="{9D8B030D-6E8A-4147-A177-3AD203B41FA5}">
                      <a16:colId xmlns:a16="http://schemas.microsoft.com/office/drawing/2014/main" val="200654846"/>
                    </a:ext>
                  </a:extLst>
                </a:gridCol>
              </a:tblGrid>
              <a:tr h="402336">
                <a:tc>
                  <a:txBody>
                    <a:bodyPr/>
                    <a:lstStyle/>
                    <a:p>
                      <a:pPr algn="l" fontAlgn="ctr"/>
                      <a:r>
                        <a:rPr lang="en-US" sz="1200" b="1" u="none" strike="noStrike">
                          <a:solidFill>
                            <a:schemeClr val="bg1"/>
                          </a:solidFill>
                          <a:effectLst/>
                          <a:latin typeface="Calibri" panose="020F0502020204030204" pitchFamily="34" charset="0"/>
                          <a:cs typeface="Calibri" panose="020F0502020204030204" pitchFamily="34" charset="0"/>
                        </a:rPr>
                        <a:t>State or Jurisdiction</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2016</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No.</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2016</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Rate*</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2017</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No.</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2017</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Rate*</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2018</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No.</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2018</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Rate*</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2019</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No.</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2019</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Rate*</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2020</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No.</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latin typeface="Calibri" panose="020F0502020204030204" pitchFamily="34" charset="0"/>
                          <a:cs typeface="Calibri" panose="020F0502020204030204" pitchFamily="34" charset="0"/>
                        </a:rPr>
                        <a:t>2020</a:t>
                      </a:r>
                      <a:endParaRPr lang="en-US" sz="1200" b="1" i="0" u="none" strike="noStrike">
                        <a:solidFill>
                          <a:schemeClr val="bg1"/>
                        </a:solidFill>
                        <a:effectLst/>
                        <a:latin typeface="Calibri" panose="020F0502020204030204" pitchFamily="34" charset="0"/>
                        <a:cs typeface="Calibri" panose="020F0502020204030204" pitchFamily="34" charset="0"/>
                      </a:endParaRPr>
                    </a:p>
                    <a:p>
                      <a:pPr algn="ctr" fontAlgn="ctr"/>
                      <a:r>
                        <a:rPr lang="en-US" sz="1200" b="1" u="none" strike="noStrike">
                          <a:solidFill>
                            <a:schemeClr val="bg1"/>
                          </a:solidFill>
                          <a:effectLst/>
                          <a:latin typeface="Calibri" panose="020F0502020204030204" pitchFamily="34" charset="0"/>
                          <a:cs typeface="Calibri" panose="020F0502020204030204" pitchFamily="34" charset="0"/>
                        </a:rPr>
                        <a:t>Rate*</a:t>
                      </a:r>
                      <a:endParaRPr lang="en-US" sz="1200" b="1" i="0" u="none" strike="noStrike">
                        <a:solidFill>
                          <a:schemeClr val="bg1"/>
                        </a:solidFill>
                        <a:effectLst/>
                        <a:latin typeface="Calibri" panose="020F0502020204030204" pitchFamily="34" charset="0"/>
                        <a:cs typeface="Calibri" panose="020F0502020204030204" pitchFamily="34"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0" i="0" u="none" strike="noStrike">
                          <a:solidFill>
                            <a:srgbClr val="000000"/>
                          </a:solidFill>
                          <a:effectLst/>
                          <a:latin typeface="+mn-lt"/>
                        </a:rPr>
                        <a:t>Iowa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247490252"/>
                  </a:ext>
                </a:extLst>
              </a:tr>
              <a:tr h="210312">
                <a:tc>
                  <a:txBody>
                    <a:bodyPr/>
                    <a:lstStyle/>
                    <a:p>
                      <a:pPr algn="l" fontAlgn="ctr"/>
                      <a:r>
                        <a:rPr lang="en-US" sz="1100" b="0" i="0" u="none" strike="noStrike">
                          <a:solidFill>
                            <a:srgbClr val="000000"/>
                          </a:solidFill>
                          <a:effectLst/>
                          <a:latin typeface="+mn-lt"/>
                        </a:rPr>
                        <a:t>Kansas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80089984"/>
                  </a:ext>
                </a:extLst>
              </a:tr>
              <a:tr h="210312">
                <a:tc>
                  <a:txBody>
                    <a:bodyPr/>
                    <a:lstStyle/>
                    <a:p>
                      <a:pPr algn="l" fontAlgn="ctr"/>
                      <a:r>
                        <a:rPr lang="en-US" sz="1100" b="0" i="0" u="none" strike="noStrike">
                          <a:solidFill>
                            <a:srgbClr val="000000"/>
                          </a:solidFill>
                          <a:effectLst/>
                          <a:latin typeface="+mn-lt"/>
                        </a:rPr>
                        <a:t>Kentucky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6.17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000000"/>
                          </a:solidFill>
                          <a:effectLst/>
                          <a:latin typeface="+mn-lt"/>
                        </a:rPr>
                        <a:t>Louisiana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000000"/>
                          </a:solidFill>
                          <a:effectLst/>
                          <a:latin typeface="+mn-lt"/>
                        </a:rPr>
                        <a:t>Maine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000000"/>
                          </a:solidFill>
                          <a:effectLst/>
                          <a:latin typeface="+mn-lt"/>
                        </a:rPr>
                        <a:t>Maryland</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000000"/>
                          </a:solidFill>
                          <a:effectLst/>
                          <a:latin typeface="+mn-lt"/>
                        </a:rPr>
                        <a:t>Massachusetts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000000"/>
                          </a:solidFill>
                          <a:effectLst/>
                          <a:latin typeface="+mn-lt"/>
                        </a:rPr>
                        <a:t>Michigan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000000"/>
                          </a:solidFill>
                          <a:effectLst/>
                          <a:latin typeface="+mn-lt"/>
                        </a:rPr>
                        <a:t>Minnesota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000000"/>
                          </a:solidFill>
                          <a:effectLst/>
                          <a:latin typeface="+mn-lt"/>
                        </a:rPr>
                        <a:t>Mississippi</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0" i="0" u="none" strike="noStrike">
                          <a:solidFill>
                            <a:srgbClr val="000000"/>
                          </a:solidFill>
                          <a:effectLst/>
                          <a:latin typeface="+mn-lt"/>
                        </a:rPr>
                        <a:t>Missouri</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000000"/>
                          </a:solidFill>
                          <a:effectLst/>
                          <a:latin typeface="+mn-lt"/>
                        </a:rPr>
                        <a:t>Montana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000000"/>
                          </a:solidFill>
                          <a:effectLst/>
                          <a:latin typeface="+mn-lt"/>
                        </a:rPr>
                        <a:t>Nebraska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281314200"/>
                  </a:ext>
                </a:extLst>
              </a:tr>
              <a:tr h="210312">
                <a:tc>
                  <a:txBody>
                    <a:bodyPr/>
                    <a:lstStyle/>
                    <a:p>
                      <a:pPr algn="l" fontAlgn="ctr"/>
                      <a:r>
                        <a:rPr lang="en-US" sz="1100" b="0" i="0" u="none" strike="noStrike">
                          <a:solidFill>
                            <a:srgbClr val="000000"/>
                          </a:solidFill>
                          <a:effectLst/>
                          <a:latin typeface="+mn-lt"/>
                        </a:rPr>
                        <a:t>Nevada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07265860"/>
                  </a:ext>
                </a:extLst>
              </a:tr>
              <a:tr h="210312">
                <a:tc>
                  <a:txBody>
                    <a:bodyPr/>
                    <a:lstStyle/>
                    <a:p>
                      <a:pPr algn="l" fontAlgn="ctr"/>
                      <a:r>
                        <a:rPr lang="en-US" sz="1100" b="0" i="0" u="none" strike="noStrike">
                          <a:solidFill>
                            <a:srgbClr val="000000"/>
                          </a:solidFill>
                          <a:effectLst/>
                          <a:latin typeface="+mn-lt"/>
                        </a:rPr>
                        <a:t>New Hampshire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5649476"/>
                  </a:ext>
                </a:extLst>
              </a:tr>
            </a:tbl>
          </a:graphicData>
        </a:graphic>
      </p:graphicFrame>
      <p:sp>
        <p:nvSpPr>
          <p:cNvPr id="9" name="Text Placeholder 3">
            <a:extLst>
              <a:ext uri="{FF2B5EF4-FFF2-40B4-BE49-F238E27FC236}">
                <a16:creationId xmlns:a16="http://schemas.microsoft.com/office/drawing/2014/main" id="{364A609F-1767-0554-AEF4-CF35192979BF}"/>
              </a:ext>
            </a:extLst>
          </p:cNvPr>
          <p:cNvSpPr>
            <a:spLocks noGrp="1"/>
          </p:cNvSpPr>
          <p:nvPr>
            <p:ph type="body" sz="quarter" idx="11"/>
          </p:nvPr>
        </p:nvSpPr>
        <p:spPr>
          <a:xfrm>
            <a:off x="457201" y="5734113"/>
            <a:ext cx="4275573" cy="936143"/>
          </a:xfrm>
        </p:spPr>
        <p:txBody>
          <a:bodyPr/>
          <a:lstStyle/>
          <a:p>
            <a:pPr>
              <a:lnSpc>
                <a:spcPct val="100000"/>
              </a:lnSpc>
            </a:pPr>
            <a:r>
              <a:rPr lang="en-US" sz="800"/>
              <a:t>* Rates are age-adjusted per 100,000 US standard population during 2000 by using the following age group distribution (in years): &lt;1, 1–4, 5–14, 15–24, 25–34, 35–44, 45–54, 55–64, 65–74, 75– 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B17.1, and B18.2 (hepatitis C).</a:t>
            </a:r>
          </a:p>
        </p:txBody>
      </p:sp>
      <p:sp>
        <p:nvSpPr>
          <p:cNvPr id="8" name="TextBox 7">
            <a:extLst>
              <a:ext uri="{FF2B5EF4-FFF2-40B4-BE49-F238E27FC236}">
                <a16:creationId xmlns:a16="http://schemas.microsoft.com/office/drawing/2014/main" id="{A63725F0-C5B6-B0B9-FC3A-304D6AF8FEF0}"/>
              </a:ext>
            </a:extLst>
          </p:cNvPr>
          <p:cNvSpPr txBox="1"/>
          <p:nvPr/>
        </p:nvSpPr>
        <p:spPr>
          <a:xfrm>
            <a:off x="4803112" y="5341687"/>
            <a:ext cx="5578018" cy="1328569"/>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2"/>
              </a:rPr>
              <a:t>http://wonder.cdc.gov/mcd-icd10.html</a:t>
            </a:r>
            <a:r>
              <a:rPr lang="en-US" sz="800"/>
              <a:t> on January 13, 2022. CDC WONDER data set documentation and technical methods can be accessed at </a:t>
            </a:r>
            <a:r>
              <a:rPr lang="en-US" sz="800">
                <a:hlinkClick r:id="rId3"/>
              </a:rPr>
              <a:t>https://wonder.cdc.gov/wonder/help/mcd.html</a:t>
            </a:r>
            <a:r>
              <a:rPr lang="en-US" sz="800"/>
              <a:t>.  </a:t>
            </a:r>
          </a:p>
          <a:p>
            <a:pPr>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4060446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9923929" cy="917018"/>
          </a:xfrm>
        </p:spPr>
        <p:txBody>
          <a:bodyPr>
            <a:noAutofit/>
          </a:bodyPr>
          <a:lstStyle/>
          <a:p>
            <a:r>
              <a:rPr lang="en-US" b="0"/>
              <a:t>Table 3.7 – Part 3 of 4</a:t>
            </a:r>
            <a:br>
              <a:rPr lang="en-US" sz="2000"/>
            </a:br>
            <a:r>
              <a:rPr lang="en-US" sz="2000" b="1"/>
              <a:t>Numbers and rates* of deaths with hepatitis C listed as a cause of death† among residents, by state or jurisdiction</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569684371"/>
              </p:ext>
            </p:extLst>
          </p:nvPr>
        </p:nvGraphicFramePr>
        <p:xfrm>
          <a:off x="535833" y="1625520"/>
          <a:ext cx="11120329" cy="3557016"/>
        </p:xfrm>
        <a:graphic>
          <a:graphicData uri="http://schemas.openxmlformats.org/drawingml/2006/table">
            <a:tbl>
              <a:tblPr firstRow="1" bandRow="1">
                <a:tableStyleId>{0E3FDE45-AF77-4B5C-9715-49D594BDF05E}</a:tableStyleId>
              </a:tblPr>
              <a:tblGrid>
                <a:gridCol w="1010939">
                  <a:extLst>
                    <a:ext uri="{9D8B030D-6E8A-4147-A177-3AD203B41FA5}">
                      <a16:colId xmlns:a16="http://schemas.microsoft.com/office/drawing/2014/main" val="2197488459"/>
                    </a:ext>
                  </a:extLst>
                </a:gridCol>
                <a:gridCol w="1010939">
                  <a:extLst>
                    <a:ext uri="{9D8B030D-6E8A-4147-A177-3AD203B41FA5}">
                      <a16:colId xmlns:a16="http://schemas.microsoft.com/office/drawing/2014/main" val="557897342"/>
                    </a:ext>
                  </a:extLst>
                </a:gridCol>
                <a:gridCol w="1010939">
                  <a:extLst>
                    <a:ext uri="{9D8B030D-6E8A-4147-A177-3AD203B41FA5}">
                      <a16:colId xmlns:a16="http://schemas.microsoft.com/office/drawing/2014/main" val="1675807070"/>
                    </a:ext>
                  </a:extLst>
                </a:gridCol>
                <a:gridCol w="1010939">
                  <a:extLst>
                    <a:ext uri="{9D8B030D-6E8A-4147-A177-3AD203B41FA5}">
                      <a16:colId xmlns:a16="http://schemas.microsoft.com/office/drawing/2014/main" val="3162417777"/>
                    </a:ext>
                  </a:extLst>
                </a:gridCol>
                <a:gridCol w="1010939">
                  <a:extLst>
                    <a:ext uri="{9D8B030D-6E8A-4147-A177-3AD203B41FA5}">
                      <a16:colId xmlns:a16="http://schemas.microsoft.com/office/drawing/2014/main" val="2163448990"/>
                    </a:ext>
                  </a:extLst>
                </a:gridCol>
                <a:gridCol w="1010939">
                  <a:extLst>
                    <a:ext uri="{9D8B030D-6E8A-4147-A177-3AD203B41FA5}">
                      <a16:colId xmlns:a16="http://schemas.microsoft.com/office/drawing/2014/main" val="1531703974"/>
                    </a:ext>
                  </a:extLst>
                </a:gridCol>
                <a:gridCol w="1010939">
                  <a:extLst>
                    <a:ext uri="{9D8B030D-6E8A-4147-A177-3AD203B41FA5}">
                      <a16:colId xmlns:a16="http://schemas.microsoft.com/office/drawing/2014/main" val="1741429899"/>
                    </a:ext>
                  </a:extLst>
                </a:gridCol>
                <a:gridCol w="1010939">
                  <a:extLst>
                    <a:ext uri="{9D8B030D-6E8A-4147-A177-3AD203B41FA5}">
                      <a16:colId xmlns:a16="http://schemas.microsoft.com/office/drawing/2014/main" val="2837006629"/>
                    </a:ext>
                  </a:extLst>
                </a:gridCol>
                <a:gridCol w="1010939">
                  <a:extLst>
                    <a:ext uri="{9D8B030D-6E8A-4147-A177-3AD203B41FA5}">
                      <a16:colId xmlns:a16="http://schemas.microsoft.com/office/drawing/2014/main" val="1677891965"/>
                    </a:ext>
                  </a:extLst>
                </a:gridCol>
                <a:gridCol w="1010939">
                  <a:extLst>
                    <a:ext uri="{9D8B030D-6E8A-4147-A177-3AD203B41FA5}">
                      <a16:colId xmlns:a16="http://schemas.microsoft.com/office/drawing/2014/main" val="373618106"/>
                    </a:ext>
                  </a:extLst>
                </a:gridCol>
                <a:gridCol w="1010939">
                  <a:extLst>
                    <a:ext uri="{9D8B030D-6E8A-4147-A177-3AD203B41FA5}">
                      <a16:colId xmlns:a16="http://schemas.microsoft.com/office/drawing/2014/main" val="200654846"/>
                    </a:ext>
                  </a:extLst>
                </a:gridCol>
              </a:tblGrid>
              <a:tr h="402336">
                <a:tc>
                  <a:txBody>
                    <a:bodyPr/>
                    <a:lstStyle/>
                    <a:p>
                      <a:pPr algn="l" fontAlgn="ctr"/>
                      <a:r>
                        <a:rPr lang="en-US" sz="1200" b="1" u="none" strike="noStrike">
                          <a:solidFill>
                            <a:schemeClr val="bg1"/>
                          </a:solidFill>
                          <a:effectLst/>
                        </a:rPr>
                        <a:t>State or Jurisdiction</a:t>
                      </a:r>
                      <a:endParaRPr lang="en-US" sz="1200" b="1" i="0" u="none" strike="noStrike">
                        <a:solidFill>
                          <a:schemeClr val="bg1"/>
                        </a:solidFill>
                        <a:effectLst/>
                        <a:latin typeface="Times New Roman" panose="02020603050405020304" pitchFamily="18" charset="0"/>
                      </a:endParaRP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0" i="0" u="none" strike="noStrike">
                          <a:solidFill>
                            <a:srgbClr val="000000"/>
                          </a:solidFill>
                          <a:effectLst/>
                          <a:latin typeface="+mn-lt"/>
                        </a:rPr>
                        <a:t>New Jersey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97935946"/>
                  </a:ext>
                </a:extLst>
              </a:tr>
              <a:tr h="210312">
                <a:tc>
                  <a:txBody>
                    <a:bodyPr/>
                    <a:lstStyle/>
                    <a:p>
                      <a:pPr algn="l" fontAlgn="ctr"/>
                      <a:r>
                        <a:rPr lang="en-US" sz="1100" b="0" i="0" u="none" strike="noStrike">
                          <a:solidFill>
                            <a:srgbClr val="000000"/>
                          </a:solidFill>
                          <a:effectLst/>
                          <a:latin typeface="+mn-lt"/>
                        </a:rPr>
                        <a:t>New Mexico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165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6.91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1461159"/>
                  </a:ext>
                </a:extLst>
              </a:tr>
              <a:tr h="210312">
                <a:tc>
                  <a:txBody>
                    <a:bodyPr/>
                    <a:lstStyle/>
                    <a:p>
                      <a:pPr algn="l" fontAlgn="ctr"/>
                      <a:r>
                        <a:rPr lang="en-US" sz="1100" b="0" i="0" u="none" strike="noStrike">
                          <a:solidFill>
                            <a:srgbClr val="000000"/>
                          </a:solidFill>
                          <a:effectLst/>
                          <a:latin typeface="+mn-lt"/>
                        </a:rPr>
                        <a:t>New York</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30514448"/>
                  </a:ext>
                </a:extLst>
              </a:tr>
              <a:tr h="210312">
                <a:tc>
                  <a:txBody>
                    <a:bodyPr/>
                    <a:lstStyle/>
                    <a:p>
                      <a:pPr algn="l" fontAlgn="ctr"/>
                      <a:r>
                        <a:rPr lang="en-US" sz="1100" b="0" i="0" u="none" strike="noStrike">
                          <a:solidFill>
                            <a:srgbClr val="000000"/>
                          </a:solidFill>
                          <a:effectLst/>
                          <a:latin typeface="+mn-lt"/>
                        </a:rPr>
                        <a:t>North Carolina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413590950"/>
                  </a:ext>
                </a:extLst>
              </a:tr>
              <a:tr h="210312">
                <a:tc>
                  <a:txBody>
                    <a:bodyPr/>
                    <a:lstStyle/>
                    <a:p>
                      <a:pPr algn="l" fontAlgn="ctr"/>
                      <a:r>
                        <a:rPr lang="en-US" sz="1100" b="0" i="0" u="none" strike="noStrike">
                          <a:solidFill>
                            <a:srgbClr val="000000"/>
                          </a:solidFill>
                          <a:effectLst/>
                          <a:latin typeface="+mn-lt"/>
                        </a:rPr>
                        <a:t>North Dakota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844092790"/>
                  </a:ext>
                </a:extLst>
              </a:tr>
              <a:tr h="210312">
                <a:tc>
                  <a:txBody>
                    <a:bodyPr/>
                    <a:lstStyle/>
                    <a:p>
                      <a:pPr algn="l" fontAlgn="ctr"/>
                      <a:r>
                        <a:rPr lang="en-US" sz="1100" b="0" i="0" u="none" strike="noStrike">
                          <a:solidFill>
                            <a:srgbClr val="000000"/>
                          </a:solidFill>
                          <a:effectLst/>
                          <a:latin typeface="+mn-lt"/>
                        </a:rPr>
                        <a:t>Ohio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000000"/>
                          </a:solidFill>
                          <a:effectLst/>
                          <a:latin typeface="+mn-lt"/>
                        </a:rPr>
                        <a:t>Oklahoma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000000"/>
                          </a:solidFill>
                          <a:effectLst/>
                          <a:latin typeface="+mn-lt"/>
                        </a:rPr>
                        <a:t>Oregon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7.41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000000"/>
                          </a:solidFill>
                          <a:effectLst/>
                          <a:latin typeface="+mn-lt"/>
                        </a:rPr>
                        <a:t>Pennsylvania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2.39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000000"/>
                          </a:solidFill>
                          <a:effectLst/>
                          <a:latin typeface="+mn-lt"/>
                        </a:rPr>
                        <a:t>Rhode Island</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000000"/>
                          </a:solidFill>
                          <a:effectLst/>
                          <a:latin typeface="+mn-lt"/>
                        </a:rPr>
                        <a:t>South Carolina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000000"/>
                          </a:solidFill>
                          <a:effectLst/>
                          <a:latin typeface="+mn-lt"/>
                        </a:rPr>
                        <a:t>South Dakota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000000"/>
                          </a:solidFill>
                          <a:effectLst/>
                          <a:latin typeface="+mn-lt"/>
                        </a:rPr>
                        <a:t>Tennessee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5.77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0" i="0" u="none" strike="noStrike">
                          <a:solidFill>
                            <a:srgbClr val="000000"/>
                          </a:solidFill>
                          <a:effectLst/>
                          <a:latin typeface="+mn-lt"/>
                        </a:rPr>
                        <a:t>Texas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1,886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1,383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1,397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000000"/>
                          </a:solidFill>
                          <a:effectLst/>
                          <a:latin typeface="+mn-lt"/>
                        </a:rPr>
                        <a:t>Utah</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73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10362953"/>
                  </a:ext>
                </a:extLst>
              </a:tr>
            </a:tbl>
          </a:graphicData>
        </a:graphic>
      </p:graphicFrame>
      <p:sp>
        <p:nvSpPr>
          <p:cNvPr id="9" name="Text Placeholder 3">
            <a:extLst>
              <a:ext uri="{FF2B5EF4-FFF2-40B4-BE49-F238E27FC236}">
                <a16:creationId xmlns:a16="http://schemas.microsoft.com/office/drawing/2014/main" id="{364A609F-1767-0554-AEF4-CF35192979BF}"/>
              </a:ext>
            </a:extLst>
          </p:cNvPr>
          <p:cNvSpPr>
            <a:spLocks noGrp="1"/>
          </p:cNvSpPr>
          <p:nvPr>
            <p:ph type="body" sz="quarter" idx="11"/>
          </p:nvPr>
        </p:nvSpPr>
        <p:spPr>
          <a:xfrm>
            <a:off x="457201" y="5732495"/>
            <a:ext cx="4275573" cy="936143"/>
          </a:xfrm>
        </p:spPr>
        <p:txBody>
          <a:bodyPr/>
          <a:lstStyle/>
          <a:p>
            <a:pPr>
              <a:lnSpc>
                <a:spcPct val="100000"/>
              </a:lnSpc>
            </a:pPr>
            <a:r>
              <a:rPr lang="en-US" sz="800"/>
              <a:t>* Rates are age-adjusted per 100,000 US standard population during 2000 by using the following age group distribution (in years): &lt;1, 1–4, 5–14, 15–24, 25–34, 35–44, 45–54, 55–64, 65–74, 75– 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B17.1, and B18.2 (hepatitis C).</a:t>
            </a:r>
          </a:p>
        </p:txBody>
      </p:sp>
      <p:sp>
        <p:nvSpPr>
          <p:cNvPr id="8" name="TextBox 7">
            <a:extLst>
              <a:ext uri="{FF2B5EF4-FFF2-40B4-BE49-F238E27FC236}">
                <a16:creationId xmlns:a16="http://schemas.microsoft.com/office/drawing/2014/main" id="{A63725F0-C5B6-B0B9-FC3A-304D6AF8FEF0}"/>
              </a:ext>
            </a:extLst>
          </p:cNvPr>
          <p:cNvSpPr txBox="1"/>
          <p:nvPr/>
        </p:nvSpPr>
        <p:spPr>
          <a:xfrm>
            <a:off x="4803112" y="5340069"/>
            <a:ext cx="5578018" cy="1328569"/>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2"/>
              </a:rPr>
              <a:t>http://wonder.cdc.gov/mcd-icd10.html</a:t>
            </a:r>
            <a:r>
              <a:rPr lang="en-US" sz="800"/>
              <a:t> on January 13, 2022. CDC WONDER data set documentation and technical methods can be accessed at </a:t>
            </a:r>
            <a:r>
              <a:rPr lang="en-US" sz="800">
                <a:hlinkClick r:id="rId3"/>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1324228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9923929" cy="917018"/>
          </a:xfrm>
        </p:spPr>
        <p:txBody>
          <a:bodyPr>
            <a:noAutofit/>
          </a:bodyPr>
          <a:lstStyle/>
          <a:p>
            <a:r>
              <a:rPr lang="en-US" b="0"/>
              <a:t>Table 3.7 – Part 4 of 4</a:t>
            </a:r>
            <a:br>
              <a:rPr lang="en-US" sz="2000"/>
            </a:br>
            <a:r>
              <a:rPr lang="en-US" sz="2000" b="1"/>
              <a:t>Numbers and rates* of deaths with hepatitis C listed as a cause of death† among residents, by state or jurisdiction</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4155083650"/>
              </p:ext>
            </p:extLst>
          </p:nvPr>
        </p:nvGraphicFramePr>
        <p:xfrm>
          <a:off x="535833" y="1625520"/>
          <a:ext cx="11120329" cy="1865641"/>
        </p:xfrm>
        <a:graphic>
          <a:graphicData uri="http://schemas.openxmlformats.org/drawingml/2006/table">
            <a:tbl>
              <a:tblPr firstRow="1" bandRow="1">
                <a:tableStyleId>{0E3FDE45-AF77-4B5C-9715-49D594BDF05E}</a:tableStyleId>
              </a:tblPr>
              <a:tblGrid>
                <a:gridCol w="1010939">
                  <a:extLst>
                    <a:ext uri="{9D8B030D-6E8A-4147-A177-3AD203B41FA5}">
                      <a16:colId xmlns:a16="http://schemas.microsoft.com/office/drawing/2014/main" val="2197488459"/>
                    </a:ext>
                  </a:extLst>
                </a:gridCol>
                <a:gridCol w="1010939">
                  <a:extLst>
                    <a:ext uri="{9D8B030D-6E8A-4147-A177-3AD203B41FA5}">
                      <a16:colId xmlns:a16="http://schemas.microsoft.com/office/drawing/2014/main" val="557897342"/>
                    </a:ext>
                  </a:extLst>
                </a:gridCol>
                <a:gridCol w="1010939">
                  <a:extLst>
                    <a:ext uri="{9D8B030D-6E8A-4147-A177-3AD203B41FA5}">
                      <a16:colId xmlns:a16="http://schemas.microsoft.com/office/drawing/2014/main" val="1675807070"/>
                    </a:ext>
                  </a:extLst>
                </a:gridCol>
                <a:gridCol w="1010939">
                  <a:extLst>
                    <a:ext uri="{9D8B030D-6E8A-4147-A177-3AD203B41FA5}">
                      <a16:colId xmlns:a16="http://schemas.microsoft.com/office/drawing/2014/main" val="3162417777"/>
                    </a:ext>
                  </a:extLst>
                </a:gridCol>
                <a:gridCol w="1010939">
                  <a:extLst>
                    <a:ext uri="{9D8B030D-6E8A-4147-A177-3AD203B41FA5}">
                      <a16:colId xmlns:a16="http://schemas.microsoft.com/office/drawing/2014/main" val="2163448990"/>
                    </a:ext>
                  </a:extLst>
                </a:gridCol>
                <a:gridCol w="1010939">
                  <a:extLst>
                    <a:ext uri="{9D8B030D-6E8A-4147-A177-3AD203B41FA5}">
                      <a16:colId xmlns:a16="http://schemas.microsoft.com/office/drawing/2014/main" val="1531703974"/>
                    </a:ext>
                  </a:extLst>
                </a:gridCol>
                <a:gridCol w="1010939">
                  <a:extLst>
                    <a:ext uri="{9D8B030D-6E8A-4147-A177-3AD203B41FA5}">
                      <a16:colId xmlns:a16="http://schemas.microsoft.com/office/drawing/2014/main" val="1741429899"/>
                    </a:ext>
                  </a:extLst>
                </a:gridCol>
                <a:gridCol w="1010939">
                  <a:extLst>
                    <a:ext uri="{9D8B030D-6E8A-4147-A177-3AD203B41FA5}">
                      <a16:colId xmlns:a16="http://schemas.microsoft.com/office/drawing/2014/main" val="2837006629"/>
                    </a:ext>
                  </a:extLst>
                </a:gridCol>
                <a:gridCol w="1010939">
                  <a:extLst>
                    <a:ext uri="{9D8B030D-6E8A-4147-A177-3AD203B41FA5}">
                      <a16:colId xmlns:a16="http://schemas.microsoft.com/office/drawing/2014/main" val="1677891965"/>
                    </a:ext>
                  </a:extLst>
                </a:gridCol>
                <a:gridCol w="1010939">
                  <a:extLst>
                    <a:ext uri="{9D8B030D-6E8A-4147-A177-3AD203B41FA5}">
                      <a16:colId xmlns:a16="http://schemas.microsoft.com/office/drawing/2014/main" val="373618106"/>
                    </a:ext>
                  </a:extLst>
                </a:gridCol>
                <a:gridCol w="1010939">
                  <a:extLst>
                    <a:ext uri="{9D8B030D-6E8A-4147-A177-3AD203B41FA5}">
                      <a16:colId xmlns:a16="http://schemas.microsoft.com/office/drawing/2014/main" val="200654846"/>
                    </a:ext>
                  </a:extLst>
                </a:gridCol>
              </a:tblGrid>
              <a:tr h="402336">
                <a:tc>
                  <a:txBody>
                    <a:bodyPr/>
                    <a:lstStyle/>
                    <a:p>
                      <a:pPr algn="l" fontAlgn="ctr"/>
                      <a:r>
                        <a:rPr lang="en-US" sz="1200" b="1" u="none" strike="noStrike">
                          <a:solidFill>
                            <a:schemeClr val="bg1"/>
                          </a:solidFill>
                          <a:effectLst/>
                        </a:rPr>
                        <a:t>State or Jurisdiction</a:t>
                      </a:r>
                      <a:endParaRPr lang="en-US" sz="1200" b="1" i="0" u="none" strike="noStrike">
                        <a:solidFill>
                          <a:schemeClr val="bg1"/>
                        </a:solidFill>
                        <a:effectLst/>
                        <a:latin typeface="Times New Roman" panose="02020603050405020304" pitchFamily="18" charset="0"/>
                      </a:endParaRP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0" i="0" u="none" strike="noStrike">
                          <a:solidFill>
                            <a:srgbClr val="000000"/>
                          </a:solidFill>
                          <a:effectLst/>
                          <a:latin typeface="+mn-lt"/>
                        </a:rPr>
                        <a:t>Vermont</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4.54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790665923"/>
                  </a:ext>
                </a:extLst>
              </a:tr>
              <a:tr h="210312">
                <a:tc>
                  <a:txBody>
                    <a:bodyPr/>
                    <a:lstStyle/>
                    <a:p>
                      <a:pPr algn="l" fontAlgn="ctr"/>
                      <a:r>
                        <a:rPr lang="en-US" sz="1100" b="0" i="0" u="none" strike="noStrike">
                          <a:solidFill>
                            <a:srgbClr val="000000"/>
                          </a:solidFill>
                          <a:effectLst/>
                          <a:latin typeface="+mn-lt"/>
                        </a:rPr>
                        <a:t>Virginia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327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2.62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07265860"/>
                  </a:ext>
                </a:extLst>
              </a:tr>
              <a:tr h="210312">
                <a:tc>
                  <a:txBody>
                    <a:bodyPr/>
                    <a:lstStyle/>
                    <a:p>
                      <a:pPr algn="l" fontAlgn="ctr"/>
                      <a:r>
                        <a:rPr lang="en-US" sz="1100" b="0" i="0" u="none" strike="noStrike">
                          <a:solidFill>
                            <a:srgbClr val="000000"/>
                          </a:solidFill>
                          <a:effectLst/>
                          <a:latin typeface="+mn-lt"/>
                        </a:rPr>
                        <a:t>Washington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4.32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075649476"/>
                  </a:ext>
                </a:extLst>
              </a:tr>
              <a:tr h="210312">
                <a:tc>
                  <a:txBody>
                    <a:bodyPr/>
                    <a:lstStyle/>
                    <a:p>
                      <a:pPr algn="l" fontAlgn="ctr"/>
                      <a:r>
                        <a:rPr lang="en-US" sz="1100" b="0" i="0" u="none" strike="noStrike">
                          <a:solidFill>
                            <a:srgbClr val="000000"/>
                          </a:solidFill>
                          <a:effectLst/>
                          <a:latin typeface="+mn-lt"/>
                        </a:rPr>
                        <a:t>West Virginia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5.64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483195497"/>
                  </a:ext>
                </a:extLst>
              </a:tr>
              <a:tr h="210312">
                <a:tc>
                  <a:txBody>
                    <a:bodyPr/>
                    <a:lstStyle/>
                    <a:p>
                      <a:pPr algn="l" fontAlgn="ctr"/>
                      <a:r>
                        <a:rPr lang="en-US" sz="1100" b="0" i="0" u="none" strike="noStrike">
                          <a:solidFill>
                            <a:srgbClr val="000000"/>
                          </a:solidFill>
                          <a:effectLst/>
                          <a:latin typeface="+mn-lt"/>
                        </a:rPr>
                        <a:t>Wisconsin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115016824"/>
                  </a:ext>
                </a:extLst>
              </a:tr>
              <a:tr h="210312">
                <a:tc>
                  <a:txBody>
                    <a:bodyPr/>
                    <a:lstStyle/>
                    <a:p>
                      <a:pPr algn="l" fontAlgn="ctr"/>
                      <a:r>
                        <a:rPr lang="en-US" sz="1100" b="0" i="0" u="none" strike="noStrike">
                          <a:solidFill>
                            <a:srgbClr val="000000"/>
                          </a:solidFill>
                          <a:effectLst/>
                          <a:latin typeface="+mn-lt"/>
                        </a:rPr>
                        <a:t>Wyoming</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6.31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919800164"/>
                  </a:ext>
                </a:extLst>
              </a:tr>
              <a:tr h="201433">
                <a:tc>
                  <a:txBody>
                    <a:bodyPr/>
                    <a:lstStyle/>
                    <a:p>
                      <a:pPr algn="l" fontAlgn="ctr"/>
                      <a:r>
                        <a:rPr lang="en-US" sz="1200" b="1" i="0" u="none" strike="noStrike">
                          <a:solidFill>
                            <a:srgbClr val="000000"/>
                          </a:solidFill>
                          <a:effectLst/>
                          <a:latin typeface="+mn-lt"/>
                        </a:rPr>
                        <a:t>Total</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18,093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4.42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17,253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4.13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15,713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3.72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14,242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3.33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14,863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mn-lt"/>
                        </a:rPr>
                        <a:t>3.45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64698882"/>
                  </a:ext>
                </a:extLst>
              </a:tr>
            </a:tbl>
          </a:graphicData>
        </a:graphic>
      </p:graphicFrame>
      <p:sp>
        <p:nvSpPr>
          <p:cNvPr id="12" name="Text Placeholder 3">
            <a:extLst>
              <a:ext uri="{FF2B5EF4-FFF2-40B4-BE49-F238E27FC236}">
                <a16:creationId xmlns:a16="http://schemas.microsoft.com/office/drawing/2014/main" id="{B8B1EAAA-9B0B-8DBD-AE61-21B2742816C9}"/>
              </a:ext>
            </a:extLst>
          </p:cNvPr>
          <p:cNvSpPr>
            <a:spLocks noGrp="1"/>
          </p:cNvSpPr>
          <p:nvPr>
            <p:ph type="body" sz="quarter" idx="11"/>
          </p:nvPr>
        </p:nvSpPr>
        <p:spPr>
          <a:xfrm>
            <a:off x="457201" y="5732495"/>
            <a:ext cx="4275573" cy="936143"/>
          </a:xfrm>
        </p:spPr>
        <p:txBody>
          <a:bodyPr/>
          <a:lstStyle/>
          <a:p>
            <a:pPr>
              <a:lnSpc>
                <a:spcPct val="100000"/>
              </a:lnSpc>
            </a:pPr>
            <a:r>
              <a:rPr lang="en-US" sz="800"/>
              <a:t>* Rates are age-adjusted per 100,000 US standard population during 2000 by using the following age group distribution (in years): &lt;1, 1–4, 5–14, 15–24, 25–34, 35–44, 45–54, 55–64, 65–74, 75– 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B17.1, and B18.2 (hepatitis C).</a:t>
            </a:r>
          </a:p>
        </p:txBody>
      </p:sp>
      <p:sp>
        <p:nvSpPr>
          <p:cNvPr id="13" name="TextBox 12">
            <a:extLst>
              <a:ext uri="{FF2B5EF4-FFF2-40B4-BE49-F238E27FC236}">
                <a16:creationId xmlns:a16="http://schemas.microsoft.com/office/drawing/2014/main" id="{DB06CF95-B13F-A4CC-2F66-C2B03A9F7E7C}"/>
              </a:ext>
            </a:extLst>
          </p:cNvPr>
          <p:cNvSpPr txBox="1"/>
          <p:nvPr/>
        </p:nvSpPr>
        <p:spPr>
          <a:xfrm>
            <a:off x="4803112" y="5340069"/>
            <a:ext cx="5578018" cy="1328569"/>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2"/>
              </a:rPr>
              <a:t>http://wonder.cdc.gov/mcd-icd10.html</a:t>
            </a:r>
            <a:r>
              <a:rPr lang="en-US" sz="800"/>
              <a:t> on January 13, 2022. CDC WONDER data set documentation and technical methods can be accessed at </a:t>
            </a:r>
            <a:r>
              <a:rPr lang="en-US" sz="800">
                <a:hlinkClick r:id="rId3"/>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4"/>
              </a:rPr>
              <a:t>https://www.cdc.gov/hepatitis/statistics/2020surveillance/index.htm</a:t>
            </a:r>
            <a:r>
              <a:rPr lang="en-US" sz="800"/>
              <a:t>. Published September 2022.</a:t>
            </a:r>
            <a:endParaRPr lang="en-US" sz="800">
              <a:cs typeface="Calibri"/>
            </a:endParaRPr>
          </a:p>
        </p:txBody>
      </p:sp>
    </p:spTree>
    <p:extLst>
      <p:ext uri="{BB962C8B-B14F-4D97-AF65-F5344CB8AC3E}">
        <p14:creationId xmlns:p14="http://schemas.microsoft.com/office/powerpoint/2010/main" val="2383660989"/>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39</TotalTime>
  <Words>2282</Words>
  <Application>Microsoft Macintosh PowerPoint</Application>
  <PresentationFormat>Widescreen</PresentationFormat>
  <Paragraphs>677</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Table 3.7 – Part 1 of 4 Numbers and rates* of deaths with hepatitis C listed as a cause of death† among residents,  by state or jurisdiction United States, 2016–2020</vt:lpstr>
      <vt:lpstr>Table 3.7 – Part 2 of 4 Numbers and rates* of deaths with hepatitis C listed as a cause of death† among residents, by state or jurisdiction United States, 2016–2020</vt:lpstr>
      <vt:lpstr>Table 3.7 – Part 3 of 4 Numbers and rates* of deaths with hepatitis C listed as a cause of death† among residents, by state or jurisdiction United States, 2016–2020</vt:lpstr>
      <vt:lpstr>Table 3.7 – Part 4 of 4 Numbers and rates* of deaths with hepatitis C listed as a cause of death† among residents, by state or jurisdiction United States, 2016–2020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21</cp:revision>
  <dcterms:created xsi:type="dcterms:W3CDTF">2022-08-02T19:32:21Z</dcterms:created>
  <dcterms:modified xsi:type="dcterms:W3CDTF">2022-10-06T21:59:05Z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