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1438" r:id="rId5"/>
    <p:sldId id="1411" r:id="rId6"/>
    <p:sldId id="141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81"/>
  </p:normalViewPr>
  <p:slideViewPr>
    <p:cSldViewPr snapToGrid="0">
      <p:cViewPr varScale="1">
        <p:scale>
          <a:sx n="133" d="100"/>
          <a:sy n="133" d="100"/>
        </p:scale>
        <p:origin x="22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867CC9-5E4A-1847-A444-D6A2800721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5248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c-acute/" TargetMode="Externa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dc.services.cdc.gov/conditions/hepatitis-c-acut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cdc.gov/hepatitis/statistics/2020surveillance/index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c-acute/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000"/>
              <a:t>Table 3.1 – Part 1 of 3</a:t>
            </a:r>
            <a:br>
              <a:rPr lang="en-US"/>
            </a:br>
            <a:r>
              <a:rPr lang="en-US" sz="2200" b="1"/>
              <a:t>Numbers and rates* of reported cases† of acute hepatitis C virus infection, by state or jurisdiction </a:t>
            </a:r>
            <a:br>
              <a:rPr lang="en-US" sz="2200" b="1"/>
            </a:br>
            <a:r>
              <a:rPr lang="en-US" sz="2200" b="1"/>
              <a:t>United States, 2016–2020</a:t>
            </a:r>
            <a:endParaRPr lang="en-US" sz="1800" b="1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9BE060-1E87-051C-57CB-B646C709C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70993"/>
              </p:ext>
            </p:extLst>
          </p:nvPr>
        </p:nvGraphicFramePr>
        <p:xfrm>
          <a:off x="535833" y="1355542"/>
          <a:ext cx="11120330" cy="43091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058771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963108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1010939">
                  <a:extLst>
                    <a:ext uri="{9D8B030D-6E8A-4147-A177-3AD203B41FA5}">
                      <a16:colId xmlns:a16="http://schemas.microsoft.com/office/drawing/2014/main" val="1675807070"/>
                    </a:ext>
                  </a:extLst>
                </a:gridCol>
                <a:gridCol w="1010939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1010939">
                  <a:extLst>
                    <a:ext uri="{9D8B030D-6E8A-4147-A177-3AD203B41FA5}">
                      <a16:colId xmlns:a16="http://schemas.microsoft.com/office/drawing/2014/main" val="2163448990"/>
                    </a:ext>
                  </a:extLst>
                </a:gridCol>
                <a:gridCol w="1010939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  <a:gridCol w="1010939">
                  <a:extLst>
                    <a:ext uri="{9D8B030D-6E8A-4147-A177-3AD203B41FA5}">
                      <a16:colId xmlns:a16="http://schemas.microsoft.com/office/drawing/2014/main" val="1741429899"/>
                    </a:ext>
                  </a:extLst>
                </a:gridCol>
                <a:gridCol w="1010939">
                  <a:extLst>
                    <a:ext uri="{9D8B030D-6E8A-4147-A177-3AD203B41FA5}">
                      <a16:colId xmlns:a16="http://schemas.microsoft.com/office/drawing/2014/main" val="2837006629"/>
                    </a:ext>
                  </a:extLst>
                </a:gridCol>
                <a:gridCol w="1010939">
                  <a:extLst>
                    <a:ext uri="{9D8B030D-6E8A-4147-A177-3AD203B41FA5}">
                      <a16:colId xmlns:a16="http://schemas.microsoft.com/office/drawing/2014/main" val="1677891965"/>
                    </a:ext>
                  </a:extLst>
                </a:gridCol>
                <a:gridCol w="1010939">
                  <a:extLst>
                    <a:ext uri="{9D8B030D-6E8A-4147-A177-3AD203B41FA5}">
                      <a16:colId xmlns:a16="http://schemas.microsoft.com/office/drawing/2014/main" val="373618106"/>
                    </a:ext>
                  </a:extLst>
                </a:gridCol>
                <a:gridCol w="1010939">
                  <a:extLst>
                    <a:ext uri="{9D8B030D-6E8A-4147-A177-3AD203B41FA5}">
                      <a16:colId xmlns:a16="http://schemas.microsoft.com/office/drawing/2014/main" val="200654846"/>
                    </a:ext>
                  </a:extLst>
                </a:gridCol>
              </a:tblGrid>
              <a:tr h="3985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State or Jurisdiction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Alabama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87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Alaska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Arizona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Arkansas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65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California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60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114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Colorado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Connecticut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818688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Delaware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607299"/>
                  </a:ext>
                </a:extLst>
              </a:tr>
              <a:tr h="3287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District of Columbia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32259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Florida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236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357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435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616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1,336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6.1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36295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Georgia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93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84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61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138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1314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Hawaii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26586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Idaho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64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Illinois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93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319549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Indiana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191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266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325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243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501682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Iowa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80016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Kansas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469888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Kentucky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103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83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164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128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143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8490229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DCBAD-650E-0053-7520-23FBDFA1C3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702488"/>
            <a:ext cx="5638800" cy="964367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* Rates per 100,000 population.				</a:t>
            </a:r>
          </a:p>
          <a:p>
            <a:pPr>
              <a:lnSpc>
                <a:spcPct val="100000"/>
              </a:lnSpc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2"/>
              </a:rPr>
              <a:t>https://ndc.services.cdc.gov/conditions/hepatitis-c-acute/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—: No reported cases. The reporting jurisdiction did not submit any cases to CDC. </a:t>
            </a:r>
          </a:p>
          <a:p>
            <a:pPr>
              <a:lnSpc>
                <a:spcPct val="100000"/>
              </a:lnSpc>
            </a:pPr>
            <a:r>
              <a:rPr lang="en-US" sz="800"/>
              <a:t>N: Not reportable. The disease or condition was not reportable by law, statue, or regulation in the reporting jurisdiction.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3725F0-C5B6-B0B9-FC3A-304D6AF8FEF0}"/>
              </a:ext>
            </a:extLst>
          </p:cNvPr>
          <p:cNvSpPr txBox="1"/>
          <p:nvPr/>
        </p:nvSpPr>
        <p:spPr>
          <a:xfrm>
            <a:off x="6378220" y="5723958"/>
            <a:ext cx="4002909" cy="96436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U: Unavailable. The data were unavailable.</a:t>
            </a: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Source: CDC, National Notifiable Diseases Surveillance System.</a:t>
            </a: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Centers for Disease Control and Prevention. Viral Hepatitis Surveillance Report – United States, 2020. 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  <a:hlinkClick r:id="rId3"/>
              </a:rPr>
              <a:t>https://www.cdc.gov/hepatitis/statistics/2020surveillance/index.htm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. </a:t>
            </a:r>
            <a:b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</a:b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Published September 2022.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03617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Table 3.1 – Part 2 of 3</a:t>
            </a:r>
            <a:br>
              <a:rPr lang="en-US" sz="2400"/>
            </a:br>
            <a:r>
              <a:rPr lang="en-US" sz="2000" b="1"/>
              <a:t>Numbers and rates* of reported cases† of acute hepatitis C virus infection, by state or jurisdiction</a:t>
            </a:r>
            <a:br>
              <a:rPr lang="en-US" sz="2000" b="1"/>
            </a:br>
            <a:r>
              <a:rPr lang="en-US" sz="2000" b="1"/>
              <a:t>United States, 2016–2020</a:t>
            </a:r>
            <a:endParaRPr lang="en-US" sz="2400" b="1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9BE060-1E87-051C-57CB-B646C709C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6605"/>
              </p:ext>
            </p:extLst>
          </p:nvPr>
        </p:nvGraphicFramePr>
        <p:xfrm>
          <a:off x="534844" y="1343345"/>
          <a:ext cx="11091333" cy="4184132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056010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960596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1675807070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2163448990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1741429899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2837006629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1677891965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373618106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200654846"/>
                    </a:ext>
                  </a:extLst>
                </a:gridCol>
              </a:tblGrid>
              <a:tr h="3985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State or Jurisdiction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Louisiana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281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Maine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160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11.9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Maryland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Massachusetts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424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327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110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161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150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Michigan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107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152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142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117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119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Minnesota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Mississippi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818688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Missouri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74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60729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Montana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32259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Nebraska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36295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Nevada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1314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New Hampshire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26586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New Jersey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122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125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115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64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New Mexico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319549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New York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179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188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236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306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340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501682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North Carolina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82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114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149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150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75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80016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North Dakota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469888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Ohio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187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159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282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281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186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8490229"/>
                  </a:ext>
                </a:extLst>
              </a:tr>
            </a:tbl>
          </a:graphicData>
        </a:graphic>
      </p:graphicFrame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6A5F473-1AEC-11E8-FA3B-C4127C604A3A}"/>
              </a:ext>
            </a:extLst>
          </p:cNvPr>
          <p:cNvSpPr txBox="1">
            <a:spLocks/>
          </p:cNvSpPr>
          <p:nvPr/>
        </p:nvSpPr>
        <p:spPr>
          <a:xfrm>
            <a:off x="457201" y="5714069"/>
            <a:ext cx="5638800" cy="6731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 Rates per 100,000 population.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† Reported confirmed cases. For the case definition, see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https://ndc.services.cdc.gov/conditions/hepatitis-c-acute/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 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—: No reported cases. The reporting jurisdiction did not submit any cases to CDC. 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N: Not reportable. The disease or condition was not reportable by law, statue, or regulation in the reporting jurisdiction.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4E5A25-5497-B1D6-7FDA-0734FE85276A}"/>
              </a:ext>
            </a:extLst>
          </p:cNvPr>
          <p:cNvSpPr txBox="1"/>
          <p:nvPr/>
        </p:nvSpPr>
        <p:spPr>
          <a:xfrm>
            <a:off x="6378220" y="5723958"/>
            <a:ext cx="4002909" cy="96436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U: Unavailable. The data were unavailable.</a:t>
            </a: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Source: CDC, National Notifiable Diseases Surveillance System.</a:t>
            </a: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Centers for Disease Control and Prevention. Viral Hepatitis Surveillance Report – United States, 2020. 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  <a:hlinkClick r:id="rId4"/>
              </a:rPr>
              <a:t>https://www.cdc.gov/hepatitis/statistics/2020surveillance/index.htm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. </a:t>
            </a:r>
            <a:b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</a:b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Published September 2022.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23266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Table 3.1 – Part 3 of 3</a:t>
            </a:r>
            <a:br>
              <a:rPr lang="en-US" sz="2400"/>
            </a:br>
            <a:r>
              <a:rPr lang="en-US" sz="2000" b="1"/>
              <a:t>Numbers and rates* of reported cases† of acute hepatitis C virus infection, by state or jurisdiction</a:t>
            </a:r>
            <a:br>
              <a:rPr lang="en-US" sz="2000" b="1"/>
            </a:br>
            <a:r>
              <a:rPr lang="en-US" sz="2000" b="1"/>
              <a:t>United States, 2016–2020</a:t>
            </a:r>
            <a:endParaRPr lang="en-US" sz="2400" b="1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9BE060-1E87-051C-57CB-B646C709C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460657"/>
              </p:ext>
            </p:extLst>
          </p:nvPr>
        </p:nvGraphicFramePr>
        <p:xfrm>
          <a:off x="534844" y="1345572"/>
          <a:ext cx="11091333" cy="376350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056010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960596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1675807070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2163448990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1741429899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2837006629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1677891965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373618106"/>
                    </a:ext>
                  </a:extLst>
                </a:gridCol>
                <a:gridCol w="1008303">
                  <a:extLst>
                    <a:ext uri="{9D8B030D-6E8A-4147-A177-3AD203B41FA5}">
                      <a16:colId xmlns:a16="http://schemas.microsoft.com/office/drawing/2014/main" val="200654846"/>
                    </a:ext>
                  </a:extLst>
                </a:gridCol>
              </a:tblGrid>
              <a:tr h="3985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State or Jurisdiction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Oklahoma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Oregon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Pennsylvania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225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224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249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210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146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Rhode Island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South Carolina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South Dakota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Tennessee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150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142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157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202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170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818688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Texas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60729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Utah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76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81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120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127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104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32259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Vermont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36295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Virginia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70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1314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Washington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101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81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105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26586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West Virginia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102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70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79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64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Wisconsin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103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134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112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93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319549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Wyoming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U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—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501682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rgbClr val="111111"/>
                          </a:solidFill>
                          <a:effectLst/>
                        </a:rPr>
                        <a:t>Total</a:t>
                      </a:r>
                      <a:endParaRPr lang="en-US" sz="12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rgbClr val="111111"/>
                          </a:solidFill>
                          <a:effectLst/>
                        </a:rPr>
                        <a:t>2,967</a:t>
                      </a:r>
                      <a:endParaRPr lang="en-US" sz="12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rgbClr val="111111"/>
                          </a:solidFill>
                          <a:effectLst/>
                        </a:rPr>
                        <a:t>1.0</a:t>
                      </a:r>
                      <a:endParaRPr lang="en-US" sz="12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rgbClr val="111111"/>
                          </a:solidFill>
                          <a:effectLst/>
                        </a:rPr>
                        <a:t>3,216</a:t>
                      </a:r>
                      <a:endParaRPr lang="en-US" sz="12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rgbClr val="111111"/>
                          </a:solidFill>
                          <a:effectLst/>
                        </a:rPr>
                        <a:t>1.0</a:t>
                      </a:r>
                      <a:endParaRPr lang="en-US" sz="12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rgbClr val="111111"/>
                          </a:solidFill>
                          <a:effectLst/>
                        </a:rPr>
                        <a:t>3,621</a:t>
                      </a:r>
                      <a:endParaRPr lang="en-US" sz="12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rgbClr val="111111"/>
                          </a:solidFill>
                          <a:effectLst/>
                        </a:rPr>
                        <a:t>1.2</a:t>
                      </a:r>
                      <a:endParaRPr lang="en-US" sz="12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rgbClr val="111111"/>
                          </a:solidFill>
                          <a:effectLst/>
                        </a:rPr>
                        <a:t>4,136</a:t>
                      </a:r>
                      <a:endParaRPr lang="en-US" sz="12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rgbClr val="111111"/>
                          </a:solidFill>
                          <a:effectLst/>
                        </a:rPr>
                        <a:t>1.3</a:t>
                      </a:r>
                      <a:endParaRPr lang="en-US" sz="12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rgbClr val="111111"/>
                          </a:solidFill>
                          <a:effectLst/>
                        </a:rPr>
                        <a:t>4,798</a:t>
                      </a:r>
                      <a:endParaRPr lang="en-US" sz="12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rgbClr val="111111"/>
                          </a:solidFill>
                          <a:effectLst/>
                        </a:rPr>
                        <a:t>1.5</a:t>
                      </a:r>
                      <a:endParaRPr lang="en-US" sz="12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800164"/>
                  </a:ext>
                </a:extLst>
              </a:tr>
            </a:tbl>
          </a:graphicData>
        </a:graphic>
      </p:graphicFrame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CA95DC72-B1F4-0648-32C2-AAE6FF3354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721257"/>
            <a:ext cx="5638800" cy="67312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* Rates per 100,000 population.				</a:t>
            </a:r>
          </a:p>
          <a:p>
            <a:pPr>
              <a:lnSpc>
                <a:spcPct val="100000"/>
              </a:lnSpc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2"/>
              </a:rPr>
              <a:t>https://ndc.services.cdc.gov/conditions/hepatitis-c-acute/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—: No reported cases. The reporting jurisdiction did not submit any cases to CDC. </a:t>
            </a:r>
          </a:p>
          <a:p>
            <a:pPr>
              <a:lnSpc>
                <a:spcPct val="100000"/>
              </a:lnSpc>
            </a:pPr>
            <a:r>
              <a:rPr lang="en-US" sz="800"/>
              <a:t>N: Not reportable. The disease or condition was not reportable by law, statue, or regulation in the reporting jurisdiction.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0A989B-F181-F223-A538-62B341409C38}"/>
              </a:ext>
            </a:extLst>
          </p:cNvPr>
          <p:cNvSpPr txBox="1"/>
          <p:nvPr/>
        </p:nvSpPr>
        <p:spPr>
          <a:xfrm>
            <a:off x="6378220" y="5724420"/>
            <a:ext cx="4002909" cy="96436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U: Unavailable. The data were unavailable.</a:t>
            </a: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Source: CDC, National Notifiable Diseases Surveillance System.</a:t>
            </a: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Centers for Disease Control and Prevention. Viral Hepatitis Surveillance Report – United States, 2020. 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  <a:hlinkClick r:id="rId3"/>
              </a:rPr>
              <a:t>https://www.cdc.gov/hepatitis/statistics/2020surveillance/index.htm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. </a:t>
            </a:r>
            <a:b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</a:b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Published September 2022.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69415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a5db0dc4-de41-4547-9920-1aed1993f095"/>
    <ds:schemaRef ds:uri="http://schemas.microsoft.com/office/infopath/2007/PartnerControls"/>
    <ds:schemaRef ds:uri="0bf74ea8-196f-4ed0-acda-4d1b8eb91222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1182</Words>
  <Application>Microsoft Macintosh PowerPoint</Application>
  <PresentationFormat>Widescreen</PresentationFormat>
  <Paragraphs>660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Table 3.1 – Part 1 of 3 Numbers and rates* of reported cases† of acute hepatitis C virus infection, by state or jurisdiction  United States, 2016–2020</vt:lpstr>
      <vt:lpstr>Table 3.1 – Part 2 of 3 Numbers and rates* of reported cases† of acute hepatitis C virus infection, by state or jurisdiction United States, 2016–2020</vt:lpstr>
      <vt:lpstr>Table 3.1 – Part 3 of 3 Numbers and rates* of reported cases† of acute hepatitis C virus infection, by state or jurisdiction United States, 2016–2020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15</cp:revision>
  <dcterms:created xsi:type="dcterms:W3CDTF">2022-08-02T19:32:21Z</dcterms:created>
  <dcterms:modified xsi:type="dcterms:W3CDTF">2022-10-06T21:54:29Z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