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1503" r:id="rId5"/>
    <p:sldId id="1462" r:id="rId6"/>
    <p:sldId id="14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1/26/23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67CC9-5E4A-1847-A444-D6A28007215C}" type="slidenum">
              <a:rPr lang="en-US" smtClean="0"/>
              <a:t>3</a:t>
            </a:fld>
            <a:endParaRPr lang="en-US"/>
          </a:p>
        </p:txBody>
      </p:sp>
    </p:spTree>
    <p:extLst>
      <p:ext uri="{BB962C8B-B14F-4D97-AF65-F5344CB8AC3E}">
        <p14:creationId xmlns:p14="http://schemas.microsoft.com/office/powerpoint/2010/main" val="8776468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1/26/23</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8.xml"/><Relationship Id="rId4" Type="http://schemas.openxmlformats.org/officeDocument/2006/relationships/hyperlink" Target="https://www.cdc.gov/hepatitis/statistics/2020surveillance/index.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9.xml"/><Relationship Id="rId4" Type="http://schemas.openxmlformats.org/officeDocument/2006/relationships/hyperlink" Target="https://www.cdc.gov/hepatitis/statistics/2020surveillance/index.ht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hhs.gov/about/agencies/iea/regional-offices/index.html"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wonder.cdc.gov/wonder/help/mcd.html" TargetMode="External"/><Relationship Id="rId4" Type="http://schemas.openxmlformats.org/officeDocument/2006/relationships/hyperlink" Target="http://wonder.cdc.gov/mcd-icd1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2.8 – Part 1 of 3</a:t>
            </a:r>
            <a:br>
              <a:rPr lang="en-US" sz="2000"/>
            </a:br>
            <a:r>
              <a:rPr lang="en-US" sz="2000" b="1"/>
              <a:t>Numbers and rates* of deaths with hepatitis B virus infections listed as a cause of death† among residents, by demographic characteristics</a:t>
            </a:r>
            <a:br>
              <a:rPr lang="en-US" sz="2000" b="1"/>
            </a:br>
            <a:r>
              <a:rPr lang="en-US" sz="2000" b="1"/>
              <a:t>United States, 2016–2020</a:t>
            </a:r>
            <a:r>
              <a:rPr lang="en-US" sz="2000"/>
              <a:t>																				</a:t>
            </a:r>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p:txBody>
          <a:bodyPr/>
          <a:lstStyle/>
          <a:p>
            <a:pPr>
              <a:lnSpc>
                <a:spcPct val="100000"/>
              </a:lnSpc>
            </a:pPr>
            <a:r>
              <a:rPr lang="en-US" sz="800"/>
              <a:t>* Rates for race/ethnicity, sex, HHS region, and the overall total are age-adjusted per 100,000 US standard population during 2000 by using the following age group distribution (in years): &lt;1, 1–4, 5–14, 15–24, 25–34, 35–44, 45–54, 55–64, 65–74, 75–84,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B16, B17.0, B18.0, B18.1 (hepatitis B). 			</a:t>
            </a:r>
          </a:p>
        </p:txBody>
      </p:sp>
      <p:sp>
        <p:nvSpPr>
          <p:cNvPr id="8" name="TextBox 7">
            <a:extLst>
              <a:ext uri="{FF2B5EF4-FFF2-40B4-BE49-F238E27FC236}">
                <a16:creationId xmlns:a16="http://schemas.microsoft.com/office/drawing/2014/main" id="{A63725F0-C5B6-B0B9-FC3A-304D6AF8FEF0}"/>
              </a:ext>
            </a:extLst>
          </p:cNvPr>
          <p:cNvSpPr txBox="1"/>
          <p:nvPr/>
        </p:nvSpPr>
        <p:spPr>
          <a:xfrm>
            <a:off x="6027173" y="5060994"/>
            <a:ext cx="4499059"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2"/>
              </a:rPr>
              <a:t>http://wonder.cdc.gov/mcd-icd10.html</a:t>
            </a:r>
            <a:r>
              <a:rPr lang="en-US" sz="800"/>
              <a:t> on January 13, 2022. CDC WONDER data set documentation and technical methods can be accessed at </a:t>
            </a:r>
            <a:r>
              <a:rPr lang="en-US" sz="800">
                <a:hlinkClick r:id="rId3"/>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Published September 2022.</a:t>
            </a:r>
            <a:endParaRPr lang="en-US" sz="800">
              <a:cs typeface="Calibri"/>
            </a:endParaRPr>
          </a:p>
        </p:txBody>
      </p:sp>
      <p:graphicFrame>
        <p:nvGraphicFramePr>
          <p:cNvPr id="9" name="Table 8">
            <a:extLst>
              <a:ext uri="{FF2B5EF4-FFF2-40B4-BE49-F238E27FC236}">
                <a16:creationId xmlns:a16="http://schemas.microsoft.com/office/drawing/2014/main" id="{249DB9C4-1366-6CF1-EA3A-A0B926B62D6B}"/>
              </a:ext>
            </a:extLst>
          </p:cNvPr>
          <p:cNvGraphicFramePr>
            <a:graphicFrameLocks noGrp="1"/>
          </p:cNvGraphicFramePr>
          <p:nvPr>
            <p:extLst>
              <p:ext uri="{D42A27DB-BD31-4B8C-83A1-F6EECF244321}">
                <p14:modId xmlns:p14="http://schemas.microsoft.com/office/powerpoint/2010/main" val="189773821"/>
              </p:ext>
            </p:extLst>
          </p:nvPr>
        </p:nvGraphicFramePr>
        <p:xfrm>
          <a:off x="545259" y="1645797"/>
          <a:ext cx="11091672" cy="2715768"/>
        </p:xfrm>
        <a:graphic>
          <a:graphicData uri="http://schemas.openxmlformats.org/drawingml/2006/table">
            <a:tbl>
              <a:tblPr firstRow="1" bandRow="1">
                <a:tableStyleId>{C083E6E3-FA7D-4D7B-A595-EF9225AFEA82}</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9525" marB="0" anchor="ctr">
                    <a:solidFill>
                      <a:schemeClr val="accent3"/>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2016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2017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2018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2019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2020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solidFill>
                      <a:schemeClr val="accent3"/>
                    </a:solidFill>
                  </a:tcPr>
                </a:tc>
                <a:extLst>
                  <a:ext uri="{0D108BD9-81ED-4DB2-BD59-A6C34878D82A}">
                    <a16:rowId xmlns:a16="http://schemas.microsoft.com/office/drawing/2014/main" val="3085099476"/>
                  </a:ext>
                </a:extLst>
              </a:tr>
              <a:tr h="210312">
                <a:tc>
                  <a:txBody>
                    <a:bodyPr/>
                    <a:lstStyle/>
                    <a:p>
                      <a:pPr algn="l" fontAlgn="ctr"/>
                      <a:r>
                        <a:rPr lang="en-US" sz="1100" b="1" u="none" strike="noStrike">
                          <a:solidFill>
                            <a:srgbClr val="111111"/>
                          </a:solidFill>
                          <a:effectLst/>
                        </a:rPr>
                        <a:t>Total</a:t>
                      </a:r>
                      <a:endParaRPr lang="en-US" sz="1100" b="1" i="0" u="none" strike="noStrike">
                        <a:solidFill>
                          <a:srgbClr val="111111"/>
                        </a:solidFill>
                        <a:effectLst/>
                        <a:latin typeface="+mn-lt"/>
                      </a:endParaRPr>
                    </a:p>
                  </a:txBody>
                  <a:tcPr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1690</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0.45 (0.43 - 0.48)</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1727</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0.46 (0.44 - 0.49)</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1649</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0.43 (0.41 - 0.45)</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1662</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0.42 (0.40 - 0.44)</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1752</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tc>
                  <a:txBody>
                    <a:bodyPr/>
                    <a:lstStyle/>
                    <a:p>
                      <a:pPr algn="ctr" fontAlgn="ctr"/>
                      <a:r>
                        <a:rPr lang="en-US" sz="1100" b="0" u="none" strike="noStrike">
                          <a:solidFill>
                            <a:srgbClr val="111111"/>
                          </a:solidFill>
                          <a:effectLst/>
                        </a:rPr>
                        <a:t>0.45 (0.42 - 0.47)</a:t>
                      </a:r>
                      <a:endParaRPr lang="en-US" sz="1100" b="0" i="0" u="none" strike="noStrike">
                        <a:solidFill>
                          <a:srgbClr val="111111"/>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bg1"/>
                    </a:solidFill>
                  </a:tcPr>
                </a:tc>
                <a:extLst>
                  <a:ext uri="{0D108BD9-81ED-4DB2-BD59-A6C34878D82A}">
                    <a16:rowId xmlns:a16="http://schemas.microsoft.com/office/drawing/2014/main" val="1117545095"/>
                  </a:ext>
                </a:extLst>
              </a:tr>
              <a:tr h="210312">
                <a:tc>
                  <a:txBody>
                    <a:bodyPr/>
                    <a:lstStyle/>
                    <a:p>
                      <a:pPr algn="l" fontAlgn="ctr"/>
                      <a:r>
                        <a:rPr lang="en-US" sz="1100" b="1" u="none" strike="noStrike">
                          <a:solidFill>
                            <a:srgbClr val="111111"/>
                          </a:solidFill>
                          <a:effectLst/>
                        </a:rPr>
                        <a:t>Age (years)</a:t>
                      </a:r>
                      <a:endParaRPr lang="en-US" sz="1100" b="1" i="0" u="none" strike="noStrike">
                        <a:solidFill>
                          <a:srgbClr val="111111"/>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41714102"/>
                  </a:ext>
                </a:extLst>
              </a:tr>
              <a:tr h="210312">
                <a:tc>
                  <a:txBody>
                    <a:bodyPr/>
                    <a:lstStyle/>
                    <a:p>
                      <a:pPr algn="l" fontAlgn="ctr"/>
                      <a:r>
                        <a:rPr lang="en-US" sz="1100" b="0" u="none" strike="noStrike">
                          <a:solidFill>
                            <a:srgbClr val="000000"/>
                          </a:solidFill>
                          <a:effectLst/>
                        </a:rPr>
                        <a:t>0–34</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0.03 (0.02 - 0.04)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0.02 (0.01 - 0.03)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0.02 (0.01 - 0.03)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45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0.03 (0.02 - 0.04)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0.02 (0.02 - 0.03)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402303617"/>
                  </a:ext>
                </a:extLst>
              </a:tr>
              <a:tr h="210312">
                <a:tc>
                  <a:txBody>
                    <a:bodyPr/>
                    <a:lstStyle/>
                    <a:p>
                      <a:pPr algn="l" fontAlgn="ctr"/>
                      <a:r>
                        <a:rPr lang="en-US" sz="1100" b="0" u="none" strike="noStrike">
                          <a:solidFill>
                            <a:srgbClr val="000000"/>
                          </a:solidFill>
                          <a:effectLst/>
                        </a:rPr>
                        <a:t>35–44</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116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0.29 (0.23 - 0.34)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0.26 (0.21 - 0.31)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122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0.30 (0.24 - 0.35)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110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0.26 (0.21 - 0.31)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109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0.26 (0.21 - 0.31)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299023765"/>
                  </a:ext>
                </a:extLst>
              </a:tr>
              <a:tr h="210312">
                <a:tc>
                  <a:txBody>
                    <a:bodyPr/>
                    <a:lstStyle/>
                    <a:p>
                      <a:pPr algn="l" fontAlgn="ctr"/>
                      <a:r>
                        <a:rPr lang="en-US" sz="1100" b="0" u="none" strike="noStrike">
                          <a:solidFill>
                            <a:srgbClr val="000000"/>
                          </a:solidFill>
                          <a:effectLst/>
                        </a:rPr>
                        <a:t>45–54</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324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0.76 (0.67 - 0.84)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323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0.76 (0.68 - 0.85)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283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0.68 (0.60 - 0.76)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255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0.62 (0.55 - 0.70)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269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0.67 (0.59 - 0.75)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109456617"/>
                  </a:ext>
                </a:extLst>
              </a:tr>
              <a:tr h="210312">
                <a:tc>
                  <a:txBody>
                    <a:bodyPr/>
                    <a:lstStyle/>
                    <a:p>
                      <a:pPr algn="l" fontAlgn="ctr"/>
                      <a:r>
                        <a:rPr lang="en-US" sz="1100" b="0" u="none" strike="noStrike">
                          <a:solidFill>
                            <a:srgbClr val="000000"/>
                          </a:solidFill>
                          <a:effectLst/>
                        </a:rPr>
                        <a:t>55–64</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576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1.39 (1.28 - 1.50)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548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1.30 (1.20 - 1.41)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520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1.23 (1.12 - 1.34)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502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1.18 (1.08 - 1.29)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483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1.14 (1.04 - 1.24)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858876613"/>
                  </a:ext>
                </a:extLst>
              </a:tr>
              <a:tr h="210312">
                <a:tc>
                  <a:txBody>
                    <a:bodyPr/>
                    <a:lstStyle/>
                    <a:p>
                      <a:pPr algn="l" fontAlgn="ctr"/>
                      <a:r>
                        <a:rPr lang="en-US" sz="1100" b="0" u="none" strike="noStrike">
                          <a:solidFill>
                            <a:srgbClr val="000000"/>
                          </a:solidFill>
                          <a:effectLst/>
                        </a:rPr>
                        <a:t>65–74</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383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1.34 (1.20 - 1.47)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417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1.40 (1.27 - 1.54)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422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1.38 (1.25 - 1.52)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484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1.54 (1.40 - 1.67)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495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1.52 (1.39 - 1.65)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839105703"/>
                  </a:ext>
                </a:extLst>
              </a:tr>
              <a:tr h="210312">
                <a:tc>
                  <a:txBody>
                    <a:bodyPr/>
                    <a:lstStyle/>
                    <a:p>
                      <a:pPr algn="l" fontAlgn="ctr"/>
                      <a:r>
                        <a:rPr lang="en-US" sz="1100" b="0" u="none" strike="noStrike">
                          <a:solidFill>
                            <a:srgbClr val="000000"/>
                          </a:solidFill>
                          <a:effectLst/>
                        </a:rPr>
                        <a:t>≥75</a:t>
                      </a:r>
                      <a:endParaRPr lang="en-US" sz="1100" b="0" i="0" u="none" strike="noStrike">
                        <a:solidFill>
                          <a:srgbClr val="000000"/>
                        </a:solidFill>
                        <a:effectLst/>
                        <a:latin typeface="+mn-lt"/>
                      </a:endParaRP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252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1.22 (1.07 - 1.37)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303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1.43 (1.27 - 1.59)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270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1.23 (1.08 - 1.38)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266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1.18 (1.04 - 1.32)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360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1.56 (1.40 - 1.72)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540020537"/>
                  </a:ext>
                </a:extLst>
              </a:tr>
              <a:tr h="210312">
                <a:tc>
                  <a:txBody>
                    <a:bodyPr/>
                    <a:lstStyle/>
                    <a:p>
                      <a:pPr algn="l" fontAlgn="ctr"/>
                      <a:r>
                        <a:rPr lang="en-US" sz="1100" b="1" i="0" u="none" strike="noStrike">
                          <a:solidFill>
                            <a:srgbClr val="111111"/>
                          </a:solidFill>
                          <a:effectLst/>
                          <a:latin typeface="+mn-lt"/>
                        </a:rPr>
                        <a:t>Sex</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467715526"/>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Male</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1231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0.67 (0.64 - 0.71)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1275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0.70 (0.66 - 0.74)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1191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0.65 (0.61 - 0.69)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1248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0.66 (0.62 - 0.70)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1278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0.66 (0.63 - 0.70)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253233202"/>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Female</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459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0.22 (0.20 - 0.24)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0.23 (0.20 - 0.25)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458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0.22 (0.20 - 0.24)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414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0.21 (0.19 - 0.24)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474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0.22 (0.20 - 0.24)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868566281"/>
                  </a:ext>
                </a:extLst>
              </a:tr>
            </a:tbl>
          </a:graphicData>
        </a:graphic>
      </p:graphicFrame>
    </p:spTree>
    <p:extLst>
      <p:ext uri="{BB962C8B-B14F-4D97-AF65-F5344CB8AC3E}">
        <p14:creationId xmlns:p14="http://schemas.microsoft.com/office/powerpoint/2010/main" val="51843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11072371" cy="917018"/>
          </a:xfrm>
        </p:spPr>
        <p:txBody>
          <a:bodyPr>
            <a:noAutofit/>
          </a:bodyPr>
          <a:lstStyle/>
          <a:p>
            <a:r>
              <a:rPr lang="en-US"/>
              <a:t>Table 2.8 – Part 2 of 3</a:t>
            </a:r>
            <a:br>
              <a:rPr lang="en-US" sz="2000"/>
            </a:br>
            <a:r>
              <a:rPr lang="en-US" sz="2000" b="1"/>
              <a:t>Numbers and rates* of deaths with hepatitis B virus infections listed as a cause of death† among residents, by demographic characteristics</a:t>
            </a:r>
            <a:br>
              <a:rPr lang="en-US" sz="2000" b="1"/>
            </a:br>
            <a:r>
              <a:rPr lang="en-US" sz="2000" b="1"/>
              <a:t>United States, 2016–2020	</a:t>
            </a:r>
            <a:r>
              <a:rPr lang="en-US" sz="2000"/>
              <a:t>																			</a:t>
            </a:r>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986705"/>
            <a:ext cx="5638800" cy="974544"/>
          </a:xfrm>
        </p:spPr>
        <p:txBody>
          <a:bodyPr/>
          <a:lstStyle/>
          <a:p>
            <a:pPr>
              <a:lnSpc>
                <a:spcPct val="100000"/>
              </a:lnSpc>
            </a:pPr>
            <a:r>
              <a:rPr lang="en-US" sz="800" dirty="0"/>
              <a:t>* Rates for race/ethnicity, sex, HHS region, and the overall total are age-adjusted per 100,000 US standard population during 2000 by using the following age group distribution (in years): &lt;1, 1–4, 5–14, 15–24, 25–34, 35–44, 45–54, 55–64, 65–74, 75–84,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dirty="0"/>
              <a:t>† Cause of death is defined as one of the multiple causes of death and is based on the International Classification of Diseases, 10th Rev (ICD-10) codes B16, B17.0, B18.0, B18.1 (hepatitis B). </a:t>
            </a:r>
          </a:p>
          <a:p>
            <a:pPr>
              <a:lnSpc>
                <a:spcPct val="100000"/>
              </a:lnSpc>
            </a:pPr>
            <a:r>
              <a:rPr lang="en-US" sz="800" dirty="0"/>
              <a:t>UR§ Unreliable rate: Rates where death counts were &lt;20 were not displayed because of the instability associated with those rates.												</a:t>
            </a:r>
          </a:p>
        </p:txBody>
      </p:sp>
      <p:sp>
        <p:nvSpPr>
          <p:cNvPr id="8" name="TextBox 7">
            <a:extLst>
              <a:ext uri="{FF2B5EF4-FFF2-40B4-BE49-F238E27FC236}">
                <a16:creationId xmlns:a16="http://schemas.microsoft.com/office/drawing/2014/main" id="{A63725F0-C5B6-B0B9-FC3A-304D6AF8FEF0}"/>
              </a:ext>
            </a:extLst>
          </p:cNvPr>
          <p:cNvSpPr txBox="1"/>
          <p:nvPr/>
        </p:nvSpPr>
        <p:spPr>
          <a:xfrm>
            <a:off x="6027173" y="5057159"/>
            <a:ext cx="4499059"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2"/>
              </a:rPr>
              <a:t>http://wonder.cdc.gov/mcd-icd10.html</a:t>
            </a:r>
            <a:r>
              <a:rPr lang="en-US" sz="800"/>
              <a:t> on January 13, 2022. CDC WONDER data set documentation and technical methods can be accessed at </a:t>
            </a:r>
            <a:r>
              <a:rPr lang="en-US" sz="800">
                <a:hlinkClick r:id="rId3"/>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Published September 2022.</a:t>
            </a:r>
            <a:endParaRPr lang="en-US" sz="800">
              <a:cs typeface="Calibri"/>
            </a:endParaRPr>
          </a:p>
        </p:txBody>
      </p:sp>
      <p:graphicFrame>
        <p:nvGraphicFramePr>
          <p:cNvPr id="3" name="Table 2">
            <a:extLst>
              <a:ext uri="{FF2B5EF4-FFF2-40B4-BE49-F238E27FC236}">
                <a16:creationId xmlns:a16="http://schemas.microsoft.com/office/drawing/2014/main" id="{2C0C73E1-09A9-3C6B-DECD-82B7308D838D}"/>
              </a:ext>
            </a:extLst>
          </p:cNvPr>
          <p:cNvGraphicFramePr>
            <a:graphicFrameLocks noGrp="1"/>
          </p:cNvGraphicFramePr>
          <p:nvPr>
            <p:extLst>
              <p:ext uri="{D42A27DB-BD31-4B8C-83A1-F6EECF244321}">
                <p14:modId xmlns:p14="http://schemas.microsoft.com/office/powerpoint/2010/main" val="1284911017"/>
              </p:ext>
            </p:extLst>
          </p:nvPr>
        </p:nvGraphicFramePr>
        <p:xfrm>
          <a:off x="541905" y="1642040"/>
          <a:ext cx="11091672" cy="2084832"/>
        </p:xfrm>
        <a:graphic>
          <a:graphicData uri="http://schemas.openxmlformats.org/drawingml/2006/table">
            <a:tbl>
              <a:tblPr firstRow="1" bandRow="1">
                <a:tableStyleId>{C083E6E3-FA7D-4D7B-A595-EF9225AFEA82}</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0" marB="0" anchor="ctr">
                    <a:solidFill>
                      <a:schemeClr val="accent3"/>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2016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2017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2018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2019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2020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extLst>
                  <a:ext uri="{0D108BD9-81ED-4DB2-BD59-A6C34878D82A}">
                    <a16:rowId xmlns:a16="http://schemas.microsoft.com/office/drawing/2014/main" val="3085099476"/>
                  </a:ext>
                </a:extLst>
              </a:tr>
              <a:tr h="246888">
                <a:tc>
                  <a:txBody>
                    <a:bodyPr/>
                    <a:lstStyle/>
                    <a:p>
                      <a:pPr algn="l" fontAlgn="ctr"/>
                      <a:r>
                        <a:rPr lang="en-US" sz="1100" b="1" i="0" u="none" strike="noStrike">
                          <a:solidFill>
                            <a:srgbClr val="111111"/>
                          </a:solidFill>
                          <a:effectLst/>
                          <a:latin typeface="+mn-lt"/>
                        </a:rPr>
                        <a:t>Race/ethnicity</a:t>
                      </a:r>
                    </a:p>
                  </a:txBody>
                  <a:tcPr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41714102"/>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767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0.29 (0.27-0.31)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776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0.28 (0.26-0.30)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760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0.27 (0.25-0.29)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761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0.28 (0.26-0.30)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745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0.27 (0.25-0.29)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402303617"/>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315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0.73 (0.65-0.81)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320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0.74 (0.66-0.83)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304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0.70 (0.62-0.79)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291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0.64 (0.56-0.71)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308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0.67 (0.60-0.75)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299023765"/>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128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0.30 (0.25-0.36)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109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0.26 (0.21-0.32)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122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0.28 (0.23-0.33)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117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0.27 (0.21-0.32)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132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0.28 (0.23-0.33)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109456617"/>
                  </a:ext>
                </a:extLst>
              </a:tr>
              <a:tr h="402336">
                <a:tc>
                  <a:txBody>
                    <a:bodyPr/>
                    <a:lstStyle/>
                    <a:p>
                      <a:pPr algn="l" fontAlgn="ctr"/>
                      <a:r>
                        <a:rPr lang="en-US" sz="1100" b="0" i="0" u="none" strike="noStrike">
                          <a:solidFill>
                            <a:srgbClr val="111111"/>
                          </a:solidFill>
                          <a:effectLst/>
                          <a:latin typeface="+mn-lt"/>
                        </a:rPr>
                        <a:t>Asian/Pacific Islander, non-Hispanic</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454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2.38 (2.16-2.60)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492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2.45 (2.23-2.67)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439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2.10 (1.90-2.30)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463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2.10 (1.90-2.29)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541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u="none" strike="noStrike">
                          <a:solidFill>
                            <a:srgbClr val="111111"/>
                          </a:solidFill>
                          <a:effectLst/>
                        </a:rPr>
                        <a:t>2.46 (2.25-2.67)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858876613"/>
                  </a:ext>
                </a:extLst>
              </a:tr>
              <a:tr h="402336">
                <a:tc>
                  <a:txBody>
                    <a:bodyPr/>
                    <a:lstStyle/>
                    <a:p>
                      <a:pPr algn="l" fontAlgn="ctr"/>
                      <a:r>
                        <a:rPr lang="en-US" sz="1100" b="0" i="0" u="none" strike="noStrike">
                          <a:solidFill>
                            <a:srgbClr val="111111"/>
                          </a:solidFill>
                          <a:effectLst/>
                          <a:latin typeface="+mn-lt"/>
                        </a:rPr>
                        <a:t>American Indian/Alaska Native, non-Hispanic</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UR§</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UR§</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UR§</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20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0.76 (0.46-1.18)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17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ctr"/>
                      <a:r>
                        <a:rPr lang="en-US" sz="1100" b="0" u="none" strike="noStrike">
                          <a:solidFill>
                            <a:srgbClr val="111111"/>
                          </a:solidFill>
                          <a:effectLst/>
                        </a:rPr>
                        <a:t>UR§</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39105703"/>
                  </a:ext>
                </a:extLst>
              </a:tr>
            </a:tbl>
          </a:graphicData>
        </a:graphic>
      </p:graphicFrame>
    </p:spTree>
    <p:extLst>
      <p:ext uri="{BB962C8B-B14F-4D97-AF65-F5344CB8AC3E}">
        <p14:creationId xmlns:p14="http://schemas.microsoft.com/office/powerpoint/2010/main" val="3681002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0" y="143197"/>
            <a:ext cx="10906124" cy="917018"/>
          </a:xfrm>
        </p:spPr>
        <p:txBody>
          <a:bodyPr>
            <a:noAutofit/>
          </a:bodyPr>
          <a:lstStyle/>
          <a:p>
            <a:r>
              <a:rPr lang="en-US" b="0"/>
              <a:t>Table 2.8 – Part 3 of 3</a:t>
            </a:r>
            <a:br>
              <a:rPr lang="en-US" sz="2000"/>
            </a:br>
            <a:r>
              <a:rPr lang="en-US" sz="2000" b="1"/>
              <a:t>Numbers and rates* of deaths with hepatitis B virus infections listed as a cause of death† among residents, by demographic characteristics</a:t>
            </a:r>
            <a:br>
              <a:rPr lang="en-US" sz="2000" b="1"/>
            </a:br>
            <a:r>
              <a:rPr lang="en-US" sz="2000" b="1"/>
              <a:t>United States, 2016–2020</a:t>
            </a:r>
            <a:r>
              <a:rPr lang="en-US" sz="2000"/>
              <a:t>																				</a:t>
            </a:r>
          </a:p>
        </p:txBody>
      </p:sp>
      <p:graphicFrame>
        <p:nvGraphicFramePr>
          <p:cNvPr id="3" name="Table 2">
            <a:extLst>
              <a:ext uri="{FF2B5EF4-FFF2-40B4-BE49-F238E27FC236}">
                <a16:creationId xmlns:a16="http://schemas.microsoft.com/office/drawing/2014/main" id="{A72DEF23-5A75-145E-D29B-34EF6CF999D5}"/>
              </a:ext>
            </a:extLst>
          </p:cNvPr>
          <p:cNvGraphicFramePr>
            <a:graphicFrameLocks noGrp="1"/>
          </p:cNvGraphicFramePr>
          <p:nvPr>
            <p:extLst>
              <p:ext uri="{D42A27DB-BD31-4B8C-83A1-F6EECF244321}">
                <p14:modId xmlns:p14="http://schemas.microsoft.com/office/powerpoint/2010/main" val="2073896658"/>
              </p:ext>
            </p:extLst>
          </p:nvPr>
        </p:nvGraphicFramePr>
        <p:xfrm>
          <a:off x="538060" y="1650134"/>
          <a:ext cx="11091672" cy="2871216"/>
        </p:xfrm>
        <a:graphic>
          <a:graphicData uri="http://schemas.openxmlformats.org/drawingml/2006/table">
            <a:tbl>
              <a:tblPr firstRow="1" bandRow="1">
                <a:tableStyleId>{C083E6E3-FA7D-4D7B-A595-EF9225AFEA82}</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0" marB="0" anchor="ctr">
                    <a:solidFill>
                      <a:schemeClr val="accent3"/>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2016</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 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2017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2018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2019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0" marB="0" anchor="ctr">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2020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0" marB="0" anchor="ctr">
                    <a:solidFill>
                      <a:schemeClr val="accent3"/>
                    </a:solidFill>
                  </a:tcPr>
                </a:tc>
                <a:extLst>
                  <a:ext uri="{0D108BD9-81ED-4DB2-BD59-A6C34878D82A}">
                    <a16:rowId xmlns:a16="http://schemas.microsoft.com/office/drawing/2014/main" val="3085099476"/>
                  </a:ext>
                </a:extLst>
              </a:tr>
              <a:tr h="365760">
                <a:tc>
                  <a:txBody>
                    <a:bodyPr/>
                    <a:lstStyle/>
                    <a:p>
                      <a:pPr algn="l" fontAlgn="ctr"/>
                      <a:r>
                        <a:rPr lang="en-US" sz="1100" b="1" i="0" u="none" strike="noStrike" dirty="0">
                          <a:solidFill>
                            <a:srgbClr val="111111"/>
                          </a:solidFill>
                          <a:effectLst/>
                          <a:latin typeface="+mn-lt"/>
                        </a:rPr>
                        <a:t>HHS Region: Regional Office</a:t>
                      </a:r>
                      <a:r>
                        <a:rPr lang="en-US" sz="1100" b="1" i="0" u="none" strike="noStrike" baseline="30000" dirty="0">
                          <a:solidFill>
                            <a:srgbClr val="111111"/>
                          </a:solidFill>
                          <a:effectLst/>
                          <a:latin typeface="+mn-lt"/>
                        </a:rPr>
                        <a:t>¶</a:t>
                      </a:r>
                      <a:endParaRPr lang="en-US" sz="1100" b="1" i="0" u="none" strike="noStrike" dirty="0">
                        <a:solidFill>
                          <a:srgbClr val="111111"/>
                        </a:solidFill>
                        <a:effectLst/>
                        <a:latin typeface="+mn-lt"/>
                      </a:endParaRPr>
                    </a:p>
                  </a:txBody>
                  <a:tcPr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9525" marB="0" anchor="ctr">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41714102"/>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0.28 (0.21 - 0.37)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60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0.35 (0.27 - 0.46)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64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0.34 (0.26 - 0.45)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0.22 (0.16 - 0.30)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0.24 (0.18 - 0.33)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402303617"/>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177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0.51 (0.43 - 0.59)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166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0.47 (0.39 - 0.54)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156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0.44 (0.36 - 0.51)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147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0.42 (0.35 - 0.49)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0.43 (0.36 - 0.50)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299023765"/>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3: Philadelphia</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0.32 (0.26 - 0.38)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0.32 (0.27 - 0.38)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0.35 (0.29 - 0.41)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0.32 (0.26 - 0.38)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135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0.35 (0.29 - 0.41)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109456617"/>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4: Atlanta</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345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0.44 (0.39 - 0.49)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365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0.45 (0.41 - 0.50)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346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0.45 (0.40 - 0.50)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348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0.42 (0.38 - 0.47)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0.43 (0.39 - 0.48)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858876613"/>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5: Chicago</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181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0.29 (0.25 - 0.33)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184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0.29 (0.24 - 0.33)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174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0.28 (0.24 - 0.33)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173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0.27 (0.23 - 0.31)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212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0.33 (0.29 - 0.38)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369197016"/>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6: Dallas</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0.51 (0.44 - 0.57)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247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0.55 (0.48 - 0.62)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0.47 (0.41 - 0.53)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0.48 (0.42 - 0.55)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229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0.47 (0.40 - 0.53)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2387847635"/>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7: Kansas City</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0.33 (0.24 - 0.44)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0.29 (0.22 - 0.39)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65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0.38 (0.29 - 0.48)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 (0.22 - 0.40)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0.32 (0.23 - 0.42)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516780382"/>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8: Denver</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0.27 (0.19 - 0.38)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0.37 (0.27 - 0.49)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0.25 (0.17 - 0.35)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0.32 (0.23 - 0.43)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0.41 (0.31 - 0.54)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734996047"/>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9: San Francisco</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415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0.73 (0.66 - 0.80)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393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0.69 (0.62 - 0.76)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369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0.62 (0.56 - 0.69)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394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0.64 (0.57 - 0.70)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411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0.66 (0.59 - 0.72)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636485344"/>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Region 10: Seattle</a:t>
                      </a:r>
                    </a:p>
                  </a:txBody>
                  <a:tcPr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81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algn="ctr" fontAlgn="ctr"/>
                      <a:r>
                        <a:rPr lang="en-US" sz="1100" b="0" i="0" u="none" strike="noStrike">
                          <a:solidFill>
                            <a:srgbClr val="111111"/>
                          </a:solidFill>
                          <a:effectLst/>
                          <a:latin typeface="+mn-lt"/>
                        </a:rPr>
                        <a:t>0.51 (0.40 - 0.63)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86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0.52 (0.41 - 0.64)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81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0.47 (0.37 - 0.59)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0.58 (0.47 - 0.70)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105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111111"/>
                          </a:solidFill>
                          <a:effectLst/>
                          <a:latin typeface="+mn-lt"/>
                        </a:rPr>
                        <a:t>0.60 (0.48 - 0.72)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20000"/>
                      </a:schemeClr>
                    </a:solidFill>
                  </a:tcPr>
                </a:tc>
                <a:extLst>
                  <a:ext uri="{0D108BD9-81ED-4DB2-BD59-A6C34878D82A}">
                    <a16:rowId xmlns:a16="http://schemas.microsoft.com/office/drawing/2014/main" val="3839105703"/>
                  </a:ext>
                </a:extLst>
              </a:tr>
            </a:tbl>
          </a:graphicData>
        </a:graphic>
      </p:graphicFrame>
      <p:sp>
        <p:nvSpPr>
          <p:cNvPr id="7" name="Text Placeholder 3">
            <a:extLst>
              <a:ext uri="{FF2B5EF4-FFF2-40B4-BE49-F238E27FC236}">
                <a16:creationId xmlns:a16="http://schemas.microsoft.com/office/drawing/2014/main" id="{07F051BC-A526-0FC6-164C-82C8FE02B85C}"/>
              </a:ext>
            </a:extLst>
          </p:cNvPr>
          <p:cNvSpPr>
            <a:spLocks noGrp="1"/>
          </p:cNvSpPr>
          <p:nvPr>
            <p:ph type="body" sz="quarter" idx="11"/>
          </p:nvPr>
        </p:nvSpPr>
        <p:spPr>
          <a:xfrm>
            <a:off x="457200" y="5627536"/>
            <a:ext cx="5638800" cy="1087267"/>
          </a:xfrm>
        </p:spPr>
        <p:txBody>
          <a:bodyPr anchor="b"/>
          <a:lstStyle/>
          <a:p>
            <a:pPr>
              <a:lnSpc>
                <a:spcPct val="100000"/>
              </a:lnSpc>
            </a:pPr>
            <a:r>
              <a:rPr lang="en-US" sz="800" dirty="0"/>
              <a:t>* Rates for race/ethnicity, sex, HHS region, and the overall total are age-adjusted per 100,000 US standard population during 2000 by using the following age group distribution (in years): &lt;1, 1–4, 5–14, 15–24, 25–34, 35–44, 45–54, 55–64, 65–74, 75–84,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dirty="0"/>
              <a:t>† Cause of death is defined as one of the multiple causes of death and is based on the International Classification of Diseases, 10th Rev (ICD-10) codes B16, B17.0, B18.0, B18.1 (hepatitis B). </a:t>
            </a:r>
          </a:p>
          <a:p>
            <a:pPr>
              <a:lnSpc>
                <a:spcPct val="100000"/>
              </a:lnSpc>
            </a:pPr>
            <a:r>
              <a:rPr lang="en-US" sz="800" dirty="0"/>
              <a:t>¶ US Department of Health and Human Services (HHS) regions (</a:t>
            </a:r>
            <a:r>
              <a:rPr lang="en-US" sz="800" dirty="0">
                <a:hlinkClick r:id="rId3"/>
              </a:rPr>
              <a:t>https://www.hhs.gov/about/agencies/iea/regional-offices/index.html</a:t>
            </a:r>
            <a:r>
              <a:rPr lang="en-US" sz="800" dirty="0"/>
              <a:t>) were categorized according to the grouping of states and US territories assigned under each of the 10 HHS regional office. For the purposes of this report, regions with US territories (Regions 2 and 9) contain data from states only.					</a:t>
            </a:r>
          </a:p>
        </p:txBody>
      </p:sp>
      <p:sp>
        <p:nvSpPr>
          <p:cNvPr id="9" name="TextBox 8">
            <a:extLst>
              <a:ext uri="{FF2B5EF4-FFF2-40B4-BE49-F238E27FC236}">
                <a16:creationId xmlns:a16="http://schemas.microsoft.com/office/drawing/2014/main" id="{220C8370-E652-8CE6-F148-B74E2C612D7D}"/>
              </a:ext>
            </a:extLst>
          </p:cNvPr>
          <p:cNvSpPr txBox="1"/>
          <p:nvPr/>
        </p:nvSpPr>
        <p:spPr>
          <a:xfrm>
            <a:off x="6027173" y="5059911"/>
            <a:ext cx="4499059"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4"/>
              </a:rPr>
              <a:t>http://wonder.cdc.gov/mcd-icd10.html</a:t>
            </a:r>
            <a:r>
              <a:rPr lang="en-US" sz="800"/>
              <a:t> on January 13, 2022. CDC WONDER data set documentation and technical methods can be accessed at </a:t>
            </a:r>
            <a:r>
              <a:rPr lang="en-US" sz="800">
                <a:hlinkClick r:id="rId5"/>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6"/>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1944864827"/>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SharedWithUsers xmlns="43a61471-335a-4812-b149-2392b70c09ae">
      <UserInfo>
        <DisplayName/>
        <AccountId xsi:nil="true"/>
        <AccountType/>
      </UserInfo>
    </SharedWithUsers>
    <MediaLengthInSeconds xmlns="e6129190-2502-4b9b-a176-45f32946105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1220B8-F7DB-4D27-A2E3-27CE41D2BF3B}"/>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B569B53A-F81D-42F9-86B6-313656655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TotalTime>
  <Words>2468</Words>
  <Application>Microsoft Macintosh PowerPoint</Application>
  <PresentationFormat>Widescreen</PresentationFormat>
  <Paragraphs>379</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Table 2.8 – Part 1 of 3 Numbers and rates* of deaths with hepatitis B virus infections listed as a cause of death† among residents, by demographic characteristics United States, 2016–2020                    </vt:lpstr>
      <vt:lpstr>Table 2.8 – Part 2 of 3 Numbers and rates* of deaths with hepatitis B virus infections listed as a cause of death† among residents, by demographic characteristics United States, 2016–2020                    </vt:lpstr>
      <vt:lpstr>Table 2.8 – Part 3 of 3 Numbers and rates* of deaths with hepatitis B virus infections listed as a cause of death† among residents, by demographic characteristics United States, 2016–2020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29</cp:revision>
  <dcterms:created xsi:type="dcterms:W3CDTF">2022-08-02T19:32:21Z</dcterms:created>
  <dcterms:modified xsi:type="dcterms:W3CDTF">2023-01-26T15:33:18Z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