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431" r:id="rId5"/>
    <p:sldId id="143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311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a-acut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cdc.gov/hepatitis/statistics/2020surveillance/index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nchs/data_access/urban_rural.htm" TargetMode="External"/><Relationship Id="rId2" Type="http://schemas.openxmlformats.org/officeDocument/2006/relationships/hyperlink" Target="https://ndc.services.cdc.gov/conditions/hepatitis-a-acute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cdc.gov/hepatitis/statistics/2020surveillance/index.htm" TargetMode="External"/><Relationship Id="rId4" Type="http://schemas.openxmlformats.org/officeDocument/2006/relationships/hyperlink" Target="https://www.hhs.gov/about/agencies/iea/regional-offices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1.2 – Part 1 of 2</a:t>
            </a:r>
            <a:br>
              <a:rPr lang="en-US" sz="2000"/>
            </a:br>
            <a:r>
              <a:rPr lang="en-US" sz="2000" b="1"/>
              <a:t>Numbers and rates* of reported cases† of hepatitis A virus infection, by demographic characteristics United States, 2016–2020</a:t>
            </a:r>
            <a:r>
              <a:rPr lang="en-US" sz="2000" b="0"/>
              <a:t>										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C4E929-3D10-39A1-2119-E52FFBA0B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609422"/>
              </p:ext>
            </p:extLst>
          </p:nvPr>
        </p:nvGraphicFramePr>
        <p:xfrm>
          <a:off x="535832" y="1350733"/>
          <a:ext cx="11120338" cy="43091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324968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979537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979537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979537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979537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979537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979537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  <a:gridCol w="979537">
                  <a:extLst>
                    <a:ext uri="{9D8B030D-6E8A-4147-A177-3AD203B41FA5}">
                      <a16:colId xmlns:a16="http://schemas.microsoft.com/office/drawing/2014/main" val="2837006629"/>
                    </a:ext>
                  </a:extLst>
                </a:gridCol>
                <a:gridCol w="979537">
                  <a:extLst>
                    <a:ext uri="{9D8B030D-6E8A-4147-A177-3AD203B41FA5}">
                      <a16:colId xmlns:a16="http://schemas.microsoft.com/office/drawing/2014/main" val="1677891965"/>
                    </a:ext>
                  </a:extLst>
                </a:gridCol>
                <a:gridCol w="979537">
                  <a:extLst>
                    <a:ext uri="{9D8B030D-6E8A-4147-A177-3AD203B41FA5}">
                      <a16:colId xmlns:a16="http://schemas.microsoft.com/office/drawing/2014/main" val="373618106"/>
                    </a:ext>
                  </a:extLst>
                </a:gridCol>
                <a:gridCol w="979537">
                  <a:extLst>
                    <a:ext uri="{9D8B030D-6E8A-4147-A177-3AD203B41FA5}">
                      <a16:colId xmlns:a16="http://schemas.microsoft.com/office/drawing/2014/main" val="200654846"/>
                    </a:ext>
                  </a:extLst>
                </a:gridCol>
              </a:tblGrid>
              <a:tr h="3985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Characteristics</a:t>
                      </a:r>
                    </a:p>
                  </a:txBody>
                  <a:tcPr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en-US" sz="1100" b="1" i="0" u="none" strike="noStrike" baseline="3000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§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2,007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3,366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12,474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18,846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9,952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Age (years)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0–9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10–19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231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231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20–29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392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659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2,763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3,582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1,476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30–39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391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893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4,268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6,400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3,381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40–49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333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621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2,658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4,177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2,389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50–59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554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1,509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2,635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1,497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≥60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509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987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1,691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1,077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Sex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36295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Male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1,107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2,209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7,497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11,824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6,141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1314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Female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897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1,149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4,952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6,997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3,802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726586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Race/ethnicity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14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147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649476"/>
                  </a:ext>
                </a:extLst>
              </a:tr>
              <a:tr h="3266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American Indian/Alaska Native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31954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Asian/Pacific Islander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501682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Black, non-Hispanic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508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1,072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693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980016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White, non-Hispanic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865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1,979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8,670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13,709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7,780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469888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Hispanic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471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413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916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386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8490229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85476-2B37-F099-9C14-72EF07888A09}"/>
              </a:ext>
            </a:extLst>
          </p:cNvPr>
          <p:cNvSpPr txBox="1">
            <a:spLocks/>
          </p:cNvSpPr>
          <p:nvPr/>
        </p:nvSpPr>
        <p:spPr>
          <a:xfrm>
            <a:off x="435935" y="5835864"/>
            <a:ext cx="5638799" cy="8309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800"/>
              <a:t>* Rates per 100,000 population.			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3"/>
              </a:rPr>
              <a:t>https://ndc.services.cdc.gov/conditions/hepatitis-a-acute/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§ Numbers reported in each category may not add up to the total number of reported cases in a year due to cases with missing data or, in the case of race/ethnicity, cases categorized as “Other”.								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4267C3-54BA-86F2-BB5C-D00FBC279B64}"/>
              </a:ext>
            </a:extLst>
          </p:cNvPr>
          <p:cNvSpPr txBox="1"/>
          <p:nvPr/>
        </p:nvSpPr>
        <p:spPr>
          <a:xfrm>
            <a:off x="6513812" y="5986642"/>
            <a:ext cx="4001788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4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3019530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43647"/>
            <a:ext cx="11198968" cy="917018"/>
          </a:xfrm>
        </p:spPr>
        <p:txBody>
          <a:bodyPr>
            <a:noAutofit/>
          </a:bodyPr>
          <a:lstStyle/>
          <a:p>
            <a:r>
              <a:rPr lang="en-US" b="0"/>
              <a:t>Table 1.2 – Part 2 of 2</a:t>
            </a:r>
            <a:br>
              <a:rPr lang="en-US" sz="2000"/>
            </a:br>
            <a:r>
              <a:rPr lang="en-US" sz="2000" b="1"/>
              <a:t>Numbers and rates* of reported cases† of hepatitis A virus infection, by demographic characteristics United States, 2016–2020</a:t>
            </a:r>
            <a:r>
              <a:rPr lang="en-US" sz="2000" b="0"/>
              <a:t>										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BD01713-A9DE-DDA8-16C8-217D9DC7DDE3}"/>
              </a:ext>
            </a:extLst>
          </p:cNvPr>
          <p:cNvSpPr txBox="1">
            <a:spLocks/>
          </p:cNvSpPr>
          <p:nvPr/>
        </p:nvSpPr>
        <p:spPr>
          <a:xfrm>
            <a:off x="453981" y="5591675"/>
            <a:ext cx="5330535" cy="10523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800"/>
              <a:t>* Rates per 100,000 population.			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https://ndc.services.cdc.gov/conditions/hepatitis-a-acute/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¶ Urbanicity was categorized according to the 2013 National Center for Health Statistics (NCHS) urban-rural classification scheme for counties and county-equivalent entities (</a:t>
            </a:r>
            <a:r>
              <a:rPr lang="en-US" sz="800">
                <a:hlinkClick r:id="rId3"/>
              </a:rPr>
              <a:t>https://www.cdc.gov/nchs/data_access/urban_rural.htm</a:t>
            </a:r>
            <a:r>
              <a:rPr lang="en-US" sz="800"/>
              <a:t>). Large central metro, large fringe metro, medium metro, and small metro counties were grouped as urban. Micropolitan and noncore counties were grouped as rural.					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									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4267C3-54BA-86F2-BB5C-D00FBC279B64}"/>
              </a:ext>
            </a:extLst>
          </p:cNvPr>
          <p:cNvSpPr txBox="1"/>
          <p:nvPr/>
        </p:nvSpPr>
        <p:spPr>
          <a:xfrm>
            <a:off x="6513813" y="5135562"/>
            <a:ext cx="3982658" cy="169277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** US Department of Health and Human Services (HHS) Regions were categorized </a:t>
            </a:r>
            <a:br>
              <a:rPr lang="en-US" sz="800"/>
            </a:br>
            <a:r>
              <a:rPr lang="en-US" sz="800"/>
              <a:t>according to the grouping of states and US territories assigned under each of the ten Department of Health and Human Services regional offices (</a:t>
            </a:r>
            <a:r>
              <a:rPr lang="en-US" sz="800">
                <a:hlinkClick r:id="rId4"/>
              </a:rPr>
              <a:t>https://www.hhs.gov/about/agencies/iea/regional-offices/index.html</a:t>
            </a:r>
            <a:r>
              <a:rPr lang="en-US" sz="800"/>
              <a:t>). For the </a:t>
            </a:r>
            <a:br>
              <a:rPr lang="en-US" sz="800"/>
            </a:br>
            <a:r>
              <a:rPr lang="en-US" sz="800"/>
              <a:t>purposes of this report, regions with US territories (Region 2 and Region 9) contain </a:t>
            </a:r>
            <a:br>
              <a:rPr lang="en-US" sz="800"/>
            </a:br>
            <a:r>
              <a:rPr lang="en-US" sz="800"/>
              <a:t>data from states only. </a:t>
            </a:r>
          </a:p>
          <a:p>
            <a:endParaRPr lang="en-US" sz="800"/>
          </a:p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5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r>
              <a:rPr lang="en-US" sz="800"/>
              <a:t> 			</a:t>
            </a:r>
            <a:endParaRPr lang="en-US"/>
          </a:p>
          <a:p>
            <a:endParaRPr lang="en-US" sz="80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C4E929-3D10-39A1-2119-E52FFBA0B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052967"/>
              </p:ext>
            </p:extLst>
          </p:nvPr>
        </p:nvGraphicFramePr>
        <p:xfrm>
          <a:off x="535833" y="1355431"/>
          <a:ext cx="11120338" cy="35928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314618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980572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980572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980572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980572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980572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980572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  <a:gridCol w="980572">
                  <a:extLst>
                    <a:ext uri="{9D8B030D-6E8A-4147-A177-3AD203B41FA5}">
                      <a16:colId xmlns:a16="http://schemas.microsoft.com/office/drawing/2014/main" val="2837006629"/>
                    </a:ext>
                  </a:extLst>
                </a:gridCol>
                <a:gridCol w="980572">
                  <a:extLst>
                    <a:ext uri="{9D8B030D-6E8A-4147-A177-3AD203B41FA5}">
                      <a16:colId xmlns:a16="http://schemas.microsoft.com/office/drawing/2014/main" val="1677891965"/>
                    </a:ext>
                  </a:extLst>
                </a:gridCol>
                <a:gridCol w="980572">
                  <a:extLst>
                    <a:ext uri="{9D8B030D-6E8A-4147-A177-3AD203B41FA5}">
                      <a16:colId xmlns:a16="http://schemas.microsoft.com/office/drawing/2014/main" val="373618106"/>
                    </a:ext>
                  </a:extLst>
                </a:gridCol>
                <a:gridCol w="980572">
                  <a:extLst>
                    <a:ext uri="{9D8B030D-6E8A-4147-A177-3AD203B41FA5}">
                      <a16:colId xmlns:a16="http://schemas.microsoft.com/office/drawing/2014/main" val="200654846"/>
                    </a:ext>
                  </a:extLst>
                </a:gridCol>
              </a:tblGrid>
              <a:tr h="3985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Characteristics</a:t>
                      </a:r>
                    </a:p>
                  </a:txBody>
                  <a:tcPr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Urbanicity</a:t>
                      </a:r>
                      <a:r>
                        <a:rPr lang="en-US" sz="1100" b="1" i="0" u="none" strike="noStrike" baseline="3000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¶</a:t>
                      </a:r>
                      <a:endParaRPr lang="en-US" sz="11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Urban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1,769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3,055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7,657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14,637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7,972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Rural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3,153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3,372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1,853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HHS Region**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Region 1: Boston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410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593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240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Region 2: New York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289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235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1,001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412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1992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Region 3: Philadelphia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2,498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1,611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836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Region 4: Atlanta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269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438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5,030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8,900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4,959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Region 5: Chicago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855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3,074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3,562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671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Region 6: Dallas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1,166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1,430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036295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Region 7: Kansas City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393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679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1314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Region 8: Denver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246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392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7265860"/>
                  </a:ext>
                </a:extLst>
              </a:tr>
              <a:tr h="19925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Region 9: San Francisco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560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1,033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311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943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7564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Region 10: Seattle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285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333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3195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003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945</Words>
  <Application>Microsoft Macintosh PowerPoint</Application>
  <PresentationFormat>Widescreen</PresentationFormat>
  <Paragraphs>412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Table 1.2 – Part 1 of 2 Numbers and rates* of reported cases† of hepatitis A virus infection, by demographic characteristics United States, 2016–2020          </vt:lpstr>
      <vt:lpstr>Table 1.2 – Part 2 of 2 Numbers and rates* of reported cases† of hepatitis A virus infection, by demographic characteristics United States, 2016–2020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9</cp:revision>
  <dcterms:created xsi:type="dcterms:W3CDTF">2022-08-02T19:32:21Z</dcterms:created>
  <dcterms:modified xsi:type="dcterms:W3CDTF">2022-10-06T19:07:50Z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