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1420" r:id="rId5"/>
    <p:sldId id="1421" r:id="rId6"/>
    <p:sldId id="142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69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a-acut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cdc.gov/hepatitis/statistics/2020surveillance/index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a-acute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a-acute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000" b="0"/>
              <a:t>Table 1.1 – Part 1 of 3</a:t>
            </a:r>
            <a:br>
              <a:rPr lang="en-US" sz="2700"/>
            </a:br>
            <a:r>
              <a:rPr lang="en-US" sz="2200" b="1"/>
              <a:t>Number and rates* of reported cases† of hepatitis A virus infection, by state or jurisdiction</a:t>
            </a:r>
            <a:br>
              <a:rPr lang="en-US" sz="2200" b="1"/>
            </a:br>
            <a:r>
              <a:rPr lang="en-US" sz="2200" b="1"/>
              <a:t>United States, 2016–2020</a:t>
            </a:r>
            <a:r>
              <a:rPr lang="en-US" sz="2200" b="0"/>
              <a:t>										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C4E929-3D10-39A1-2119-E52FFBA0B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82954"/>
              </p:ext>
            </p:extLst>
          </p:nvPr>
        </p:nvGraphicFramePr>
        <p:xfrm>
          <a:off x="525198" y="1354719"/>
          <a:ext cx="11141603" cy="409878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012873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1012873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012873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1012873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012873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1012873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1012873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  <a:gridCol w="1012873">
                  <a:extLst>
                    <a:ext uri="{9D8B030D-6E8A-4147-A177-3AD203B41FA5}">
                      <a16:colId xmlns:a16="http://schemas.microsoft.com/office/drawing/2014/main" val="2837006629"/>
                    </a:ext>
                  </a:extLst>
                </a:gridCol>
                <a:gridCol w="1012873">
                  <a:extLst>
                    <a:ext uri="{9D8B030D-6E8A-4147-A177-3AD203B41FA5}">
                      <a16:colId xmlns:a16="http://schemas.microsoft.com/office/drawing/2014/main" val="1677891965"/>
                    </a:ext>
                  </a:extLst>
                </a:gridCol>
                <a:gridCol w="1012873">
                  <a:extLst>
                    <a:ext uri="{9D8B030D-6E8A-4147-A177-3AD203B41FA5}">
                      <a16:colId xmlns:a16="http://schemas.microsoft.com/office/drawing/2014/main" val="373618106"/>
                    </a:ext>
                  </a:extLst>
                </a:gridCol>
                <a:gridCol w="1012873">
                  <a:extLst>
                    <a:ext uri="{9D8B030D-6E8A-4147-A177-3AD203B41FA5}">
                      <a16:colId xmlns:a16="http://schemas.microsoft.com/office/drawing/2014/main" val="200654846"/>
                    </a:ext>
                  </a:extLst>
                </a:gridCol>
              </a:tblGrid>
              <a:tr h="3985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Alabama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242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966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Alaska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Arizona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584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Arkansas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396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California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947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Colorado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333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Connecticut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Delaware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221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District of Columbia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Florida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261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548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3,392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1,021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036295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Georgia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844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588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1314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Hawaii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285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726586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Idaho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7564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Illinois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31954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Indiana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964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1,398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501682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Iowa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980016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Kansas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317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4698882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9CEA4C-6A4F-B542-2CD6-E2C44F7BDB58}"/>
              </a:ext>
            </a:extLst>
          </p:cNvPr>
          <p:cNvSpPr txBox="1">
            <a:spLocks/>
          </p:cNvSpPr>
          <p:nvPr/>
        </p:nvSpPr>
        <p:spPr>
          <a:xfrm>
            <a:off x="435935" y="5963518"/>
            <a:ext cx="5638799" cy="673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800"/>
              <a:t>* Rates per 100,000 population.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3"/>
              </a:rPr>
              <a:t>https://ndc.services.cdc.gov/conditions/hepatitis-a-acute/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—: No reported cases. The reporting jurisdiction did not submit any cases to CDC.									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4267C3-54BA-86F2-BB5C-D00FBC279B64}"/>
              </a:ext>
            </a:extLst>
          </p:cNvPr>
          <p:cNvSpPr txBox="1"/>
          <p:nvPr/>
        </p:nvSpPr>
        <p:spPr>
          <a:xfrm>
            <a:off x="6513812" y="5979420"/>
            <a:ext cx="3977404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4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312773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43647"/>
            <a:ext cx="11162865" cy="917018"/>
          </a:xfrm>
        </p:spPr>
        <p:txBody>
          <a:bodyPr>
            <a:normAutofit fontScale="90000"/>
          </a:bodyPr>
          <a:lstStyle/>
          <a:p>
            <a:r>
              <a:rPr lang="en-US" sz="2000" b="0"/>
              <a:t>Table 1.1 – Part 2 of 3</a:t>
            </a:r>
            <a:br>
              <a:rPr lang="en-US" sz="2700"/>
            </a:br>
            <a:r>
              <a:rPr lang="en-US" sz="2200" b="1"/>
              <a:t>Number and rates* of reported cases† of hepatitis A virus infection, by state or jurisdiction</a:t>
            </a:r>
            <a:br>
              <a:rPr lang="en-US" sz="2200" b="1"/>
            </a:br>
            <a:r>
              <a:rPr lang="en-US" sz="2200" b="1"/>
              <a:t>United States, 2016–2020</a:t>
            </a:r>
            <a:r>
              <a:rPr lang="en-US" sz="2200" b="0"/>
              <a:t>										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BD01713-A9DE-DDA8-16C8-217D9DC7DDE3}"/>
              </a:ext>
            </a:extLst>
          </p:cNvPr>
          <p:cNvSpPr txBox="1">
            <a:spLocks/>
          </p:cNvSpPr>
          <p:nvPr/>
        </p:nvSpPr>
        <p:spPr>
          <a:xfrm>
            <a:off x="435935" y="5961181"/>
            <a:ext cx="5638799" cy="673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800"/>
              <a:t>* Rates per 100,000 population.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https://ndc.services.cdc.gov/conditions/hepatitis-a-acute/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—: No reported cases. The reporting jurisdiction did not submit any cases to CDC.										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4267C3-54BA-86F2-BB5C-D00FBC279B64}"/>
              </a:ext>
            </a:extLst>
          </p:cNvPr>
          <p:cNvSpPr txBox="1"/>
          <p:nvPr/>
        </p:nvSpPr>
        <p:spPr>
          <a:xfrm>
            <a:off x="6513812" y="5977437"/>
            <a:ext cx="3997724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C4E929-3D10-39A1-2119-E52FFBA0B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758977"/>
              </p:ext>
            </p:extLst>
          </p:nvPr>
        </p:nvGraphicFramePr>
        <p:xfrm>
          <a:off x="528633" y="1360564"/>
          <a:ext cx="11164824" cy="418413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014984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2837006629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1677891965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373618106"/>
                    </a:ext>
                  </a:extLst>
                </a:gridCol>
                <a:gridCol w="1014984">
                  <a:extLst>
                    <a:ext uri="{9D8B030D-6E8A-4147-A177-3AD203B41FA5}">
                      <a16:colId xmlns:a16="http://schemas.microsoft.com/office/drawing/2014/main" val="200654846"/>
                    </a:ext>
                  </a:extLst>
                </a:gridCol>
              </a:tblGrid>
              <a:tr h="3985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Kentucky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3,560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79.7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1,318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285196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Louisiana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687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790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Maine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Maryland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Massachusetts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Michigan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670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Minnesota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Mississippi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357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Missouri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243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359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350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Montana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Nebraska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036295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Nevada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1314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Hampshire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726586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Jersey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610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7564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Mexico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31954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York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391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257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501682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Carolina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509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980016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Dakota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4698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9552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1.1 – Part 3 of 3</a:t>
            </a:r>
            <a:br>
              <a:rPr lang="en-US" sz="2000" b="0"/>
            </a:br>
            <a:r>
              <a:rPr lang="en-US" sz="2000" b="1"/>
              <a:t>Number and rates* of reported cases† of hepatitis A virus infection, by state or jurisdiction</a:t>
            </a:r>
            <a:br>
              <a:rPr lang="en-US" sz="2000" b="1"/>
            </a:br>
            <a:r>
              <a:rPr lang="en-US" sz="2000" b="1"/>
              <a:t>United States, 2016–2020</a:t>
            </a:r>
            <a:r>
              <a:rPr lang="en-US" sz="2000"/>
              <a:t>										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C4E929-3D10-39A1-2119-E52FFBA0B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133920"/>
              </p:ext>
            </p:extLst>
          </p:nvPr>
        </p:nvGraphicFramePr>
        <p:xfrm>
          <a:off x="528631" y="1354499"/>
          <a:ext cx="11120340" cy="39738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010940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1010940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1010940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1010940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1010940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1010940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1010940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  <a:gridCol w="1010940">
                  <a:extLst>
                    <a:ext uri="{9D8B030D-6E8A-4147-A177-3AD203B41FA5}">
                      <a16:colId xmlns:a16="http://schemas.microsoft.com/office/drawing/2014/main" val="2837006629"/>
                    </a:ext>
                  </a:extLst>
                </a:gridCol>
                <a:gridCol w="1010940">
                  <a:extLst>
                    <a:ext uri="{9D8B030D-6E8A-4147-A177-3AD203B41FA5}">
                      <a16:colId xmlns:a16="http://schemas.microsoft.com/office/drawing/2014/main" val="1677891965"/>
                    </a:ext>
                  </a:extLst>
                </a:gridCol>
                <a:gridCol w="1010940">
                  <a:extLst>
                    <a:ext uri="{9D8B030D-6E8A-4147-A177-3AD203B41FA5}">
                      <a16:colId xmlns:a16="http://schemas.microsoft.com/office/drawing/2014/main" val="373618106"/>
                    </a:ext>
                  </a:extLst>
                </a:gridCol>
                <a:gridCol w="1010940">
                  <a:extLst>
                    <a:ext uri="{9D8B030D-6E8A-4147-A177-3AD203B41FA5}">
                      <a16:colId xmlns:a16="http://schemas.microsoft.com/office/drawing/2014/main" val="200654846"/>
                    </a:ext>
                  </a:extLst>
                </a:gridCol>
              </a:tblGrid>
              <a:tr h="3985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State or Jurisdiction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Rate*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Ohio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1,687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14.4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1,802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740157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Oklahoma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D0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Oregon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Pennsylvania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696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Rhode Island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Carolina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662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1,197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Dakota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Tennessee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654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2,160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31.6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264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681868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Texas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223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760729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Utah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135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8632259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Vermont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036295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Virginia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190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309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214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1314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Washington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284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726586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West Virginia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2,247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124.4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467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26.1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7564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Wisconsin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31954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Wyoming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0.5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501682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2,007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3,366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12,474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3.8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18,846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5.7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9,952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3.0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9800164"/>
                  </a:ext>
                </a:extLst>
              </a:tr>
            </a:tbl>
          </a:graphicData>
        </a:graphic>
      </p:graphicFrame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F5252F06-6A79-99E6-EBEA-3EF6A145514E}"/>
              </a:ext>
            </a:extLst>
          </p:cNvPr>
          <p:cNvSpPr txBox="1">
            <a:spLocks/>
          </p:cNvSpPr>
          <p:nvPr/>
        </p:nvSpPr>
        <p:spPr>
          <a:xfrm>
            <a:off x="435935" y="5961535"/>
            <a:ext cx="5638799" cy="673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800"/>
              <a:t>* Rates per 100,000 population.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https://ndc.services.cdc.gov/conditions/hepatitis-a-acute/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—: No reported cases. The reporting jurisdiction did not submit any cases to CDC.										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0662ED-7E9E-7F26-2F54-00987FA5E5F8}"/>
              </a:ext>
            </a:extLst>
          </p:cNvPr>
          <p:cNvSpPr txBox="1"/>
          <p:nvPr/>
        </p:nvSpPr>
        <p:spPr>
          <a:xfrm>
            <a:off x="6513812" y="5977437"/>
            <a:ext cx="3997724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3451878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1128</Words>
  <Application>Microsoft Macintosh PowerPoint</Application>
  <PresentationFormat>Widescreen</PresentationFormat>
  <Paragraphs>657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Table 1.1 – Part 1 of 3 Number and rates* of reported cases† of hepatitis A virus infection, by state or jurisdiction United States, 2016–2020          </vt:lpstr>
      <vt:lpstr>Table 1.1 – Part 2 of 3 Number and rates* of reported cases† of hepatitis A virus infection, by state or jurisdiction United States, 2016–2020          </vt:lpstr>
      <vt:lpstr>Table 1.1 – Part 3 of 3 Number and rates* of reported cases† of hepatitis A virus infection, by state or jurisdiction United States, 2016–2020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3</cp:revision>
  <dcterms:created xsi:type="dcterms:W3CDTF">2022-08-02T19:32:21Z</dcterms:created>
  <dcterms:modified xsi:type="dcterms:W3CDTF">2022-10-06T19:04:55Z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