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501" r:id="rId5"/>
    <p:sldId id="15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hilis, Allison (NYC-RSD)" userId="c0b6f0fa-67b9-40b3-8625-6e8b82fb5866" providerId="ADAL" clId="{317C326D-A7D3-7C4A-BD3B-822AC66AC88B}"/>
    <pc:docChg chg="modSld">
      <pc:chgData name="Pachilis, Allison (NYC-RSD)" userId="c0b6f0fa-67b9-40b3-8625-6e8b82fb5866" providerId="ADAL" clId="{317C326D-A7D3-7C4A-BD3B-822AC66AC88B}" dt="2022-10-12T20:57:28.995" v="4" actId="20577"/>
      <pc:docMkLst>
        <pc:docMk/>
      </pc:docMkLst>
      <pc:sldChg chg="modSp mod">
        <pc:chgData name="Pachilis, Allison (NYC-RSD)" userId="c0b6f0fa-67b9-40b3-8625-6e8b82fb5866" providerId="ADAL" clId="{317C326D-A7D3-7C4A-BD3B-822AC66AC88B}" dt="2022-10-12T20:57:27.476" v="3" actId="20577"/>
        <pc:sldMkLst>
          <pc:docMk/>
          <pc:sldMk cId="1793032164" sldId="1501"/>
        </pc:sldMkLst>
        <pc:spChg chg="mod">
          <ac:chgData name="Pachilis, Allison (NYC-RSD)" userId="c0b6f0fa-67b9-40b3-8625-6e8b82fb5866" providerId="ADAL" clId="{317C326D-A7D3-7C4A-BD3B-822AC66AC88B}" dt="2022-10-12T20:57:27.476" v="3" actId="20577"/>
          <ac:spMkLst>
            <pc:docMk/>
            <pc:sldMk cId="1793032164" sldId="1501"/>
            <ac:spMk id="2" creationId="{519B1480-11D7-200C-39F9-8BF0E49EBAEE}"/>
          </ac:spMkLst>
        </pc:spChg>
      </pc:sldChg>
      <pc:sldChg chg="modSp mod">
        <pc:chgData name="Pachilis, Allison (NYC-RSD)" userId="c0b6f0fa-67b9-40b3-8625-6e8b82fb5866" providerId="ADAL" clId="{317C326D-A7D3-7C4A-BD3B-822AC66AC88B}" dt="2022-10-12T20:57:28.995" v="4" actId="20577"/>
        <pc:sldMkLst>
          <pc:docMk/>
          <pc:sldMk cId="2507910643" sldId="1502"/>
        </pc:sldMkLst>
        <pc:spChg chg="mod">
          <ac:chgData name="Pachilis, Allison (NYC-RSD)" userId="c0b6f0fa-67b9-40b3-8625-6e8b82fb5866" providerId="ADAL" clId="{317C326D-A7D3-7C4A-BD3B-822AC66AC88B}" dt="2022-10-12T20:57:28.995" v="4" actId="20577"/>
          <ac:spMkLst>
            <pc:docMk/>
            <pc:sldMk cId="2507910643" sldId="1502"/>
            <ac:spMk id="2" creationId="{519B1480-11D7-200C-39F9-8BF0E49EBAEE}"/>
          </ac:spMkLst>
        </pc:spChg>
      </pc:sldChg>
    </pc:docChg>
  </pc:docChgLst>
  <pc:docChgLst>
    <pc:chgData name="Pachilis, Allison (NYC-RSD)" userId="c0b6f0fa-67b9-40b3-8625-6e8b82fb5866" providerId="ADAL" clId="{CB7C0DC9-E1C8-9F46-B12F-6785CC4EFF65}"/>
    <pc:docChg chg="modSld">
      <pc:chgData name="Pachilis, Allison (NYC-RSD)" userId="c0b6f0fa-67b9-40b3-8625-6e8b82fb5866" providerId="ADAL" clId="{CB7C0DC9-E1C8-9F46-B12F-6785CC4EFF65}" dt="2022-10-12T21:54:29.135" v="2" actId="20577"/>
      <pc:docMkLst>
        <pc:docMk/>
      </pc:docMkLst>
      <pc:sldChg chg="modSp mod">
        <pc:chgData name="Pachilis, Allison (NYC-RSD)" userId="c0b6f0fa-67b9-40b3-8625-6e8b82fb5866" providerId="ADAL" clId="{CB7C0DC9-E1C8-9F46-B12F-6785CC4EFF65}" dt="2022-10-12T21:54:27.088" v="1" actId="6549"/>
        <pc:sldMkLst>
          <pc:docMk/>
          <pc:sldMk cId="1793032164" sldId="1501"/>
        </pc:sldMkLst>
        <pc:spChg chg="mod">
          <ac:chgData name="Pachilis, Allison (NYC-RSD)" userId="c0b6f0fa-67b9-40b3-8625-6e8b82fb5866" providerId="ADAL" clId="{CB7C0DC9-E1C8-9F46-B12F-6785CC4EFF65}" dt="2022-10-12T21:54:27.088" v="1" actId="6549"/>
          <ac:spMkLst>
            <pc:docMk/>
            <pc:sldMk cId="1793032164" sldId="1501"/>
            <ac:spMk id="2" creationId="{519B1480-11D7-200C-39F9-8BF0E49EBAEE}"/>
          </ac:spMkLst>
        </pc:spChg>
      </pc:sldChg>
      <pc:sldChg chg="modSp mod">
        <pc:chgData name="Pachilis, Allison (NYC-RSD)" userId="c0b6f0fa-67b9-40b3-8625-6e8b82fb5866" providerId="ADAL" clId="{CB7C0DC9-E1C8-9F46-B12F-6785CC4EFF65}" dt="2022-10-12T21:54:29.135" v="2" actId="20577"/>
        <pc:sldMkLst>
          <pc:docMk/>
          <pc:sldMk cId="2507910643" sldId="1502"/>
        </pc:sldMkLst>
        <pc:spChg chg="mod">
          <ac:chgData name="Pachilis, Allison (NYC-RSD)" userId="c0b6f0fa-67b9-40b3-8625-6e8b82fb5866" providerId="ADAL" clId="{CB7C0DC9-E1C8-9F46-B12F-6785CC4EFF65}" dt="2022-10-12T21:54:29.135" v="2" actId="20577"/>
          <ac:spMkLst>
            <pc:docMk/>
            <pc:sldMk cId="2507910643" sldId="1502"/>
            <ac:spMk id="2" creationId="{519B1480-11D7-200C-39F9-8BF0E49EBAE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4_HepAppendex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ISD_PeriB_Figure!$B$4</c:f>
              <c:strCache>
                <c:ptCount val="1"/>
                <c:pt idx="0">
                  <c:v>Infants managed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ISD_PeriB_Figure!$C$13:$M$13</c:f>
              <c:strCache>
                <c:ptCount val="11"/>
                <c:pt idx="0">
                  <c:v>2009 </c:v>
                </c:pt>
                <c:pt idx="1">
                  <c:v>2010 </c:v>
                </c:pt>
                <c:pt idx="2">
                  <c:v>2011 </c:v>
                </c:pt>
                <c:pt idx="3">
                  <c:v>2012 </c:v>
                </c:pt>
                <c:pt idx="4">
                  <c:v>2013 </c:v>
                </c:pt>
                <c:pt idx="5">
                  <c:v>2014 </c:v>
                </c:pt>
                <c:pt idx="6">
                  <c:v>2015 </c:v>
                </c:pt>
                <c:pt idx="7">
                  <c:v>2016 </c:v>
                </c:pt>
                <c:pt idx="8">
                  <c:v>2017 </c:v>
                </c:pt>
                <c:pt idx="9">
                  <c:v>2018 </c:v>
                </c:pt>
                <c:pt idx="10">
                  <c:v>2019 </c:v>
                </c:pt>
              </c:strCache>
            </c:strRef>
          </c:cat>
          <c:val>
            <c:numRef>
              <c:f>ISD_PeriB_Figure!$C$4:$M$4</c:f>
              <c:numCache>
                <c:formatCode>#,##0</c:formatCode>
                <c:ptCount val="11"/>
                <c:pt idx="0">
                  <c:v>11551</c:v>
                </c:pt>
                <c:pt idx="1">
                  <c:v>11054</c:v>
                </c:pt>
                <c:pt idx="2">
                  <c:v>11018</c:v>
                </c:pt>
                <c:pt idx="3">
                  <c:v>11687</c:v>
                </c:pt>
                <c:pt idx="4">
                  <c:v>10769</c:v>
                </c:pt>
                <c:pt idx="5">
                  <c:v>11186</c:v>
                </c:pt>
                <c:pt idx="6">
                  <c:v>11000</c:v>
                </c:pt>
                <c:pt idx="7">
                  <c:v>11350</c:v>
                </c:pt>
                <c:pt idx="8">
                  <c:v>10757</c:v>
                </c:pt>
                <c:pt idx="9">
                  <c:v>9864</c:v>
                </c:pt>
                <c:pt idx="10">
                  <c:v>8995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AD-7746-BD60-C20DA1B94FEC}"/>
            </c:ext>
          </c:extLst>
        </c:ser>
        <c:ser>
          <c:idx val="1"/>
          <c:order val="1"/>
          <c:tx>
            <c:strRef>
              <c:f>ISD_PeriB_Figure!$B$5</c:f>
              <c:strCache>
                <c:ptCount val="1"/>
                <c:pt idx="0">
                  <c:v>PEP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ISD_PeriB_Figure!$C$13:$M$13</c:f>
              <c:strCache>
                <c:ptCount val="11"/>
                <c:pt idx="0">
                  <c:v>2009 </c:v>
                </c:pt>
                <c:pt idx="1">
                  <c:v>2010 </c:v>
                </c:pt>
                <c:pt idx="2">
                  <c:v>2011 </c:v>
                </c:pt>
                <c:pt idx="3">
                  <c:v>2012 </c:v>
                </c:pt>
                <c:pt idx="4">
                  <c:v>2013 </c:v>
                </c:pt>
                <c:pt idx="5">
                  <c:v>2014 </c:v>
                </c:pt>
                <c:pt idx="6">
                  <c:v>2015 </c:v>
                </c:pt>
                <c:pt idx="7">
                  <c:v>2016 </c:v>
                </c:pt>
                <c:pt idx="8">
                  <c:v>2017 </c:v>
                </c:pt>
                <c:pt idx="9">
                  <c:v>2018 </c:v>
                </c:pt>
                <c:pt idx="10">
                  <c:v>2019 </c:v>
                </c:pt>
              </c:strCache>
            </c:strRef>
          </c:cat>
          <c:val>
            <c:numRef>
              <c:f>ISD_PeriB_Figure!$C$5:$M$5</c:f>
              <c:numCache>
                <c:formatCode>#,##0</c:formatCode>
                <c:ptCount val="11"/>
                <c:pt idx="0">
                  <c:v>10937</c:v>
                </c:pt>
                <c:pt idx="1">
                  <c:v>10580</c:v>
                </c:pt>
                <c:pt idx="2">
                  <c:v>10650</c:v>
                </c:pt>
                <c:pt idx="3">
                  <c:v>11333</c:v>
                </c:pt>
                <c:pt idx="4">
                  <c:v>10402</c:v>
                </c:pt>
                <c:pt idx="5">
                  <c:v>10726</c:v>
                </c:pt>
                <c:pt idx="6">
                  <c:v>10627</c:v>
                </c:pt>
                <c:pt idx="7">
                  <c:v>10980</c:v>
                </c:pt>
                <c:pt idx="8">
                  <c:v>10394</c:v>
                </c:pt>
                <c:pt idx="9">
                  <c:v>9531</c:v>
                </c:pt>
                <c:pt idx="10">
                  <c:v>8653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3AD-7746-BD60-C20DA1B94FEC}"/>
            </c:ext>
          </c:extLst>
        </c:ser>
        <c:ser>
          <c:idx val="2"/>
          <c:order val="2"/>
          <c:tx>
            <c:strRef>
              <c:f>ISD_PeriB_Figure!$B$6</c:f>
              <c:strCache>
                <c:ptCount val="1"/>
                <c:pt idx="0">
                  <c:v>PVST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ISD_PeriB_Figure!$C$13:$M$13</c:f>
              <c:strCache>
                <c:ptCount val="11"/>
                <c:pt idx="0">
                  <c:v>2009 </c:v>
                </c:pt>
                <c:pt idx="1">
                  <c:v>2010 </c:v>
                </c:pt>
                <c:pt idx="2">
                  <c:v>2011 </c:v>
                </c:pt>
                <c:pt idx="3">
                  <c:v>2012 </c:v>
                </c:pt>
                <c:pt idx="4">
                  <c:v>2013 </c:v>
                </c:pt>
                <c:pt idx="5">
                  <c:v>2014 </c:v>
                </c:pt>
                <c:pt idx="6">
                  <c:v>2015 </c:v>
                </c:pt>
                <c:pt idx="7">
                  <c:v>2016 </c:v>
                </c:pt>
                <c:pt idx="8">
                  <c:v>2017 </c:v>
                </c:pt>
                <c:pt idx="9">
                  <c:v>2018 </c:v>
                </c:pt>
                <c:pt idx="10">
                  <c:v>2019 </c:v>
                </c:pt>
              </c:strCache>
            </c:strRef>
          </c:cat>
          <c:val>
            <c:numRef>
              <c:f>ISD_PeriB_Figure!$C$6:$M$6</c:f>
              <c:numCache>
                <c:formatCode>#,##0</c:formatCode>
                <c:ptCount val="11"/>
                <c:pt idx="0">
                  <c:v>6792</c:v>
                </c:pt>
                <c:pt idx="1">
                  <c:v>6637</c:v>
                </c:pt>
                <c:pt idx="2">
                  <c:v>6852</c:v>
                </c:pt>
                <c:pt idx="3">
                  <c:v>7433</c:v>
                </c:pt>
                <c:pt idx="4">
                  <c:v>7053</c:v>
                </c:pt>
                <c:pt idx="5">
                  <c:v>7276</c:v>
                </c:pt>
                <c:pt idx="6">
                  <c:v>7135</c:v>
                </c:pt>
                <c:pt idx="7">
                  <c:v>7499</c:v>
                </c:pt>
                <c:pt idx="8">
                  <c:v>7181</c:v>
                </c:pt>
                <c:pt idx="9">
                  <c:v>6820</c:v>
                </c:pt>
                <c:pt idx="10">
                  <c:v>5753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3AD-7746-BD60-C20DA1B94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52704640"/>
        <c:axId val="1252298144"/>
      </c:lineChart>
      <c:catAx>
        <c:axId val="1252704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kern="1200" baseline="0">
                    <a:solidFill>
                      <a:srgbClr val="595959"/>
                    </a:solidFill>
                    <a:effectLst/>
                  </a:rPr>
                  <a:t>Birth Cohort Year</a:t>
                </a:r>
                <a:endParaRPr lang="en-US" sz="12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298144"/>
        <c:crosses val="autoZero"/>
        <c:auto val="1"/>
        <c:lblAlgn val="ctr"/>
        <c:lblOffset val="100"/>
        <c:noMultiLvlLbl val="0"/>
      </c:catAx>
      <c:valAx>
        <c:axId val="1252298144"/>
        <c:scaling>
          <c:orientation val="minMax"/>
          <c:max val="16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200" b="0" i="0" u="none" strike="noStrike" kern="1200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i="0" kern="1200" baseline="0">
                    <a:solidFill>
                      <a:srgbClr val="595959"/>
                    </a:solidFill>
                    <a:effectLst/>
                  </a:rPr>
                  <a:t>Number of infants</a:t>
                </a:r>
                <a:endParaRPr lang="en-US" sz="120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200" b="0" i="0" u="none" strike="noStrike" kern="1200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2704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57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www.cdc.gov/hepatitis/statistics/2020surveillance/index.ht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 dirty="0"/>
              <a:t>Figure 4.1 – Part 1 of 2</a:t>
            </a:r>
            <a:br>
              <a:rPr lang="en-US" sz="2000" dirty="0"/>
            </a:br>
            <a:r>
              <a:rPr lang="en-US" sz="2000" b="1" dirty="0"/>
              <a:t>Outcomes of infants born to persons infected with hepatitis B virus and managed by CDC Perinatal Hepatitis B Prevention Program, by birth cohort year — 55 US Jurisdictions*, 2009–2019 </a:t>
            </a:r>
            <a:r>
              <a:rPr lang="en-US" sz="2000" dirty="0"/>
              <a:t>			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B51F63-8F96-6E9E-2583-7A27B5107414}"/>
              </a:ext>
            </a:extLst>
          </p:cNvPr>
          <p:cNvSpPr txBox="1"/>
          <p:nvPr/>
        </p:nvSpPr>
        <p:spPr>
          <a:xfrm>
            <a:off x="461258" y="5835970"/>
            <a:ext cx="5422841" cy="836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Infants managed, number of infants case managed by the Perinatal Hepatitis B Prevention Program (PHBPP); PEP (postexposure prophylaxis), number of infants who received PEP (hepatitis B immune globulin and 1st dose of hepatitis B vaccine) for hepatitis B infection; PVST (postvaccination serological testing), number of infants who received PVST after hepatitis B vaccine series completion.				</a:t>
            </a:r>
          </a:p>
          <a:p>
            <a:pPr>
              <a:spcBef>
                <a:spcPts val="1000"/>
              </a:spcBef>
            </a:pPr>
            <a:r>
              <a:rPr lang="en-US" sz="800"/>
              <a:t>* Includes 49 states and 6 cities. Excludes Washington state, territories, and freely associated island nations.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378220" y="5951237"/>
            <a:ext cx="4002909" cy="713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Source: CDC, National Perinatal Hepatitis B Prevention Program. 		</a:t>
            </a:r>
          </a:p>
          <a:p>
            <a:pPr>
              <a:spcBef>
                <a:spcPts val="1000"/>
              </a:spcBef>
            </a:pPr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2"/>
              </a:rPr>
              <a:t>https://www.cdc.gov/hepatitis/statistics/2020surveillance/index.htm</a:t>
            </a:r>
            <a:r>
              <a:rPr lang="en-US" sz="800"/>
              <a:t>. </a:t>
            </a:r>
            <a:br>
              <a:rPr lang="en-US" sz="800"/>
            </a:br>
            <a:r>
              <a:rPr lang="en-US" sz="800"/>
              <a:t>Published September 2022.</a:t>
            </a:r>
            <a:endParaRPr lang="en-US" sz="800">
              <a:cs typeface="Calibri"/>
            </a:endParaRPr>
          </a:p>
        </p:txBody>
      </p:sp>
      <p:graphicFrame>
        <p:nvGraphicFramePr>
          <p:cNvPr id="10" name="Chart 9" descr="Outcomes of infants born to hepatitis B infected persons and managed by CDC Perinatal Hepatitis B Prevention Program, by birth cohort year in 55 US Jurisdictions from 2009 to 2019">
            <a:extLst>
              <a:ext uri="{FF2B5EF4-FFF2-40B4-BE49-F238E27FC236}">
                <a16:creationId xmlns:a16="http://schemas.microsoft.com/office/drawing/2014/main" id="{D7F30148-9A7B-131C-652A-AD7AEF763D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3619359"/>
              </p:ext>
            </p:extLst>
          </p:nvPr>
        </p:nvGraphicFramePr>
        <p:xfrm>
          <a:off x="379553" y="1329059"/>
          <a:ext cx="11375672" cy="4200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3032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43647"/>
            <a:ext cx="10923103" cy="917018"/>
          </a:xfrm>
        </p:spPr>
        <p:txBody>
          <a:bodyPr>
            <a:noAutofit/>
          </a:bodyPr>
          <a:lstStyle/>
          <a:p>
            <a:r>
              <a:rPr lang="en-US" b="0" dirty="0"/>
              <a:t>Figure 4.1 – Part 2 of 2</a:t>
            </a:r>
            <a:br>
              <a:rPr lang="en-US" sz="2000" dirty="0"/>
            </a:br>
            <a:r>
              <a:rPr lang="en-US" sz="2000" b="1" dirty="0"/>
              <a:t>Outcomes of infants born to persons infected with hepatitis B virus and managed by CDC Perinatal Hepatitis B Prevention Program, by birth cohort year — 55 US Jurisdictions*, 2009–2019</a:t>
            </a:r>
            <a:endParaRPr lang="en-US" sz="20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7634B4C-2C11-9B24-F44B-B037AB55C9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167281"/>
              </p:ext>
            </p:extLst>
          </p:nvPr>
        </p:nvGraphicFramePr>
        <p:xfrm>
          <a:off x="535833" y="1349128"/>
          <a:ext cx="11120338" cy="145389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85577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287742256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3973248913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494022769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987952961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3624573810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557897342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1675807070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3162417777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2163448990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1531703974"/>
                    </a:ext>
                  </a:extLst>
                </a:gridCol>
                <a:gridCol w="912251">
                  <a:extLst>
                    <a:ext uri="{9D8B030D-6E8A-4147-A177-3AD203B41FA5}">
                      <a16:colId xmlns:a16="http://schemas.microsoft.com/office/drawing/2014/main" val="1741429899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400" b="1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2009 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2010 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2011 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2012 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2013 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2014 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2015 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2016 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2017 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2018 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2019 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Infants managed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11,551 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11,054 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11,018 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11,687 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10,769 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11,186 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11,000 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11,350 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10,757 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9,864 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8,995 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895995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PEP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10,937 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10,580 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10,650 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11,333 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10,402 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10,726 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10,627 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10,980 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10,394 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9,531 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8,653 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PEP (%)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95%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96%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96%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96%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PVST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6,792 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6,637 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6,852 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7,433 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7,053 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7,276 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7,135 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7,499 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7,181 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6,820 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5,753 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PVST (%) 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59%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60%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62%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65%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65%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65%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66%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67%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69%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64% </a:t>
                      </a:r>
                    </a:p>
                  </a:txBody>
                  <a:tcPr marL="9525" marR="9525" marT="0" marB="0" anchor="ctr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2B51F63-8F96-6E9E-2583-7A27B5107414}"/>
              </a:ext>
            </a:extLst>
          </p:cNvPr>
          <p:cNvSpPr txBox="1"/>
          <p:nvPr/>
        </p:nvSpPr>
        <p:spPr>
          <a:xfrm>
            <a:off x="464400" y="5829847"/>
            <a:ext cx="5422841" cy="836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Infants managed, number of infants case managed by the Perinatal Hepatitis B Prevention Program (PHBPP); PEP (postexposure prophylaxis), number of infants who received PEP (hepatitis B immune globulin and 1st dose of hepatitis B vaccine) for hepatitis B infection; PVST (postvaccination serological testing), number of infants who received PVST after hepatitis B vaccine series completion.				</a:t>
            </a:r>
          </a:p>
          <a:p>
            <a:pPr>
              <a:spcBef>
                <a:spcPts val="1000"/>
              </a:spcBef>
            </a:pPr>
            <a:r>
              <a:rPr lang="en-US" sz="800"/>
              <a:t>* Includes 49 states and 6 cities. Excludes Washington state, territories, and freely associated island nations.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378220" y="5953464"/>
            <a:ext cx="4002909" cy="713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Source: CDC, National Perinatal Hepatitis B Prevention Program. 		</a:t>
            </a:r>
          </a:p>
          <a:p>
            <a:pPr>
              <a:spcBef>
                <a:spcPts val="1000"/>
              </a:spcBef>
            </a:pPr>
            <a:r>
              <a:rPr lang="en-US" sz="800"/>
              <a:t>Centers for Disease Control and Prevention. Viral Hepatitis Surveillance Report – United States, 2020. </a:t>
            </a:r>
            <a:r>
              <a:rPr lang="en-US" sz="800">
                <a:hlinkClick r:id="rId3"/>
              </a:rPr>
              <a:t>https://www.cdc.gov/hepatitis/statistics/2020surveillance/index.htm</a:t>
            </a:r>
            <a:r>
              <a:rPr lang="en-US" sz="800"/>
              <a:t>.  </a:t>
            </a:r>
            <a:br>
              <a:rPr lang="en-US" sz="800"/>
            </a:br>
            <a:r>
              <a:rPr lang="en-US" sz="800"/>
              <a:t>Published September 2022.</a:t>
            </a:r>
            <a:endParaRPr lang="en-US" sz="8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791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a61471-335a-4812-b149-2392b70c09ae" xsi:nil="true"/>
    <lcf76f155ced4ddcb4097134ff3c332f xmlns="e6129190-2502-4b9b-a176-45f32946105d">
      <Terms xmlns="http://schemas.microsoft.com/office/infopath/2007/PartnerControls"/>
    </lcf76f155ced4ddcb4097134ff3c332f>
    <SharedWithUsers xmlns="43a61471-335a-4812-b149-2392b70c09ae">
      <UserInfo>
        <DisplayName/>
        <AccountId xsi:nil="true"/>
        <AccountType/>
      </UserInfo>
    </SharedWithUsers>
    <MediaLengthInSeconds xmlns="e6129190-2502-4b9b-a176-45f3294610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A0E967F181BB4799F61530F57313A7" ma:contentTypeVersion="15" ma:contentTypeDescription="Create a new document." ma:contentTypeScope="" ma:versionID="ebb4b786c50db4e938002a6b96886c64">
  <xsd:schema xmlns:xsd="http://www.w3.org/2001/XMLSchema" xmlns:xs="http://www.w3.org/2001/XMLSchema" xmlns:p="http://schemas.microsoft.com/office/2006/metadata/properties" xmlns:ns2="e6129190-2502-4b9b-a176-45f32946105d" xmlns:ns3="43a61471-335a-4812-b149-2392b70c09ae" targetNamespace="http://schemas.microsoft.com/office/2006/metadata/properties" ma:root="true" ma:fieldsID="10f67f884fe6e0e42b0e6e56111affd8" ns2:_="" ns3:_="">
    <xsd:import namespace="e6129190-2502-4b9b-a176-45f32946105d"/>
    <xsd:import namespace="43a61471-335a-4812-b149-2392b70c09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29190-2502-4b9b-a176-45f3294610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a61471-335a-4812-b149-2392b70c09ae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b61f6f9-9dac-4657-a88a-c3c23afc2975}" ma:internalName="TaxCatchAll" ma:showField="CatchAllData" ma:web="43a61471-335a-4812-b149-2392b70c09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9434D5-4D44-4090-9F30-B85933BA4D4D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43a61471-335a-4812-b149-2392b70c09ae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e6129190-2502-4b9b-a176-45f32946105d"/>
  </ds:schemaRefs>
</ds:datastoreItem>
</file>

<file path=customXml/itemProps2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D7E713-B5C0-4A10-AB17-0C6A5890A9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129190-2502-4b9b-a176-45f32946105d"/>
    <ds:schemaRef ds:uri="43a61471-335a-4812-b149-2392b70c09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474</Words>
  <Application>Microsoft Macintosh PowerPoint</Application>
  <PresentationFormat>Widescreen</PresentationFormat>
  <Paragraphs>85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4.1 – Part 1 of 2 Outcomes of infants born to persons infected with hepatitis B virus and managed by CDC Perinatal Hepatitis B Prevention Program, by birth cohort year — 55 US Jurisdictions*, 2009–2019     </vt:lpstr>
      <vt:lpstr>Figure 4.1 – Part 2 of 2 Outcomes of infants born to persons infected with hepatitis B virus and managed by CDC Perinatal Hepatitis B Prevention Program, by birth cohort year — 55 US Jurisdictions*, 2009–2019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Pachilis, Allison (NYC-RSD)</cp:lastModifiedBy>
  <cp:revision>46</cp:revision>
  <dcterms:created xsi:type="dcterms:W3CDTF">2022-08-02T19:32:21Z</dcterms:created>
  <dcterms:modified xsi:type="dcterms:W3CDTF">2022-10-12T21:54:31Z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0x01010016A0E967F181BB4799F61530F57313A7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