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3_HepC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areaChart>
        <c:grouping val="standard"/>
        <c:varyColors val="0"/>
        <c:ser>
          <c:idx val="1"/>
          <c:order val="0"/>
          <c:tx>
            <c:strRef>
              <c:f>'Fig3.8'!$O$2</c:f>
              <c:strCache>
                <c:ptCount val="1"/>
                <c:pt idx="0">
                  <c:v>Male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val>
            <c:numRef>
              <c:f>'Fig3.8'!$O$3:$O$100</c:f>
              <c:numCache>
                <c:formatCode>General</c:formatCode>
                <c:ptCount val="98"/>
                <c:pt idx="0">
                  <c:v>10</c:v>
                </c:pt>
                <c:pt idx="1">
                  <c:v>11</c:v>
                </c:pt>
                <c:pt idx="2">
                  <c:v>21</c:v>
                </c:pt>
                <c:pt idx="3">
                  <c:v>16</c:v>
                </c:pt>
                <c:pt idx="4">
                  <c:v>9</c:v>
                </c:pt>
                <c:pt idx="5">
                  <c:v>8</c:v>
                </c:pt>
                <c:pt idx="6">
                  <c:v>5</c:v>
                </c:pt>
                <c:pt idx="7">
                  <c:v>6</c:v>
                </c:pt>
                <c:pt idx="8">
                  <c:v>4</c:v>
                </c:pt>
                <c:pt idx="9">
                  <c:v>5</c:v>
                </c:pt>
                <c:pt idx="10">
                  <c:v>4</c:v>
                </c:pt>
                <c:pt idx="11">
                  <c:v>3</c:v>
                </c:pt>
                <c:pt idx="12">
                  <c:v>5</c:v>
                </c:pt>
                <c:pt idx="13">
                  <c:v>2</c:v>
                </c:pt>
                <c:pt idx="14">
                  <c:v>7</c:v>
                </c:pt>
                <c:pt idx="15">
                  <c:v>12</c:v>
                </c:pt>
                <c:pt idx="16">
                  <c:v>25</c:v>
                </c:pt>
                <c:pt idx="17">
                  <c:v>47</c:v>
                </c:pt>
                <c:pt idx="18">
                  <c:v>112</c:v>
                </c:pt>
                <c:pt idx="19">
                  <c:v>174</c:v>
                </c:pt>
                <c:pt idx="20">
                  <c:v>336</c:v>
                </c:pt>
                <c:pt idx="21">
                  <c:v>496</c:v>
                </c:pt>
                <c:pt idx="22">
                  <c:v>624</c:v>
                </c:pt>
                <c:pt idx="23">
                  <c:v>800</c:v>
                </c:pt>
                <c:pt idx="24">
                  <c:v>1087</c:v>
                </c:pt>
                <c:pt idx="25">
                  <c:v>1133</c:v>
                </c:pt>
                <c:pt idx="26">
                  <c:v>1399</c:v>
                </c:pt>
                <c:pt idx="27">
                  <c:v>1617</c:v>
                </c:pt>
                <c:pt idx="28">
                  <c:v>1754</c:v>
                </c:pt>
                <c:pt idx="29">
                  <c:v>1800</c:v>
                </c:pt>
                <c:pt idx="30">
                  <c:v>1787</c:v>
                </c:pt>
                <c:pt idx="31">
                  <c:v>1780</c:v>
                </c:pt>
                <c:pt idx="32">
                  <c:v>1686</c:v>
                </c:pt>
                <c:pt idx="33">
                  <c:v>1702</c:v>
                </c:pt>
                <c:pt idx="34">
                  <c:v>1681</c:v>
                </c:pt>
                <c:pt idx="35">
                  <c:v>1620</c:v>
                </c:pt>
                <c:pt idx="36">
                  <c:v>1576</c:v>
                </c:pt>
                <c:pt idx="37">
                  <c:v>1525</c:v>
                </c:pt>
                <c:pt idx="38">
                  <c:v>1498</c:v>
                </c:pt>
                <c:pt idx="39">
                  <c:v>1451</c:v>
                </c:pt>
                <c:pt idx="40">
                  <c:v>1320</c:v>
                </c:pt>
                <c:pt idx="41">
                  <c:v>1245</c:v>
                </c:pt>
                <c:pt idx="42">
                  <c:v>1102</c:v>
                </c:pt>
                <c:pt idx="43">
                  <c:v>1033</c:v>
                </c:pt>
                <c:pt idx="44">
                  <c:v>901</c:v>
                </c:pt>
                <c:pt idx="45">
                  <c:v>893</c:v>
                </c:pt>
                <c:pt idx="46">
                  <c:v>933</c:v>
                </c:pt>
                <c:pt idx="47">
                  <c:v>931</c:v>
                </c:pt>
                <c:pt idx="48">
                  <c:v>930</c:v>
                </c:pt>
                <c:pt idx="49">
                  <c:v>955</c:v>
                </c:pt>
                <c:pt idx="50">
                  <c:v>966</c:v>
                </c:pt>
                <c:pt idx="51">
                  <c:v>1036</c:v>
                </c:pt>
                <c:pt idx="52">
                  <c:v>1032</c:v>
                </c:pt>
                <c:pt idx="53">
                  <c:v>1129</c:v>
                </c:pt>
                <c:pt idx="54">
                  <c:v>1258</c:v>
                </c:pt>
                <c:pt idx="55">
                  <c:v>1337</c:v>
                </c:pt>
                <c:pt idx="56">
                  <c:v>1392</c:v>
                </c:pt>
                <c:pt idx="57">
                  <c:v>1466</c:v>
                </c:pt>
                <c:pt idx="58">
                  <c:v>1507</c:v>
                </c:pt>
                <c:pt idx="59">
                  <c:v>1527</c:v>
                </c:pt>
                <c:pt idx="60">
                  <c:v>1510</c:v>
                </c:pt>
                <c:pt idx="61">
                  <c:v>1446</c:v>
                </c:pt>
                <c:pt idx="62">
                  <c:v>1503</c:v>
                </c:pt>
                <c:pt idx="63">
                  <c:v>1368</c:v>
                </c:pt>
                <c:pt idx="64">
                  <c:v>1447</c:v>
                </c:pt>
                <c:pt idx="65">
                  <c:v>1238</c:v>
                </c:pt>
                <c:pt idx="66">
                  <c:v>1083</c:v>
                </c:pt>
                <c:pt idx="67">
                  <c:v>910</c:v>
                </c:pt>
                <c:pt idx="68">
                  <c:v>759</c:v>
                </c:pt>
                <c:pt idx="69">
                  <c:v>595</c:v>
                </c:pt>
                <c:pt idx="70">
                  <c:v>455</c:v>
                </c:pt>
                <c:pt idx="71">
                  <c:v>380</c:v>
                </c:pt>
                <c:pt idx="72">
                  <c:v>303</c:v>
                </c:pt>
                <c:pt idx="73">
                  <c:v>181</c:v>
                </c:pt>
                <c:pt idx="74">
                  <c:v>179</c:v>
                </c:pt>
                <c:pt idx="75">
                  <c:v>134</c:v>
                </c:pt>
                <c:pt idx="76">
                  <c:v>128</c:v>
                </c:pt>
                <c:pt idx="77">
                  <c:v>107</c:v>
                </c:pt>
                <c:pt idx="78">
                  <c:v>66</c:v>
                </c:pt>
                <c:pt idx="79">
                  <c:v>65</c:v>
                </c:pt>
                <c:pt idx="80">
                  <c:v>37</c:v>
                </c:pt>
                <c:pt idx="81">
                  <c:v>37</c:v>
                </c:pt>
                <c:pt idx="82">
                  <c:v>17</c:v>
                </c:pt>
                <c:pt idx="83">
                  <c:v>30</c:v>
                </c:pt>
                <c:pt idx="84">
                  <c:v>28</c:v>
                </c:pt>
                <c:pt idx="85">
                  <c:v>22</c:v>
                </c:pt>
                <c:pt idx="86">
                  <c:v>16</c:v>
                </c:pt>
                <c:pt idx="87">
                  <c:v>11</c:v>
                </c:pt>
                <c:pt idx="88">
                  <c:v>8</c:v>
                </c:pt>
                <c:pt idx="89">
                  <c:v>5</c:v>
                </c:pt>
                <c:pt idx="90">
                  <c:v>2</c:v>
                </c:pt>
                <c:pt idx="91">
                  <c:v>4</c:v>
                </c:pt>
                <c:pt idx="92">
                  <c:v>2</c:v>
                </c:pt>
                <c:pt idx="93">
                  <c:v>3</c:v>
                </c:pt>
                <c:pt idx="94">
                  <c:v>3</c:v>
                </c:pt>
                <c:pt idx="95">
                  <c:v>3</c:v>
                </c:pt>
                <c:pt idx="96">
                  <c:v>3</c:v>
                </c:pt>
                <c:pt idx="9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6E-E04A-8337-E3722950D17B}"/>
            </c:ext>
          </c:extLst>
        </c:ser>
        <c:ser>
          <c:idx val="2"/>
          <c:order val="1"/>
          <c:tx>
            <c:strRef>
              <c:f>'Fig3.8'!$P$2</c:f>
              <c:strCache>
                <c:ptCount val="1"/>
                <c:pt idx="0">
                  <c:v>Female</c:v>
                </c:pt>
              </c:strCache>
            </c:strRef>
          </c:tx>
          <c:spPr>
            <a:solidFill>
              <a:schemeClr val="accent2">
                <a:tint val="65000"/>
              </a:schemeClr>
            </a:solidFill>
            <a:ln>
              <a:noFill/>
            </a:ln>
            <a:effectLst/>
          </c:spPr>
          <c:val>
            <c:numRef>
              <c:f>'Fig3.8'!$P$3:$P$100</c:f>
              <c:numCache>
                <c:formatCode>General</c:formatCode>
                <c:ptCount val="98"/>
                <c:pt idx="0">
                  <c:v>12</c:v>
                </c:pt>
                <c:pt idx="1">
                  <c:v>9</c:v>
                </c:pt>
                <c:pt idx="2">
                  <c:v>19</c:v>
                </c:pt>
                <c:pt idx="3">
                  <c:v>12</c:v>
                </c:pt>
                <c:pt idx="4">
                  <c:v>10</c:v>
                </c:pt>
                <c:pt idx="5">
                  <c:v>8</c:v>
                </c:pt>
                <c:pt idx="6">
                  <c:v>3</c:v>
                </c:pt>
                <c:pt idx="7">
                  <c:v>5</c:v>
                </c:pt>
                <c:pt idx="8">
                  <c:v>8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6</c:v>
                </c:pt>
                <c:pt idx="13">
                  <c:v>11</c:v>
                </c:pt>
                <c:pt idx="14">
                  <c:v>13</c:v>
                </c:pt>
                <c:pt idx="15">
                  <c:v>18</c:v>
                </c:pt>
                <c:pt idx="16">
                  <c:v>50</c:v>
                </c:pt>
                <c:pt idx="17">
                  <c:v>61</c:v>
                </c:pt>
                <c:pt idx="18">
                  <c:v>149</c:v>
                </c:pt>
                <c:pt idx="19">
                  <c:v>217</c:v>
                </c:pt>
                <c:pt idx="20">
                  <c:v>338</c:v>
                </c:pt>
                <c:pt idx="21">
                  <c:v>416</c:v>
                </c:pt>
                <c:pt idx="22">
                  <c:v>504</c:v>
                </c:pt>
                <c:pt idx="23">
                  <c:v>642</c:v>
                </c:pt>
                <c:pt idx="24">
                  <c:v>737</c:v>
                </c:pt>
                <c:pt idx="25">
                  <c:v>818</c:v>
                </c:pt>
                <c:pt idx="26">
                  <c:v>869</c:v>
                </c:pt>
                <c:pt idx="27">
                  <c:v>995</c:v>
                </c:pt>
                <c:pt idx="28">
                  <c:v>1023</c:v>
                </c:pt>
                <c:pt idx="29">
                  <c:v>1024</c:v>
                </c:pt>
                <c:pt idx="30">
                  <c:v>1048</c:v>
                </c:pt>
                <c:pt idx="31">
                  <c:v>1062</c:v>
                </c:pt>
                <c:pt idx="32">
                  <c:v>979</c:v>
                </c:pt>
                <c:pt idx="33">
                  <c:v>988</c:v>
                </c:pt>
                <c:pt idx="34">
                  <c:v>933</c:v>
                </c:pt>
                <c:pt idx="35">
                  <c:v>878</c:v>
                </c:pt>
                <c:pt idx="36">
                  <c:v>846</c:v>
                </c:pt>
                <c:pt idx="37">
                  <c:v>838</c:v>
                </c:pt>
                <c:pt idx="38">
                  <c:v>843</c:v>
                </c:pt>
                <c:pt idx="39">
                  <c:v>746</c:v>
                </c:pt>
                <c:pt idx="40">
                  <c:v>708</c:v>
                </c:pt>
                <c:pt idx="41">
                  <c:v>601</c:v>
                </c:pt>
                <c:pt idx="42">
                  <c:v>508</c:v>
                </c:pt>
                <c:pt idx="43">
                  <c:v>492</c:v>
                </c:pt>
                <c:pt idx="44">
                  <c:v>511</c:v>
                </c:pt>
                <c:pt idx="45">
                  <c:v>505</c:v>
                </c:pt>
                <c:pt idx="46">
                  <c:v>490</c:v>
                </c:pt>
                <c:pt idx="47">
                  <c:v>510</c:v>
                </c:pt>
                <c:pt idx="48">
                  <c:v>549</c:v>
                </c:pt>
                <c:pt idx="49">
                  <c:v>544</c:v>
                </c:pt>
                <c:pt idx="50">
                  <c:v>526</c:v>
                </c:pt>
                <c:pt idx="51">
                  <c:v>557</c:v>
                </c:pt>
                <c:pt idx="52">
                  <c:v>530</c:v>
                </c:pt>
                <c:pt idx="53">
                  <c:v>606</c:v>
                </c:pt>
                <c:pt idx="54">
                  <c:v>662</c:v>
                </c:pt>
                <c:pt idx="55">
                  <c:v>690</c:v>
                </c:pt>
                <c:pt idx="56">
                  <c:v>721</c:v>
                </c:pt>
                <c:pt idx="57">
                  <c:v>788</c:v>
                </c:pt>
                <c:pt idx="58">
                  <c:v>724</c:v>
                </c:pt>
                <c:pt idx="59">
                  <c:v>685</c:v>
                </c:pt>
                <c:pt idx="60">
                  <c:v>677</c:v>
                </c:pt>
                <c:pt idx="61">
                  <c:v>690</c:v>
                </c:pt>
                <c:pt idx="62">
                  <c:v>637</c:v>
                </c:pt>
                <c:pt idx="63">
                  <c:v>598</c:v>
                </c:pt>
                <c:pt idx="64">
                  <c:v>614</c:v>
                </c:pt>
                <c:pt idx="65">
                  <c:v>545</c:v>
                </c:pt>
                <c:pt idx="66">
                  <c:v>460</c:v>
                </c:pt>
                <c:pt idx="67">
                  <c:v>413</c:v>
                </c:pt>
                <c:pt idx="68">
                  <c:v>338</c:v>
                </c:pt>
                <c:pt idx="69">
                  <c:v>257</c:v>
                </c:pt>
                <c:pt idx="70">
                  <c:v>231</c:v>
                </c:pt>
                <c:pt idx="71">
                  <c:v>185</c:v>
                </c:pt>
                <c:pt idx="72">
                  <c:v>175</c:v>
                </c:pt>
                <c:pt idx="73">
                  <c:v>141</c:v>
                </c:pt>
                <c:pt idx="74">
                  <c:v>104</c:v>
                </c:pt>
                <c:pt idx="75">
                  <c:v>102</c:v>
                </c:pt>
                <c:pt idx="76">
                  <c:v>89</c:v>
                </c:pt>
                <c:pt idx="77">
                  <c:v>99</c:v>
                </c:pt>
                <c:pt idx="78">
                  <c:v>87</c:v>
                </c:pt>
                <c:pt idx="79">
                  <c:v>53</c:v>
                </c:pt>
                <c:pt idx="80">
                  <c:v>37</c:v>
                </c:pt>
                <c:pt idx="81">
                  <c:v>38</c:v>
                </c:pt>
                <c:pt idx="82">
                  <c:v>42</c:v>
                </c:pt>
                <c:pt idx="83">
                  <c:v>37</c:v>
                </c:pt>
                <c:pt idx="84">
                  <c:v>35</c:v>
                </c:pt>
                <c:pt idx="85">
                  <c:v>30</c:v>
                </c:pt>
                <c:pt idx="86">
                  <c:v>18</c:v>
                </c:pt>
                <c:pt idx="87">
                  <c:v>26</c:v>
                </c:pt>
                <c:pt idx="88">
                  <c:v>25</c:v>
                </c:pt>
                <c:pt idx="89">
                  <c:v>11</c:v>
                </c:pt>
                <c:pt idx="90">
                  <c:v>12</c:v>
                </c:pt>
                <c:pt idx="91">
                  <c:v>13</c:v>
                </c:pt>
                <c:pt idx="92">
                  <c:v>12</c:v>
                </c:pt>
                <c:pt idx="93">
                  <c:v>8</c:v>
                </c:pt>
                <c:pt idx="94">
                  <c:v>6</c:v>
                </c:pt>
                <c:pt idx="95">
                  <c:v>2</c:v>
                </c:pt>
                <c:pt idx="9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6E-E04A-8337-E3722950D1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81845488"/>
        <c:axId val="1281514896"/>
      </c:areaChart>
      <c:catAx>
        <c:axId val="128184548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Age (years)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514896"/>
        <c:crosses val="autoZero"/>
        <c:auto val="1"/>
        <c:lblAlgn val="ctr"/>
        <c:lblOffset val="100"/>
        <c:noMultiLvlLbl val="0"/>
      </c:catAx>
      <c:valAx>
        <c:axId val="12815148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Number of cases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8184548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577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ndc.services.cdc.gov/conditions/hepatitis-c-chronic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B7B2F9-6165-7697-F68A-A8B6BF36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3.8 </a:t>
            </a:r>
            <a:br>
              <a:rPr lang="en-US" sz="2000"/>
            </a:br>
            <a:r>
              <a:rPr lang="en-US" sz="2000" b="1"/>
              <a:t>Number of newly reported* chronic hepatitis C virus infection cases† by sex and age </a:t>
            </a:r>
            <a:br>
              <a:rPr lang="en-US" sz="2000" b="1"/>
            </a:br>
            <a:r>
              <a:rPr lang="en-US" sz="2000" b="1"/>
              <a:t>United States, 2020 </a:t>
            </a:r>
            <a:r>
              <a:rPr lang="en-US" sz="2000"/>
              <a:t>	</a:t>
            </a:r>
          </a:p>
        </p:txBody>
      </p:sp>
      <p:graphicFrame>
        <p:nvGraphicFramePr>
          <p:cNvPr id="8" name="Chart 7" descr="The number of newly reported chronic hepatitis C cases in the United States by sex and age during 2020. A higher number of reported cases of chronic hepatitis C virus infections were observed among males, compared with females. Both males and females demonstrate a bimodal pattern, with infections highest among those aged 20–39 years and a second peak at 55–70 years. ">
            <a:extLst>
              <a:ext uri="{FF2B5EF4-FFF2-40B4-BE49-F238E27FC236}">
                <a16:creationId xmlns:a16="http://schemas.microsoft.com/office/drawing/2014/main" id="{D1606A71-688D-FDA4-D5A6-1891CA91881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4033577"/>
              </p:ext>
            </p:extLst>
          </p:nvPr>
        </p:nvGraphicFramePr>
        <p:xfrm>
          <a:off x="386499" y="1314435"/>
          <a:ext cx="11349872" cy="4462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B34A4220-DB97-CA41-B443-6389473FE35F}"/>
              </a:ext>
            </a:extLst>
          </p:cNvPr>
          <p:cNvSpPr txBox="1"/>
          <p:nvPr/>
        </p:nvSpPr>
        <p:spPr>
          <a:xfrm>
            <a:off x="462147" y="5827402"/>
            <a:ext cx="5358852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During 2020, cases of chronic hepatitis C were either not reportable by law, statute, or regulation; not reported; or otherwise, unavailable to CDC from Arizona, Delaware, District of Columbia, Hawaii, Indiana, Kentucky, Nevada, North Carolina,  Rhode Island, and Texas.</a:t>
            </a:r>
          </a:p>
          <a:p>
            <a:endParaRPr lang="en-US" sz="800"/>
          </a:p>
          <a:p>
            <a:r>
              <a:rPr lang="en-US" sz="800"/>
              <a:t>†  Only confirmed, newly diagnosed, chronic hepatitis C cases are included. For the complete case definition, see </a:t>
            </a:r>
            <a:r>
              <a:rPr lang="en-US" sz="800">
                <a:hlinkClick r:id="rId4"/>
              </a:rPr>
              <a:t>https://ndc.services.cdc.gov/conditions/hepatitis-c-chronic/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DA4D6B-5ACB-6348-5466-578822CEF229}"/>
              </a:ext>
            </a:extLst>
          </p:cNvPr>
          <p:cNvSpPr txBox="1"/>
          <p:nvPr/>
        </p:nvSpPr>
        <p:spPr>
          <a:xfrm>
            <a:off x="6513813" y="5961243"/>
            <a:ext cx="3995692" cy="83099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5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  <a:p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748275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174</Words>
  <Application>Microsoft Macintosh PowerPoint</Application>
  <PresentationFormat>Widescreen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Figure 3.8  Number of newly reported* chronic hepatitis C virus infection cases† by sex and age  United States, 2020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42</cp:revision>
  <dcterms:created xsi:type="dcterms:W3CDTF">2022-08-02T19:32:21Z</dcterms:created>
  <dcterms:modified xsi:type="dcterms:W3CDTF">2022-10-06T19:35:44Z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