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3_HepC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2">
                  <a:shade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FC2-8742-90FD-9F575EEB74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FC2-8742-90FD-9F575EEB7487}"/>
              </c:ext>
            </c:extLst>
          </c:dPt>
          <c:dPt>
            <c:idx val="2"/>
            <c:bubble3D val="0"/>
            <c:spPr>
              <a:solidFill>
                <a:schemeClr val="accent2">
                  <a:tint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FC2-8742-90FD-9F575EEB7487}"/>
              </c:ext>
            </c:extLst>
          </c:dPt>
          <c:cat>
            <c:strRef>
              <c:f>'Fig3.7'!$B$4:$B$6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</c:v>
                </c:pt>
              </c:strCache>
            </c:strRef>
          </c:cat>
          <c:val>
            <c:numRef>
              <c:f>'Fig3.7'!$C$4:$C$6</c:f>
              <c:numCache>
                <c:formatCode>General</c:formatCode>
                <c:ptCount val="3"/>
                <c:pt idx="0">
                  <c:v>1278</c:v>
                </c:pt>
                <c:pt idx="1">
                  <c:v>482</c:v>
                </c:pt>
                <c:pt idx="2">
                  <c:v>3038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C2-8742-90FD-9F575EEB7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868765678781651"/>
          <c:y val="0.39509626085851912"/>
          <c:w val="0.19131231269554888"/>
          <c:h val="0.191156684535040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B7B2F9-6165-7697-F68A-A8B6BF3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/>
              <a:t>Figure 3.7 </a:t>
            </a:r>
            <a:br>
              <a:rPr lang="en-US"/>
            </a:br>
            <a:r>
              <a:rPr lang="en-US" sz="2200" b="1"/>
              <a:t>Availability of information on risk behaviors or exposures* associated with reported cases of acute hepatitis C virus infection </a:t>
            </a:r>
            <a:br>
              <a:rPr lang="en-US" sz="2200" b="1"/>
            </a:br>
            <a:r>
              <a:rPr lang="en-US" sz="2200" b="1"/>
              <a:t>United States, 2020	</a:t>
            </a:r>
            <a:endParaRPr lang="en-US" b="1"/>
          </a:p>
        </p:txBody>
      </p:sp>
      <p:graphicFrame>
        <p:nvGraphicFramePr>
          <p:cNvPr id="14" name="Chart 13" descr="Information regarding the availability of risk behaviors or exposure information for reported cases of acute hepatitis C during 2020. Risk data were missing for 63.6% of cases; at least one risk behavior or exposure was identified for 26.6% of cases; and no risk was identified for 10.0% of cases. ">
            <a:extLst>
              <a:ext uri="{FF2B5EF4-FFF2-40B4-BE49-F238E27FC236}">
                <a16:creationId xmlns:a16="http://schemas.microsoft.com/office/drawing/2014/main" id="{F26A49F6-9ED5-7BD2-CE44-DE655FCADC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703654"/>
              </p:ext>
            </p:extLst>
          </p:nvPr>
        </p:nvGraphicFramePr>
        <p:xfrm>
          <a:off x="2577593" y="1642453"/>
          <a:ext cx="8092567" cy="4085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C5CF5F-4280-52EB-1444-5699DF24C79B}"/>
              </a:ext>
            </a:extLst>
          </p:cNvPr>
          <p:cNvSpPr txBox="1"/>
          <p:nvPr/>
        </p:nvSpPr>
        <p:spPr>
          <a:xfrm>
            <a:off x="2936178" y="3278743"/>
            <a:ext cx="927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3,038</a:t>
            </a:r>
          </a:p>
          <a:p>
            <a:pPr algn="ctr"/>
            <a:r>
              <a:rPr lang="en-US"/>
              <a:t>(63.3%)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D828F-6192-E6CD-5739-447600148C25}"/>
              </a:ext>
            </a:extLst>
          </p:cNvPr>
          <p:cNvSpPr txBox="1"/>
          <p:nvPr/>
        </p:nvSpPr>
        <p:spPr>
          <a:xfrm>
            <a:off x="7505316" y="1895737"/>
            <a:ext cx="935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1,278</a:t>
            </a:r>
          </a:p>
          <a:p>
            <a:pPr algn="ctr"/>
            <a:r>
              <a:rPr lang="en-US"/>
              <a:t>(26.6%)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D97F0F-0DBE-CAC6-0D4F-39F42A679F7B}"/>
              </a:ext>
            </a:extLst>
          </p:cNvPr>
          <p:cNvSpPr txBox="1"/>
          <p:nvPr/>
        </p:nvSpPr>
        <p:spPr>
          <a:xfrm>
            <a:off x="7543024" y="4169153"/>
            <a:ext cx="935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482</a:t>
            </a:r>
          </a:p>
          <a:p>
            <a:pPr algn="ctr"/>
            <a:r>
              <a:rPr lang="en-US"/>
              <a:t>(10.0%)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4A4220-DB97-CA41-B443-6389473FE35F}"/>
              </a:ext>
            </a:extLst>
          </p:cNvPr>
          <p:cNvSpPr txBox="1"/>
          <p:nvPr/>
        </p:nvSpPr>
        <p:spPr>
          <a:xfrm>
            <a:off x="462147" y="5932981"/>
            <a:ext cx="543588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/>
              <a:t>* Case reports with at least one of the following risk behaviors/exposures reported 6 weeks to 6 months prior to symptom onset or documented seroconversion if asymptomatic: 1) injection drug use; 2) multiple sexual partners; 3) underwent surgery; 4) men who have sex with men; 5) sexual contact with suspected/confirmed hepatitis C case; 6) sustained a percutaneous injury; 7) household contact with suspected/confirmed hepatitis C case; 8) occupational exposure to blood; 9) dialysis; and 10) transfusion. Reported cases may include more than one risk behavior/exposure</a:t>
            </a:r>
            <a:r>
              <a:rPr lang="en-US" sz="800"/>
              <a:t>. 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DA4D6B-5ACB-6348-5466-578822CEF229}"/>
              </a:ext>
            </a:extLst>
          </p:cNvPr>
          <p:cNvSpPr txBox="1"/>
          <p:nvPr/>
        </p:nvSpPr>
        <p:spPr>
          <a:xfrm>
            <a:off x="6513813" y="5932680"/>
            <a:ext cx="3995692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07992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41D885-B296-4CCA-A2B5-14CA9F82D792}"/>
</file>

<file path=customXml/itemProps3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207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Figure 3.7  Availability of information on risk behaviors or exposures* associated with reported cases of acute hepatitis C virus infection  United States, 2020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38</cp:revision>
  <dcterms:created xsi:type="dcterms:W3CDTF">2022-08-02T19:32:21Z</dcterms:created>
  <dcterms:modified xsi:type="dcterms:W3CDTF">2023-01-26T15:35:37Z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