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70" r:id="rId5"/>
    <p:sldId id="14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3_HepC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'Fig3.5'!$B$4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2">
                  <a:shade val="7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shade val="76000"/>
                </a:schemeClr>
              </a:solidFill>
              <a:ln w="9525">
                <a:solidFill>
                  <a:schemeClr val="accent2">
                    <a:shade val="76000"/>
                  </a:schemeClr>
                </a:solidFill>
              </a:ln>
              <a:effectLst/>
            </c:spPr>
          </c:marker>
          <c:cat>
            <c:numRef>
              <c:f>'Fig3.5'!$C$3:$R$3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'Fig3.5'!$C$4:$R$4</c:f>
              <c:numCache>
                <c:formatCode>0.0</c:formatCode>
                <c:ptCount val="16"/>
                <c:pt idx="0">
                  <c:v>0.3</c:v>
                </c:pt>
                <c:pt idx="1">
                  <c:v>0.3</c:v>
                </c:pt>
                <c:pt idx="2">
                  <c:v>0.3</c:v>
                </c:pt>
                <c:pt idx="3">
                  <c:v>0.3</c:v>
                </c:pt>
                <c:pt idx="4">
                  <c:v>0.3</c:v>
                </c:pt>
                <c:pt idx="5">
                  <c:v>0.3</c:v>
                </c:pt>
                <c:pt idx="6">
                  <c:v>0.4</c:v>
                </c:pt>
                <c:pt idx="7">
                  <c:v>0.7</c:v>
                </c:pt>
                <c:pt idx="8">
                  <c:v>0.8</c:v>
                </c:pt>
                <c:pt idx="9">
                  <c:v>0.8</c:v>
                </c:pt>
                <c:pt idx="10">
                  <c:v>0.9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1.6</c:v>
                </c:pt>
                <c:pt idx="1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C9-304E-932F-A61689400B14}"/>
            </c:ext>
          </c:extLst>
        </c:ser>
        <c:ser>
          <c:idx val="1"/>
          <c:order val="1"/>
          <c:tx>
            <c:strRef>
              <c:f>'Fig3.5'!$B$5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2">
                  <a:tint val="77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tint val="77000"/>
                </a:schemeClr>
              </a:solidFill>
              <a:ln w="9525">
                <a:solidFill>
                  <a:schemeClr val="accent2">
                    <a:tint val="77000"/>
                  </a:schemeClr>
                </a:solidFill>
              </a:ln>
              <a:effectLst/>
            </c:spPr>
          </c:marker>
          <c:cat>
            <c:numRef>
              <c:f>'Fig3.5'!$C$3:$R$3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'Fig3.5'!$C$5:$R$5</c:f>
              <c:numCache>
                <c:formatCode>0.0</c:formatCode>
                <c:ptCount val="16"/>
                <c:pt idx="0">
                  <c:v>0.2</c:v>
                </c:pt>
                <c:pt idx="1">
                  <c:v>0.2</c:v>
                </c:pt>
                <c:pt idx="2">
                  <c:v>0.3</c:v>
                </c:pt>
                <c:pt idx="3">
                  <c:v>0.3</c:v>
                </c:pt>
                <c:pt idx="4">
                  <c:v>0.3</c:v>
                </c:pt>
                <c:pt idx="5">
                  <c:v>0.3</c:v>
                </c:pt>
                <c:pt idx="6">
                  <c:v>0.4</c:v>
                </c:pt>
                <c:pt idx="7">
                  <c:v>0.5</c:v>
                </c:pt>
                <c:pt idx="8">
                  <c:v>0.7</c:v>
                </c:pt>
                <c:pt idx="9">
                  <c:v>0.7</c:v>
                </c:pt>
                <c:pt idx="10">
                  <c:v>0.7</c:v>
                </c:pt>
                <c:pt idx="11">
                  <c:v>0.8</c:v>
                </c:pt>
                <c:pt idx="12">
                  <c:v>0.9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C9-304E-932F-A61689400B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7270464"/>
        <c:axId val="1258160016"/>
      </c:lineChart>
      <c:catAx>
        <c:axId val="1257270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8160016"/>
        <c:crosses val="autoZero"/>
        <c:auto val="1"/>
        <c:lblAlgn val="ctr"/>
        <c:lblOffset val="100"/>
        <c:noMultiLvlLbl val="0"/>
      </c:catAx>
      <c:valAx>
        <c:axId val="1258160016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kern="1200" baseline="0">
                    <a:solidFill>
                      <a:srgbClr val="595959"/>
                    </a:solidFill>
                    <a:effectLst/>
                  </a:rPr>
                  <a:t>Reported cases per 100,000 population</a:t>
                </a:r>
                <a:endParaRPr lang="en-US" sz="12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7270464"/>
        <c:crosses val="autoZero"/>
        <c:crossBetween val="between"/>
        <c:majorUnit val="0.5"/>
        <c:minorUnit val="0.25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9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chart" Target="../charts/chart1.xml"/><Relationship Id="rId4" Type="http://schemas.openxmlformats.org/officeDocument/2006/relationships/hyperlink" Target="https://www.cdc.gov/hepatitis/statistics/2020surveillance/index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c-acute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3179CD-C93E-2819-EE9F-102C4DCB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3.5 – Part 1 of 2</a:t>
            </a:r>
            <a:br>
              <a:rPr lang="en-US" sz="2000"/>
            </a:br>
            <a:r>
              <a:rPr lang="en-US" sz="2000" b="1"/>
              <a:t>Rates* of reported cases† of acute hepatitis C virus infection, by sex </a:t>
            </a:r>
            <a:br>
              <a:rPr lang="en-US" sz="2000" b="1"/>
            </a:br>
            <a:r>
              <a:rPr lang="en-US" sz="2000" b="1"/>
              <a:t>United States, 2005–2020</a:t>
            </a:r>
            <a:r>
              <a:rPr lang="en-US" sz="2000"/>
              <a:t>	</a:t>
            </a:r>
            <a:r>
              <a:rPr lang="en-US" sz="2000" b="0"/>
              <a:t>			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9BAF6-91F2-2E9B-048D-EC0FF370578B}"/>
              </a:ext>
            </a:extLst>
          </p:cNvPr>
          <p:cNvSpPr txBox="1"/>
          <p:nvPr/>
        </p:nvSpPr>
        <p:spPr>
          <a:xfrm>
            <a:off x="457201" y="6215502"/>
            <a:ext cx="563879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Rates per 100,000 population.									</a:t>
            </a:r>
          </a:p>
          <a:p>
            <a:r>
              <a:rPr lang="en-US" sz="800"/>
              <a:t>† Reported confirmed cases. For the case definition, see </a:t>
            </a:r>
            <a:r>
              <a:rPr lang="en-US" sz="800">
                <a:hlinkClick r:id="rId3"/>
              </a:rPr>
              <a:t>https://ndc.services.cdc.gov/conditions/hepatitis-c-acute/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7832CA-58E6-B024-2C7E-B4CC51D83E7E}"/>
              </a:ext>
            </a:extLst>
          </p:cNvPr>
          <p:cNvSpPr txBox="1"/>
          <p:nvPr/>
        </p:nvSpPr>
        <p:spPr>
          <a:xfrm>
            <a:off x="6293225" y="5980235"/>
            <a:ext cx="4048639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  <p:graphicFrame>
        <p:nvGraphicFramePr>
          <p:cNvPr id="3" name="Chart 2" descr="Rates of reported cases of acute hepatitis C infection in the United States by sex during 2005–2020. The sex classifications are male and female. The rates of reported cases of acute hepatitis C increased substantially during 2010–2020 for both males and females, but have plateaued for females since 2018.">
            <a:extLst>
              <a:ext uri="{FF2B5EF4-FFF2-40B4-BE49-F238E27FC236}">
                <a16:creationId xmlns:a16="http://schemas.microsoft.com/office/drawing/2014/main" id="{9CC4EC91-6C02-616D-E1CD-AB15252A60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999882"/>
              </p:ext>
            </p:extLst>
          </p:nvPr>
        </p:nvGraphicFramePr>
        <p:xfrm>
          <a:off x="410066" y="1334747"/>
          <a:ext cx="11316877" cy="4273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30100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3.5 – Part 2 of 2</a:t>
            </a:r>
            <a:br>
              <a:rPr lang="en-US" sz="2000"/>
            </a:br>
            <a:r>
              <a:rPr lang="en-US" sz="2000" b="1"/>
              <a:t>Rates* of reported cases† of acute hepatitis C virus infection, by sex </a:t>
            </a:r>
            <a:br>
              <a:rPr lang="en-US" sz="2000" b="1"/>
            </a:br>
            <a:r>
              <a:rPr lang="en-US" sz="2000" b="1"/>
              <a:t>United States, 2005–2020</a:t>
            </a:r>
            <a:r>
              <a:rPr lang="en-US" sz="2000"/>
              <a:t>	</a:t>
            </a:r>
            <a:r>
              <a:rPr lang="en-US" sz="2000" b="0"/>
              <a:t>			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E4DB4-BE1B-9F97-C18E-213469BE6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822976"/>
              </p:ext>
            </p:extLst>
          </p:nvPr>
        </p:nvGraphicFramePr>
        <p:xfrm>
          <a:off x="535834" y="1344578"/>
          <a:ext cx="11120327" cy="8229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929143">
                  <a:extLst>
                    <a:ext uri="{9D8B030D-6E8A-4147-A177-3AD203B41FA5}">
                      <a16:colId xmlns:a16="http://schemas.microsoft.com/office/drawing/2014/main" val="2103756755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29387657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4251578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886116225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201851793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868981837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150827081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576013414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75978871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847835832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65184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75468879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1666326368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17689722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577294038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703288403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568575044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Sex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6077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Male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69760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41699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0C26779-8E82-53F8-925F-28E866AE021B}"/>
              </a:ext>
            </a:extLst>
          </p:cNvPr>
          <p:cNvSpPr txBox="1"/>
          <p:nvPr/>
        </p:nvSpPr>
        <p:spPr>
          <a:xfrm>
            <a:off x="457201" y="6225334"/>
            <a:ext cx="563879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Rates per 100,000 population.									</a:t>
            </a:r>
          </a:p>
          <a:p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https://ndc.services.cdc.gov/conditions/hepatitis-c-acute/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98DCCF-3FF4-003D-7870-EF85DB77B3FF}"/>
              </a:ext>
            </a:extLst>
          </p:cNvPr>
          <p:cNvSpPr txBox="1"/>
          <p:nvPr/>
        </p:nvSpPr>
        <p:spPr>
          <a:xfrm>
            <a:off x="6293225" y="5980235"/>
            <a:ext cx="4048639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8740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304</Words>
  <Application>Microsoft Macintosh PowerPoint</Application>
  <PresentationFormat>Widescreen</PresentationFormat>
  <Paragraphs>66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3.5 – Part 1 of 2 Rates* of reported cases† of acute hepatitis C virus infection, by sex  United States, 2005–2020      </vt:lpstr>
      <vt:lpstr>Figure 3.5 – Part 2 of 2 Rates* of reported cases† of acute hepatitis C virus infection, by sex  United States, 2005–2020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34</cp:revision>
  <dcterms:created xsi:type="dcterms:W3CDTF">2022-08-02T19:32:21Z</dcterms:created>
  <dcterms:modified xsi:type="dcterms:W3CDTF">2022-10-06T19:29:39Z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