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64" r:id="rId5"/>
    <p:sldId id="14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4766CE-FAF4-6341-9D8F-27765E3BFE25}" v="3" dt="2023-01-26T16:18:09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hilis, Allison (NYC-RSD)" userId="c0b6f0fa-67b9-40b3-8625-6e8b82fb5866" providerId="ADAL" clId="{D14766CE-FAF4-6341-9D8F-27765E3BFE25}"/>
    <pc:docChg chg="custSel modSld">
      <pc:chgData name="Pachilis, Allison (NYC-RSD)" userId="c0b6f0fa-67b9-40b3-8625-6e8b82fb5866" providerId="ADAL" clId="{D14766CE-FAF4-6341-9D8F-27765E3BFE25}" dt="2023-01-26T16:18:09.885" v="8"/>
      <pc:docMkLst>
        <pc:docMk/>
      </pc:docMkLst>
      <pc:sldChg chg="addSp delSp modSp mod">
        <pc:chgData name="Pachilis, Allison (NYC-RSD)" userId="c0b6f0fa-67b9-40b3-8625-6e8b82fb5866" providerId="ADAL" clId="{D14766CE-FAF4-6341-9D8F-27765E3BFE25}" dt="2023-01-26T16:18:06.857" v="6"/>
        <pc:sldMkLst>
          <pc:docMk/>
          <pc:sldMk cId="1753028917" sldId="1464"/>
        </pc:sldMkLst>
        <pc:spChg chg="del">
          <ac:chgData name="Pachilis, Allison (NYC-RSD)" userId="c0b6f0fa-67b9-40b3-8625-6e8b82fb5866" providerId="ADAL" clId="{D14766CE-FAF4-6341-9D8F-27765E3BFE25}" dt="2023-01-26T16:18:06.267" v="5" actId="478"/>
          <ac:spMkLst>
            <pc:docMk/>
            <pc:sldMk cId="1753028917" sldId="1464"/>
            <ac:spMk id="2" creationId="{FA6B5150-81B3-F9D5-12A4-E4921755EF11}"/>
          </ac:spMkLst>
        </pc:spChg>
        <pc:spChg chg="add del mod">
          <ac:chgData name="Pachilis, Allison (NYC-RSD)" userId="c0b6f0fa-67b9-40b3-8625-6e8b82fb5866" providerId="ADAL" clId="{D14766CE-FAF4-6341-9D8F-27765E3BFE25}" dt="2023-01-26T16:18:04.892" v="4" actId="21"/>
          <ac:spMkLst>
            <pc:docMk/>
            <pc:sldMk cId="1753028917" sldId="1464"/>
            <ac:spMk id="3" creationId="{628BB63B-718A-5B1B-4BDC-5B85714E7158}"/>
          </ac:spMkLst>
        </pc:spChg>
        <pc:spChg chg="del">
          <ac:chgData name="Pachilis, Allison (NYC-RSD)" userId="c0b6f0fa-67b9-40b3-8625-6e8b82fb5866" providerId="ADAL" clId="{D14766CE-FAF4-6341-9D8F-27765E3BFE25}" dt="2023-01-26T16:18:06.267" v="5" actId="478"/>
          <ac:spMkLst>
            <pc:docMk/>
            <pc:sldMk cId="1753028917" sldId="1464"/>
            <ac:spMk id="6" creationId="{89E0AA2B-68D6-0747-EE1F-9D692C49D4F6}"/>
          </ac:spMkLst>
        </pc:spChg>
        <pc:spChg chg="add del mod">
          <ac:chgData name="Pachilis, Allison (NYC-RSD)" userId="c0b6f0fa-67b9-40b3-8625-6e8b82fb5866" providerId="ADAL" clId="{D14766CE-FAF4-6341-9D8F-27765E3BFE25}" dt="2023-01-26T16:18:04.892" v="4" actId="21"/>
          <ac:spMkLst>
            <pc:docMk/>
            <pc:sldMk cId="1753028917" sldId="1464"/>
            <ac:spMk id="7" creationId="{B9080879-81E0-3439-EE2F-A8B38E59B688}"/>
          </ac:spMkLst>
        </pc:spChg>
        <pc:spChg chg="add mod">
          <ac:chgData name="Pachilis, Allison (NYC-RSD)" userId="c0b6f0fa-67b9-40b3-8625-6e8b82fb5866" providerId="ADAL" clId="{D14766CE-FAF4-6341-9D8F-27765E3BFE25}" dt="2023-01-26T16:18:06.857" v="6"/>
          <ac:spMkLst>
            <pc:docMk/>
            <pc:sldMk cId="1753028917" sldId="1464"/>
            <ac:spMk id="8" creationId="{B9DC59B9-5E56-8BE9-2D08-DAD60AAE5100}"/>
          </ac:spMkLst>
        </pc:spChg>
        <pc:spChg chg="add mod">
          <ac:chgData name="Pachilis, Allison (NYC-RSD)" userId="c0b6f0fa-67b9-40b3-8625-6e8b82fb5866" providerId="ADAL" clId="{D14766CE-FAF4-6341-9D8F-27765E3BFE25}" dt="2023-01-26T16:18:06.857" v="6"/>
          <ac:spMkLst>
            <pc:docMk/>
            <pc:sldMk cId="1753028917" sldId="1464"/>
            <ac:spMk id="9" creationId="{5FE47905-374F-7149-A09B-50507CF2CBB2}"/>
          </ac:spMkLst>
        </pc:spChg>
      </pc:sldChg>
      <pc:sldChg chg="addSp delSp modSp mod">
        <pc:chgData name="Pachilis, Allison (NYC-RSD)" userId="c0b6f0fa-67b9-40b3-8625-6e8b82fb5866" providerId="ADAL" clId="{D14766CE-FAF4-6341-9D8F-27765E3BFE25}" dt="2023-01-26T16:18:09.885" v="8"/>
        <pc:sldMkLst>
          <pc:docMk/>
          <pc:sldMk cId="2583516291" sldId="1465"/>
        </pc:sldMkLst>
        <pc:spChg chg="add mod">
          <ac:chgData name="Pachilis, Allison (NYC-RSD)" userId="c0b6f0fa-67b9-40b3-8625-6e8b82fb5866" providerId="ADAL" clId="{D14766CE-FAF4-6341-9D8F-27765E3BFE25}" dt="2023-01-26T16:18:09.885" v="8"/>
          <ac:spMkLst>
            <pc:docMk/>
            <pc:sldMk cId="2583516291" sldId="1465"/>
            <ac:spMk id="3" creationId="{AF1D0771-1D53-4E6A-A79C-5690F2551055}"/>
          </ac:spMkLst>
        </pc:spChg>
        <pc:spChg chg="add mod">
          <ac:chgData name="Pachilis, Allison (NYC-RSD)" userId="c0b6f0fa-67b9-40b3-8625-6e8b82fb5866" providerId="ADAL" clId="{D14766CE-FAF4-6341-9D8F-27765E3BFE25}" dt="2023-01-26T16:18:09.885" v="8"/>
          <ac:spMkLst>
            <pc:docMk/>
            <pc:sldMk cId="2583516291" sldId="1465"/>
            <ac:spMk id="5" creationId="{BFBE5309-4F10-E1D9-3158-700F36ACB652}"/>
          </ac:spMkLst>
        </pc:spChg>
        <pc:spChg chg="del">
          <ac:chgData name="Pachilis, Allison (NYC-RSD)" userId="c0b6f0fa-67b9-40b3-8625-6e8b82fb5866" providerId="ADAL" clId="{D14766CE-FAF4-6341-9D8F-27765E3BFE25}" dt="2023-01-26T16:18:09.494" v="7" actId="478"/>
          <ac:spMkLst>
            <pc:docMk/>
            <pc:sldMk cId="2583516291" sldId="1465"/>
            <ac:spMk id="6" creationId="{5F2D18ED-5363-9A18-42BB-23D57F40B920}"/>
          </ac:spMkLst>
        </pc:spChg>
        <pc:spChg chg="del">
          <ac:chgData name="Pachilis, Allison (NYC-RSD)" userId="c0b6f0fa-67b9-40b3-8625-6e8b82fb5866" providerId="ADAL" clId="{D14766CE-FAF4-6341-9D8F-27765E3BFE25}" dt="2023-01-26T16:18:09.494" v="7" actId="478"/>
          <ac:spMkLst>
            <pc:docMk/>
            <pc:sldMk cId="2583516291" sldId="1465"/>
            <ac:spMk id="7" creationId="{DE5EBFD9-4AE3-C872-F96A-E4718DB171D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'Fig3.1'!$L$3</c:f>
              <c:strCache>
                <c:ptCount val="1"/>
                <c:pt idx="0">
                  <c:v>Estimated acute infections†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'Fig3.1'!$M$2:$T$2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'Fig3.1'!$M$3:$T$3</c:f>
              <c:numCache>
                <c:formatCode>#,##0</c:formatCode>
                <c:ptCount val="8"/>
                <c:pt idx="0">
                  <c:v>29700</c:v>
                </c:pt>
                <c:pt idx="1">
                  <c:v>30500</c:v>
                </c:pt>
                <c:pt idx="2">
                  <c:v>33900</c:v>
                </c:pt>
                <c:pt idx="3">
                  <c:v>41200</c:v>
                </c:pt>
                <c:pt idx="4">
                  <c:v>44700</c:v>
                </c:pt>
                <c:pt idx="5">
                  <c:v>50300</c:v>
                </c:pt>
                <c:pt idx="6">
                  <c:v>57500</c:v>
                </c:pt>
                <c:pt idx="7">
                  <c:v>66700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6A-2044-8AE6-F6689B430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93139744"/>
        <c:axId val="1231958752"/>
      </c:barChart>
      <c:lineChart>
        <c:grouping val="standard"/>
        <c:varyColors val="0"/>
        <c:ser>
          <c:idx val="1"/>
          <c:order val="1"/>
          <c:tx>
            <c:strRef>
              <c:f>'Fig3.1'!$L$4</c:f>
              <c:strCache>
                <c:ptCount val="1"/>
                <c:pt idx="0">
                  <c:v>Reported acute cases*</c:v>
                </c:pt>
              </c:strCache>
            </c:strRef>
          </c:tx>
          <c:spPr>
            <a:ln w="28575" cap="rnd">
              <a:solidFill>
                <a:schemeClr val="accent2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val>
            <c:numRef>
              <c:f>'Fig3.1'!$M$4:$T$4</c:f>
              <c:numCache>
                <c:formatCode>#,##0</c:formatCode>
                <c:ptCount val="8"/>
                <c:pt idx="0">
                  <c:v>2138</c:v>
                </c:pt>
                <c:pt idx="1">
                  <c:v>2194</c:v>
                </c:pt>
                <c:pt idx="2">
                  <c:v>2436</c:v>
                </c:pt>
                <c:pt idx="3">
                  <c:v>2967</c:v>
                </c:pt>
                <c:pt idx="4">
                  <c:v>3216</c:v>
                </c:pt>
                <c:pt idx="5">
                  <c:v>3621</c:v>
                </c:pt>
                <c:pt idx="6">
                  <c:v>4136</c:v>
                </c:pt>
                <c:pt idx="7">
                  <c:v>4798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66A-2044-8AE6-F6689B430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3139744"/>
        <c:axId val="1231958752"/>
      </c:lineChart>
      <c:catAx>
        <c:axId val="1293139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u="none" strike="noStrike" baseline="0">
                    <a:effectLst/>
                  </a:rPr>
                  <a:t>Year</a:t>
                </a:r>
                <a:r>
                  <a:rPr lang="en-US" sz="1200" b="0" i="0" u="none" strike="noStrike" baseline="0"/>
                  <a:t> </a:t>
                </a:r>
                <a:endParaRPr lang="en-US" sz="12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1958752"/>
        <c:crosses val="autoZero"/>
        <c:auto val="1"/>
        <c:lblAlgn val="ctr"/>
        <c:lblOffset val="100"/>
        <c:noMultiLvlLbl val="0"/>
      </c:catAx>
      <c:valAx>
        <c:axId val="1231958752"/>
        <c:scaling>
          <c:orientation val="minMax"/>
          <c:max val="7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Number of acute cases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3139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56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8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ndc.services.cdc.gov/conditions/hepatitis-c-acut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c-acut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cdc.gov/hepatitis/statistics/2020surveillance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79CD-C93E-2819-EE9F-102C4DCB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3.1 – Part 1 of 2</a:t>
            </a:r>
            <a:br>
              <a:rPr lang="en-US" sz="2000"/>
            </a:br>
            <a:r>
              <a:rPr lang="en-US" sz="2000" b="1"/>
              <a:t>Number of reported cases* of acute hepatitis C virus infection and estimated infections† </a:t>
            </a:r>
            <a:br>
              <a:rPr lang="en-US" sz="2000" b="1"/>
            </a:br>
            <a:r>
              <a:rPr lang="en-US" sz="2000" b="1"/>
              <a:t>United States, 2013–2020</a:t>
            </a:r>
            <a:r>
              <a:rPr lang="en-US" sz="2000"/>
              <a:t>	</a:t>
            </a:r>
            <a:r>
              <a:rPr lang="en-US" sz="2000" b="0"/>
              <a:t>							</a:t>
            </a:r>
          </a:p>
        </p:txBody>
      </p:sp>
      <p:graphicFrame>
        <p:nvGraphicFramePr>
          <p:cNvPr id="4" name="Chart 3" descr="The number of reported cases and estimated infections of acute hepatitis C in the United States during 2013–2020. The reported cases of acute hepatitis C increased each year during 2013–2020. During 2020, the number of reported cases was 4,798, which corresponds to 66,700 estimated infections after adjusting for case underascertainment and underreporting.">
            <a:extLst>
              <a:ext uri="{FF2B5EF4-FFF2-40B4-BE49-F238E27FC236}">
                <a16:creationId xmlns:a16="http://schemas.microsoft.com/office/drawing/2014/main" id="{F08AEE50-3EF6-D656-91F3-830D83DC63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5692720"/>
              </p:ext>
            </p:extLst>
          </p:nvPr>
        </p:nvGraphicFramePr>
        <p:xfrm>
          <a:off x="358891" y="1336621"/>
          <a:ext cx="11377480" cy="409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9DC59B9-5E56-8BE9-2D08-DAD60AAE5100}"/>
              </a:ext>
            </a:extLst>
          </p:cNvPr>
          <p:cNvSpPr txBox="1"/>
          <p:nvPr/>
        </p:nvSpPr>
        <p:spPr>
          <a:xfrm>
            <a:off x="457201" y="5745828"/>
            <a:ext cx="5638799" cy="830997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 dirty="0"/>
              <a:t>* Reported confirmed cases. For the case definition, see </a:t>
            </a:r>
            <a:r>
              <a:rPr lang="en-US" sz="800" dirty="0">
                <a:hlinkClick r:id="rId4"/>
              </a:rPr>
              <a:t>https://ndc.services.cdc.gov/conditions/hepatitis-c-acute/</a:t>
            </a:r>
            <a:endParaRPr lang="en-US" sz="800" dirty="0"/>
          </a:p>
          <a:p>
            <a:endParaRPr lang="en-US" sz="800" dirty="0"/>
          </a:p>
          <a:p>
            <a:r>
              <a:rPr lang="en-US" sz="800" dirty="0"/>
              <a:t>					</a:t>
            </a:r>
          </a:p>
          <a:p>
            <a:r>
              <a:rPr lang="en-US" sz="800" dirty="0"/>
              <a:t>† The number of estimated viral hepatitis infections was determined by multiplying the number of reported cases that met the classification criteria for a confirmed case by a factor that adjusted for </a:t>
            </a:r>
            <a:r>
              <a:rPr lang="en-US" sz="800" dirty="0" err="1"/>
              <a:t>underascertainment</a:t>
            </a:r>
            <a:r>
              <a:rPr lang="en-US" sz="800" dirty="0"/>
              <a:t> and underreporting. The 95% bootstrap confidence intervals for the estimated number of infections are displayed in the Appendix.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E47905-374F-7149-A09B-50507CF2CBB2}"/>
              </a:ext>
            </a:extLst>
          </p:cNvPr>
          <p:cNvSpPr txBox="1"/>
          <p:nvPr/>
        </p:nvSpPr>
        <p:spPr>
          <a:xfrm>
            <a:off x="6293225" y="5499607"/>
            <a:ext cx="4097383" cy="1077218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/>
              <a:t>Reference: </a:t>
            </a:r>
            <a:r>
              <a:rPr lang="en-US" sz="800" err="1"/>
              <a:t>Klevens</a:t>
            </a:r>
            <a:r>
              <a:rPr lang="en-US" sz="800"/>
              <a:t> RM, Liu, S, Roberts H, et al. Estimating acute viral hepatitis infections from nationally reported cases. Am J Public Health 2014; 104:482. PMC3953761.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302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3.1 – Part 2 of 2</a:t>
            </a:r>
            <a:br>
              <a:rPr lang="en-US" sz="2000"/>
            </a:br>
            <a:r>
              <a:rPr lang="en-US" sz="2000" b="1"/>
              <a:t>Number of reported cases* of acute hepatitis C virus infection and estimated infections† </a:t>
            </a:r>
            <a:br>
              <a:rPr lang="en-US" sz="2000" b="1"/>
            </a:br>
            <a:r>
              <a:rPr lang="en-US" sz="2000" b="1"/>
              <a:t>United States, 2013–2020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4208B15-A7C5-A3A7-0D1A-B2538C350D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503753"/>
              </p:ext>
            </p:extLst>
          </p:nvPr>
        </p:nvGraphicFramePr>
        <p:xfrm>
          <a:off x="535833" y="1352953"/>
          <a:ext cx="11120330" cy="8229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49762">
                  <a:extLst>
                    <a:ext uri="{9D8B030D-6E8A-4147-A177-3AD203B41FA5}">
                      <a16:colId xmlns:a16="http://schemas.microsoft.com/office/drawing/2014/main" val="259690472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426678286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915001170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531453528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878969775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1885776081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522656109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273246930"/>
                    </a:ext>
                  </a:extLst>
                </a:gridCol>
                <a:gridCol w="1158821">
                  <a:extLst>
                    <a:ext uri="{9D8B030D-6E8A-4147-A177-3AD203B41FA5}">
                      <a16:colId xmlns:a16="http://schemas.microsoft.com/office/drawing/2014/main" val="643922625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Acute Hepatitis C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66372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Reported acute cases*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2,138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2,194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2,436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2,967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3,216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3,621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4,136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4,798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64340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Estimated acute infections</a:t>
                      </a:r>
                      <a:r>
                        <a:rPr lang="en-US" sz="1100" b="0" u="none" strike="noStrike" baseline="30000">
                          <a:solidFill>
                            <a:srgbClr val="111111"/>
                          </a:solidFill>
                          <a:effectLst/>
                        </a:rPr>
                        <a:t>†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29,700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30,500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33,900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41,200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44,700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50,300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57,500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66,700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55837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F1D0771-1D53-4E6A-A79C-5690F2551055}"/>
              </a:ext>
            </a:extLst>
          </p:cNvPr>
          <p:cNvSpPr txBox="1"/>
          <p:nvPr/>
        </p:nvSpPr>
        <p:spPr>
          <a:xfrm>
            <a:off x="457201" y="5745828"/>
            <a:ext cx="5638799" cy="830997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 dirty="0"/>
              <a:t>* Reported confirmed cases. For the case definition, see </a:t>
            </a:r>
            <a:r>
              <a:rPr lang="en-US" sz="800" dirty="0">
                <a:hlinkClick r:id="rId3"/>
              </a:rPr>
              <a:t>https://ndc.services.cdc.gov/conditions/hepatitis-c-acute/</a:t>
            </a:r>
            <a:endParaRPr lang="en-US" sz="800" dirty="0"/>
          </a:p>
          <a:p>
            <a:endParaRPr lang="en-US" sz="800" dirty="0"/>
          </a:p>
          <a:p>
            <a:r>
              <a:rPr lang="en-US" sz="800" dirty="0"/>
              <a:t>					</a:t>
            </a:r>
          </a:p>
          <a:p>
            <a:r>
              <a:rPr lang="en-US" sz="800" dirty="0"/>
              <a:t>† The number of estimated viral hepatitis infections was determined by multiplying the number of reported cases that met the classification criteria for a confirmed case by a factor that adjusted for </a:t>
            </a:r>
            <a:r>
              <a:rPr lang="en-US" sz="800" dirty="0" err="1"/>
              <a:t>underascertainment</a:t>
            </a:r>
            <a:r>
              <a:rPr lang="en-US" sz="800" dirty="0"/>
              <a:t> and underreporting. The 95% bootstrap confidence intervals for the estimated number of infections are displayed in the Appendix.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BE5309-4F10-E1D9-3158-700F36ACB652}"/>
              </a:ext>
            </a:extLst>
          </p:cNvPr>
          <p:cNvSpPr txBox="1"/>
          <p:nvPr/>
        </p:nvSpPr>
        <p:spPr>
          <a:xfrm>
            <a:off x="6293225" y="5499607"/>
            <a:ext cx="4097383" cy="1077218"/>
          </a:xfrm>
          <a:prstGeom prst="rect">
            <a:avLst/>
          </a:prstGeom>
          <a:noFill/>
        </p:spPr>
        <p:txBody>
          <a:bodyPr wrap="square" lIns="91440" tIns="45720" rIns="91440" bIns="45720" anchor="b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/>
              <a:t>Reference: </a:t>
            </a:r>
            <a:r>
              <a:rPr lang="en-US" sz="800" err="1"/>
              <a:t>Klevens</a:t>
            </a:r>
            <a:r>
              <a:rPr lang="en-US" sz="800"/>
              <a:t> RM, Liu, S, Roberts H, et al. Estimating acute viral hepatitis infections from nationally reported cases. Am J Public Health 2014; 104:482. PMC3953761.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3516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9434D5-4D44-4090-9F30-B85933BA4D4D}">
  <ds:schemaRefs>
    <ds:schemaRef ds:uri="0bf74ea8-196f-4ed0-acda-4d1b8eb91222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a5db0dc4-de41-4547-9920-1aed1993f095"/>
  </ds:schemaRefs>
</ds:datastoreItem>
</file>

<file path=customXml/itemProps2.xml><?xml version="1.0" encoding="utf-8"?>
<ds:datastoreItem xmlns:ds="http://schemas.openxmlformats.org/officeDocument/2006/customXml" ds:itemID="{EAD70FBF-9046-4A71-BC37-21981743E002}"/>
</file>

<file path=customXml/itemProps3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444</Words>
  <Application>Microsoft Macintosh PowerPoint</Application>
  <PresentationFormat>Widescreen</PresentationFormat>
  <Paragraphs>51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3.1 – Part 1 of 2 Number of reported cases* of acute hepatitis C virus infection and estimated infections†  United States, 2013–2020        </vt:lpstr>
      <vt:lpstr>Figure 3.1 – Part 2 of 2 Number of reported cases* of acute hepatitis C virus infection and estimated infections†  United States, 2013–2020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30</cp:revision>
  <dcterms:created xsi:type="dcterms:W3CDTF">2022-08-02T19:32:21Z</dcterms:created>
  <dcterms:modified xsi:type="dcterms:W3CDTF">2023-01-26T16:18:15Z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