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1445" r:id="rId5"/>
    <p:sldId id="144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katari.sporrong\Dropbox%20(Resolute%20Digital)\Creative\CDC\CDC_Hepatitis_Surveillance\01-Assets\PPT%20and%20PDF%20Assets\Data\2_HepB_Data_Table_Figures_NNDSS2020_July14_2022-Char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'Fig2.5'!$B$3</c:f>
              <c:strCache>
                <c:ptCount val="1"/>
                <c:pt idx="0">
                  <c:v>Male</c:v>
                </c:pt>
              </c:strCache>
            </c:strRef>
          </c:tx>
          <c:spPr>
            <a:ln w="28575" cap="rnd">
              <a:solidFill>
                <a:schemeClr val="accent3">
                  <a:shade val="76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shade val="76000"/>
                </a:schemeClr>
              </a:solidFill>
              <a:ln w="9525">
                <a:solidFill>
                  <a:schemeClr val="accent3">
                    <a:shade val="76000"/>
                  </a:schemeClr>
                </a:solidFill>
              </a:ln>
              <a:effectLst/>
            </c:spPr>
          </c:marker>
          <c:cat>
            <c:numRef>
              <c:f>'Fig2.5'!$C$2:$R$2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'Fig2.5'!$C$3:$R$3</c:f>
              <c:numCache>
                <c:formatCode>0.0</c:formatCode>
                <c:ptCount val="16"/>
                <c:pt idx="0">
                  <c:v>2.2999999999999998</c:v>
                </c:pt>
                <c:pt idx="1">
                  <c:v>2.1</c:v>
                </c:pt>
                <c:pt idx="2">
                  <c:v>1.9</c:v>
                </c:pt>
                <c:pt idx="3">
                  <c:v>1.7</c:v>
                </c:pt>
                <c:pt idx="4">
                  <c:v>1.4</c:v>
                </c:pt>
                <c:pt idx="5">
                  <c:v>1.4</c:v>
                </c:pt>
                <c:pt idx="6">
                  <c:v>1.2</c:v>
                </c:pt>
                <c:pt idx="7">
                  <c:v>1.2</c:v>
                </c:pt>
                <c:pt idx="8">
                  <c:v>1.2</c:v>
                </c:pt>
                <c:pt idx="9">
                  <c:v>1.1000000000000001</c:v>
                </c:pt>
                <c:pt idx="10">
                  <c:v>1.3</c:v>
                </c:pt>
                <c:pt idx="11">
                  <c:v>1.2</c:v>
                </c:pt>
                <c:pt idx="12">
                  <c:v>1.3</c:v>
                </c:pt>
                <c:pt idx="13">
                  <c:v>1.3</c:v>
                </c:pt>
                <c:pt idx="14">
                  <c:v>1.3</c:v>
                </c:pt>
                <c:pt idx="15">
                  <c:v>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EBA-694E-B925-A3133FD06EE4}"/>
            </c:ext>
          </c:extLst>
        </c:ser>
        <c:ser>
          <c:idx val="1"/>
          <c:order val="1"/>
          <c:tx>
            <c:strRef>
              <c:f>'Fig2.5'!$B$4</c:f>
              <c:strCache>
                <c:ptCount val="1"/>
                <c:pt idx="0">
                  <c:v>Female</c:v>
                </c:pt>
              </c:strCache>
            </c:strRef>
          </c:tx>
          <c:spPr>
            <a:ln w="28575" cap="rnd">
              <a:solidFill>
                <a:schemeClr val="accent3">
                  <a:tint val="77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tint val="77000"/>
                </a:schemeClr>
              </a:solidFill>
              <a:ln w="9525">
                <a:solidFill>
                  <a:schemeClr val="accent3">
                    <a:tint val="77000"/>
                  </a:schemeClr>
                </a:solidFill>
              </a:ln>
              <a:effectLst/>
            </c:spPr>
          </c:marker>
          <c:cat>
            <c:numRef>
              <c:f>'Fig2.5'!$C$2:$R$2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'Fig2.5'!$C$4:$R$4</c:f>
              <c:numCache>
                <c:formatCode>0.0</c:formatCode>
                <c:ptCount val="16"/>
                <c:pt idx="0">
                  <c:v>1.4</c:v>
                </c:pt>
                <c:pt idx="1">
                  <c:v>1.1000000000000001</c:v>
                </c:pt>
                <c:pt idx="2">
                  <c:v>1.1000000000000001</c:v>
                </c:pt>
                <c:pt idx="3">
                  <c:v>1</c:v>
                </c:pt>
                <c:pt idx="4">
                  <c:v>0.8</c:v>
                </c:pt>
                <c:pt idx="5">
                  <c:v>0.8</c:v>
                </c:pt>
                <c:pt idx="6">
                  <c:v>0.7</c:v>
                </c:pt>
                <c:pt idx="7">
                  <c:v>0.7</c:v>
                </c:pt>
                <c:pt idx="8">
                  <c:v>0.7</c:v>
                </c:pt>
                <c:pt idx="9">
                  <c:v>0.6</c:v>
                </c:pt>
                <c:pt idx="10">
                  <c:v>0.8</c:v>
                </c:pt>
                <c:pt idx="11">
                  <c:v>0.8</c:v>
                </c:pt>
                <c:pt idx="12">
                  <c:v>0.8</c:v>
                </c:pt>
                <c:pt idx="13">
                  <c:v>0.8</c:v>
                </c:pt>
                <c:pt idx="14">
                  <c:v>0.7</c:v>
                </c:pt>
                <c:pt idx="15">
                  <c:v>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EBA-694E-B925-A3133FD06E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27137840"/>
        <c:axId val="1226130912"/>
      </c:lineChart>
      <c:catAx>
        <c:axId val="12271378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6130912"/>
        <c:crosses val="autoZero"/>
        <c:auto val="1"/>
        <c:lblAlgn val="ctr"/>
        <c:lblOffset val="100"/>
        <c:noMultiLvlLbl val="0"/>
      </c:catAx>
      <c:valAx>
        <c:axId val="122613091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200" b="1" i="0" u="none" strike="noStrike" kern="1200" baseline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Reported Cases per 100,000 population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200" b="1" i="0" u="none" strike="noStrike" kern="1200" baseline="0">
                  <a:solidFill>
                    <a:srgbClr val="000000">
                      <a:lumMod val="65000"/>
                      <a:lumOff val="35000"/>
                    </a:srgb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7137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hyperlink" Target="https://ndc.services.cdc.gov/conditions/hepatitis-b-acute/" TargetMode="Externa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hyperlink" Target="https://ndc.services.cdc.gov/conditions/hepatitis-b-acute/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Figure 2.5 – Part 1 of 2</a:t>
            </a:r>
            <a:br>
              <a:rPr lang="en-US" sz="2000"/>
            </a:br>
            <a:r>
              <a:rPr lang="en-US" sz="2000" b="1"/>
              <a:t>Rates* of reported cases† of acute hepatitis B virus infection, by sex </a:t>
            </a:r>
            <a:br>
              <a:rPr lang="en-US" sz="2000" b="1"/>
            </a:br>
            <a:r>
              <a:rPr lang="en-US" sz="2000" b="1"/>
              <a:t>United States, 2005–2020	</a:t>
            </a:r>
            <a:r>
              <a:rPr lang="en-US" sz="2000" b="0"/>
              <a:t>															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DDCBAD-650E-0053-7520-23FBDFA1C3FF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457201" y="6194323"/>
            <a:ext cx="5638800" cy="49219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800"/>
              <a:t>* Rates per 100,000 population.	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800"/>
              <a:t>† Reported confirmed cases. For the case definition, see </a:t>
            </a:r>
            <a:r>
              <a:rPr lang="en-US" sz="800">
                <a:hlinkClick r:id="rId2"/>
              </a:rPr>
              <a:t>https://ndc.services.cdc.gov/conditions/hepatitis-b-acute/</a:t>
            </a:r>
            <a:r>
              <a:rPr lang="en-US" sz="800"/>
              <a:t>. 														</a:t>
            </a:r>
            <a:endParaRPr lang="en-US" sz="800"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697ECE-5D23-ADA0-9E69-BF9C8EC6B97B}"/>
              </a:ext>
            </a:extLst>
          </p:cNvPr>
          <p:cNvSpPr txBox="1"/>
          <p:nvPr/>
        </p:nvSpPr>
        <p:spPr>
          <a:xfrm>
            <a:off x="6513813" y="5968373"/>
            <a:ext cx="3983500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3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  <a:p>
            <a:endParaRPr lang="en-US" sz="800"/>
          </a:p>
        </p:txBody>
      </p:sp>
      <p:graphicFrame>
        <p:nvGraphicFramePr>
          <p:cNvPr id="9" name="Chart 8" descr="Rates of reported cases of acute hepatitis B by sex in the United States during 2005–2020. The sex classifications are male and female. The reported rates of acute hepatitis B have consistently remained higher among males than females. ">
            <a:extLst>
              <a:ext uri="{FF2B5EF4-FFF2-40B4-BE49-F238E27FC236}">
                <a16:creationId xmlns:a16="http://schemas.microsoft.com/office/drawing/2014/main" id="{CD9B6F9F-C918-D30B-53B5-4BF95ADF68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4767486"/>
              </p:ext>
            </p:extLst>
          </p:nvPr>
        </p:nvGraphicFramePr>
        <p:xfrm>
          <a:off x="372140" y="1328941"/>
          <a:ext cx="11366204" cy="4264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35014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39062"/>
            <a:ext cx="11460556" cy="926188"/>
          </a:xfrm>
        </p:spPr>
        <p:txBody>
          <a:bodyPr>
            <a:noAutofit/>
          </a:bodyPr>
          <a:lstStyle/>
          <a:p>
            <a:r>
              <a:rPr lang="en-US" b="0"/>
              <a:t>Figure 2.5 – Part 2 of 2</a:t>
            </a:r>
            <a:br>
              <a:rPr lang="en-US" sz="2000"/>
            </a:br>
            <a:r>
              <a:rPr lang="en-US" sz="2000" b="1"/>
              <a:t>Rates* of reported cases† of acute hepatitis B virus infection, by sex </a:t>
            </a:r>
            <a:br>
              <a:rPr lang="en-US" sz="2000" b="1"/>
            </a:br>
            <a:r>
              <a:rPr lang="en-US" sz="2000" b="1"/>
              <a:t>United States, 2005–2020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E4DB4-BE1B-9F97-C18E-213469BE6F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75229"/>
              </p:ext>
            </p:extLst>
          </p:nvPr>
        </p:nvGraphicFramePr>
        <p:xfrm>
          <a:off x="535834" y="1367903"/>
          <a:ext cx="11120329" cy="82296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654137">
                  <a:extLst>
                    <a:ext uri="{9D8B030D-6E8A-4147-A177-3AD203B41FA5}">
                      <a16:colId xmlns:a16="http://schemas.microsoft.com/office/drawing/2014/main" val="2103756755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3293876576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42515786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2886116225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2201851793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2868981837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1508270811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3576013414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759788711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847835832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265184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3754688796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1666326368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3176897221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2577294038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2703288403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568575044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Sex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8753" marT="875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2005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8753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8753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8753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8753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8753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8753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2011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8753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8753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8753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2014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8753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2015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8753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8753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8753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8753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8753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875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160775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Male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8753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2.1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1.9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1.2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1.2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1.2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1.2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1.3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020422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Female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8753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1.0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177736"/>
                  </a:ext>
                </a:extLst>
              </a:tr>
            </a:tbl>
          </a:graphicData>
        </a:graphic>
      </p:graphicFrame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39BCA113-056D-2968-277A-243EC72474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6568" y="6202745"/>
            <a:ext cx="5638800" cy="67312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/>
              <a:t>* Rates per 100,000 population.	</a:t>
            </a:r>
          </a:p>
          <a:p>
            <a:pPr>
              <a:lnSpc>
                <a:spcPct val="100000"/>
              </a:lnSpc>
            </a:pPr>
            <a:r>
              <a:rPr lang="en-US" sz="800"/>
              <a:t>† Reported confirmed cases. For the case definition, see </a:t>
            </a:r>
            <a:r>
              <a:rPr lang="en-US" sz="800">
                <a:hlinkClick r:id="rId2"/>
              </a:rPr>
              <a:t>https://ndc.services.cdc.gov/conditions/hepatitis-b-acute/</a:t>
            </a:r>
            <a:r>
              <a:rPr lang="en-US" sz="800"/>
              <a:t>. 														</a:t>
            </a:r>
            <a:endParaRPr lang="en-US" sz="800"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9867CD-4490-9520-1604-70FD6C1ACA67}"/>
              </a:ext>
            </a:extLst>
          </p:cNvPr>
          <p:cNvSpPr txBox="1"/>
          <p:nvPr/>
        </p:nvSpPr>
        <p:spPr>
          <a:xfrm>
            <a:off x="6513812" y="5965437"/>
            <a:ext cx="4001787" cy="70788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3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r>
              <a:rPr lang="en-US" sz="800"/>
              <a:t>	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411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74ea8-196f-4ed0-acda-4d1b8eb91222" xsi:nil="true"/>
    <lcf76f155ced4ddcb4097134ff3c332f xmlns="a5db0dc4-de41-4547-9920-1aed1993f095">
      <Terms xmlns="http://schemas.microsoft.com/office/infopath/2007/PartnerControls"/>
    </lcf76f155ced4ddcb4097134ff3c332f>
    <SharedWithUsers xmlns="0bf74ea8-196f-4ed0-acda-4d1b8eb91222">
      <UserInfo>
        <DisplayName/>
        <AccountId xsi:nil="true"/>
        <AccountType/>
      </UserInfo>
    </SharedWithUsers>
    <MediaLengthInSeconds xmlns="a5db0dc4-de41-4547-9920-1aed1993f09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0A988FF22164CA46804D9F7DD7698" ma:contentTypeVersion="19" ma:contentTypeDescription="Create a new document." ma:contentTypeScope="" ma:versionID="5f760c2749a5f24658e399241b39d6cf">
  <xsd:schema xmlns:xsd="http://www.w3.org/2001/XMLSchema" xmlns:xs="http://www.w3.org/2001/XMLSchema" xmlns:p="http://schemas.microsoft.com/office/2006/metadata/properties" xmlns:ns2="a5db0dc4-de41-4547-9920-1aed1993f095" xmlns:ns3="0bf74ea8-196f-4ed0-acda-4d1b8eb91222" targetNamespace="http://schemas.microsoft.com/office/2006/metadata/properties" ma:root="true" ma:fieldsID="ab42fd9982eb8cf9a4287e0180a47030" ns2:_="" ns3:_="">
    <xsd:import namespace="a5db0dc4-de41-4547-9920-1aed1993f095"/>
    <xsd:import namespace="0bf74ea8-196f-4ed0-acda-4d1b8eb91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b0dc4-de41-4547-9920-1aed1993f0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4ea8-196f-4ed0-acda-4d1b8eb91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9529543-8a12-4055-9543-ea40c2f05781}" ma:internalName="TaxCatchAll" ma:showField="CatchAllData" ma:web="0bf74ea8-196f-4ed0-acda-4d1b8eb91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0bf74ea8-196f-4ed0-acda-4d1b8eb91222"/>
    <ds:schemaRef ds:uri="a5db0dc4-de41-4547-9920-1aed1993f09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6567549-253E-4488-8C4A-9907633B1E0D}">
  <ds:schemaRefs>
    <ds:schemaRef ds:uri="0bf74ea8-196f-4ed0-acda-4d1b8eb91222"/>
    <ds:schemaRef ds:uri="a5db0dc4-de41-4547-9920-1aed1993f0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322</Words>
  <Application>Microsoft Macintosh PowerPoint</Application>
  <PresentationFormat>Widescreen</PresentationFormat>
  <Paragraphs>65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Figure 2.5 – Part 1 of 2 Rates* of reported cases† of acute hepatitis B virus infection, by sex  United States, 2005–2020                </vt:lpstr>
      <vt:lpstr>Figure 2.5 – Part 2 of 2 Rates* of reported cases† of acute hepatitis B virus infection, by sex  United States, 2005–2020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Sporrong, Katari (NYC-RSD)</cp:lastModifiedBy>
  <cp:revision>18</cp:revision>
  <dcterms:created xsi:type="dcterms:W3CDTF">2022-08-02T19:32:21Z</dcterms:created>
  <dcterms:modified xsi:type="dcterms:W3CDTF">2022-10-06T19:14:03Z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0x0101004E90A988FF22164CA46804D9F7DD7698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