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1443" r:id="rId5"/>
    <p:sldId id="144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Hepatitis_Surveillance\01-Assets\PPT%20and%20PDF%20Assets\Data\2_HepB_Data_Table_Figures_NNDSS2020_July14_2022-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'Fig2.4'!$B$3</c:f>
              <c:strCache>
                <c:ptCount val="1"/>
                <c:pt idx="0">
                  <c:v>0–19 yrs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'Fig2.4'!$C$2:$R$2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'Fig2.4'!$C$3:$R$3</c:f>
              <c:numCache>
                <c:formatCode>0.0</c:formatCode>
                <c:ptCount val="16"/>
                <c:pt idx="0">
                  <c:v>0.2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85-F54B-882D-A5988D6A7DFE}"/>
            </c:ext>
          </c:extLst>
        </c:ser>
        <c:ser>
          <c:idx val="1"/>
          <c:order val="1"/>
          <c:tx>
            <c:strRef>
              <c:f>'Fig2.4'!$B$4</c:f>
              <c:strCache>
                <c:ptCount val="1"/>
                <c:pt idx="0">
                  <c:v>20–29 yrs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'Fig2.4'!$C$2:$R$2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'Fig2.4'!$C$4:$R$4</c:f>
              <c:numCache>
                <c:formatCode>0.0</c:formatCode>
                <c:ptCount val="16"/>
                <c:pt idx="0">
                  <c:v>2.9</c:v>
                </c:pt>
                <c:pt idx="1">
                  <c:v>2.2999999999999998</c:v>
                </c:pt>
                <c:pt idx="2">
                  <c:v>2</c:v>
                </c:pt>
                <c:pt idx="3">
                  <c:v>1.8</c:v>
                </c:pt>
                <c:pt idx="4">
                  <c:v>1.2</c:v>
                </c:pt>
                <c:pt idx="5">
                  <c:v>1.1000000000000001</c:v>
                </c:pt>
                <c:pt idx="6">
                  <c:v>1</c:v>
                </c:pt>
                <c:pt idx="7">
                  <c:v>0.9</c:v>
                </c:pt>
                <c:pt idx="8">
                  <c:v>0.8</c:v>
                </c:pt>
                <c:pt idx="9">
                  <c:v>0.6</c:v>
                </c:pt>
                <c:pt idx="10">
                  <c:v>0.8</c:v>
                </c:pt>
                <c:pt idx="11">
                  <c:v>0.6</c:v>
                </c:pt>
                <c:pt idx="12">
                  <c:v>0.6</c:v>
                </c:pt>
                <c:pt idx="13">
                  <c:v>0.6</c:v>
                </c:pt>
                <c:pt idx="14">
                  <c:v>0.5</c:v>
                </c:pt>
                <c:pt idx="15">
                  <c:v>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485-F54B-882D-A5988D6A7DFE}"/>
            </c:ext>
          </c:extLst>
        </c:ser>
        <c:ser>
          <c:idx val="2"/>
          <c:order val="2"/>
          <c:tx>
            <c:strRef>
              <c:f>'Fig2.4'!$B$5</c:f>
              <c:strCache>
                <c:ptCount val="1"/>
                <c:pt idx="0">
                  <c:v>30–39 yrs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'Fig2.4'!$C$2:$R$2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'Fig2.4'!$C$5:$R$5</c:f>
              <c:numCache>
                <c:formatCode>0.0</c:formatCode>
                <c:ptCount val="16"/>
                <c:pt idx="0">
                  <c:v>3.7</c:v>
                </c:pt>
                <c:pt idx="1">
                  <c:v>3.4</c:v>
                </c:pt>
                <c:pt idx="2">
                  <c:v>3</c:v>
                </c:pt>
                <c:pt idx="3">
                  <c:v>2.7</c:v>
                </c:pt>
                <c:pt idx="4">
                  <c:v>2.2999999999999998</c:v>
                </c:pt>
                <c:pt idx="5">
                  <c:v>2.2999999999999998</c:v>
                </c:pt>
                <c:pt idx="6">
                  <c:v>2</c:v>
                </c:pt>
                <c:pt idx="7">
                  <c:v>2.2000000000000002</c:v>
                </c:pt>
                <c:pt idx="8">
                  <c:v>2.4</c:v>
                </c:pt>
                <c:pt idx="9">
                  <c:v>2.2000000000000002</c:v>
                </c:pt>
                <c:pt idx="10">
                  <c:v>2.6</c:v>
                </c:pt>
                <c:pt idx="11">
                  <c:v>2.4</c:v>
                </c:pt>
                <c:pt idx="12">
                  <c:v>2.2999999999999998</c:v>
                </c:pt>
                <c:pt idx="13">
                  <c:v>2</c:v>
                </c:pt>
                <c:pt idx="14">
                  <c:v>1.8</c:v>
                </c:pt>
                <c:pt idx="15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485-F54B-882D-A5988D6A7DFE}"/>
            </c:ext>
          </c:extLst>
        </c:ser>
        <c:ser>
          <c:idx val="3"/>
          <c:order val="3"/>
          <c:tx>
            <c:strRef>
              <c:f>'Fig2.4'!$B$6</c:f>
              <c:strCache>
                <c:ptCount val="1"/>
                <c:pt idx="0">
                  <c:v>40–49 yrs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'Fig2.4'!$C$2:$R$2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'Fig2.4'!$C$6:$R$6</c:f>
              <c:numCache>
                <c:formatCode>0.0</c:formatCode>
                <c:ptCount val="16"/>
                <c:pt idx="0">
                  <c:v>3.1</c:v>
                </c:pt>
                <c:pt idx="1">
                  <c:v>2.8</c:v>
                </c:pt>
                <c:pt idx="2">
                  <c:v>2.7</c:v>
                </c:pt>
                <c:pt idx="3">
                  <c:v>2.6</c:v>
                </c:pt>
                <c:pt idx="4">
                  <c:v>2.2000000000000002</c:v>
                </c:pt>
                <c:pt idx="5">
                  <c:v>2</c:v>
                </c:pt>
                <c:pt idx="6">
                  <c:v>1.9</c:v>
                </c:pt>
                <c:pt idx="7">
                  <c:v>1.9</c:v>
                </c:pt>
                <c:pt idx="8">
                  <c:v>2.1</c:v>
                </c:pt>
                <c:pt idx="9">
                  <c:v>2</c:v>
                </c:pt>
                <c:pt idx="10">
                  <c:v>2.4</c:v>
                </c:pt>
                <c:pt idx="11">
                  <c:v>2.2000000000000002</c:v>
                </c:pt>
                <c:pt idx="12">
                  <c:v>2.5</c:v>
                </c:pt>
                <c:pt idx="13">
                  <c:v>2.6</c:v>
                </c:pt>
                <c:pt idx="14">
                  <c:v>2.7</c:v>
                </c:pt>
                <c:pt idx="15">
                  <c:v>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85-F54B-882D-A5988D6A7DFE}"/>
            </c:ext>
          </c:extLst>
        </c:ser>
        <c:ser>
          <c:idx val="4"/>
          <c:order val="4"/>
          <c:tx>
            <c:strRef>
              <c:f>'Fig2.4'!$B$7</c:f>
              <c:strCache>
                <c:ptCount val="1"/>
                <c:pt idx="0">
                  <c:v>50–59 yrs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'Fig2.4'!$C$2:$R$2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'Fig2.4'!$C$7:$R$7</c:f>
              <c:numCache>
                <c:formatCode>0.0</c:formatCode>
                <c:ptCount val="16"/>
                <c:pt idx="0">
                  <c:v>2</c:v>
                </c:pt>
                <c:pt idx="1">
                  <c:v>1.8</c:v>
                </c:pt>
                <c:pt idx="2">
                  <c:v>1.8</c:v>
                </c:pt>
                <c:pt idx="3">
                  <c:v>1.5</c:v>
                </c:pt>
                <c:pt idx="4">
                  <c:v>1.4</c:v>
                </c:pt>
                <c:pt idx="5">
                  <c:v>1.5</c:v>
                </c:pt>
                <c:pt idx="6">
                  <c:v>1.1000000000000001</c:v>
                </c:pt>
                <c:pt idx="7">
                  <c:v>1.1000000000000001</c:v>
                </c:pt>
                <c:pt idx="8">
                  <c:v>1.1000000000000001</c:v>
                </c:pt>
                <c:pt idx="9">
                  <c:v>1.2</c:v>
                </c:pt>
                <c:pt idx="10">
                  <c:v>1.4</c:v>
                </c:pt>
                <c:pt idx="11">
                  <c:v>1.5</c:v>
                </c:pt>
                <c:pt idx="12">
                  <c:v>1.6</c:v>
                </c:pt>
                <c:pt idx="13">
                  <c:v>1.6</c:v>
                </c:pt>
                <c:pt idx="14">
                  <c:v>1.6</c:v>
                </c:pt>
                <c:pt idx="15">
                  <c:v>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85-F54B-882D-A5988D6A7DFE}"/>
            </c:ext>
          </c:extLst>
        </c:ser>
        <c:ser>
          <c:idx val="5"/>
          <c:order val="5"/>
          <c:tx>
            <c:strRef>
              <c:f>'Fig2.4'!$B$8</c:f>
              <c:strCache>
                <c:ptCount val="1"/>
                <c:pt idx="0">
                  <c:v>≥60 yrs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numRef>
              <c:f>'Fig2.4'!$C$2:$R$2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'Fig2.4'!$C$8:$R$8</c:f>
              <c:numCache>
                <c:formatCode>0.0</c:formatCode>
                <c:ptCount val="16"/>
                <c:pt idx="0">
                  <c:v>0.8</c:v>
                </c:pt>
                <c:pt idx="1">
                  <c:v>0.8</c:v>
                </c:pt>
                <c:pt idx="2">
                  <c:v>0.8</c:v>
                </c:pt>
                <c:pt idx="3">
                  <c:v>0.7</c:v>
                </c:pt>
                <c:pt idx="4">
                  <c:v>0.7</c:v>
                </c:pt>
                <c:pt idx="5">
                  <c:v>0.7</c:v>
                </c:pt>
                <c:pt idx="6">
                  <c:v>0.5</c:v>
                </c:pt>
                <c:pt idx="7">
                  <c:v>0.4</c:v>
                </c:pt>
                <c:pt idx="8">
                  <c:v>0.4</c:v>
                </c:pt>
                <c:pt idx="9">
                  <c:v>0.4</c:v>
                </c:pt>
                <c:pt idx="10">
                  <c:v>0.5</c:v>
                </c:pt>
                <c:pt idx="11">
                  <c:v>0.5</c:v>
                </c:pt>
                <c:pt idx="12">
                  <c:v>0.6</c:v>
                </c:pt>
                <c:pt idx="13">
                  <c:v>0.6</c:v>
                </c:pt>
                <c:pt idx="14">
                  <c:v>0.6</c:v>
                </c:pt>
                <c:pt idx="15">
                  <c:v>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3485-F54B-882D-A5988D6A7D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8123024"/>
        <c:axId val="1158124672"/>
      </c:lineChart>
      <c:catAx>
        <c:axId val="11581230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8124672"/>
        <c:crosses val="autoZero"/>
        <c:auto val="1"/>
        <c:lblAlgn val="ctr"/>
        <c:lblOffset val="100"/>
        <c:noMultiLvlLbl val="0"/>
      </c:catAx>
      <c:valAx>
        <c:axId val="115812467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200" b="1" i="0" u="none" strike="noStrike" kern="1200" baseline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Reported Cases per 100,000 population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200" b="1" i="0" u="none" strike="noStrike" kern="1200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8123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922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dc.services.cdc.gov/conditions/hepatitis-b-acut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hyperlink" Target="https://www.cdc.gov/hepatitis/statistics/2020surveillance/index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b-acute/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2.4 – Part 1 of 2</a:t>
            </a:r>
            <a:br>
              <a:rPr lang="en-US" sz="2000"/>
            </a:br>
            <a:r>
              <a:rPr lang="en-US" sz="2000" b="1"/>
              <a:t>Rates* of reported cases† of acute hepatitis B virus infection, by age group </a:t>
            </a:r>
            <a:br>
              <a:rPr lang="en-US" sz="2000" b="1"/>
            </a:br>
            <a:r>
              <a:rPr lang="en-US" sz="2000" b="1"/>
              <a:t>United States, 2005–2020	</a:t>
            </a:r>
            <a:r>
              <a:rPr lang="en-US" sz="2000" b="0"/>
              <a:t>																															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DCBAD-650E-0053-7520-23FBDFA1C3FF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457201" y="6194323"/>
            <a:ext cx="5638800" cy="49219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800"/>
              <a:t>* Rates per 100,000 population.				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3"/>
              </a:rPr>
              <a:t>https://ndc.services.cdc.gov/conditions/hepatitis-b-acute/</a:t>
            </a:r>
            <a:r>
              <a:rPr lang="en-US" sz="800"/>
              <a:t>. 																</a:t>
            </a:r>
            <a:endParaRPr lang="en-US" sz="80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697ECE-5D23-ADA0-9E69-BF9C8EC6B97B}"/>
              </a:ext>
            </a:extLst>
          </p:cNvPr>
          <p:cNvSpPr txBox="1"/>
          <p:nvPr/>
        </p:nvSpPr>
        <p:spPr>
          <a:xfrm>
            <a:off x="6513813" y="5965437"/>
            <a:ext cx="3983500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4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  <p:graphicFrame>
        <p:nvGraphicFramePr>
          <p:cNvPr id="8" name="Chart 7" descr="Rates of reported acute hepatitis B by age group in the United States during 2005–2020. The age groups are 0–19 years, 20–29 years, 30–39 years, 40–49 years, 50–59 years, and 60 years or older. ">
            <a:extLst>
              <a:ext uri="{FF2B5EF4-FFF2-40B4-BE49-F238E27FC236}">
                <a16:creationId xmlns:a16="http://schemas.microsoft.com/office/drawing/2014/main" id="{B5457F29-3744-7BC1-4EE4-F53F2017B1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7122740"/>
              </p:ext>
            </p:extLst>
          </p:nvPr>
        </p:nvGraphicFramePr>
        <p:xfrm>
          <a:off x="382773" y="1352685"/>
          <a:ext cx="11366204" cy="4139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81904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Figure 2.4 – Part 2 of 2</a:t>
            </a:r>
            <a:br>
              <a:rPr lang="en-US" sz="2000"/>
            </a:br>
            <a:r>
              <a:rPr lang="en-US" sz="2000" b="1"/>
              <a:t>Rates* of reported cases† of acute hepatitis B virus infection, by age group </a:t>
            </a:r>
            <a:br>
              <a:rPr lang="en-US" sz="2000" b="1"/>
            </a:br>
            <a:r>
              <a:rPr lang="en-US" sz="2000" b="1"/>
              <a:t>United States, 2005–2020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EC4E929-3D10-39A1-2119-E52FFBA0B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333900"/>
              </p:ext>
            </p:extLst>
          </p:nvPr>
        </p:nvGraphicFramePr>
        <p:xfrm>
          <a:off x="535833" y="1361474"/>
          <a:ext cx="11120329" cy="171907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654137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333131822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4227953581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1653817542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3257962620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25096262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41978868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1675807070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163448990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1741429899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837006629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1677891965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373618106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00654846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Age (years)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2005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2011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2014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2015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0–19 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20–29 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2.9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0.9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30–39 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40–49 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1.9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1.9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2.5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1.7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50–59 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1.5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1.5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1.5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≥60 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</a:tbl>
          </a:graphicData>
        </a:graphic>
      </p:graphicFrame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FC92388-ED3E-25F6-3EEB-FC9E87F71F7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6568" y="6203049"/>
            <a:ext cx="5638800" cy="67312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* Rates per 100,000 population.				</a:t>
            </a:r>
          </a:p>
          <a:p>
            <a:pPr>
              <a:lnSpc>
                <a:spcPct val="100000"/>
              </a:lnSpc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2"/>
              </a:rPr>
              <a:t>https://ndc.services.cdc.gov/conditions/hepatitis-b-acute/</a:t>
            </a:r>
            <a:r>
              <a:rPr lang="en-US" sz="800"/>
              <a:t>. 																</a:t>
            </a:r>
            <a:endParaRPr lang="en-US" sz="800"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28633C-C11B-3A8A-93FC-9B9CEE60E7B0}"/>
              </a:ext>
            </a:extLst>
          </p:cNvPr>
          <p:cNvSpPr txBox="1"/>
          <p:nvPr/>
        </p:nvSpPr>
        <p:spPr>
          <a:xfrm>
            <a:off x="6513813" y="5965437"/>
            <a:ext cx="3983500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727919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bf74ea8-196f-4ed0-acda-4d1b8eb91222"/>
    <ds:schemaRef ds:uri="a5db0dc4-de41-4547-9920-1aed1993f09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422</Words>
  <Application>Microsoft Macintosh PowerPoint</Application>
  <PresentationFormat>Widescreen</PresentationFormat>
  <Paragraphs>134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Figure 2.4 – Part 1 of 2 Rates* of reported cases† of acute hepatitis B virus infection, by age group  United States, 2005–2020                                </vt:lpstr>
      <vt:lpstr>Figure 2.4 – Part 2 of 2 Rates* of reported cases† of acute hepatitis B virus infection, by age group  United States, 2005–2020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17</cp:revision>
  <dcterms:created xsi:type="dcterms:W3CDTF">2022-08-02T19:32:21Z</dcterms:created>
  <dcterms:modified xsi:type="dcterms:W3CDTF">2022-10-06T19:13:33Z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