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1441"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1/26/23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1/26/23</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dc.gov/hepatitis/statistics/2020surveillance/index.htm" TargetMode="External"/><Relationship Id="rId2" Type="http://schemas.openxmlformats.org/officeDocument/2006/relationships/hyperlink" Target="https://ndc.services.cdc.gov/conditions/hepatitis-b-acute/" TargetMode="External"/><Relationship Id="rId1" Type="http://schemas.openxmlformats.org/officeDocument/2006/relationships/slideLayout" Target="../slideLayouts/slideLayout7.x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Figure 2.2</a:t>
            </a:r>
            <a:br>
              <a:rPr lang="en-US" sz="2000"/>
            </a:br>
            <a:r>
              <a:rPr lang="en-US" sz="2000" b="1"/>
              <a:t>Rates* of reported cases of hepatitis B virus infection†, by state or jurisdiction </a:t>
            </a:r>
            <a:br>
              <a:rPr lang="en-US" sz="2000" b="1"/>
            </a:br>
            <a:r>
              <a:rPr lang="en-US" sz="2000" b="1"/>
              <a:t>United States, 2019–2020</a:t>
            </a:r>
          </a:p>
        </p:txBody>
      </p:sp>
      <p:sp>
        <p:nvSpPr>
          <p:cNvPr id="12" name="Text Placeholder 3">
            <a:extLst>
              <a:ext uri="{FF2B5EF4-FFF2-40B4-BE49-F238E27FC236}">
                <a16:creationId xmlns:a16="http://schemas.microsoft.com/office/drawing/2014/main" id="{D4C24CCE-BDDD-98ED-8A46-22EDFC305437}"/>
              </a:ext>
            </a:extLst>
          </p:cNvPr>
          <p:cNvSpPr>
            <a:spLocks noGrp="1"/>
          </p:cNvSpPr>
          <p:nvPr>
            <p:ph type="body" sz="quarter" idx="4294967295"/>
          </p:nvPr>
        </p:nvSpPr>
        <p:spPr>
          <a:xfrm>
            <a:off x="457201" y="5584724"/>
            <a:ext cx="5638800" cy="1082132"/>
          </a:xfrm>
        </p:spPr>
        <p:txBody>
          <a:bodyPr vert="horz" lIns="91440" tIns="45720" rIns="91440" bIns="45720" rtlCol="0" anchor="t">
            <a:noAutofit/>
          </a:bodyPr>
          <a:lstStyle/>
          <a:p>
            <a:pPr marL="0" indent="0">
              <a:lnSpc>
                <a:spcPct val="100000"/>
              </a:lnSpc>
              <a:buNone/>
            </a:pPr>
            <a:r>
              <a:rPr lang="en-US" sz="800" dirty="0"/>
              <a:t>* Rates per 100,000 population.</a:t>
            </a:r>
          </a:p>
          <a:p>
            <a:pPr marL="0" indent="0">
              <a:lnSpc>
                <a:spcPct val="100000"/>
              </a:lnSpc>
              <a:buNone/>
            </a:pPr>
            <a:r>
              <a:rPr lang="en-US" sz="800" dirty="0"/>
              <a:t>† Reported confirmed cases. For the case definition, see </a:t>
            </a:r>
            <a:r>
              <a:rPr lang="en-US" sz="800" dirty="0">
                <a:hlinkClick r:id="rId2"/>
              </a:rPr>
              <a:t>https://ndc.services.cdc.gov/conditions/hepatitis-b-acute/</a:t>
            </a:r>
            <a:r>
              <a:rPr lang="en-US" sz="800" dirty="0"/>
              <a:t>. </a:t>
            </a:r>
            <a:endParaRPr lang="en-US" sz="800" dirty="0">
              <a:cs typeface="Calibri"/>
            </a:endParaRPr>
          </a:p>
          <a:p>
            <a:pPr marL="0" indent="0">
              <a:lnSpc>
                <a:spcPct val="100000"/>
              </a:lnSpc>
              <a:buNone/>
            </a:pPr>
            <a:r>
              <a:rPr lang="en-US" sz="800" dirty="0"/>
              <a:t>Only states with rates for 2019 and 2020 are shown. State/jurisdiction and year for no reported cases: Connecticut (2020), Hawaii (2020), Idaho (2020), Nebraska (2019), New Hampshire (2020), New Mexico (2020), North Dakota (2019); for unavailable data: District of Columbia (2019, 2020), Rhode Island (2019, 2020). State or jurisdiction ranked in decreasing order by the 2020 rate, 2019 rate, and then alphabetical order by name.	</a:t>
            </a:r>
          </a:p>
        </p:txBody>
      </p:sp>
      <p:sp>
        <p:nvSpPr>
          <p:cNvPr id="3" name="TextBox 2">
            <a:extLst>
              <a:ext uri="{FF2B5EF4-FFF2-40B4-BE49-F238E27FC236}">
                <a16:creationId xmlns:a16="http://schemas.microsoft.com/office/drawing/2014/main" id="{4E697ECE-5D23-ADA0-9E69-BF9C8EC6B97B}"/>
              </a:ext>
            </a:extLst>
          </p:cNvPr>
          <p:cNvSpPr txBox="1"/>
          <p:nvPr/>
        </p:nvSpPr>
        <p:spPr>
          <a:xfrm>
            <a:off x="6513813" y="5965129"/>
            <a:ext cx="3983500" cy="830997"/>
          </a:xfrm>
          <a:prstGeom prst="rect">
            <a:avLst/>
          </a:prstGeom>
          <a:noFill/>
        </p:spPr>
        <p:txBody>
          <a:bodyPr wrap="square" lIns="91440" tIns="45720" rIns="91440" bIns="45720" anchor="t">
            <a:spAutoFit/>
          </a:bodyPr>
          <a:lstStyle/>
          <a:p>
            <a:r>
              <a:rPr lang="en-US" sz="800"/>
              <a:t>Source: CDC, National Notifiable Diseases Surveillance System.</a:t>
            </a:r>
          </a:p>
          <a:p>
            <a:endParaRPr lang="en-US" sz="800"/>
          </a:p>
          <a:p>
            <a:r>
              <a:rPr lang="en-US" sz="800">
                <a:ea typeface="+mn-lt"/>
                <a:cs typeface="+mn-lt"/>
              </a:rPr>
              <a:t>Centers for Disease Control and Prevention. Viral Hepatitis Surveillance Report – United States, 2020. </a:t>
            </a:r>
            <a:r>
              <a:rPr lang="en-US" sz="800">
                <a:ea typeface="+mn-lt"/>
                <a:cs typeface="+mn-lt"/>
                <a:hlinkClick r:id="rId3"/>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endParaRPr lang="en-US">
              <a:ea typeface="+mn-lt"/>
              <a:cs typeface="+mn-lt"/>
            </a:endParaRPr>
          </a:p>
          <a:p>
            <a:endParaRPr lang="en-US" sz="800"/>
          </a:p>
        </p:txBody>
      </p:sp>
      <p:pic>
        <p:nvPicPr>
          <p:cNvPr id="9" name="Picture 8" descr="The distribution of rates of reported acute hepatitis B by state or jurisdiction, for 2019 and 2020, sorted from the highest to lowest rates for 2020. For almost every state, the 2020 rate was lower than the corresponding rate in 2019. Maine and West Virginia had the highest rates of reported acute hepatitis B during 2020. ">
            <a:extLst>
              <a:ext uri="{FF2B5EF4-FFF2-40B4-BE49-F238E27FC236}">
                <a16:creationId xmlns:a16="http://schemas.microsoft.com/office/drawing/2014/main" id="{1BEF705D-A114-E541-5BFA-353B50D820CD}"/>
              </a:ext>
            </a:extLst>
          </p:cNvPr>
          <p:cNvPicPr>
            <a:picLocks noChangeAspect="1"/>
          </p:cNvPicPr>
          <p:nvPr/>
        </p:nvPicPr>
        <p:blipFill>
          <a:blip r:embed="rId4"/>
          <a:srcRect/>
          <a:stretch/>
        </p:blipFill>
        <p:spPr>
          <a:xfrm>
            <a:off x="2358448" y="1350498"/>
            <a:ext cx="7475105" cy="4919747"/>
          </a:xfrm>
          <a:prstGeom prst="rect">
            <a:avLst/>
          </a:prstGeom>
        </p:spPr>
      </p:pic>
    </p:spTree>
    <p:extLst>
      <p:ext uri="{BB962C8B-B14F-4D97-AF65-F5344CB8AC3E}">
        <p14:creationId xmlns:p14="http://schemas.microsoft.com/office/powerpoint/2010/main" val="1075960123"/>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A0E967F181BB4799F61530F57313A7" ma:contentTypeVersion="15" ma:contentTypeDescription="Create a new document." ma:contentTypeScope="" ma:versionID="ebb4b786c50db4e938002a6b96886c64">
  <xsd:schema xmlns:xsd="http://www.w3.org/2001/XMLSchema" xmlns:xs="http://www.w3.org/2001/XMLSchema" xmlns:p="http://schemas.microsoft.com/office/2006/metadata/properties" xmlns:ns2="e6129190-2502-4b9b-a176-45f32946105d" xmlns:ns3="43a61471-335a-4812-b149-2392b70c09ae" targetNamespace="http://schemas.microsoft.com/office/2006/metadata/properties" ma:root="true" ma:fieldsID="10f67f884fe6e0e42b0e6e56111affd8" ns2:_="" ns3:_="">
    <xsd:import namespace="e6129190-2502-4b9b-a176-45f32946105d"/>
    <xsd:import namespace="43a61471-335a-4812-b149-2392b70c09a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129190-2502-4b9b-a176-45f3294610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a61471-335a-4812-b149-2392b70c09ae"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b61f6f9-9dac-4657-a88a-c3c23afc2975}" ma:internalName="TaxCatchAll" ma:showField="CatchAllData" ma:web="43a61471-335a-4812-b149-2392b70c09a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3a61471-335a-4812-b149-2392b70c09ae" xsi:nil="true"/>
    <lcf76f155ced4ddcb4097134ff3c332f xmlns="e6129190-2502-4b9b-a176-45f32946105d">
      <Terms xmlns="http://schemas.microsoft.com/office/infopath/2007/PartnerControls"/>
    </lcf76f155ced4ddcb4097134ff3c332f>
    <SharedWithUsers xmlns="43a61471-335a-4812-b149-2392b70c09ae">
      <UserInfo>
        <DisplayName/>
        <AccountId xsi:nil="true"/>
        <AccountType/>
      </UserInfo>
    </SharedWithUsers>
    <MediaLengthInSeconds xmlns="e6129190-2502-4b9b-a176-45f32946105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1DF8B2B-D1E0-4200-B795-34C558E01A72}"/>
</file>

<file path=customXml/itemProps2.xml><?xml version="1.0" encoding="utf-8"?>
<ds:datastoreItem xmlns:ds="http://schemas.openxmlformats.org/officeDocument/2006/customXml" ds:itemID="{DE9434D5-4D44-4090-9F30-B85933BA4D4D}">
  <ds:schemaRefs>
    <ds:schemaRef ds:uri="http://purl.org/dc/terms/"/>
    <ds:schemaRef ds:uri="http://purl.org/dc/elements/1.1/"/>
    <ds:schemaRef ds:uri="http://purl.org/dc/dcmityp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0bf74ea8-196f-4ed0-acda-4d1b8eb91222"/>
    <ds:schemaRef ds:uri="a5db0dc4-de41-4547-9920-1aed1993f095"/>
    <ds:schemaRef ds:uri="http://www.w3.org/XML/1998/namespace"/>
  </ds:schemaRefs>
</ds:datastoreItem>
</file>

<file path=customXml/itemProps3.xml><?xml version="1.0" encoding="utf-8"?>
<ds:datastoreItem xmlns:ds="http://schemas.openxmlformats.org/officeDocument/2006/customXml" ds:itemID="{B569B53A-F81D-42F9-86B6-31365665533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TotalTime>
  <Words>198</Words>
  <Application>Microsoft Macintosh PowerPoint</Application>
  <PresentationFormat>Widescreen</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Figure 2.2 Rates* of reported cases of hepatitis B virus infection†, by state or jurisdiction  United States, 2019–2020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Pachilis, Allison (NYC-RSD)</cp:lastModifiedBy>
  <cp:revision>16</cp:revision>
  <dcterms:created xsi:type="dcterms:W3CDTF">2022-08-02T19:32:21Z</dcterms:created>
  <dcterms:modified xsi:type="dcterms:W3CDTF">2023-01-26T15:24:13Z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0x01010016A0E967F181BB4799F61530F57313A7</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