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143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katari.sporrong\Dropbox%20(Resolute%20Digital)\Creative\CDC\CDC_Hepatitis_Surveillance\01-Assets\PPT%20and%20PDF%20Assets\Data\1_HepA_Data_Table_Figures_NNDSS2020_July14_2022-Char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4">
                      <a:shade val="65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hade val="65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shade val="65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B64-8B4B-A2A6-273C7644741A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B64-8B4B-A2A6-273C7644741A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4">
                      <a:tint val="65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tint val="65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tint val="65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B64-8B4B-A2A6-273C7644741A}"/>
              </c:ext>
            </c:extLst>
          </c:dPt>
          <c:cat>
            <c:strRef>
              <c:f>'Fig1.7'!$B$4:$B$6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</c:v>
                </c:pt>
              </c:strCache>
            </c:strRef>
          </c:cat>
          <c:val>
            <c:numRef>
              <c:f>'Fig1.7'!$C$4:$C$6</c:f>
              <c:numCache>
                <c:formatCode>General</c:formatCode>
                <c:ptCount val="3"/>
                <c:pt idx="0">
                  <c:v>3277</c:v>
                </c:pt>
                <c:pt idx="1">
                  <c:v>3532</c:v>
                </c:pt>
                <c:pt idx="2">
                  <c:v>3143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B64-8B4B-A2A6-273C764474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249164698598436"/>
          <c:y val="0.34865391167451859"/>
          <c:w val="0.24750835301401564"/>
          <c:h val="0.336885306891298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A22B909-A952-A064-EF5A-ADE6EDA7F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Figure 1.7</a:t>
            </a:r>
            <a:br>
              <a:rPr lang="en-US" sz="2000"/>
            </a:br>
            <a:r>
              <a:rPr lang="en-US" sz="2000" b="1"/>
              <a:t>Availability of information regarding risk behaviors or exposures* associated with reported cases of hepatitis A virus infection</a:t>
            </a:r>
            <a:br>
              <a:rPr lang="en-US" sz="2000" b="1"/>
            </a:br>
            <a:r>
              <a:rPr lang="en-US" sz="2000" b="1"/>
              <a:t>United States, 2016–2020	</a:t>
            </a:r>
            <a:r>
              <a:rPr lang="en-US" sz="2000" b="0"/>
              <a:t>									</a:t>
            </a:r>
          </a:p>
        </p:txBody>
      </p:sp>
      <p:graphicFrame>
        <p:nvGraphicFramePr>
          <p:cNvPr id="8" name="Chart 7" descr="Information regarding availability of risk behavior or exposure information for reported cases of hepatitis A during 2020. At least one risk behavior or exposure was identified for 32.9% of cases; no risk was identified for 35.5% of cases; and risk data were missing for 31.6% of cases. ">
            <a:extLst>
              <a:ext uri="{FF2B5EF4-FFF2-40B4-BE49-F238E27FC236}">
                <a16:creationId xmlns:a16="http://schemas.microsoft.com/office/drawing/2014/main" id="{B915B075-AE48-F4F6-AE8C-5BA612AB9D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4102121"/>
              </p:ext>
            </p:extLst>
          </p:nvPr>
        </p:nvGraphicFramePr>
        <p:xfrm>
          <a:off x="2438746" y="1671645"/>
          <a:ext cx="7882690" cy="4085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1A876934-FBA4-14BB-6EA2-8864A2FDF93B}"/>
              </a:ext>
            </a:extLst>
          </p:cNvPr>
          <p:cNvSpPr txBox="1"/>
          <p:nvPr/>
        </p:nvSpPr>
        <p:spPr>
          <a:xfrm>
            <a:off x="2767677" y="2143554"/>
            <a:ext cx="9557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3,143</a:t>
            </a:r>
          </a:p>
          <a:p>
            <a:pPr algn="ctr"/>
            <a:r>
              <a:rPr lang="en-US"/>
              <a:t>(31.6%)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1D88DE-A451-879C-9CFA-EBD1BFED5B67}"/>
              </a:ext>
            </a:extLst>
          </p:cNvPr>
          <p:cNvSpPr txBox="1"/>
          <p:nvPr/>
        </p:nvSpPr>
        <p:spPr>
          <a:xfrm>
            <a:off x="7400703" y="2143554"/>
            <a:ext cx="9281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3,277</a:t>
            </a:r>
          </a:p>
          <a:p>
            <a:pPr algn="ctr"/>
            <a:r>
              <a:rPr lang="en-US"/>
              <a:t>(32.9%)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D9A3E6E-A243-A6EE-25D1-54FF7D0A8F39}"/>
              </a:ext>
            </a:extLst>
          </p:cNvPr>
          <p:cNvSpPr txBox="1"/>
          <p:nvPr/>
        </p:nvSpPr>
        <p:spPr>
          <a:xfrm>
            <a:off x="6717059" y="5111936"/>
            <a:ext cx="9281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3,532</a:t>
            </a:r>
          </a:p>
          <a:p>
            <a:pPr algn="ctr"/>
            <a:r>
              <a:rPr lang="en-US"/>
              <a:t>(35.5%)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43C7F921-19AA-BA7E-B10A-197973E82B48}"/>
              </a:ext>
            </a:extLst>
          </p:cNvPr>
          <p:cNvSpPr txBox="1">
            <a:spLocks/>
          </p:cNvSpPr>
          <p:nvPr/>
        </p:nvSpPr>
        <p:spPr>
          <a:xfrm>
            <a:off x="446568" y="6092280"/>
            <a:ext cx="5029199" cy="7536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800"/>
              <a:t>* Case reports with at least one of the following risk behaviors/exposures reported 2-6 weeks prior to symptom onset or documented seroconversion if asymptomatic: 1) injection drug use; 2) sexual, household, or other contact; 3) men who have sex with men; 4) travel to hepatitis A-endemic region. Reported cases may include more than one risk behavior/exposure.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215CA3-90AC-541F-6CAA-8BCEEFF1DF9B}"/>
              </a:ext>
            </a:extLst>
          </p:cNvPr>
          <p:cNvSpPr txBox="1"/>
          <p:nvPr/>
        </p:nvSpPr>
        <p:spPr>
          <a:xfrm>
            <a:off x="6513812" y="5986540"/>
            <a:ext cx="4001788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3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  <a:p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2074478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74ea8-196f-4ed0-acda-4d1b8eb91222" xsi:nil="true"/>
    <lcf76f155ced4ddcb4097134ff3c332f xmlns="a5db0dc4-de41-4547-9920-1aed1993f095">
      <Terms xmlns="http://schemas.microsoft.com/office/infopath/2007/PartnerControls"/>
    </lcf76f155ced4ddcb4097134ff3c332f>
    <SharedWithUsers xmlns="0bf74ea8-196f-4ed0-acda-4d1b8eb91222">
      <UserInfo>
        <DisplayName/>
        <AccountId xsi:nil="true"/>
        <AccountType/>
      </UserInfo>
    </SharedWithUsers>
    <MediaLengthInSeconds xmlns="a5db0dc4-de41-4547-9920-1aed1993f09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0A988FF22164CA46804D9F7DD7698" ma:contentTypeVersion="19" ma:contentTypeDescription="Create a new document." ma:contentTypeScope="" ma:versionID="5f760c2749a5f24658e399241b39d6cf">
  <xsd:schema xmlns:xsd="http://www.w3.org/2001/XMLSchema" xmlns:xs="http://www.w3.org/2001/XMLSchema" xmlns:p="http://schemas.microsoft.com/office/2006/metadata/properties" xmlns:ns2="a5db0dc4-de41-4547-9920-1aed1993f095" xmlns:ns3="0bf74ea8-196f-4ed0-acda-4d1b8eb91222" targetNamespace="http://schemas.microsoft.com/office/2006/metadata/properties" ma:root="true" ma:fieldsID="ab42fd9982eb8cf9a4287e0180a47030" ns2:_="" ns3:_="">
    <xsd:import namespace="a5db0dc4-de41-4547-9920-1aed1993f095"/>
    <xsd:import namespace="0bf74ea8-196f-4ed0-acda-4d1b8eb91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b0dc4-de41-4547-9920-1aed1993f0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4ea8-196f-4ed0-acda-4d1b8eb91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9529543-8a12-4055-9543-ea40c2f05781}" ma:internalName="TaxCatchAll" ma:showField="CatchAllData" ma:web="0bf74ea8-196f-4ed0-acda-4d1b8eb91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0bf74ea8-196f-4ed0-acda-4d1b8eb91222"/>
    <ds:schemaRef ds:uri="a5db0dc4-de41-4547-9920-1aed1993f09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6567549-253E-4488-8C4A-9907633B1E0D}">
  <ds:schemaRefs>
    <ds:schemaRef ds:uri="0bf74ea8-196f-4ed0-acda-4d1b8eb91222"/>
    <ds:schemaRef ds:uri="a5db0dc4-de41-4547-9920-1aed1993f0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170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Figure 1.7 Availability of information regarding risk behaviors or exposures* associated with reported cases of hepatitis A virus infection United States, 2016–2020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Sporrong, Katari (NYC-RSD)</cp:lastModifiedBy>
  <cp:revision>10</cp:revision>
  <dcterms:created xsi:type="dcterms:W3CDTF">2022-08-02T19:32:21Z</dcterms:created>
  <dcterms:modified xsi:type="dcterms:W3CDTF">2022-10-06T19:08:22Z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0x0101004E90A988FF22164CA46804D9F7DD7698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