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29" r:id="rId5"/>
    <p:sldId id="143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1_HepA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'Fig1.6'!$B$3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'Fig1.6'!$C$2:$R$2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'Fig1.6'!$C$3:$R$3</c:f>
              <c:numCache>
                <c:formatCode>0.0</c:formatCode>
                <c:ptCount val="16"/>
                <c:pt idx="0">
                  <c:v>0.6</c:v>
                </c:pt>
                <c:pt idx="1">
                  <c:v>0.5</c:v>
                </c:pt>
                <c:pt idx="2">
                  <c:v>0.7</c:v>
                </c:pt>
                <c:pt idx="3">
                  <c:v>0.8</c:v>
                </c:pt>
                <c:pt idx="4">
                  <c:v>0.3</c:v>
                </c:pt>
                <c:pt idx="5">
                  <c:v>0.2</c:v>
                </c:pt>
                <c:pt idx="6">
                  <c:v>0.7</c:v>
                </c:pt>
                <c:pt idx="7">
                  <c:v>0.2</c:v>
                </c:pt>
                <c:pt idx="8">
                  <c:v>0.3</c:v>
                </c:pt>
                <c:pt idx="9">
                  <c:v>0.2</c:v>
                </c:pt>
                <c:pt idx="10">
                  <c:v>0.2</c:v>
                </c:pt>
                <c:pt idx="11">
                  <c:v>0.1</c:v>
                </c:pt>
                <c:pt idx="12">
                  <c:v>0.5</c:v>
                </c:pt>
                <c:pt idx="13">
                  <c:v>0.5</c:v>
                </c:pt>
                <c:pt idx="14">
                  <c:v>2.2000000000000002</c:v>
                </c:pt>
                <c:pt idx="1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E3-B941-816B-A3847B693333}"/>
            </c:ext>
          </c:extLst>
        </c:ser>
        <c:ser>
          <c:idx val="1"/>
          <c:order val="1"/>
          <c:tx>
            <c:strRef>
              <c:f>'Fig1.6'!$B$4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'Fig1.6'!$C$2:$R$2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'Fig1.6'!$C$4:$R$4</c:f>
              <c:numCache>
                <c:formatCode>0.0</c:formatCode>
                <c:ptCount val="16"/>
                <c:pt idx="0">
                  <c:v>1.7</c:v>
                </c:pt>
                <c:pt idx="1">
                  <c:v>1.4</c:v>
                </c:pt>
                <c:pt idx="2">
                  <c:v>1.1000000000000001</c:v>
                </c:pt>
                <c:pt idx="3">
                  <c:v>1.3</c:v>
                </c:pt>
                <c:pt idx="4">
                  <c:v>1.1000000000000001</c:v>
                </c:pt>
                <c:pt idx="5">
                  <c:v>1</c:v>
                </c:pt>
                <c:pt idx="6">
                  <c:v>0.8</c:v>
                </c:pt>
                <c:pt idx="7">
                  <c:v>0.6</c:v>
                </c:pt>
                <c:pt idx="8">
                  <c:v>0.6</c:v>
                </c:pt>
                <c:pt idx="9">
                  <c:v>0.7</c:v>
                </c:pt>
                <c:pt idx="10">
                  <c:v>0.6</c:v>
                </c:pt>
                <c:pt idx="11">
                  <c:v>1.5</c:v>
                </c:pt>
                <c:pt idx="12">
                  <c:v>0.6</c:v>
                </c:pt>
                <c:pt idx="13">
                  <c:v>0.5</c:v>
                </c:pt>
                <c:pt idx="14">
                  <c:v>0.7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E3-B941-816B-A3847B693333}"/>
            </c:ext>
          </c:extLst>
        </c:ser>
        <c:ser>
          <c:idx val="2"/>
          <c:order val="2"/>
          <c:tx>
            <c:strRef>
              <c:f>'Fig1.6'!$B$5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'Fig1.6'!$C$2:$R$2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'Fig1.6'!$C$5:$R$5</c:f>
              <c:numCache>
                <c:formatCode>0.0</c:formatCode>
                <c:ptCount val="16"/>
                <c:pt idx="0">
                  <c:v>0.8</c:v>
                </c:pt>
                <c:pt idx="1">
                  <c:v>0.6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  <c:pt idx="5">
                  <c:v>0.3</c:v>
                </c:pt>
                <c:pt idx="6">
                  <c:v>0.3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0.3</c:v>
                </c:pt>
                <c:pt idx="12">
                  <c:v>0.7</c:v>
                </c:pt>
                <c:pt idx="13">
                  <c:v>1.2</c:v>
                </c:pt>
                <c:pt idx="14">
                  <c:v>2.5</c:v>
                </c:pt>
                <c:pt idx="15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E3-B941-816B-A3847B693333}"/>
            </c:ext>
          </c:extLst>
        </c:ser>
        <c:ser>
          <c:idx val="3"/>
          <c:order val="3"/>
          <c:tx>
            <c:strRef>
              <c:f>'Fig1.6'!$B$6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'Fig1.6'!$C$2:$R$2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'Fig1.6'!$C$6:$R$6</c:f>
              <c:numCache>
                <c:formatCode>0.0</c:formatCode>
                <c:ptCount val="16"/>
                <c:pt idx="0">
                  <c:v>0.9</c:v>
                </c:pt>
                <c:pt idx="1">
                  <c:v>0.7</c:v>
                </c:pt>
                <c:pt idx="2">
                  <c:v>0.7</c:v>
                </c:pt>
                <c:pt idx="3">
                  <c:v>0.6</c:v>
                </c:pt>
                <c:pt idx="4">
                  <c:v>0.4</c:v>
                </c:pt>
                <c:pt idx="5">
                  <c:v>0.4</c:v>
                </c:pt>
                <c:pt idx="6">
                  <c:v>0.3</c:v>
                </c:pt>
                <c:pt idx="7">
                  <c:v>0.4</c:v>
                </c:pt>
                <c:pt idx="8">
                  <c:v>0.5</c:v>
                </c:pt>
                <c:pt idx="9">
                  <c:v>0.3</c:v>
                </c:pt>
                <c:pt idx="10">
                  <c:v>0.3</c:v>
                </c:pt>
                <c:pt idx="11">
                  <c:v>0.4</c:v>
                </c:pt>
                <c:pt idx="12">
                  <c:v>1</c:v>
                </c:pt>
                <c:pt idx="13">
                  <c:v>4.3</c:v>
                </c:pt>
                <c:pt idx="14">
                  <c:v>6.8</c:v>
                </c:pt>
                <c:pt idx="15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9E3-B941-816B-A3847B693333}"/>
            </c:ext>
          </c:extLst>
        </c:ser>
        <c:ser>
          <c:idx val="4"/>
          <c:order val="4"/>
          <c:tx>
            <c:strRef>
              <c:f>'Fig1.6'!$B$7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'Fig1.6'!$C$2:$R$2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'Fig1.6'!$C$7:$R$7</c:f>
              <c:numCache>
                <c:formatCode>0.0</c:formatCode>
                <c:ptCount val="16"/>
                <c:pt idx="0">
                  <c:v>2.7</c:v>
                </c:pt>
                <c:pt idx="1">
                  <c:v>2.2999999999999998</c:v>
                </c:pt>
                <c:pt idx="2">
                  <c:v>1.4</c:v>
                </c:pt>
                <c:pt idx="3">
                  <c:v>1</c:v>
                </c:pt>
                <c:pt idx="4">
                  <c:v>0.8</c:v>
                </c:pt>
                <c:pt idx="5">
                  <c:v>0.7</c:v>
                </c:pt>
                <c:pt idx="6">
                  <c:v>0.5</c:v>
                </c:pt>
                <c:pt idx="7">
                  <c:v>0.5</c:v>
                </c:pt>
                <c:pt idx="8">
                  <c:v>0.5</c:v>
                </c:pt>
                <c:pt idx="9">
                  <c:v>0.4</c:v>
                </c:pt>
                <c:pt idx="10">
                  <c:v>0.4</c:v>
                </c:pt>
                <c:pt idx="11">
                  <c:v>0.5</c:v>
                </c:pt>
                <c:pt idx="12">
                  <c:v>0.8</c:v>
                </c:pt>
                <c:pt idx="13">
                  <c:v>0.7</c:v>
                </c:pt>
                <c:pt idx="14">
                  <c:v>1.5</c:v>
                </c:pt>
                <c:pt idx="15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9E3-B941-816B-A3847B6933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1873552"/>
        <c:axId val="1151847648"/>
      </c:lineChart>
      <c:catAx>
        <c:axId val="1151873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1847648"/>
        <c:crosses val="autoZero"/>
        <c:auto val="1"/>
        <c:lblAlgn val="ctr"/>
        <c:lblOffset val="100"/>
        <c:noMultiLvlLbl val="0"/>
      </c:catAx>
      <c:valAx>
        <c:axId val="1151847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1873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a-acute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cdc.gov/hepatitis/statistics/2020surveillance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1.6 – Part 1 of 2</a:t>
            </a:r>
            <a:br>
              <a:rPr lang="en-US" sz="2000"/>
            </a:br>
            <a:r>
              <a:rPr lang="en-US" sz="2000" b="1"/>
              <a:t>Rates* of reported cases† of hepatitis A virus infection, by race/ethnicity </a:t>
            </a:r>
            <a:br>
              <a:rPr lang="en-US" sz="2000" b="1"/>
            </a:br>
            <a:r>
              <a:rPr lang="en-US" sz="2000" b="1"/>
              <a:t>United States, 2005–2020	</a:t>
            </a:r>
            <a:r>
              <a:rPr lang="en-US" sz="2000" b="0"/>
              <a:t>															</a:t>
            </a:r>
          </a:p>
        </p:txBody>
      </p:sp>
      <p:graphicFrame>
        <p:nvGraphicFramePr>
          <p:cNvPr id="7" name="Chart 6" descr="Rates of reported hepatitis A in the United States by race/ethnicity for 2005-2020. The race/ethnicity classifications are American Indian/Alaska Native, Asian/Pacific Islander, Black non-Hispanic, White non-Hispanic, and Hispanic. In 2020, rates of reported hepatitis A decreased in all racial/ethnicity categories. In 2020, the highest rate was observed among non-Hispanic White persons (3.8 cases per 100,000 population). ">
            <a:extLst>
              <a:ext uri="{FF2B5EF4-FFF2-40B4-BE49-F238E27FC236}">
                <a16:creationId xmlns:a16="http://schemas.microsoft.com/office/drawing/2014/main" id="{941562B0-E9C0-E812-C3B9-B8E1C850B7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405601"/>
              </p:ext>
            </p:extLst>
          </p:nvPr>
        </p:nvGraphicFramePr>
        <p:xfrm>
          <a:off x="535832" y="1363597"/>
          <a:ext cx="11114007" cy="4325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note 1">
            <a:extLst>
              <a:ext uri="{FF2B5EF4-FFF2-40B4-BE49-F238E27FC236}">
                <a16:creationId xmlns:a16="http://schemas.microsoft.com/office/drawing/2014/main" id="{2751959F-993D-E9A0-8A34-17D5837BEB8E}"/>
              </a:ext>
            </a:extLst>
          </p:cNvPr>
          <p:cNvSpPr txBox="1">
            <a:spLocks/>
          </p:cNvSpPr>
          <p:nvPr/>
        </p:nvSpPr>
        <p:spPr>
          <a:xfrm>
            <a:off x="435935" y="6204920"/>
            <a:ext cx="5638800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F6F5EC-7201-47FF-5B1C-786A7371F65B}"/>
              </a:ext>
            </a:extLst>
          </p:cNvPr>
          <p:cNvSpPr txBox="1"/>
          <p:nvPr/>
        </p:nvSpPr>
        <p:spPr>
          <a:xfrm>
            <a:off x="6513813" y="5982521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73563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1.6 – Part 2 of 2</a:t>
            </a:r>
            <a:br>
              <a:rPr lang="en-US" sz="2000"/>
            </a:br>
            <a:r>
              <a:rPr lang="en-US" sz="2000" b="1"/>
              <a:t>Rates* of reported cases† of hepatitis A virus infection, by race/ethnicity </a:t>
            </a:r>
            <a:br>
              <a:rPr lang="en-US" sz="2000" b="1"/>
            </a:br>
            <a:r>
              <a:rPr lang="en-US" sz="2000" b="1"/>
              <a:t>United States, 2005–2020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422647"/>
              </p:ext>
            </p:extLst>
          </p:nvPr>
        </p:nvGraphicFramePr>
        <p:xfrm>
          <a:off x="535833" y="1343931"/>
          <a:ext cx="11120327" cy="231343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88151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333131822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4227953581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1653817542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3257962620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225096262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241978868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620761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Race/ethnicity</a:t>
                      </a: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American Indian/Alaska Native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Asian/Pacific Islander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Black, non-Hispanic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White, non-Hispanic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</a:tbl>
          </a:graphicData>
        </a:graphic>
      </p:graphicFrame>
      <p:sp>
        <p:nvSpPr>
          <p:cNvPr id="11" name="Footnote 1">
            <a:extLst>
              <a:ext uri="{FF2B5EF4-FFF2-40B4-BE49-F238E27FC236}">
                <a16:creationId xmlns:a16="http://schemas.microsoft.com/office/drawing/2014/main" id="{62F6E67B-22EF-BF96-3543-EB3717705C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5935" y="6204920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875C7B-3B3E-7346-1A7D-CA30F8E7076B}"/>
              </a:ext>
            </a:extLst>
          </p:cNvPr>
          <p:cNvSpPr txBox="1"/>
          <p:nvPr/>
        </p:nvSpPr>
        <p:spPr>
          <a:xfrm>
            <a:off x="6513813" y="5982521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19455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365</Words>
  <Application>Microsoft Macintosh PowerPoint</Application>
  <PresentationFormat>Widescreen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1.6 – Part 1 of 2 Rates* of reported cases† of hepatitis A virus infection, by race/ethnicity  United States, 2005–2020                </vt:lpstr>
      <vt:lpstr>Figure 1.6 – Part 2 of 2 Rates* of reported cases† of hepatitis A virus infection, by race/ethnicity 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8</cp:revision>
  <dcterms:created xsi:type="dcterms:W3CDTF">2022-08-02T19:32:21Z</dcterms:created>
  <dcterms:modified xsi:type="dcterms:W3CDTF">2022-10-06T19:07:22Z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