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750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-156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118D11-EA87-41DE-8436-1419850BD769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74925" y="1257300"/>
            <a:ext cx="2622550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3DC6F7-0CBB-49B0-A6AB-B12A302E5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891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number and rates of death with hepatitis C listed as a cause of death among US residents by demographic characteristic, including age group, sex, race/ethnicity, and US Department of Health and Human Services region. Demographic characteristics are listed in the first column. </a:t>
            </a:r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Each year has 2 columns of data; the first column displays the number of reported deaths, and the second column lists the rates of death per 100,000 population with 95% confidence intervals for 2015–2019.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3DC6F7-0CBB-49B0-A6AB-B12A302E57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27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72999" y="1444371"/>
            <a:ext cx="7023100" cy="7493634"/>
          </a:xfrm>
          <a:custGeom>
            <a:avLst/>
            <a:gdLst/>
            <a:ahLst/>
            <a:cxnLst/>
            <a:rect l="l" t="t" r="r" b="b"/>
            <a:pathLst>
              <a:path w="7023100" h="7493634">
                <a:moveTo>
                  <a:pt x="0" y="0"/>
                </a:moveTo>
                <a:lnTo>
                  <a:pt x="7022592" y="0"/>
                </a:lnTo>
                <a:lnTo>
                  <a:pt x="7022592" y="7493508"/>
                </a:lnTo>
                <a:lnTo>
                  <a:pt x="0" y="7493508"/>
                </a:lnTo>
                <a:lnTo>
                  <a:pt x="0" y="0"/>
                </a:lnTo>
                <a:close/>
              </a:path>
            </a:pathLst>
          </a:custGeom>
          <a:solidFill>
            <a:srgbClr val="231F20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onder.cdc.gov/mcd-icd10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png"/><Relationship Id="rId5" Type="http://schemas.openxmlformats.org/officeDocument/2006/relationships/hyperlink" Target="https://www.hhs.gov/about/agencies/iea/regional-offices/index.html" TargetMode="External"/><Relationship Id="rId4" Type="http://schemas.openxmlformats.org/officeDocument/2006/relationships/hyperlink" Target="https://wonder.cdc.gov/wonder/help/mcd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8422766"/>
              </p:ext>
            </p:extLst>
          </p:nvPr>
        </p:nvGraphicFramePr>
        <p:xfrm>
          <a:off x="457200" y="1527810"/>
          <a:ext cx="6851645" cy="7326869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{2D5ABB26-0587-4C30-8999-92F81FD0307C}</a:tableStyleId>
              </a:tblPr>
              <a:tblGrid>
                <a:gridCol w="1234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35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03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35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42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1782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048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2163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01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64339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233679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50" b="1" spc="2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Characteristics</a:t>
                      </a:r>
                      <a:endParaRPr sz="75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3175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750" b="1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2015</a:t>
                      </a:r>
                      <a:endParaRPr sz="75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750" b="1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2016</a:t>
                      </a:r>
                      <a:endParaRPr sz="75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750" b="1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2017</a:t>
                      </a:r>
                      <a:endParaRPr sz="75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750" b="1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2018</a:t>
                      </a:r>
                      <a:endParaRPr sz="75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750" b="1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2019</a:t>
                      </a:r>
                      <a:endParaRPr sz="75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0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750" b="1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No.</a:t>
                      </a:r>
                      <a:endParaRPr sz="75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9271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58750" marR="154940" indent="63500">
                        <a:lnSpc>
                          <a:spcPts val="800"/>
                        </a:lnSpc>
                        <a:spcBef>
                          <a:spcPts val="440"/>
                        </a:spcBef>
                      </a:pPr>
                      <a:r>
                        <a:rPr sz="750" b="1" spc="-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Rate*  </a:t>
                      </a:r>
                      <a:r>
                        <a:rPr sz="75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(95%</a:t>
                      </a:r>
                      <a:r>
                        <a:rPr sz="750" b="1" spc="-9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 </a:t>
                      </a:r>
                      <a:r>
                        <a:rPr sz="750" b="1" spc="-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CI)</a:t>
                      </a:r>
                      <a:endParaRPr sz="75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5588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750" b="1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No.</a:t>
                      </a:r>
                      <a:endParaRPr sz="75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9271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58750" marR="154940" indent="63500">
                        <a:lnSpc>
                          <a:spcPts val="800"/>
                        </a:lnSpc>
                        <a:spcBef>
                          <a:spcPts val="440"/>
                        </a:spcBef>
                      </a:pPr>
                      <a:r>
                        <a:rPr sz="750" b="1" spc="-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Rate*  </a:t>
                      </a:r>
                      <a:r>
                        <a:rPr sz="75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(95%</a:t>
                      </a:r>
                      <a:r>
                        <a:rPr sz="750" b="1" spc="-9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 </a:t>
                      </a:r>
                      <a:r>
                        <a:rPr sz="750" b="1" spc="-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CI)</a:t>
                      </a:r>
                      <a:endParaRPr sz="75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5588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750" b="1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No.</a:t>
                      </a:r>
                      <a:endParaRPr sz="75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9271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59385" marR="155575" indent="63500">
                        <a:lnSpc>
                          <a:spcPts val="800"/>
                        </a:lnSpc>
                        <a:spcBef>
                          <a:spcPts val="440"/>
                        </a:spcBef>
                      </a:pPr>
                      <a:r>
                        <a:rPr sz="750" b="1" spc="-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Rate*  </a:t>
                      </a:r>
                      <a:r>
                        <a:rPr sz="75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(95%</a:t>
                      </a:r>
                      <a:r>
                        <a:rPr sz="750" b="1" spc="-9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 </a:t>
                      </a:r>
                      <a:r>
                        <a:rPr sz="750" b="1" spc="-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CI)</a:t>
                      </a:r>
                      <a:endParaRPr sz="75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5588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32080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750" b="1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No.</a:t>
                      </a:r>
                      <a:endParaRPr sz="75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9271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60020" marR="155575" indent="63500">
                        <a:lnSpc>
                          <a:spcPts val="800"/>
                        </a:lnSpc>
                        <a:spcBef>
                          <a:spcPts val="440"/>
                        </a:spcBef>
                      </a:pPr>
                      <a:r>
                        <a:rPr sz="750" b="1" spc="-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Rate*  </a:t>
                      </a:r>
                      <a:r>
                        <a:rPr sz="75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(95%</a:t>
                      </a:r>
                      <a:r>
                        <a:rPr sz="750" b="1" spc="-9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 </a:t>
                      </a:r>
                      <a:r>
                        <a:rPr sz="750" b="1" spc="-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CI)</a:t>
                      </a:r>
                      <a:endParaRPr sz="75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5588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R="122555" algn="r">
                        <a:lnSpc>
                          <a:spcPct val="100000"/>
                        </a:lnSpc>
                        <a:spcBef>
                          <a:spcPts val="730"/>
                        </a:spcBef>
                      </a:pPr>
                      <a:r>
                        <a:rPr sz="750" b="1" spc="-2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N</a:t>
                      </a:r>
                      <a:r>
                        <a:rPr sz="750" b="1" spc="-1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o</a:t>
                      </a:r>
                      <a:r>
                        <a:rPr sz="750" b="1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.</a:t>
                      </a:r>
                      <a:endParaRPr sz="75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9271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161925" marR="149860" indent="63500">
                        <a:lnSpc>
                          <a:spcPts val="800"/>
                        </a:lnSpc>
                        <a:spcBef>
                          <a:spcPts val="440"/>
                        </a:spcBef>
                      </a:pPr>
                      <a:r>
                        <a:rPr sz="750" b="1" spc="-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Rate*  </a:t>
                      </a:r>
                      <a:r>
                        <a:rPr sz="750" b="1" spc="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(95%</a:t>
                      </a:r>
                      <a:r>
                        <a:rPr sz="750" b="1" spc="-9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 </a:t>
                      </a:r>
                      <a:r>
                        <a:rPr sz="750" b="1" spc="-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CI)</a:t>
                      </a:r>
                      <a:endParaRPr sz="75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55880" marB="0">
                    <a:lnL w="9525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005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1338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755"/>
                        </a:spcBef>
                      </a:pPr>
                      <a:r>
                        <a:rPr sz="700" b="1" spc="15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Total</a:t>
                      </a:r>
                      <a:endParaRPr sz="7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9588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41910" algn="r"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r>
                        <a:rPr sz="700" b="1" spc="15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19,566</a:t>
                      </a:r>
                      <a:endParaRPr sz="7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9207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32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4.91</a:t>
                      </a:r>
                      <a:endParaRPr sz="700">
                        <a:latin typeface="Bw Glenn Sans ExtraBold"/>
                        <a:cs typeface="Bw Glenn Sans ExtraBold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(4.84-4.98)</a:t>
                      </a:r>
                      <a:endParaRPr sz="7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127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18,093</a:t>
                      </a:r>
                      <a:endParaRPr sz="7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9207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32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4.42</a:t>
                      </a:r>
                      <a:endParaRPr sz="700">
                        <a:latin typeface="Bw Glenn Sans ExtraBold"/>
                        <a:cs typeface="Bw Glenn Sans ExtraBold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(4.36-4.49)</a:t>
                      </a:r>
                      <a:endParaRPr sz="7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127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17,253</a:t>
                      </a:r>
                      <a:endParaRPr sz="7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9207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32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4.13</a:t>
                      </a:r>
                      <a:endParaRPr sz="700">
                        <a:latin typeface="Bw Glenn Sans ExtraBold"/>
                        <a:cs typeface="Bw Glenn Sans ExtraBold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(4.07-4.20)</a:t>
                      </a:r>
                      <a:endParaRPr sz="7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127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6515" algn="r"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15,713</a:t>
                      </a:r>
                      <a:endParaRPr sz="7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9207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32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3.72</a:t>
                      </a:r>
                      <a:endParaRPr sz="700">
                        <a:latin typeface="Bw Glenn Sans ExtraBold"/>
                        <a:cs typeface="Bw Glenn Sans ExtraBold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(3.66-3.78)</a:t>
                      </a:r>
                      <a:endParaRPr sz="7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127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14,242</a:t>
                      </a:r>
                      <a:endParaRPr sz="7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9207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819"/>
                        </a:lnSpc>
                        <a:spcBef>
                          <a:spcPts val="32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3.33</a:t>
                      </a:r>
                      <a:endParaRPr sz="700">
                        <a:latin typeface="Bw Glenn Sans ExtraBold"/>
                        <a:cs typeface="Bw Glenn Sans ExtraBold"/>
                      </a:endParaRPr>
                    </a:p>
                    <a:p>
                      <a:pPr marL="2540" algn="ctr">
                        <a:lnSpc>
                          <a:spcPts val="819"/>
                        </a:lnSpc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ExtraBold"/>
                          <a:cs typeface="Bw Glenn Sans ExtraBold"/>
                        </a:rPr>
                        <a:t>(3.28–3.39)</a:t>
                      </a:r>
                      <a:endParaRPr sz="7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4127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450">
                <a:tc gridSpan="11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750" b="1" spc="2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Age</a:t>
                      </a:r>
                      <a:r>
                        <a:rPr sz="750" b="1" spc="4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 </a:t>
                      </a:r>
                      <a:r>
                        <a:rPr sz="750" b="1" spc="1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(years)</a:t>
                      </a:r>
                      <a:endParaRPr sz="75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29209" marB="0"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031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3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0–34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196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0.13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(0.11-0.15)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164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0.11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(0.09-0.13)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180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0.12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(0.10-0.14)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212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0.14</a:t>
                      </a:r>
                      <a:endParaRPr sz="700" dirty="0">
                        <a:latin typeface="Bw Glenn Sans Medium"/>
                        <a:cs typeface="Bw Glenn Sans Medium"/>
                      </a:endParaRPr>
                    </a:p>
                    <a:p>
                      <a:pPr marL="14604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(0.12-0.16)</a:t>
                      </a:r>
                      <a:endParaRPr sz="700" dirty="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23825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170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0.11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2540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(0.10–0.13)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7810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700" b="1" spc="3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35–44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620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3144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592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620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20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1.46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(1.34-1.58)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540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532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620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20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1.31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(1.20-1.43)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540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507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620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20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1.24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(1.13-1.35)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540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499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620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20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1.21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(1.10-1.31)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540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23189" algn="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472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620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819"/>
                        </a:lnSpc>
                        <a:spcBef>
                          <a:spcPts val="20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1.13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2540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(1.03–1.24)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540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3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45–54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3,659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8.47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(8.20-8.75)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3,026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7.07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(6.82-7.32)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2,556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6.03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(5.80-6.27)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85090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2,040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4.90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15240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(4.69-5.11)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86360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1,676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4.10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3175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(3.90–4.30)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6031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3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55–64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9,678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23.68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(23.20-24.15)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9,011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21.73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(21.28-22.18)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8,275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19.70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(19.28-20.13)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7,297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17.26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(16.87-17.66)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86360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6,304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14.85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3175" algn="ctr">
                        <a:lnSpc>
                          <a:spcPts val="819"/>
                        </a:lnSpc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(14.48–15.22)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6031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3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65–74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4,009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14.55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(14.10-15.00)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4,071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14.22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(13.78-14.66)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4,397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14.81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(14.38-15.25)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4,429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5875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14.52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(14.10-14.95)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86360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4,499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14.29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3175" algn="ctr">
                        <a:lnSpc>
                          <a:spcPts val="819"/>
                        </a:lnSpc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(13.87–14.71)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3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≥75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1,431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7.08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(6.71-7.45)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1,288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6.25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(5.91-6.59)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1,329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6.28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(5.94-6.61)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1,235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5.63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(5.32-5.94)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86360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1,117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4.95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1905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(4.66–5.24)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1449">
                <a:tc gridSpan="11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750" b="1" spc="2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Sex</a:t>
                      </a:r>
                      <a:endParaRPr sz="75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29209" marB="0"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3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Male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14,043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7.27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(7.15-7.40)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12,815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6.48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(6.36-6.59)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12,287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6.12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(6.01-6.23)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8419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11,242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5.53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(5.42-5.63)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10,229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4.96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2540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(4.86–5.05)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6031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3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Female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5,523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2.71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(2.63-2.78)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5,278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2.54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(2.47-2.61)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4,966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2.32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(2.26-2.39)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85090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4,471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2.09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15240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(2.02-2.15)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86995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4,013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1.83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3175" algn="ctr">
                        <a:lnSpc>
                          <a:spcPts val="819"/>
                        </a:lnSpc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(1.77–1.89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1450">
                <a:tc gridSpan="11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750" b="1" spc="2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Race/ethnicity</a:t>
                      </a:r>
                      <a:endParaRPr sz="75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29209" marB="0"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6031">
                <a:tc>
                  <a:txBody>
                    <a:bodyPr/>
                    <a:lstStyle/>
                    <a:p>
                      <a:pPr marL="57150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2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White,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57150">
                        <a:lnSpc>
                          <a:spcPts val="819"/>
                        </a:lnSpc>
                      </a:pPr>
                      <a:r>
                        <a:rPr sz="700" b="1" spc="3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non-Hispanic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59690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12,329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4.35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(4.27-4.43)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11,389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3.95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(3.88-4.03)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10,781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3.70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(3.63-3.78)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85090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9,858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3.35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(3.28-3.42)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86995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9,056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3.08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2540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(3.01–3.14)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57150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2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Black,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57150">
                        <a:lnSpc>
                          <a:spcPts val="819"/>
                        </a:lnSpc>
                      </a:pPr>
                      <a:r>
                        <a:rPr sz="700" b="1" spc="3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non-Hispanic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3,602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8.13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(7.86-8.40)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3,360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7.42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(7.16-7.68)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3,262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7.03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(6.79-7.28)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85090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2,978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6.31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14604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(6.08-6.54)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86995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2,646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5.44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2540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(5.23–5.65)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58317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700" b="1" spc="2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Hispanic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620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2,737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620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20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6.48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(6.23-6.74)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540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2,510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620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20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5.76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(5.53-6.00)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540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2,399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620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20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5.29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(5.08-5.51)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540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85090" algn="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2,190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620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20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4.64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(4.44-4.84)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540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86995" algn="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1,865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620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819"/>
                        </a:lnSpc>
                        <a:spcBef>
                          <a:spcPts val="20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3.84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2540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(3.66–4.02)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540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56031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Asian/Pacific</a:t>
                      </a:r>
                      <a:r>
                        <a:rPr sz="7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700" b="1" spc="2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Islander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3144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415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2.32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(2.09-2.55)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384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2.03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(1.82-2.24)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368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1.86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(1.67-2.05)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300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1.43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15240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(1.27-1.60)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23189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308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1.43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3175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(1.27–1.59)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57150" marR="429895">
                        <a:lnSpc>
                          <a:spcPts val="800"/>
                        </a:lnSpc>
                        <a:spcBef>
                          <a:spcPts val="250"/>
                        </a:spcBef>
                      </a:pPr>
                      <a:r>
                        <a:rPr sz="7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American</a:t>
                      </a:r>
                      <a:r>
                        <a:rPr sz="700" b="1" spc="-5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7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Indian/  Alaska</a:t>
                      </a: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7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Native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3175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144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324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11.45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(10.18-12.73)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285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9.80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(8.63-10.97)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299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10.24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(9.04-11.44)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264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9.05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(7.93-10.17)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23189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259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8.63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3175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(7.55–9.72)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1450">
                <a:tc gridSpan="11"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750" b="1" spc="3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HHS </a:t>
                      </a:r>
                      <a:r>
                        <a:rPr sz="750" b="1" spc="2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Region: Regional</a:t>
                      </a:r>
                      <a:r>
                        <a:rPr sz="750" b="1" spc="7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 </a:t>
                      </a:r>
                      <a:r>
                        <a:rPr sz="750" b="1" spc="2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Office</a:t>
                      </a:r>
                      <a:r>
                        <a:rPr sz="675" b="1" spc="37" baseline="30864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¶</a:t>
                      </a:r>
                      <a:endParaRPr sz="675" baseline="30864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29209" marB="0">
                    <a:solidFill>
                      <a:srgbClr val="005E6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56031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1:</a:t>
                      </a:r>
                      <a:r>
                        <a:rPr sz="7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700" b="1" spc="3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Boston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732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3.78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(3.50-4.07)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616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3.10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(2.85-3.35)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602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2.97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(2.72-3.21)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519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2.56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(2.33-2.79)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23825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448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2.15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1905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(1.94–2.36)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2: </a:t>
                      </a:r>
                      <a:r>
                        <a:rPr sz="700" b="1" spc="2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New</a:t>
                      </a:r>
                      <a:r>
                        <a:rPr sz="7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York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1,379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3.78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(3.58-3.98)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1,167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3.12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(2.94-3.30)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1,043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2.76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(2.59-2.93)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3017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924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2.48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14604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(2.31-2.64)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23825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780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2.06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2540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(1.91–2.21)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3:</a:t>
                      </a:r>
                      <a:r>
                        <a:rPr sz="7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700" b="1" spc="2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Philadelphia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1,675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4.17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(3.96-4.37)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1,478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3.68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(3.48-3.87)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1,441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3.53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(3.35-3.72)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85090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1,253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3.04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14604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(2.87-3.22)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86995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1,185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2.85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2540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(2.68–3.02)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56031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4: </a:t>
                      </a:r>
                      <a:r>
                        <a:rPr sz="700" b="1" spc="2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Atlanta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3,703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4.53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(4.38-4.68)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3,500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4.18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(4.03-4.32)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3,450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4.03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(3.89-4.16)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85090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3,160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3.60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15240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(3.47-3.72)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86995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2,996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3.36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3175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(3.24–3.49)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5:</a:t>
                      </a:r>
                      <a:r>
                        <a:rPr sz="7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700" b="1" spc="2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Chicago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2,182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3.24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(3.11-3.38)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2,064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3.01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15240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(2.88-3.15)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1,846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2.63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(2.51-2.75)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85090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1,762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2.52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15240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(2.40-2.64)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86360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1,611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2860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2.27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3175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(2.15–2.38)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56032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6:</a:t>
                      </a:r>
                      <a:r>
                        <a:rPr sz="7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700" b="1" spc="2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Dallas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556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3,280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556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7.08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(6.83-7.33)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3,194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556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6.69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(6.45-6.92)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3,169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556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6.54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15240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(6.31-6.77)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2,907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556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5240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5.85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15240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(5.64-6.07)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86360" algn="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2,562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556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2860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5.06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3175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(4.86–5.25)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256031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7: </a:t>
                      </a:r>
                      <a:r>
                        <a:rPr sz="700" b="1" spc="2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Kansas</a:t>
                      </a:r>
                      <a:r>
                        <a:rPr sz="700" b="1" spc="5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700" b="1" spc="2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City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556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1445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623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556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3.58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15240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(3.29-3.87)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76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593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556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3.31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(3.04-3.59)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76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589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556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3.24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(2.97-3.51)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76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544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556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3.04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15240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(2.78-3.30)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76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23189" algn="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496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556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819"/>
                        </a:lnSpc>
                        <a:spcBef>
                          <a:spcPts val="19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2.67</a:t>
                      </a:r>
                      <a:endParaRPr sz="700" dirty="0">
                        <a:latin typeface="Bw Glenn Sans Medium"/>
                        <a:cs typeface="Bw Glenn Sans Medium"/>
                      </a:endParaRPr>
                    </a:p>
                    <a:p>
                      <a:pPr marL="3175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(2.43–2.92)</a:t>
                      </a:r>
                      <a:endParaRPr sz="700" dirty="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76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56031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8:</a:t>
                      </a:r>
                      <a:r>
                        <a:rPr sz="7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700" b="1" spc="2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Denver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556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31445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634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556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4.67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(4.30-5.04)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76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640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556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4.69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(4.32-5.06)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76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615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556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4.38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(4.02-4.73)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76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30810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636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556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4.45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15875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(4.09-4.80)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76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23189" algn="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600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556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ts val="819"/>
                        </a:lnSpc>
                        <a:spcBef>
                          <a:spcPts val="19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4.10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3175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(3.77–4.44)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76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256031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9: </a:t>
                      </a:r>
                      <a:r>
                        <a:rPr sz="7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San</a:t>
                      </a: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7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Francisco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556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4,053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556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6.84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(6.63-7.05)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76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3,668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556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6.08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(5.88-6.28)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76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3,330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556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5.37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(5.19-5.56)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76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84455" algn="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2,928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556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4.63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15875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(4.46-4.80)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765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86360" algn="r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2,564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556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ts val="819"/>
                        </a:lnSpc>
                        <a:spcBef>
                          <a:spcPts val="195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4.00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3810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(3.84–4.15)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765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256031"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10:</a:t>
                      </a:r>
                      <a:r>
                        <a:rPr sz="7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700" b="1" spc="2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Seattle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1,305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7.49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(7.08-7.91)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1,173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6.56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(6.17-6.94)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1,168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6.38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(6.01-6.76)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85090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1,080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4604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5.79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  <a:p>
                      <a:pPr marL="14604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(5.43-6.14)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86995" algn="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700" b="1" spc="-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1,000</a:t>
                      </a:r>
                      <a:endParaRPr sz="7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493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9525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2225" algn="ctr">
                        <a:lnSpc>
                          <a:spcPts val="819"/>
                        </a:lnSpc>
                        <a:spcBef>
                          <a:spcPts val="190"/>
                        </a:spcBef>
                      </a:pPr>
                      <a:r>
                        <a:rPr sz="700" b="1" spc="-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5.27</a:t>
                      </a:r>
                      <a:endParaRPr sz="700" dirty="0">
                        <a:latin typeface="Bw Glenn Sans Medium"/>
                        <a:cs typeface="Bw Glenn Sans Medium"/>
                      </a:endParaRPr>
                    </a:p>
                    <a:p>
                      <a:pPr marL="2540" algn="ctr">
                        <a:lnSpc>
                          <a:spcPts val="819"/>
                        </a:lnSpc>
                      </a:pPr>
                      <a:r>
                        <a:rPr sz="700" b="1" spc="-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(4.94–5.61)</a:t>
                      </a:r>
                      <a:endParaRPr sz="700" dirty="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24130" marB="0">
                    <a:lnL w="9525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444500" y="8921750"/>
            <a:ext cx="2371725" cy="109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Source: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CDC,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National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Center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for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Health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Statistics,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Multiple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Cause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5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Death</a:t>
            </a:r>
            <a:endParaRPr sz="550" dirty="0">
              <a:latin typeface="Lucida Sans"/>
              <a:cs typeface="Lucida San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500" y="9005571"/>
            <a:ext cx="2505710" cy="1003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6100"/>
              </a:lnSpc>
              <a:spcBef>
                <a:spcPts val="100"/>
              </a:spcBef>
            </a:pP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1999–2019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on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CDC</a:t>
            </a:r>
            <a:r>
              <a:rPr sz="5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10" dirty="0">
                <a:solidFill>
                  <a:srgbClr val="231F20"/>
                </a:solidFill>
                <a:latin typeface="Lucida Sans"/>
                <a:cs typeface="Lucida Sans"/>
              </a:rPr>
              <a:t>WONDER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Online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Database.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Data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are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from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2015–2019 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Multiple Cause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of Death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files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and are based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on information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from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all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death  certificates</a:t>
            </a:r>
            <a:r>
              <a:rPr sz="5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filed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in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5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vital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records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offices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50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states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District</a:t>
            </a:r>
            <a:endParaRPr sz="550" dirty="0">
              <a:latin typeface="Lucida Sans"/>
              <a:cs typeface="Lucida Sans"/>
            </a:endParaRPr>
          </a:p>
          <a:p>
            <a:pPr marL="12700" marR="54610">
              <a:lnSpc>
                <a:spcPct val="106100"/>
              </a:lnSpc>
            </a:pP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of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Columbia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through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the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Vital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Statistics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Cooperative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Program.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Deaths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of 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nonresidents 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(e.g.,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nonresident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aliens,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nationals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living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abroad, residents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of  </a:t>
            </a:r>
            <a:r>
              <a:rPr sz="550" spc="-5" dirty="0">
                <a:solidFill>
                  <a:srgbClr val="231F20"/>
                </a:solidFill>
                <a:latin typeface="Lucida Sans"/>
                <a:cs typeface="Lucida Sans"/>
              </a:rPr>
              <a:t>Puerto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Rico, Guam,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the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Virgin Islands,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and other </a:t>
            </a:r>
            <a:r>
              <a:rPr sz="550" spc="15" dirty="0">
                <a:solidFill>
                  <a:srgbClr val="231F20"/>
                </a:solidFill>
                <a:latin typeface="Lucida Sans"/>
                <a:cs typeface="Lucida Sans"/>
              </a:rPr>
              <a:t>US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territories) and fetal  deaths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are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excluded.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Numbers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are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slightly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lower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than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previously</a:t>
            </a:r>
            <a:r>
              <a:rPr sz="5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reported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for  2015–2016 because of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NCHS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standards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that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restrict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displayed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data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to </a:t>
            </a:r>
            <a:r>
              <a:rPr sz="550" spc="15" dirty="0">
                <a:solidFill>
                  <a:srgbClr val="231F20"/>
                </a:solidFill>
                <a:latin typeface="Lucida Sans"/>
                <a:cs typeface="Lucida Sans"/>
              </a:rPr>
              <a:t>US 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residents.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Accessed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at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u="sng" spc="-25" dirty="0">
                <a:solidFill>
                  <a:srgbClr val="205E9E"/>
                </a:solidFill>
                <a:uFill>
                  <a:solidFill>
                    <a:srgbClr val="205E9E"/>
                  </a:solidFill>
                </a:uFill>
                <a:latin typeface="Lucida Sans"/>
                <a:cs typeface="Lucida Sans"/>
                <a:hlinkClick r:id="rId3"/>
              </a:rPr>
              <a:t>http://wonder.cdc.gov/mcd-icd10.htm</a:t>
            </a:r>
            <a:r>
              <a:rPr sz="550" spc="-25" dirty="0">
                <a:solidFill>
                  <a:srgbClr val="205E9E"/>
                </a:solidFill>
                <a:latin typeface="Lucida Sans"/>
                <a:cs typeface="Lucida Sans"/>
                <a:hlinkClick r:id="rId3"/>
              </a:rPr>
              <a:t>l</a:t>
            </a:r>
            <a:r>
              <a:rPr sz="550" spc="-35" dirty="0">
                <a:solidFill>
                  <a:srgbClr val="205E9E"/>
                </a:solidFill>
                <a:latin typeface="Lucida Sans"/>
                <a:cs typeface="Lucida Sans"/>
                <a:hlinkClick r:id="rId3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on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5" dirty="0">
                <a:solidFill>
                  <a:srgbClr val="231F20"/>
                </a:solidFill>
                <a:latin typeface="Lucida Sans"/>
                <a:cs typeface="Lucida Sans"/>
              </a:rPr>
              <a:t>January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11,  2021. 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CDC </a:t>
            </a:r>
            <a:r>
              <a:rPr sz="550" spc="10" dirty="0">
                <a:solidFill>
                  <a:srgbClr val="231F20"/>
                </a:solidFill>
                <a:latin typeface="Lucida Sans"/>
                <a:cs typeface="Lucida Sans"/>
              </a:rPr>
              <a:t>WONDER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data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set documentation and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technical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methods can be 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accessed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at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u="sng" spc="-30" dirty="0">
                <a:solidFill>
                  <a:srgbClr val="205E9E"/>
                </a:solidFill>
                <a:uFill>
                  <a:solidFill>
                    <a:srgbClr val="205E9E"/>
                  </a:solidFill>
                </a:uFill>
                <a:latin typeface="Lucida Sans"/>
                <a:cs typeface="Lucida Sans"/>
                <a:hlinkClick r:id="rId4"/>
              </a:rPr>
              <a:t>https://wonder.cdc.gov/wonder/help/mcd.htm</a:t>
            </a:r>
            <a:r>
              <a:rPr sz="550" spc="-30" dirty="0">
                <a:solidFill>
                  <a:srgbClr val="205E9E"/>
                </a:solidFill>
                <a:latin typeface="Lucida Sans"/>
                <a:cs typeface="Lucida Sans"/>
                <a:hlinkClick r:id="rId4"/>
              </a:rPr>
              <a:t>l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.</a:t>
            </a:r>
            <a:endParaRPr sz="550" dirty="0">
              <a:latin typeface="Lucida Sans"/>
              <a:cs typeface="Lucida San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73400" y="8915400"/>
            <a:ext cx="4151629" cy="109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*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5" dirty="0">
                <a:solidFill>
                  <a:srgbClr val="231F20"/>
                </a:solidFill>
                <a:latin typeface="Lucida Sans"/>
                <a:cs typeface="Lucida Sans"/>
              </a:rPr>
              <a:t>Rates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for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race/ethnicity,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sex,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dirty="0">
                <a:solidFill>
                  <a:srgbClr val="231F20"/>
                </a:solidFill>
                <a:latin typeface="Lucida Sans"/>
                <a:cs typeface="Lucida Sans"/>
              </a:rPr>
              <a:t>HHS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region,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overall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total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are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age-adjusted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per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100,000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15" dirty="0">
                <a:solidFill>
                  <a:srgbClr val="231F20"/>
                </a:solidFill>
                <a:latin typeface="Lucida Sans"/>
                <a:cs typeface="Lucida Sans"/>
              </a:rPr>
              <a:t>US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standard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population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during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2000</a:t>
            </a:r>
            <a:endParaRPr sz="550">
              <a:latin typeface="Lucida Sans"/>
              <a:cs typeface="Lucida San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73382" y="8999221"/>
            <a:ext cx="4229100" cy="90805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by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using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5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following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age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group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distribution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(in</a:t>
            </a:r>
            <a:r>
              <a:rPr sz="5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years):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&lt;1,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5" dirty="0">
                <a:solidFill>
                  <a:srgbClr val="231F20"/>
                </a:solidFill>
                <a:latin typeface="Lucida Sans"/>
                <a:cs typeface="Lucida Sans"/>
              </a:rPr>
              <a:t>1–4,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5–14,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15–24,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25–34,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35–44,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45–54,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55–64,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65–74,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75–84,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endParaRPr sz="550">
              <a:latin typeface="Lucida Sans"/>
              <a:cs typeface="Lucida Sans"/>
            </a:endParaRPr>
          </a:p>
          <a:p>
            <a:pPr marL="12700" marR="57785">
              <a:lnSpc>
                <a:spcPct val="106100"/>
              </a:lnSpc>
            </a:pP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≥85.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Missing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data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are not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included. </a:t>
            </a:r>
            <a:r>
              <a:rPr sz="550" spc="-5" dirty="0">
                <a:solidFill>
                  <a:srgbClr val="231F20"/>
                </a:solidFill>
                <a:latin typeface="Lucida Sans"/>
                <a:cs typeface="Lucida Sans"/>
              </a:rPr>
              <a:t>For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age-adjusted death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rates,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the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age-specific death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rate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is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rounded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to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1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decimal place before  proceeding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to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next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step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in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calculation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age-adjusted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death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rates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for</a:t>
            </a:r>
            <a:r>
              <a:rPr sz="5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NCHS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Multiple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Cause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5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Death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on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CDC </a:t>
            </a:r>
            <a:r>
              <a:rPr sz="550" dirty="0">
                <a:solidFill>
                  <a:srgbClr val="231F20"/>
                </a:solidFill>
                <a:latin typeface="Lucida Sans"/>
                <a:cs typeface="Lucida Sans"/>
              </a:rPr>
              <a:t>WONDER.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This 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rounding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step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might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affect</a:t>
            </a:r>
            <a:r>
              <a:rPr sz="5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precision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rates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calculated</a:t>
            </a:r>
            <a:r>
              <a:rPr sz="5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for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small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numbers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deaths.</a:t>
            </a:r>
            <a:endParaRPr sz="550">
              <a:latin typeface="Lucida Sans"/>
              <a:cs typeface="Lucida Sans"/>
            </a:endParaRPr>
          </a:p>
          <a:p>
            <a:pPr marL="12700" marR="43180">
              <a:lnSpc>
                <a:spcPct val="106000"/>
              </a:lnSpc>
              <a:spcBef>
                <a:spcPts val="215"/>
              </a:spcBef>
            </a:pPr>
            <a:r>
              <a:rPr sz="550" spc="-130" dirty="0">
                <a:solidFill>
                  <a:srgbClr val="231F20"/>
                </a:solidFill>
                <a:latin typeface="Lucida Sans"/>
                <a:cs typeface="Lucida Sans"/>
              </a:rPr>
              <a:t>†</a:t>
            </a:r>
            <a:r>
              <a:rPr sz="550" spc="-1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Cause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5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death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is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defined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as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1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550" spc="-5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multiple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causes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death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is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based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on</a:t>
            </a:r>
            <a:r>
              <a:rPr sz="5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International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Classification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550" spc="-4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Diseases,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10</a:t>
            </a:r>
            <a:r>
              <a:rPr sz="450" spc="-15" baseline="37037" dirty="0">
                <a:solidFill>
                  <a:srgbClr val="231F20"/>
                </a:solidFill>
                <a:latin typeface="Lucida Sans"/>
                <a:cs typeface="Lucida Sans"/>
              </a:rPr>
              <a:t>th</a:t>
            </a:r>
            <a:r>
              <a:rPr sz="450" spc="67" baseline="37037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Rev. 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(ICD-10)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codes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B17.1,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B18.2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(hepatitis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C).</a:t>
            </a:r>
            <a:endParaRPr sz="550">
              <a:latin typeface="Lucida Sans"/>
              <a:cs typeface="Lucida Sans"/>
            </a:endParaRPr>
          </a:p>
          <a:p>
            <a:pPr marL="12700" marR="5080">
              <a:lnSpc>
                <a:spcPct val="106100"/>
              </a:lnSpc>
              <a:spcBef>
                <a:spcPts val="215"/>
              </a:spcBef>
            </a:pPr>
            <a:r>
              <a:rPr sz="450" spc="7" baseline="37037" dirty="0">
                <a:solidFill>
                  <a:srgbClr val="231F20"/>
                </a:solidFill>
                <a:latin typeface="Lucida Sans"/>
                <a:cs typeface="Lucida Sans"/>
              </a:rPr>
              <a:t>¶§ </a:t>
            </a:r>
            <a:r>
              <a:rPr sz="550" spc="15" dirty="0">
                <a:solidFill>
                  <a:srgbClr val="231F20"/>
                </a:solidFill>
                <a:latin typeface="Lucida Sans"/>
                <a:cs typeface="Lucida Sans"/>
              </a:rPr>
              <a:t>US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Department of Health and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Human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Services (HHS)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regions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were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categorized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according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to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the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grouping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of states and </a:t>
            </a:r>
            <a:r>
              <a:rPr sz="550" spc="15" dirty="0">
                <a:solidFill>
                  <a:srgbClr val="231F20"/>
                </a:solidFill>
                <a:latin typeface="Lucida Sans"/>
                <a:cs typeface="Lucida Sans"/>
              </a:rPr>
              <a:t>US 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territories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assigned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under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each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550" spc="-5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 10 </a:t>
            </a:r>
            <a:r>
              <a:rPr sz="550" dirty="0">
                <a:solidFill>
                  <a:srgbClr val="231F20"/>
                </a:solidFill>
                <a:latin typeface="Lucida Sans"/>
                <a:cs typeface="Lucida Sans"/>
              </a:rPr>
              <a:t>HHS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 regional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offices</a:t>
            </a:r>
            <a:r>
              <a:rPr sz="550" spc="-3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(</a:t>
            </a:r>
            <a:r>
              <a:rPr sz="550" u="sng" spc="-25" dirty="0">
                <a:solidFill>
                  <a:srgbClr val="205E9E"/>
                </a:solidFill>
                <a:uFill>
                  <a:solidFill>
                    <a:srgbClr val="205E9E"/>
                  </a:solidFill>
                </a:uFill>
                <a:latin typeface="Lucida Sans"/>
                <a:cs typeface="Lucida Sans"/>
                <a:hlinkClick r:id="rId5"/>
              </a:rPr>
              <a:t>https://www.hhs.gov/about/agencies/iea/regional-offices/index.htm</a:t>
            </a:r>
            <a:r>
              <a:rPr sz="550" spc="-25" dirty="0">
                <a:solidFill>
                  <a:srgbClr val="205E9E"/>
                </a:solidFill>
                <a:latin typeface="Lucida Sans"/>
                <a:cs typeface="Lucida Sans"/>
                <a:hlinkClick r:id="rId5"/>
              </a:rPr>
              <a:t>l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).</a:t>
            </a:r>
            <a:endParaRPr sz="550">
              <a:latin typeface="Lucida Sans"/>
              <a:cs typeface="Lucida Sans"/>
            </a:endParaRPr>
          </a:p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sz="550" spc="-5" dirty="0">
                <a:solidFill>
                  <a:srgbClr val="231F20"/>
                </a:solidFill>
                <a:latin typeface="Lucida Sans"/>
                <a:cs typeface="Lucida Sans"/>
              </a:rPr>
              <a:t>For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the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purposes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of</a:t>
            </a:r>
            <a:r>
              <a:rPr sz="550" spc="-6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this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report,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regions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with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15" dirty="0">
                <a:solidFill>
                  <a:srgbClr val="231F20"/>
                </a:solidFill>
                <a:latin typeface="Lucida Sans"/>
                <a:cs typeface="Lucida Sans"/>
              </a:rPr>
              <a:t>US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territories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(Regions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2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and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5" dirty="0">
                <a:solidFill>
                  <a:srgbClr val="231F20"/>
                </a:solidFill>
                <a:latin typeface="Lucida Sans"/>
                <a:cs typeface="Lucida Sans"/>
              </a:rPr>
              <a:t>9)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20" dirty="0">
                <a:solidFill>
                  <a:srgbClr val="231F20"/>
                </a:solidFill>
                <a:latin typeface="Lucida Sans"/>
                <a:cs typeface="Lucida Sans"/>
              </a:rPr>
              <a:t>contain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0" dirty="0">
                <a:solidFill>
                  <a:srgbClr val="231F20"/>
                </a:solidFill>
                <a:latin typeface="Lucida Sans"/>
                <a:cs typeface="Lucida Sans"/>
              </a:rPr>
              <a:t>data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from</a:t>
            </a:r>
            <a:r>
              <a:rPr sz="550" spc="-40" dirty="0">
                <a:solidFill>
                  <a:srgbClr val="231F20"/>
                </a:solidFill>
                <a:latin typeface="Lucida Sans"/>
                <a:cs typeface="Lucida Sans"/>
              </a:rPr>
              <a:t> </a:t>
            </a:r>
            <a:r>
              <a:rPr sz="550" spc="-15" dirty="0">
                <a:solidFill>
                  <a:srgbClr val="231F20"/>
                </a:solidFill>
                <a:latin typeface="Lucida Sans"/>
                <a:cs typeface="Lucida Sans"/>
              </a:rPr>
              <a:t>states</a:t>
            </a:r>
            <a:r>
              <a:rPr sz="550" spc="-35" dirty="0">
                <a:solidFill>
                  <a:srgbClr val="231F20"/>
                </a:solidFill>
                <a:latin typeface="Lucida Sans"/>
                <a:cs typeface="Lucida Sans"/>
              </a:rPr>
              <a:t> only.</a:t>
            </a:r>
            <a:endParaRPr sz="550">
              <a:latin typeface="Lucida Sans"/>
              <a:cs typeface="Lucida San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527701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503455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551947" y="507359"/>
            <a:ext cx="0" cy="40640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576191" y="475048"/>
            <a:ext cx="0" cy="73025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402159" y="325601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418396" y="345154"/>
            <a:ext cx="168107" cy="20283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402163" y="325607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44500" y="272592"/>
            <a:ext cx="6859905" cy="12166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5232400">
              <a:lnSpc>
                <a:spcPts val="1230"/>
              </a:lnSpc>
              <a:spcBef>
                <a:spcPts val="130"/>
              </a:spcBef>
            </a:pPr>
            <a:r>
              <a:rPr sz="1000" b="1" spc="40" dirty="0">
                <a:solidFill>
                  <a:srgbClr val="005E6D"/>
                </a:solidFill>
                <a:latin typeface="Bw Glenn Sans Medium"/>
                <a:cs typeface="Bw Glenn Sans Medium"/>
              </a:rPr>
              <a:t>2019 </a:t>
            </a:r>
            <a:r>
              <a:rPr sz="1050" b="1" spc="55" dirty="0">
                <a:solidFill>
                  <a:srgbClr val="8C2689"/>
                </a:solidFill>
                <a:latin typeface="Bw Glenn Sans Bold"/>
                <a:cs typeface="Bw Glenn Sans Bold"/>
              </a:rPr>
              <a:t>VIRAL</a:t>
            </a:r>
            <a:r>
              <a:rPr sz="1050" b="1" spc="125" dirty="0">
                <a:solidFill>
                  <a:srgbClr val="8C2689"/>
                </a:solidFill>
                <a:latin typeface="Bw Glenn Sans Bold"/>
                <a:cs typeface="Bw Glenn Sans Bold"/>
              </a:rPr>
              <a:t> </a:t>
            </a:r>
            <a:r>
              <a:rPr sz="1050" b="1" spc="50" dirty="0">
                <a:solidFill>
                  <a:srgbClr val="8C2689"/>
                </a:solidFill>
                <a:latin typeface="Bw Glenn Sans Bold"/>
                <a:cs typeface="Bw Glenn Sans Bold"/>
              </a:rPr>
              <a:t>HEPATITIS</a:t>
            </a:r>
            <a:endParaRPr sz="1050">
              <a:latin typeface="Bw Glenn Sans Bold"/>
              <a:cs typeface="Bw Glenn Sans Bold"/>
            </a:endParaRPr>
          </a:p>
          <a:p>
            <a:pPr marL="5232400">
              <a:lnSpc>
                <a:spcPts val="1230"/>
              </a:lnSpc>
            </a:pPr>
            <a:r>
              <a:rPr sz="1050" spc="30" dirty="0">
                <a:solidFill>
                  <a:srgbClr val="005E6D"/>
                </a:solidFill>
                <a:latin typeface="Century Gothic"/>
                <a:cs typeface="Century Gothic"/>
              </a:rPr>
              <a:t>SURVEILLANCE</a:t>
            </a:r>
            <a:r>
              <a:rPr sz="1050" spc="70" dirty="0">
                <a:solidFill>
                  <a:srgbClr val="005E6D"/>
                </a:solidFill>
                <a:latin typeface="Century Gothic"/>
                <a:cs typeface="Century Gothic"/>
              </a:rPr>
              <a:t> REPORT</a:t>
            </a:r>
            <a:endParaRPr sz="105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50">
              <a:latin typeface="Times New Roman"/>
              <a:cs typeface="Times New Roman"/>
            </a:endParaRPr>
          </a:p>
          <a:p>
            <a:pPr marL="12700" marR="5080">
              <a:lnSpc>
                <a:spcPct val="107200"/>
              </a:lnSpc>
            </a:pPr>
            <a:r>
              <a:rPr sz="1400" b="1" spc="-20" dirty="0">
                <a:solidFill>
                  <a:srgbClr val="005E6D"/>
                </a:solidFill>
                <a:latin typeface="Bw Glenn Sans ExtraBold"/>
                <a:cs typeface="Bw Glenn Sans ExtraBold"/>
              </a:rPr>
              <a:t>Table </a:t>
            </a:r>
            <a:r>
              <a:rPr sz="1400" b="1" spc="5" dirty="0">
                <a:solidFill>
                  <a:srgbClr val="005E6D"/>
                </a:solidFill>
                <a:latin typeface="Bw Glenn Sans ExtraBold"/>
                <a:cs typeface="Bw Glenn Sans ExtraBold"/>
              </a:rPr>
              <a:t>3.8. </a:t>
            </a:r>
            <a:r>
              <a:rPr sz="1400" b="1" spc="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Number and </a:t>
            </a:r>
            <a:r>
              <a:rPr sz="1400" b="1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rates* of </a:t>
            </a:r>
            <a:r>
              <a:rPr sz="1400" b="1" spc="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deaths with hepatitis </a:t>
            </a:r>
            <a:r>
              <a:rPr sz="1400" b="1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C </a:t>
            </a:r>
            <a:r>
              <a:rPr sz="1400" b="1" spc="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virus infection listed </a:t>
            </a:r>
            <a:r>
              <a:rPr sz="1400" b="1" spc="1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as  </a:t>
            </a:r>
            <a:r>
              <a:rPr sz="1400" b="1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a </a:t>
            </a:r>
            <a:r>
              <a:rPr sz="1400" b="1" spc="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cause </a:t>
            </a:r>
            <a:r>
              <a:rPr sz="1400" b="1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of </a:t>
            </a:r>
            <a:r>
              <a:rPr sz="1400" b="1" spc="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death† among residents, </a:t>
            </a:r>
            <a:r>
              <a:rPr sz="1400" b="1" spc="-1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by </a:t>
            </a:r>
            <a:r>
              <a:rPr sz="1400" b="1" spc="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demographic characteristics </a:t>
            </a:r>
            <a:r>
              <a:rPr sz="1400" b="1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— </a:t>
            </a:r>
            <a:r>
              <a:rPr sz="1400" b="1" spc="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United  States,</a:t>
            </a:r>
            <a:r>
              <a:rPr sz="1400" b="1" spc="2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 </a:t>
            </a:r>
            <a:r>
              <a:rPr sz="1400" b="1" spc="1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2015–2019</a:t>
            </a:r>
            <a:endParaRPr sz="1400">
              <a:latin typeface="Bw Glenn Sans ExtraBold"/>
              <a:cs typeface="Bw Glenn Sans Extra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05E9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1253</Words>
  <Application>Microsoft Office PowerPoint</Application>
  <PresentationFormat>Custom</PresentationFormat>
  <Paragraphs>422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Bw Glenn Sans Bold</vt:lpstr>
      <vt:lpstr>Bw Glenn Sans ExtraBold</vt:lpstr>
      <vt:lpstr>Bw Glenn Sans Medium</vt:lpstr>
      <vt:lpstr>Calibri</vt:lpstr>
      <vt:lpstr>Century Gothic</vt:lpstr>
      <vt:lpstr>Lucida Sans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Table 3.8. Number and rates of deaths with hepatitis C virus infection listed as a cause of death† among residents, by demographic characteristics — United States, 2015–2019</dc:title>
  <dc:subject>Table 3.8. Number and rates of deaths with hepatitis C virus infection listed as a cause of death† among residents, by demographic characteristics — United States, 2015–2019</dc:subject>
  <dc:creator>Division of Viral Hepatitis</dc:creator>
  <cp:lastModifiedBy>Peterson, Paul (CDC/DDID/NCHHSTP/DVH) (CTR)</cp:lastModifiedBy>
  <cp:revision>1</cp:revision>
  <dcterms:created xsi:type="dcterms:W3CDTF">2021-05-19T14:07:00Z</dcterms:created>
  <dcterms:modified xsi:type="dcterms:W3CDTF">2021-05-19T14:08:08Z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2021-05-17T00:00:00Z</vt:filetime>
  </property>
  <property fmtid="{D5CDD505-2E9C-101B-9397-08002B2CF9AE}" pid="3" name="Creator">
    <vt:lpwstr>Adobe InDesign 16.2 (Windows)</vt:lpwstr>
  </property>
  <property fmtid="{D5CDD505-2E9C-101B-9397-08002B2CF9AE}" pid="4" name="LastSaved">
    <vt:filetime>2021-05-19T00:00:00Z</vt:filetime>
  </property>
  <property fmtid="{D5CDD505-2E9C-101B-9397-08002B2CF9AE}" pid="5" name="MSIP_Label_8af03ff0-41c5-4c41-b55e-fabb8fae94be_Enabled">
    <vt:lpwstr>true</vt:lpwstr>
  </property>
  <property fmtid="{D5CDD505-2E9C-101B-9397-08002B2CF9AE}" pid="6" name="MSIP_Label_8af03ff0-41c5-4c41-b55e-fabb8fae94be_SetDate">
    <vt:lpwstr>2021-05-19T14:08:06Z</vt:lpwstr>
  </property>
  <property fmtid="{D5CDD505-2E9C-101B-9397-08002B2CF9AE}" pid="7" name="MSIP_Label_8af03ff0-41c5-4c41-b55e-fabb8fae94be_Method">
    <vt:lpwstr>Privileged</vt:lpwstr>
  </property>
  <property fmtid="{D5CDD505-2E9C-101B-9397-08002B2CF9AE}" pid="8" name="MSIP_Label_8af03ff0-41c5-4c41-b55e-fabb8fae94be_Name">
    <vt:lpwstr>8af03ff0-41c5-4c41-b55e-fabb8fae94be</vt:lpwstr>
  </property>
  <property fmtid="{D5CDD505-2E9C-101B-9397-08002B2CF9AE}" pid="9" name="MSIP_Label_8af03ff0-41c5-4c41-b55e-fabb8fae94be_SiteId">
    <vt:lpwstr>9ce70869-60db-44fd-abe8-d2767077fc8f</vt:lpwstr>
  </property>
  <property fmtid="{D5CDD505-2E9C-101B-9397-08002B2CF9AE}" pid="10" name="MSIP_Label_8af03ff0-41c5-4c41-b55e-fabb8fae94be_ActionId">
    <vt:lpwstr>0b389230-159e-427a-940e-eab9df0d676c</vt:lpwstr>
  </property>
  <property fmtid="{D5CDD505-2E9C-101B-9397-08002B2CF9AE}" pid="11" name="MSIP_Label_8af03ff0-41c5-4c41-b55e-fabb8fae94be_ContentBits">
    <vt:lpwstr>0</vt:lpwstr>
  </property>
</Properties>
</file>