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47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-4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44071-40AD-4A31-B72C-83138592C832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1FCF1-ACFA-4056-8DA8-AD02DFF2E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0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and rates of newly reported cases of chronic hepatitis C, by demographic characteristics. The first column lists the demographic characteristics (age, sex, race/ethnicity, urbanicity, and US Department of Health and Human Services  region).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column provides the number of newly reported chronic hepatitis C cases, and the third column provides rates, expressed as reported cases per 100,000 population, for each demographic category during 2019.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31FCF1-ACFA-4056-8DA8-AD02DFF2E8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74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chroni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hyperlink" Target="https://www.hhs.gov/about/agencies/iea/regional-offices/index.html" TargetMode="External"/><Relationship Id="rId4" Type="http://schemas.openxmlformats.org/officeDocument/2006/relationships/hyperlink" Target="https://www.cdc.gov/nchs/data_access/urban_rural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3356" y="904899"/>
            <a:ext cx="1359535" cy="299847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400" b="1" spc="-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Table</a:t>
            </a:r>
            <a:r>
              <a:rPr sz="1400" b="1" spc="4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3.6.</a:t>
            </a:r>
            <a:endParaRPr sz="1400">
              <a:latin typeface="Bw Glenn Sans ExtraBold"/>
              <a:cs typeface="Bw Glenn Sans ExtraBold"/>
            </a:endParaRPr>
          </a:p>
          <a:p>
            <a:pPr marL="12700" marR="13335">
              <a:lnSpc>
                <a:spcPct val="107200"/>
              </a:lnSpc>
            </a:pP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and 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rates*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newly  reported</a:t>
            </a:r>
            <a:endParaRPr sz="1400">
              <a:latin typeface="Bw Glenn Sans ExtraBold"/>
              <a:cs typeface="Bw Glenn Sans ExtraBold"/>
            </a:endParaRPr>
          </a:p>
          <a:p>
            <a:pPr marL="12700" marR="534035">
              <a:lnSpc>
                <a:spcPct val="107200"/>
              </a:lnSpc>
            </a:pP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cases†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chronic 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hep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titis 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virus</a:t>
            </a:r>
            <a:endParaRPr sz="1400">
              <a:latin typeface="Bw Glenn Sans ExtraBold"/>
              <a:cs typeface="Bw Glenn Sans ExtraBold"/>
            </a:endParaRPr>
          </a:p>
          <a:p>
            <a:pPr marL="12700" marR="168910">
              <a:lnSpc>
                <a:spcPct val="107200"/>
              </a:lnSpc>
            </a:pP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infection,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by 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demog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aphic</a:t>
            </a:r>
            <a:endParaRPr sz="1400">
              <a:latin typeface="Bw Glenn Sans ExtraBold"/>
              <a:cs typeface="Bw Glenn Sans ExtraBold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characteristics</a:t>
            </a:r>
            <a:endParaRPr sz="1400">
              <a:latin typeface="Bw Glenn Sans ExtraBold"/>
              <a:cs typeface="Bw Glenn Sans ExtraBold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</a:t>
            </a:r>
            <a:r>
              <a:rPr sz="1400" b="1" spc="4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</a:t>
            </a:r>
            <a:endParaRPr sz="1400">
              <a:latin typeface="Bw Glenn Sans ExtraBold"/>
              <a:cs typeface="Bw Glenn Sans ExtraBold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States,</a:t>
            </a:r>
            <a:r>
              <a:rPr sz="1400" b="1" spc="4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2019</a:t>
            </a:r>
            <a:endParaRPr sz="1400">
              <a:latin typeface="Bw Glenn Sans ExtraBold"/>
              <a:cs typeface="Bw Glenn Sans ExtraBold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528660"/>
              </p:ext>
            </p:extLst>
          </p:nvPr>
        </p:nvGraphicFramePr>
        <p:xfrm>
          <a:off x="2086864" y="971092"/>
          <a:ext cx="2882899" cy="865020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694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54025">
                        <a:lnSpc>
                          <a:spcPct val="100000"/>
                        </a:lnSpc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Characteristics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71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2019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89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24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244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Total</a:t>
                      </a:r>
                      <a:r>
                        <a:rPr sz="675" b="1" baseline="30864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§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7302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123,312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7302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56.7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7302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299">
                <a:tc gridSpan="3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Age</a:t>
                      </a:r>
                      <a:r>
                        <a:rPr sz="800" b="1" spc="3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(years)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69850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0–19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951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20–29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21,263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30–39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31,383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109.1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40–49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19,035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72.1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50–59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22,748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79.6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≥60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26,142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50.8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287">
                <a:tc gridSpan="3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Sex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69850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Male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79,012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73.9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Female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43,966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39.7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286">
                <a:tc gridSpan="3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Race/ethnicity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69850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American Indian/Alaska</a:t>
                      </a:r>
                      <a:r>
                        <a:rPr sz="800" b="1" spc="4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Native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86.7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Asian/Pacific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Islander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755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Black,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non-Hispanic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9,566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White,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non-Hispanic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49,814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34.0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Hispanic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3,913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4299">
                <a:tc gridSpan="3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Urbanicity</a:t>
                      </a:r>
                      <a:r>
                        <a:rPr sz="675" b="1" spc="22" baseline="30864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¶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69215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Urban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96,039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Rural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23,022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67.7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64299">
                <a:tc gridSpan="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HHS Region: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Regional</a:t>
                      </a:r>
                      <a:r>
                        <a:rPr sz="800" b="1" spc="9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Office</a:t>
                      </a:r>
                      <a:r>
                        <a:rPr sz="675" b="1" spc="22" baseline="30864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#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69850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Boston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5,863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42.5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2: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York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10,272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Philadelphia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22,943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78.6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4: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Atlanta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33,523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68.4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Chicago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20,606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Dallas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8,069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75.4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7: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Kansas</a:t>
                      </a:r>
                      <a:r>
                        <a:rPr sz="800" b="1" spc="6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City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7,738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54.7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64286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Denver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5,672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6429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9: San</a:t>
                      </a:r>
                      <a:r>
                        <a:rPr sz="800" b="1" spc="6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Francisco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6428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10: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Seattle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8,626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60.1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488" y="4823942"/>
            <a:ext cx="1502410" cy="4826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93675">
              <a:lnSpc>
                <a:spcPct val="1072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*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Rates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per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100,000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population.</a:t>
            </a:r>
            <a:endParaRPr sz="700">
              <a:latin typeface="Century Gothic"/>
              <a:cs typeface="Century Gothic"/>
            </a:endParaRPr>
          </a:p>
          <a:p>
            <a:pPr marL="12700" marR="8890">
              <a:lnSpc>
                <a:spcPct val="107200"/>
              </a:lnSpc>
              <a:spcBef>
                <a:spcPts val="450"/>
              </a:spcBef>
            </a:pP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†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that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met the 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classification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criteria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confirmed 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case. </a:t>
            </a:r>
            <a:r>
              <a:rPr sz="700" spc="2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case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definition,</a:t>
            </a:r>
            <a:endParaRPr sz="700">
              <a:latin typeface="Century Gothic"/>
              <a:cs typeface="Century Gothic"/>
            </a:endParaRPr>
          </a:p>
          <a:p>
            <a:pPr marL="12700" marR="174625">
              <a:lnSpc>
                <a:spcPct val="107200"/>
              </a:lnSpc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see </a:t>
            </a:r>
            <a:r>
              <a:rPr sz="700" u="sng" spc="-4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https://ndc.services.cdc.gov/ </a:t>
            </a:r>
            <a:r>
              <a:rPr sz="700" spc="-40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2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conditions/hepatitis-c-chronic/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.</a:t>
            </a:r>
            <a:endParaRPr sz="700">
              <a:latin typeface="Century Gothic"/>
              <a:cs typeface="Century Gothic"/>
            </a:endParaRPr>
          </a:p>
          <a:p>
            <a:pPr marL="12700" marR="27305" indent="-635">
              <a:lnSpc>
                <a:spcPct val="107200"/>
              </a:lnSpc>
              <a:spcBef>
                <a:spcPts val="445"/>
              </a:spcBef>
            </a:pPr>
            <a:r>
              <a:rPr sz="600" spc="15" baseline="34722" dirty="0">
                <a:solidFill>
                  <a:srgbClr val="231F20"/>
                </a:solidFill>
                <a:latin typeface="Century Gothic"/>
                <a:cs typeface="Century Gothic"/>
              </a:rPr>
              <a:t>§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Numbers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80" dirty="0">
                <a:solidFill>
                  <a:srgbClr val="231F20"/>
                </a:solidFill>
                <a:latin typeface="Century Gothic"/>
                <a:cs typeface="Century Gothic"/>
              </a:rPr>
              <a:t>each 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category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might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add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up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total number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year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because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with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missing 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data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or,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case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race/ethnicity,  cases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categorized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as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“Other.”</a:t>
            </a:r>
            <a:endParaRPr sz="700">
              <a:latin typeface="Century Gothic"/>
              <a:cs typeface="Century Gothic"/>
            </a:endParaRPr>
          </a:p>
          <a:p>
            <a:pPr marL="12700" marR="71120" indent="-635">
              <a:lnSpc>
                <a:spcPct val="107200"/>
              </a:lnSpc>
              <a:spcBef>
                <a:spcPts val="450"/>
              </a:spcBef>
            </a:pPr>
            <a:r>
              <a:rPr sz="600" spc="22" baseline="34722" dirty="0">
                <a:solidFill>
                  <a:srgbClr val="231F20"/>
                </a:solidFill>
                <a:latin typeface="Century Gothic"/>
                <a:cs typeface="Century Gothic"/>
              </a:rPr>
              <a:t>¶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Urbanicity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was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categorized 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according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2013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Center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Health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Statistics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(NCHS) 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urban-rural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classification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scheme 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counties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and</a:t>
            </a:r>
            <a:r>
              <a:rPr sz="700" spc="-1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county-equivalent 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entities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(</a:t>
            </a:r>
            <a:r>
              <a:rPr sz="700" u="sng" spc="-4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4"/>
              </a:rPr>
              <a:t>https://www.cdc.gov/ </a:t>
            </a:r>
            <a:r>
              <a:rPr sz="700" spc="-4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2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4"/>
              </a:rPr>
              <a:t>nchs/data_access/urban_rural</a:t>
            </a:r>
            <a:r>
              <a:rPr sz="700" spc="-25" dirty="0">
                <a:solidFill>
                  <a:srgbClr val="205E9E"/>
                </a:solidFill>
                <a:latin typeface="Century Gothic"/>
                <a:cs typeface="Century Gothic"/>
                <a:hlinkClick r:id="rId4"/>
              </a:rPr>
              <a:t>. </a:t>
            </a:r>
            <a:r>
              <a:rPr sz="700" spc="-2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3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4"/>
              </a:rPr>
              <a:t>htm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).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Large central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metropolitan, 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large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fringe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metropolitan,</a:t>
            </a:r>
            <a:endParaRPr sz="700">
              <a:latin typeface="Century Gothic"/>
              <a:cs typeface="Century Gothic"/>
            </a:endParaRPr>
          </a:p>
          <a:p>
            <a:pPr marL="12700" marR="5080">
              <a:lnSpc>
                <a:spcPct val="107200"/>
              </a:lnSpc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medium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metropolitan,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small 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metropolitan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counties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were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grouped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as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urban.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Micropolitan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noncore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counties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were grouped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as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rural.</a:t>
            </a:r>
            <a:endParaRPr sz="700">
              <a:latin typeface="Century Gothic"/>
              <a:cs typeface="Century Gothic"/>
            </a:endParaRPr>
          </a:p>
          <a:p>
            <a:pPr marL="12700" marR="114935">
              <a:lnSpc>
                <a:spcPct val="107200"/>
              </a:lnSpc>
              <a:spcBef>
                <a:spcPts val="445"/>
              </a:spcBef>
            </a:pPr>
            <a:r>
              <a:rPr sz="600" spc="-75" baseline="34722" dirty="0">
                <a:solidFill>
                  <a:srgbClr val="231F20"/>
                </a:solidFill>
                <a:latin typeface="Century Gothic"/>
                <a:cs typeface="Century Gothic"/>
              </a:rPr>
              <a:t># </a:t>
            </a:r>
            <a:r>
              <a:rPr sz="700" spc="50" dirty="0">
                <a:solidFill>
                  <a:srgbClr val="231F20"/>
                </a:solidFill>
                <a:latin typeface="Century Gothic"/>
                <a:cs typeface="Century Gothic"/>
              </a:rPr>
              <a:t>US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Department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Health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and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Human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Services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(HHS)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regions 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were categorized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according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to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grouping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states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50" dirty="0">
                <a:solidFill>
                  <a:srgbClr val="231F20"/>
                </a:solidFill>
                <a:latin typeface="Century Gothic"/>
                <a:cs typeface="Century Gothic"/>
              </a:rPr>
              <a:t>US 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territories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assigned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under </a:t>
            </a:r>
            <a:r>
              <a:rPr sz="700" spc="-80" dirty="0">
                <a:solidFill>
                  <a:srgbClr val="231F20"/>
                </a:solidFill>
                <a:latin typeface="Century Gothic"/>
                <a:cs typeface="Century Gothic"/>
              </a:rPr>
              <a:t>each</a:t>
            </a:r>
            <a:r>
              <a:rPr sz="700" spc="-1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</a:t>
            </a:r>
            <a:endParaRPr sz="700">
              <a:latin typeface="Century Gothic"/>
              <a:cs typeface="Century Gothic"/>
            </a:endParaRPr>
          </a:p>
          <a:p>
            <a:pPr marL="12700" marR="35560">
              <a:lnSpc>
                <a:spcPct val="107200"/>
              </a:lnSpc>
            </a:pP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10 </a:t>
            </a:r>
            <a:r>
              <a:rPr sz="700" spc="35" dirty="0">
                <a:solidFill>
                  <a:srgbClr val="231F20"/>
                </a:solidFill>
                <a:latin typeface="Century Gothic"/>
                <a:cs typeface="Century Gothic"/>
              </a:rPr>
              <a:t>HHS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regional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offices</a:t>
            </a:r>
            <a:r>
              <a:rPr sz="700" spc="-1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(</a:t>
            </a:r>
            <a:r>
              <a:rPr sz="700" u="sng" spc="-2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5"/>
              </a:rPr>
              <a:t>https:// </a:t>
            </a:r>
            <a:r>
              <a:rPr sz="700" spc="-2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4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5"/>
              </a:rPr>
              <a:t>www.hhs.gov/about/agencies/iea/ </a:t>
            </a:r>
            <a:r>
              <a:rPr sz="700" spc="-4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2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5"/>
              </a:rPr>
              <a:t>regional-offices/index.htm</a:t>
            </a:r>
            <a:r>
              <a:rPr sz="700" spc="-20" dirty="0">
                <a:solidFill>
                  <a:srgbClr val="205E9E"/>
                </a:solidFill>
                <a:latin typeface="Century Gothic"/>
                <a:cs typeface="Century Gothic"/>
                <a:hlinkClick r:id="rId5"/>
              </a:rPr>
              <a:t>l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). </a:t>
            </a:r>
            <a:r>
              <a:rPr sz="700" spc="20" dirty="0">
                <a:solidFill>
                  <a:srgbClr val="231F20"/>
                </a:solidFill>
                <a:latin typeface="Century Gothic"/>
                <a:cs typeface="Century Gothic"/>
              </a:rPr>
              <a:t>For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purposes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20" dirty="0">
                <a:solidFill>
                  <a:srgbClr val="231F20"/>
                </a:solidFill>
                <a:latin typeface="Century Gothic"/>
                <a:cs typeface="Century Gothic"/>
              </a:rPr>
              <a:t>this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report,</a:t>
            </a: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regions</a:t>
            </a:r>
            <a:endParaRPr sz="700">
              <a:latin typeface="Century Gothic"/>
              <a:cs typeface="Century Gothic"/>
            </a:endParaRPr>
          </a:p>
          <a:p>
            <a:pPr marL="12700" marR="16510">
              <a:lnSpc>
                <a:spcPct val="107200"/>
              </a:lnSpc>
            </a:pP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with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50" dirty="0">
                <a:solidFill>
                  <a:srgbClr val="231F20"/>
                </a:solidFill>
                <a:latin typeface="Century Gothic"/>
                <a:cs typeface="Century Gothic"/>
              </a:rPr>
              <a:t>US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territories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(Regions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2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and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9) 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contain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data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from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states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only.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U: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data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were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unavailable.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664301" y="272592"/>
            <a:ext cx="1608455" cy="3429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 dirty="0">
              <a:latin typeface="Bw Glenn Sans Bold"/>
              <a:cs typeface="Bw Glenn Sans Bold"/>
            </a:endParaRPr>
          </a:p>
          <a:p>
            <a:pPr marL="127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496</Words>
  <Application>Microsoft Office PowerPoint</Application>
  <PresentationFormat>Custom</PresentationFormat>
  <Paragraphs>110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Bw Glenn Sans Bold</vt:lpstr>
      <vt:lpstr>Bw Glenn Sans ExtraBold</vt:lpstr>
      <vt:lpstr>Bw Glenn Sans Medium</vt:lpstr>
      <vt:lpstr>Calibri</vt:lpstr>
      <vt:lpstr>Century Gothic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3.6. Number and rates of newly reported cases of chronic hepatitis C virus infection, by demographic characteristics — United States, 2019</dc:title>
  <dc:subject>Table 3.6. Number and rates of newly reported cases of chronic hepatitis C virus infection, by demographic characteristics — United States, 2019</dc:subject>
  <dc:creator>HHS / CDC / DDID / NCHHSTP / DVH</dc:creator>
  <cp:lastModifiedBy>Peterson, Paul (CDC/DDID/NCHHSTP/DVH) (CTR)</cp:lastModifiedBy>
  <cp:revision>2</cp:revision>
  <dcterms:created xsi:type="dcterms:W3CDTF">2021-05-18T22:13:51Z</dcterms:created>
  <dcterms:modified xsi:type="dcterms:W3CDTF">2021-05-19T14:05:19Z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2021-05-18T22:20:03Z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dcb64495-5693-4935-b0ae-06a6ef88ab7c</vt:lpwstr>
  </property>
  <property fmtid="{D5CDD505-2E9C-101B-9397-08002B2CF9AE}" pid="11" name="MSIP_Label_8af03ff0-41c5-4c41-b55e-fabb8fae94be_ContentBits">
    <vt:lpwstr>0</vt:lpwstr>
  </property>
</Properties>
</file>