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73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30B3E-0BC5-4CE6-8F4D-00F60B41EB72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500BEE-AADE-48A6-A810-37C38B963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58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reported cases of perinatal hepatitis C, by state or jurisdiction during 2019.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first column lists the state or jurisdiction, and the second column provides the number of perinatal cases reported for each state or jurisdiction.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500BEE-AADE-48A6-A810-37C38B9639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38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perinatal-infec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894790"/>
            <a:ext cx="1779905" cy="1626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6839" algn="just">
              <a:lnSpc>
                <a:spcPct val="1072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Table </a:t>
            </a:r>
            <a:r>
              <a:rPr sz="1400" b="1" spc="15" dirty="0">
                <a:solidFill>
                  <a:srgbClr val="005E6D"/>
                </a:solidFill>
                <a:latin typeface="Bw Glenn Sans ExtraBold"/>
                <a:cs typeface="Bw Glenn Sans ExtraBold"/>
              </a:rPr>
              <a:t>3.4.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Number 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newly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reported 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cases* </a:t>
            </a:r>
            <a:r>
              <a:rPr sz="1400" b="1" spc="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of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perinatal  hepatitis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C</a:t>
            </a:r>
            <a:r>
              <a:rPr sz="1400" b="1" spc="3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virus</a:t>
            </a:r>
            <a:endParaRPr sz="1400">
              <a:latin typeface="Bw Glenn Sans ExtraBold"/>
              <a:cs typeface="Bw Glenn Sans ExtraBold"/>
            </a:endParaRPr>
          </a:p>
          <a:p>
            <a:pPr marL="12700" marR="142875" algn="just">
              <a:lnSpc>
                <a:spcPct val="107200"/>
              </a:lnSpc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infection,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by </a:t>
            </a: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state  </a:t>
            </a:r>
            <a:r>
              <a:rPr sz="1400" b="1" spc="1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or </a:t>
            </a:r>
            <a:r>
              <a:rPr sz="1400" b="1" spc="2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jurisdiction</a:t>
            </a:r>
            <a:r>
              <a:rPr sz="1400" b="1" spc="40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—</a:t>
            </a:r>
            <a:endParaRPr sz="1400">
              <a:latin typeface="Bw Glenn Sans ExtraBold"/>
              <a:cs typeface="Bw Glenn Sans ExtraBold"/>
            </a:endParaRPr>
          </a:p>
          <a:p>
            <a:pPr marL="12700" algn="just">
              <a:lnSpc>
                <a:spcPct val="100000"/>
              </a:lnSpc>
              <a:spcBef>
                <a:spcPts val="120"/>
              </a:spcBef>
            </a:pPr>
            <a:r>
              <a:rPr sz="1400" b="1" spc="1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United States,</a:t>
            </a:r>
            <a:r>
              <a:rPr sz="1400" b="1" spc="3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 </a:t>
            </a:r>
            <a:r>
              <a:rPr sz="1400" b="1" spc="25" dirty="0">
                <a:solidFill>
                  <a:srgbClr val="8C2689"/>
                </a:solidFill>
                <a:latin typeface="Bw Glenn Sans ExtraBold"/>
                <a:cs typeface="Bw Glenn Sans ExtraBold"/>
              </a:rPr>
              <a:t>2019</a:t>
            </a:r>
            <a:endParaRPr sz="1400">
              <a:latin typeface="Bw Glenn Sans ExtraBold"/>
              <a:cs typeface="Bw Glenn Sans ExtraBold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391877"/>
              </p:ext>
            </p:extLst>
          </p:nvPr>
        </p:nvGraphicFramePr>
        <p:xfrm>
          <a:off x="2327148" y="975867"/>
          <a:ext cx="2881630" cy="861894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1412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State or</a:t>
                      </a:r>
                      <a:r>
                        <a:rPr sz="800" b="1" spc="40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Jurisdiction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005E6D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Perinatal Hepatitis</a:t>
                      </a:r>
                      <a:r>
                        <a:rPr sz="800" b="1" spc="45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 </a:t>
                      </a:r>
                      <a:r>
                        <a:rPr sz="800" b="1" dirty="0">
                          <a:solidFill>
                            <a:srgbClr val="FFFFFF"/>
                          </a:solidFill>
                          <a:latin typeface="Bw Glenn Sans ExtraBold"/>
                          <a:cs typeface="Bw Glenn Sans ExtraBold"/>
                        </a:rPr>
                        <a:t>C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005E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40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Alabama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587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587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Alaska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Arizona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Arkansas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California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05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Colorado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Connecticut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Delaware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District </a:t>
                      </a: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of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Columbia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 dirty="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Florida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Georgia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Hawaii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Idaho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Illinois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Indiana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Iowa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Kansas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Kentucky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Louisiana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Maine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Maryland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Massachusetts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14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Michigan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Minnesota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5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Mississippi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Missouri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Montana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Nebraska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Nevada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Hampshire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Jersey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Mexico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New</a:t>
                      </a: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York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North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9685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Ohio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41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Oklahoma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Oregon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Pennsylvania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20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Rhode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Island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Carolina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South</a:t>
                      </a:r>
                      <a:r>
                        <a:rPr sz="800" b="1" spc="3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Dakota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Tennessee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16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-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Texas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Utah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Vermont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12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  <a:tr h="162750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Washington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3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8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West</a:t>
                      </a:r>
                      <a:r>
                        <a:rPr sz="800" b="1" spc="10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 </a:t>
                      </a: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Virginia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"/>
                  </a:ext>
                </a:extLst>
              </a:tr>
              <a:tr h="16273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Wisconsin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R w="12700">
                      <a:solidFill>
                        <a:srgbClr val="FFFFFF"/>
                      </a:solidFill>
                      <a:prstDash val="solid"/>
                    </a:lnR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0"/>
                  </a:ext>
                </a:extLst>
              </a:tr>
              <a:tr h="162746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spc="15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Wyoming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7145" marB="0"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Medium"/>
                          <a:cs typeface="Bw Glenn Sans Medium"/>
                        </a:rPr>
                        <a:t>—</a:t>
                      </a:r>
                      <a:endParaRPr sz="800">
                        <a:latin typeface="Bw Glenn Sans Medium"/>
                        <a:cs typeface="Bw Glenn Sans Medium"/>
                      </a:endParaRPr>
                    </a:p>
                  </a:txBody>
                  <a:tcPr marL="0" marR="0" marT="17145" marB="0">
                    <a:lnB w="12700">
                      <a:solidFill>
                        <a:srgbClr val="005E6D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1"/>
                  </a:ext>
                </a:extLst>
              </a:tr>
              <a:tr h="162741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Total</a:t>
                      </a:r>
                      <a:endParaRPr sz="80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3495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800" b="1" spc="20" dirty="0">
                          <a:solidFill>
                            <a:srgbClr val="231F20"/>
                          </a:solidFill>
                          <a:latin typeface="Bw Glenn Sans ExtraBold"/>
                          <a:cs typeface="Bw Glenn Sans ExtraBold"/>
                        </a:rPr>
                        <a:t>217</a:t>
                      </a:r>
                      <a:endParaRPr sz="800" dirty="0">
                        <a:latin typeface="Bw Glenn Sans ExtraBold"/>
                        <a:cs typeface="Bw Glenn Sans ExtraBold"/>
                      </a:endParaRPr>
                    </a:p>
                  </a:txBody>
                  <a:tcPr marL="0" marR="0" marT="23495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005E6D"/>
                      </a:solidFill>
                      <a:prstDash val="solid"/>
                    </a:lnT>
                    <a:solidFill>
                      <a:srgbClr val="E5EE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52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44500" y="7663154"/>
            <a:ext cx="1703705" cy="19691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955">
              <a:lnSpc>
                <a:spcPct val="1072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National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Diseases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Surveillance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45720">
              <a:lnSpc>
                <a:spcPct val="107200"/>
              </a:lnSpc>
              <a:spcBef>
                <a:spcPts val="450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that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met the 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classification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criteria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confirmed 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case.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For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definition,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see</a:t>
            </a:r>
            <a:r>
              <a:rPr sz="700" spc="-35" dirty="0">
                <a:solidFill>
                  <a:srgbClr val="205E9E"/>
                </a:solidFill>
                <a:latin typeface="Century Gothic"/>
                <a:cs typeface="Century Gothic"/>
              </a:rPr>
              <a:t> </a:t>
            </a:r>
            <a:r>
              <a:rPr sz="7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https://ndc</a:t>
            </a:r>
            <a:r>
              <a:rPr sz="700" spc="-30" dirty="0">
                <a:solidFill>
                  <a:srgbClr val="205E9E"/>
                </a:solidFill>
                <a:latin typeface="Century Gothic"/>
                <a:cs typeface="Century Gothic"/>
                <a:hlinkClick r:id="rId3"/>
              </a:rPr>
              <a:t>. </a:t>
            </a:r>
            <a:r>
              <a:rPr sz="700" u="sng" spc="-3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 services.cdc.gov/conditions/hepatitis-c-  </a:t>
            </a:r>
            <a:r>
              <a:rPr sz="700" u="sng" spc="-20" dirty="0">
                <a:solidFill>
                  <a:srgbClr val="205E9E"/>
                </a:solidFill>
                <a:uFill>
                  <a:solidFill>
                    <a:srgbClr val="205E9E"/>
                  </a:solidFill>
                </a:uFill>
                <a:latin typeface="Century Gothic"/>
                <a:cs typeface="Century Gothic"/>
                <a:hlinkClick r:id="rId3"/>
              </a:rPr>
              <a:t>perinatal-infection/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.</a:t>
            </a:r>
            <a:endParaRPr sz="700">
              <a:latin typeface="Century Gothic"/>
              <a:cs typeface="Century Gothic"/>
            </a:endParaRPr>
          </a:p>
          <a:p>
            <a:pPr marL="12700" marR="210820" algn="just">
              <a:lnSpc>
                <a:spcPct val="107200"/>
              </a:lnSpc>
              <a:spcBef>
                <a:spcPts val="450"/>
              </a:spcBef>
            </a:pP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—: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No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did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submit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any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cases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to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90" dirty="0">
                <a:solidFill>
                  <a:srgbClr val="231F20"/>
                </a:solidFill>
                <a:latin typeface="Century Gothic"/>
                <a:cs typeface="Century Gothic"/>
              </a:rPr>
              <a:t>CDC.</a:t>
            </a:r>
            <a:endParaRPr sz="700">
              <a:latin typeface="Century Gothic"/>
              <a:cs typeface="Century Gothic"/>
            </a:endParaRPr>
          </a:p>
          <a:p>
            <a:pPr marL="12700" marR="182245">
              <a:lnSpc>
                <a:spcPct val="107200"/>
              </a:lnSpc>
              <a:spcBef>
                <a:spcPts val="450"/>
              </a:spcBef>
            </a:pP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N: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condition was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not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reportable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by </a:t>
            </a:r>
            <a:r>
              <a:rPr sz="700" spc="-50" dirty="0">
                <a:solidFill>
                  <a:srgbClr val="231F20"/>
                </a:solidFill>
                <a:latin typeface="Century Gothic"/>
                <a:cs typeface="Century Gothic"/>
              </a:rPr>
              <a:t>law, 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statute, </a:t>
            </a:r>
            <a:r>
              <a:rPr sz="700" spc="10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regulation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in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the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reporting 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jurisdiction.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09"/>
              </a:spcBef>
            </a:pP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U: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Unavailable.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were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unavailable.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664301" y="272592"/>
            <a:ext cx="1608455" cy="3429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Bw Glenn Sans Medium"/>
                <a:cs typeface="Bw Glenn Sans Medium"/>
              </a:rPr>
              <a:t>2019 </a:t>
            </a:r>
            <a:r>
              <a:rPr sz="1050" b="1" spc="55" dirty="0">
                <a:solidFill>
                  <a:srgbClr val="8C2689"/>
                </a:solidFill>
                <a:latin typeface="Bw Glenn Sans Bold"/>
                <a:cs typeface="Bw Glenn Sans Bold"/>
              </a:rPr>
              <a:t>VIRAL</a:t>
            </a:r>
            <a:r>
              <a:rPr sz="1050" b="1" spc="125" dirty="0">
                <a:solidFill>
                  <a:srgbClr val="8C2689"/>
                </a:solidFill>
                <a:latin typeface="Bw Glenn Sans Bold"/>
                <a:cs typeface="Bw Glenn Sans Bold"/>
              </a:rPr>
              <a:t> </a:t>
            </a:r>
            <a:r>
              <a:rPr sz="1050" b="1" spc="50" dirty="0">
                <a:solidFill>
                  <a:srgbClr val="8C2689"/>
                </a:solidFill>
                <a:latin typeface="Bw Glenn Sans Bold"/>
                <a:cs typeface="Bw Glenn Sans Bold"/>
              </a:rPr>
              <a:t>HEPATITIS</a:t>
            </a:r>
            <a:endParaRPr sz="1050">
              <a:latin typeface="Bw Glenn Sans Bold"/>
              <a:cs typeface="Bw Glenn Sans Bold"/>
            </a:endParaRPr>
          </a:p>
          <a:p>
            <a:pPr marL="1270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E9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288</Words>
  <Application>Microsoft Office PowerPoint</Application>
  <PresentationFormat>Custom</PresentationFormat>
  <Paragraphs>118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Bw Glenn Sans Bold</vt:lpstr>
      <vt:lpstr>Bw Glenn Sans ExtraBold</vt:lpstr>
      <vt:lpstr>Bw Glenn Sans Medium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Table 3.4. Number of newly reported cases of perinatal hepatitis C virus infection, by state or jurisdiction — United States, 2019</dc:title>
  <dc:subject>Table 3.4. Number of newly reported cases of perinatal hepatitis C virus infection, by state or jurisdiction — United States, 2019</dc:subject>
  <dc:creator>HHS / CDC / DDID / NCHHSTP / DVH</dc:creator>
  <cp:lastModifiedBy>Peterson, Paul (CDC/DDID/NCHHSTP/DVH) (CTR)</cp:lastModifiedBy>
  <cp:revision>1</cp:revision>
  <dcterms:created xsi:type="dcterms:W3CDTF">2021-05-18T22:12:32Z</dcterms:created>
  <dcterms:modified xsi:type="dcterms:W3CDTF">2021-05-19T14:02:44Z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  <property fmtid="{D5CDD505-2E9C-101B-9397-08002B2CF9AE}" pid="5" name="MSIP_Label_8af03ff0-41c5-4c41-b55e-fabb8fae94be_Enabled">
    <vt:lpwstr>true</vt:lpwstr>
  </property>
  <property fmtid="{D5CDD505-2E9C-101B-9397-08002B2CF9AE}" pid="6" name="MSIP_Label_8af03ff0-41c5-4c41-b55e-fabb8fae94be_SetDate">
    <vt:lpwstr>2021-05-19T14:02:42Z</vt:lpwstr>
  </property>
  <property fmtid="{D5CDD505-2E9C-101B-9397-08002B2CF9AE}" pid="7" name="MSIP_Label_8af03ff0-41c5-4c41-b55e-fabb8fae94be_Method">
    <vt:lpwstr>Privileged</vt:lpwstr>
  </property>
  <property fmtid="{D5CDD505-2E9C-101B-9397-08002B2CF9AE}" pid="8" name="MSIP_Label_8af03ff0-41c5-4c41-b55e-fabb8fae94be_Name">
    <vt:lpwstr>8af03ff0-41c5-4c41-b55e-fabb8fae94be</vt:lpwstr>
  </property>
  <property fmtid="{D5CDD505-2E9C-101B-9397-08002B2CF9AE}" pid="9" name="MSIP_Label_8af03ff0-41c5-4c41-b55e-fabb8fae94be_SiteId">
    <vt:lpwstr>9ce70869-60db-44fd-abe8-d2767077fc8f</vt:lpwstr>
  </property>
  <property fmtid="{D5CDD505-2E9C-101B-9397-08002B2CF9AE}" pid="10" name="MSIP_Label_8af03ff0-41c5-4c41-b55e-fabb8fae94be_ActionId">
    <vt:lpwstr>5f549270-633b-4d3e-945d-a9b01507cb94</vt:lpwstr>
  </property>
  <property fmtid="{D5CDD505-2E9C-101B-9397-08002B2CF9AE}" pid="11" name="MSIP_Label_8af03ff0-41c5-4c41-b55e-fabb8fae94be_ContentBits">
    <vt:lpwstr>0</vt:lpwstr>
  </property>
</Properties>
</file>