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8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-4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4FF26-82D5-4251-94E9-6F8350657BEB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1D9EB-0949-41B9-8AC9-E8530F402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90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and rates of reported cases of acute hepatitis C by demographic characteristics (age, sex, race/ethnicity, urbanicity, and US Department of Health and Human Services regions) for 2015–2019. The first column lists the demographic characteristics.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year has 2 columns of data; the first column displays the number of reported acute hepatitis C cases, and the second column lists the rates per 100,000 population for each demographic category by year during 2015–2019.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1D9EB-0949-41B9-8AC9-E8530F4020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67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5031" y="1266063"/>
            <a:ext cx="7023100" cy="7406640"/>
          </a:xfrm>
          <a:custGeom>
            <a:avLst/>
            <a:gdLst/>
            <a:ahLst/>
            <a:cxnLst/>
            <a:rect l="l" t="t" r="r" b="b"/>
            <a:pathLst>
              <a:path w="7023100" h="7406640">
                <a:moveTo>
                  <a:pt x="0" y="0"/>
                </a:moveTo>
                <a:lnTo>
                  <a:pt x="7022592" y="0"/>
                </a:lnTo>
                <a:lnTo>
                  <a:pt x="7022592" y="7406640"/>
                </a:lnTo>
                <a:lnTo>
                  <a:pt x="0" y="7406640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hyperlink" Target="https://www.hhs.gov/about/agencies/iea/regional-offices/index.html" TargetMode="External"/><Relationship Id="rId4" Type="http://schemas.openxmlformats.org/officeDocument/2006/relationships/hyperlink" Target="https://www.cdc.gov/nchs/data_access/urban_rural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775123"/>
              </p:ext>
            </p:extLst>
          </p:nvPr>
        </p:nvGraphicFramePr>
        <p:xfrm>
          <a:off x="457200" y="1348739"/>
          <a:ext cx="6854825" cy="724253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45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1996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32105">
                        <a:lnSpc>
                          <a:spcPct val="100000"/>
                        </a:lnSpc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Characteristics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44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2015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508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508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508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2018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508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2019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508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4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Total</a:t>
                      </a:r>
                      <a:r>
                        <a:rPr sz="675" b="1" baseline="30864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§</a:t>
                      </a:r>
                      <a:endParaRPr sz="675" baseline="30864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2,436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0.8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2,967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1.0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3,216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1.0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3,621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1.2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4,136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1.3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080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455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Age</a:t>
                      </a:r>
                      <a:r>
                        <a:rPr sz="800" b="1" spc="3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(years)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7625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0–19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20–29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999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1,189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1,262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30–39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682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868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937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1,347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40–49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441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494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664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50–59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442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≥60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456">
                <a:tc gridSpan="11"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Sex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7625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Male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1,334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1,627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1,775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2,012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2,471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Female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1,093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1,431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1,605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1,653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456">
                <a:tc gridSpan="11"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Race/ethnicity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7625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5244" marR="53721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American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Indian/  Alaska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Native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3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9676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Asian/Pacific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Islander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Black,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non-Hispanic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White,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non-Hispanic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1,724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2,109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2,227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2,405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2,683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Hispanic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455">
                <a:tc gridSpan="11"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Urbanicity</a:t>
                      </a:r>
                      <a:r>
                        <a:rPr sz="675" b="1" spc="22" baseline="30864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¶</a:t>
                      </a:r>
                      <a:endParaRPr sz="675" baseline="30864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7625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Urban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1,812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2,227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2,397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2,782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3,275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Rural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545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501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485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676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456">
                <a:tc gridSpan="11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HHS Region: 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Regional</a:t>
                      </a:r>
                      <a:r>
                        <a:rPr sz="800" b="1" spc="9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Office</a:t>
                      </a:r>
                      <a:r>
                        <a:rPr sz="675" b="1" spc="22" baseline="30864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#</a:t>
                      </a:r>
                      <a:endParaRPr sz="675" baseline="30864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7625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Boston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471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391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2: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York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405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Philadelphia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404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392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4: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Atlanta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826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1,056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1,253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Chicago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475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692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977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1,053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Dallas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7: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Kansas</a:t>
                      </a:r>
                      <a:r>
                        <a:rPr sz="800" b="1" spc="6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City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Denver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1945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9: San</a:t>
                      </a:r>
                      <a:r>
                        <a:rPr sz="800" b="1" spc="6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Francisco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Seattle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8671280"/>
            <a:ext cx="1285875" cy="1169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5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Notifiable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*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Rates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per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100,000</a:t>
            </a:r>
            <a:r>
              <a:rPr sz="700" spc="-114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population.</a:t>
            </a:r>
            <a:endParaRPr sz="700">
              <a:latin typeface="Century Gothic"/>
              <a:cs typeface="Century Gothic"/>
            </a:endParaRPr>
          </a:p>
          <a:p>
            <a:pPr marL="12700" marR="104775">
              <a:lnSpc>
                <a:spcPct val="107200"/>
              </a:lnSpc>
              <a:spcBef>
                <a:spcPts val="450"/>
              </a:spcBef>
            </a:pPr>
            <a:r>
              <a:rPr sz="700" spc="-110" dirty="0">
                <a:solidFill>
                  <a:srgbClr val="231F20"/>
                </a:solidFill>
                <a:latin typeface="Century Gothic"/>
                <a:cs typeface="Century Gothic"/>
              </a:rPr>
              <a:t>†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that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met 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classification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criteria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for</a:t>
            </a:r>
            <a:r>
              <a:rPr sz="700" spc="-1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confirmed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case.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case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definition,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see </a:t>
            </a:r>
            <a:r>
              <a:rPr sz="700" u="sng" spc="-4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https://ndc</a:t>
            </a:r>
            <a:r>
              <a:rPr sz="700" spc="-40" dirty="0">
                <a:solidFill>
                  <a:srgbClr val="205E9E"/>
                </a:solidFill>
                <a:latin typeface="Century Gothic"/>
                <a:cs typeface="Century Gothic"/>
                <a:hlinkClick r:id="rId3"/>
              </a:rPr>
              <a:t>. </a:t>
            </a:r>
            <a:r>
              <a:rPr sz="700" spc="-40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4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services.cdc.gov/conditions/ </a:t>
            </a:r>
            <a:r>
              <a:rPr sz="700" spc="-45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3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hepatitis-c-acute/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28765" y="8684996"/>
            <a:ext cx="5510530" cy="1054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0">
              <a:lnSpc>
                <a:spcPct val="107200"/>
              </a:lnSpc>
              <a:spcBef>
                <a:spcPts val="100"/>
              </a:spcBef>
            </a:pPr>
            <a:r>
              <a:rPr sz="600" spc="15" baseline="34722" dirty="0">
                <a:solidFill>
                  <a:srgbClr val="231F20"/>
                </a:solidFill>
                <a:latin typeface="Century Gothic"/>
                <a:cs typeface="Century Gothic"/>
              </a:rPr>
              <a:t>§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Numbers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85" dirty="0">
                <a:solidFill>
                  <a:srgbClr val="231F20"/>
                </a:solidFill>
                <a:latin typeface="Century Gothic"/>
                <a:cs typeface="Century Gothic"/>
              </a:rPr>
              <a:t>each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category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might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not </a:t>
            </a:r>
            <a:r>
              <a:rPr sz="700" spc="-80" dirty="0">
                <a:solidFill>
                  <a:srgbClr val="231F20"/>
                </a:solidFill>
                <a:latin typeface="Century Gothic"/>
                <a:cs typeface="Century Gothic"/>
              </a:rPr>
              <a:t>add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up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to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total number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year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because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with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missing </a:t>
            </a:r>
            <a:r>
              <a:rPr sz="700" spc="-75" dirty="0">
                <a:solidFill>
                  <a:srgbClr val="231F20"/>
                </a:solidFill>
                <a:latin typeface="Century Gothic"/>
                <a:cs typeface="Century Gothic"/>
              </a:rPr>
              <a:t>data 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or,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case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race/ethnicity, cases categorized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as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“Other.”</a:t>
            </a:r>
            <a:endParaRPr sz="700">
              <a:latin typeface="Century Gothic"/>
              <a:cs typeface="Century Gothic"/>
            </a:endParaRPr>
          </a:p>
          <a:p>
            <a:pPr marL="12700" marR="5080">
              <a:lnSpc>
                <a:spcPct val="107200"/>
              </a:lnSpc>
              <a:spcBef>
                <a:spcPts val="450"/>
              </a:spcBef>
            </a:pPr>
            <a:r>
              <a:rPr sz="600" spc="22" baseline="34722" dirty="0">
                <a:solidFill>
                  <a:srgbClr val="231F20"/>
                </a:solidFill>
                <a:latin typeface="Century Gothic"/>
                <a:cs typeface="Century Gothic"/>
              </a:rPr>
              <a:t>¶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Urbanicity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was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categorized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according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to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2013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Center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Health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Statistics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(NCHS)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urban-rural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classification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scheme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counties  </a:t>
            </a:r>
            <a:r>
              <a:rPr sz="700" spc="-7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county-equivalent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entities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(</a:t>
            </a:r>
            <a:r>
              <a:rPr sz="700" u="sng" spc="-5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4"/>
              </a:rPr>
              <a:t>https://www.cdc.gov/nchs/data_access/urban_rural.htm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).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Large central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metropolitan,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large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fringe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metropolitan, 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medium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metropolitan, </a:t>
            </a:r>
            <a:r>
              <a:rPr sz="700" spc="-7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small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metropolitan counties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were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grouped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as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urban.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Micropolitan </a:t>
            </a:r>
            <a:r>
              <a:rPr sz="700" spc="-7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noncore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counties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were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grouped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as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rural.</a:t>
            </a:r>
            <a:endParaRPr sz="700">
              <a:latin typeface="Century Gothic"/>
              <a:cs typeface="Century Gothic"/>
            </a:endParaRPr>
          </a:p>
          <a:p>
            <a:pPr marL="12700" marR="186055">
              <a:lnSpc>
                <a:spcPct val="107200"/>
              </a:lnSpc>
              <a:spcBef>
                <a:spcPts val="445"/>
              </a:spcBef>
            </a:pP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# </a:t>
            </a:r>
            <a:r>
              <a:rPr sz="700" spc="45" dirty="0">
                <a:solidFill>
                  <a:srgbClr val="231F20"/>
                </a:solidFill>
                <a:latin typeface="Century Gothic"/>
                <a:cs typeface="Century Gothic"/>
              </a:rPr>
              <a:t>US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Department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Health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Human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Services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(HHS)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regions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were categorized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according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to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grouping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states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45" dirty="0">
                <a:solidFill>
                  <a:srgbClr val="231F20"/>
                </a:solidFill>
                <a:latin typeface="Century Gothic"/>
                <a:cs typeface="Century Gothic"/>
              </a:rPr>
              <a:t>US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territories 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assigned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under </a:t>
            </a:r>
            <a:r>
              <a:rPr sz="700" spc="-85" dirty="0">
                <a:solidFill>
                  <a:srgbClr val="231F20"/>
                </a:solidFill>
                <a:latin typeface="Century Gothic"/>
                <a:cs typeface="Century Gothic"/>
              </a:rPr>
              <a:t>each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20" dirty="0">
                <a:solidFill>
                  <a:srgbClr val="231F20"/>
                </a:solidFill>
                <a:latin typeface="Century Gothic"/>
                <a:cs typeface="Century Gothic"/>
              </a:rPr>
              <a:t>10 </a:t>
            </a:r>
            <a:r>
              <a:rPr sz="700" spc="30" dirty="0">
                <a:solidFill>
                  <a:srgbClr val="231F20"/>
                </a:solidFill>
                <a:latin typeface="Century Gothic"/>
                <a:cs typeface="Century Gothic"/>
              </a:rPr>
              <a:t>HHS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regional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offices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(</a:t>
            </a:r>
            <a:r>
              <a:rPr sz="700" u="sng" spc="-4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5"/>
              </a:rPr>
              <a:t>https://www.hhs.gov/about/agencies/iea/regional-offices/index.htm</a:t>
            </a:r>
            <a:r>
              <a:rPr sz="700" spc="-40" dirty="0">
                <a:solidFill>
                  <a:srgbClr val="205E9E"/>
                </a:solidFill>
                <a:latin typeface="Century Gothic"/>
                <a:cs typeface="Century Gothic"/>
                <a:hlinkClick r:id="rId5"/>
              </a:rPr>
              <a:t>l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).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the 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purposes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this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report,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regions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with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45" dirty="0">
                <a:solidFill>
                  <a:srgbClr val="231F20"/>
                </a:solidFill>
                <a:latin typeface="Century Gothic"/>
                <a:cs typeface="Century Gothic"/>
              </a:rPr>
              <a:t>US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territories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(Regions </a:t>
            </a:r>
            <a:r>
              <a:rPr sz="700" spc="25" dirty="0">
                <a:solidFill>
                  <a:srgbClr val="231F20"/>
                </a:solidFill>
                <a:latin typeface="Century Gothic"/>
                <a:cs typeface="Century Gothic"/>
              </a:rPr>
              <a:t>2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and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9)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contain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data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from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states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only.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44500" y="272592"/>
            <a:ext cx="6828790" cy="988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Bw Glenn Sans Medium"/>
                <a:cs typeface="Bw Glenn Sans Medium"/>
              </a:rPr>
              <a:t>2019 </a:t>
            </a:r>
            <a:r>
              <a:rPr sz="1050" b="1" spc="55" dirty="0">
                <a:solidFill>
                  <a:srgbClr val="8C2689"/>
                </a:solidFill>
                <a:latin typeface="Bw Glenn Sans Bold"/>
                <a:cs typeface="Bw Glenn Sans Bold"/>
              </a:rPr>
              <a:t>VIRAL</a:t>
            </a:r>
            <a:r>
              <a:rPr sz="1050" b="1" spc="125" dirty="0">
                <a:solidFill>
                  <a:srgbClr val="8C2689"/>
                </a:solidFill>
                <a:latin typeface="Bw Glenn Sans Bold"/>
                <a:cs typeface="Bw Glenn Sans Bold"/>
              </a:rPr>
              <a:t> </a:t>
            </a:r>
            <a:r>
              <a:rPr sz="1050" b="1" spc="50" dirty="0">
                <a:solidFill>
                  <a:srgbClr val="8C2689"/>
                </a:solidFill>
                <a:latin typeface="Bw Glenn Sans Bold"/>
                <a:cs typeface="Bw Glenn Sans Bold"/>
              </a:rPr>
              <a:t>HEPATITIS</a:t>
            </a:r>
            <a:endParaRPr sz="1050">
              <a:latin typeface="Bw Glenn Sans Bold"/>
              <a:cs typeface="Bw Glenn Sans Bold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23240">
              <a:lnSpc>
                <a:spcPct val="107200"/>
              </a:lnSpc>
            </a:pPr>
            <a:r>
              <a:rPr sz="1400" b="1" spc="-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Table </a:t>
            </a:r>
            <a:r>
              <a:rPr sz="1400" b="1" spc="1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3.2.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Number and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rates*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reported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cases†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acute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hepatitis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C,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by 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demographic characteristics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—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United States</a:t>
            </a:r>
            <a:r>
              <a:rPr sz="1400" b="1" spc="2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2015–2019</a:t>
            </a:r>
            <a:endParaRPr sz="1400">
              <a:latin typeface="Bw Glenn Sans ExtraBold"/>
              <a:cs typeface="Bw Glenn Sans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720</Words>
  <Application>Microsoft Office PowerPoint</Application>
  <PresentationFormat>Custom</PresentationFormat>
  <Paragraphs>320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Bw Glenn Sans Bold</vt:lpstr>
      <vt:lpstr>Bw Glenn Sans ExtraBold</vt:lpstr>
      <vt:lpstr>Bw Glenn Sans Medium</vt:lpstr>
      <vt:lpstr>Calibri</vt:lpstr>
      <vt:lpstr>Century Gothic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3.2. Number and rates of reported cases of acute hepatitis C, by demographic characteristics — United States 2015–2019</dc:title>
  <dc:subject>Table 3.2. Number and rates of reported cases of acute hepatitis C, by demographic characteristics — United States 2015–2019</dc:subject>
  <dc:creator>HHS / CDC / DDID / NCHHSTP / DVH</dc:creator>
  <cp:lastModifiedBy>Peterson, Paul (CDC/DDID/NCHHSTP/DVH) (CTR)</cp:lastModifiedBy>
  <cp:revision>1</cp:revision>
  <dcterms:created xsi:type="dcterms:W3CDTF">2021-05-18T22:10:03Z</dcterms:created>
  <dcterms:modified xsi:type="dcterms:W3CDTF">2021-05-19T14:00:41Z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2021-05-19T14:00:40Z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4ed91c42-f62f-4136-b9c2-0818cea0ec6e</vt:lpwstr>
  </property>
  <property fmtid="{D5CDD505-2E9C-101B-9397-08002B2CF9AE}" pid="11" name="MSIP_Label_8af03ff0-41c5-4c41-b55e-fabb8fae94be_ContentBits">
    <vt:lpwstr>0</vt:lpwstr>
  </property>
</Properties>
</file>