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7724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1086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-48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EE3A5B-E667-4515-9269-92F71E9955EB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74925" y="1257300"/>
            <a:ext cx="2622550" cy="339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77875" y="4840288"/>
            <a:ext cx="6216650" cy="39608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402138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5B8809-8463-41D5-B3CE-D33BB4784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730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Data regarding reported cases of acute hepatitis C by state or jurisdiction during 2015–2019. The first column lists the state or jurisdiction. </a:t>
            </a:r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Each year has 2 columns of data; the first column displays the number of reported acute hepatitis C cases, and the second column lists the rates of reported acute hepatitis C cases per 100,000 population in that state or jurisdiction for that year.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5B8809-8463-41D5-B3CE-D33BB47845F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4124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72999" y="1266063"/>
            <a:ext cx="7013575" cy="8101965"/>
          </a:xfrm>
          <a:custGeom>
            <a:avLst/>
            <a:gdLst/>
            <a:ahLst/>
            <a:cxnLst/>
            <a:rect l="l" t="t" r="r" b="b"/>
            <a:pathLst>
              <a:path w="7013575" h="8101965">
                <a:moveTo>
                  <a:pt x="0" y="0"/>
                </a:moveTo>
                <a:lnTo>
                  <a:pt x="7013448" y="0"/>
                </a:lnTo>
                <a:lnTo>
                  <a:pt x="7013448" y="8101583"/>
                </a:lnTo>
                <a:lnTo>
                  <a:pt x="0" y="8101583"/>
                </a:lnTo>
                <a:lnTo>
                  <a:pt x="0" y="0"/>
                </a:lnTo>
                <a:close/>
              </a:path>
            </a:pathLst>
          </a:custGeom>
          <a:solidFill>
            <a:srgbClr val="231F20">
              <a:alpha val="2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dc.services.cdc.gov/conditions/hepatitis-c-acute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9158080"/>
              </p:ext>
            </p:extLst>
          </p:nvPr>
        </p:nvGraphicFramePr>
        <p:xfrm>
          <a:off x="457200" y="1348739"/>
          <a:ext cx="6845300" cy="793747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{2D5ABB26-0587-4C30-8999-92F81FD0307C}</a:tableStyleId>
              </a:tblPr>
              <a:tblGrid>
                <a:gridCol w="1441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03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03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03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03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4038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4038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4038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403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4038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4038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146237">
                <a:tc rowSpan="2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800" b="1" spc="10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State or</a:t>
                      </a:r>
                      <a:r>
                        <a:rPr sz="800" b="1" spc="40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Jurisdiction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83820" marB="0">
                    <a:solidFill>
                      <a:srgbClr val="005E6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800" b="1" spc="20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2015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8255" marB="0"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800" b="1" spc="20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2016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8255" marB="0"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800" b="1" spc="20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2017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8255" marB="0"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800" b="1" spc="20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2018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8255" marB="0"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0160"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800" b="1" spc="20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2019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8255" marB="0"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57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83820" marB="0"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935"/>
                        </a:lnSpc>
                        <a:spcBef>
                          <a:spcPts val="110"/>
                        </a:spcBef>
                      </a:pPr>
                      <a:r>
                        <a:rPr sz="800" b="1" spc="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No.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13970" marB="0">
                    <a:lnR w="952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35"/>
                        </a:lnSpc>
                        <a:spcBef>
                          <a:spcPts val="110"/>
                        </a:spcBef>
                      </a:pPr>
                      <a:r>
                        <a:rPr sz="800" b="1" spc="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Rate*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13970" marB="0">
                    <a:lnL w="9525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935"/>
                        </a:lnSpc>
                        <a:spcBef>
                          <a:spcPts val="110"/>
                        </a:spcBef>
                      </a:pPr>
                      <a:r>
                        <a:rPr sz="800" b="1" spc="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No.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13970" marB="0">
                    <a:lnR w="952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35"/>
                        </a:lnSpc>
                        <a:spcBef>
                          <a:spcPts val="110"/>
                        </a:spcBef>
                      </a:pPr>
                      <a:r>
                        <a:rPr sz="800" b="1" spc="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Rate*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13970" marB="0">
                    <a:lnL w="9525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935"/>
                        </a:lnSpc>
                        <a:spcBef>
                          <a:spcPts val="110"/>
                        </a:spcBef>
                      </a:pPr>
                      <a:r>
                        <a:rPr sz="800" b="1" spc="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No.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13970" marB="0">
                    <a:lnR w="952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35"/>
                        </a:lnSpc>
                        <a:spcBef>
                          <a:spcPts val="110"/>
                        </a:spcBef>
                      </a:pPr>
                      <a:r>
                        <a:rPr sz="800" b="1" spc="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Rate*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13970" marB="0">
                    <a:lnL w="9525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935"/>
                        </a:lnSpc>
                        <a:spcBef>
                          <a:spcPts val="110"/>
                        </a:spcBef>
                      </a:pPr>
                      <a:r>
                        <a:rPr sz="800" b="1" spc="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No.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13970" marB="0">
                    <a:lnR w="952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35"/>
                        </a:lnSpc>
                        <a:spcBef>
                          <a:spcPts val="110"/>
                        </a:spcBef>
                      </a:pPr>
                      <a:r>
                        <a:rPr sz="800" b="1" spc="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Rate*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13970" marB="0">
                    <a:lnL w="9525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935"/>
                        </a:lnSpc>
                        <a:spcBef>
                          <a:spcPts val="110"/>
                        </a:spcBef>
                      </a:pPr>
                      <a:r>
                        <a:rPr sz="800" b="1" spc="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No.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13970" marB="0">
                    <a:lnR w="952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935"/>
                        </a:lnSpc>
                        <a:spcBef>
                          <a:spcPts val="110"/>
                        </a:spcBef>
                      </a:pPr>
                      <a:r>
                        <a:rPr sz="800" b="1" spc="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Rate*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13970" marB="0">
                    <a:lnL w="9525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05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5719">
                <a:tc>
                  <a:txBody>
                    <a:bodyPr/>
                    <a:lstStyle/>
                    <a:p>
                      <a:pPr marL="57150">
                        <a:lnSpc>
                          <a:spcPts val="935"/>
                        </a:lnSpc>
                        <a:spcBef>
                          <a:spcPts val="11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Alabama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397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ts val="935"/>
                        </a:lnSpc>
                        <a:spcBef>
                          <a:spcPts val="11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397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35"/>
                        </a:lnSpc>
                        <a:spcBef>
                          <a:spcPts val="11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397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ts val="935"/>
                        </a:lnSpc>
                        <a:spcBef>
                          <a:spcPts val="11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397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35"/>
                        </a:lnSpc>
                        <a:spcBef>
                          <a:spcPts val="11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397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ts val="935"/>
                        </a:lnSpc>
                        <a:spcBef>
                          <a:spcPts val="11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397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35"/>
                        </a:lnSpc>
                        <a:spcBef>
                          <a:spcPts val="11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397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ts val="935"/>
                        </a:lnSpc>
                        <a:spcBef>
                          <a:spcPts val="11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397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35"/>
                        </a:lnSpc>
                        <a:spcBef>
                          <a:spcPts val="11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397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ts val="935"/>
                        </a:lnSpc>
                        <a:spcBef>
                          <a:spcPts val="11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87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397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ts val="935"/>
                        </a:lnSpc>
                        <a:spcBef>
                          <a:spcPts val="11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397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Alaska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N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N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N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N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N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N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N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N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N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N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Arizona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Arkansas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—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—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California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103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114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200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Colorado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5719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Connecticut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—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—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Delaware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2.6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District </a:t>
                      </a:r>
                      <a:r>
                        <a:rPr sz="800" b="1" spc="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of</a:t>
                      </a:r>
                      <a:r>
                        <a:rPr sz="800" b="1" spc="3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Columbia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Florida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126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236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357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1.7</a:t>
                      </a:r>
                      <a:endParaRPr sz="800" dirty="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435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2.0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616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2.9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Georgia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84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93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100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84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45719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Hawaii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—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—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—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—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—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—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—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—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Idaho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Illinois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93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156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Indiana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138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146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191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2.9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266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4.0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325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4.8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Iowa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45719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Kansas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Kentucky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119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2.7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103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83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164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3.7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128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2.9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Louisiana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Maine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Maryland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Massachusetts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249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3.7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424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327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4.8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110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161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45719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Michigan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83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107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152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142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117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Minnesota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Mississippi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Missouri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Montana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45719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Nebraska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Nevada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New</a:t>
                      </a: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800" b="1" spc="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Hampshire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N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N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N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N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New</a:t>
                      </a: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800" b="1" spc="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Jersey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130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122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125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96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99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New</a:t>
                      </a: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800" b="1" spc="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Mexico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3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New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York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121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179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188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236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306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  <a:tr h="145719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North</a:t>
                      </a:r>
                      <a:r>
                        <a:rPr sz="800" b="1" spc="3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Carolina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144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82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114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149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150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5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North</a:t>
                      </a:r>
                      <a:r>
                        <a:rPr sz="800" b="1" spc="3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800" b="1" spc="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Dakota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—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—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—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—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6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Ohio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122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187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159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282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281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7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Oklahoma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8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Oregon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9"/>
                  </a:ext>
                </a:extLst>
              </a:tr>
              <a:tr h="145719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Pennsylvania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129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225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224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249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210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0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Rhode</a:t>
                      </a:r>
                      <a:r>
                        <a:rPr sz="800" b="1" spc="3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Island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1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South</a:t>
                      </a:r>
                      <a:r>
                        <a:rPr sz="800" b="1" spc="3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Carolina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2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South</a:t>
                      </a:r>
                      <a:r>
                        <a:rPr sz="800" b="1" spc="3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800" b="1" spc="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Dakota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—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—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3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Tennessee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173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2.6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150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142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157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202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3.0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4"/>
                  </a:ext>
                </a:extLst>
              </a:tr>
              <a:tr h="145719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Texas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Utah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81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2.6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120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3.8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127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4.0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6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Vermont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7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Virginia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8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Washington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101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81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9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West</a:t>
                      </a:r>
                      <a:r>
                        <a:rPr sz="800" b="1" spc="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Virginia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94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102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5.6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3.9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50"/>
                  </a:ext>
                </a:extLst>
              </a:tr>
              <a:tr h="145719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Wisconsin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103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94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134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112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51"/>
                  </a:ext>
                </a:extLst>
              </a:tr>
              <a:tr h="145735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Wyoming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" marB="0">
                    <a:lnR w="19050">
                      <a:solidFill>
                        <a:srgbClr val="005E6D"/>
                      </a:solidFill>
                      <a:prstDash val="solid"/>
                    </a:lnR>
                    <a:lnB w="190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lnB w="190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lnB w="190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lnB w="190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lnB w="190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lnB w="190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lnB w="190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lnB w="190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3.8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lnB w="190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lnB w="190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B w="190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52"/>
                  </a:ext>
                </a:extLst>
              </a:tr>
              <a:tr h="213293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ExtraBold"/>
                          <a:cs typeface="Bw Glenn Sans ExtraBold"/>
                        </a:rPr>
                        <a:t>Total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48260" marB="0">
                    <a:lnR w="19050">
                      <a:solidFill>
                        <a:srgbClr val="005E6D"/>
                      </a:solidFill>
                      <a:prstDash val="solid"/>
                    </a:lnR>
                    <a:lnT w="19050">
                      <a:solidFill>
                        <a:srgbClr val="005E6D"/>
                      </a:solidFill>
                      <a:prstDash val="solid"/>
                    </a:lnT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ExtraBold"/>
                          <a:cs typeface="Bw Glenn Sans ExtraBold"/>
                        </a:rPr>
                        <a:t>2,436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482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lnT w="19050">
                      <a:solidFill>
                        <a:srgbClr val="005E6D"/>
                      </a:solidFill>
                      <a:prstDash val="solid"/>
                    </a:lnT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ExtraBold"/>
                          <a:cs typeface="Bw Glenn Sans ExtraBold"/>
                        </a:rPr>
                        <a:t>0.8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482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lnT w="19050">
                      <a:solidFill>
                        <a:srgbClr val="005E6D"/>
                      </a:solidFill>
                      <a:prstDash val="solid"/>
                    </a:lnT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ExtraBold"/>
                          <a:cs typeface="Bw Glenn Sans ExtraBold"/>
                        </a:rPr>
                        <a:t>2,967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482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lnT w="19050">
                      <a:solidFill>
                        <a:srgbClr val="005E6D"/>
                      </a:solidFill>
                      <a:prstDash val="solid"/>
                    </a:lnT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ExtraBold"/>
                          <a:cs typeface="Bw Glenn Sans ExtraBold"/>
                        </a:rPr>
                        <a:t>1.0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482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lnT w="19050">
                      <a:solidFill>
                        <a:srgbClr val="005E6D"/>
                      </a:solidFill>
                      <a:prstDash val="solid"/>
                    </a:lnT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ExtraBold"/>
                          <a:cs typeface="Bw Glenn Sans ExtraBold"/>
                        </a:rPr>
                        <a:t>3,216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482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lnT w="19050">
                      <a:solidFill>
                        <a:srgbClr val="005E6D"/>
                      </a:solidFill>
                      <a:prstDash val="solid"/>
                    </a:lnT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ExtraBold"/>
                          <a:cs typeface="Bw Glenn Sans ExtraBold"/>
                        </a:rPr>
                        <a:t>1.0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482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lnT w="19050">
                      <a:solidFill>
                        <a:srgbClr val="005E6D"/>
                      </a:solidFill>
                      <a:prstDash val="solid"/>
                    </a:lnT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ExtraBold"/>
                          <a:cs typeface="Bw Glenn Sans ExtraBold"/>
                        </a:rPr>
                        <a:t>3,621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482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lnT w="19050">
                      <a:solidFill>
                        <a:srgbClr val="005E6D"/>
                      </a:solidFill>
                      <a:prstDash val="solid"/>
                    </a:lnT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ExtraBold"/>
                          <a:cs typeface="Bw Glenn Sans ExtraBold"/>
                        </a:rPr>
                        <a:t>1.2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482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lnT w="19050">
                      <a:solidFill>
                        <a:srgbClr val="005E6D"/>
                      </a:solidFill>
                      <a:prstDash val="solid"/>
                    </a:lnT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ExtraBold"/>
                          <a:cs typeface="Bw Glenn Sans ExtraBold"/>
                        </a:rPr>
                        <a:t>4,136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482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lnT w="19050">
                      <a:solidFill>
                        <a:srgbClr val="005E6D"/>
                      </a:solidFill>
                      <a:prstDash val="solid"/>
                    </a:lnT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ExtraBold"/>
                          <a:cs typeface="Bw Glenn Sans ExtraBold"/>
                        </a:rPr>
                        <a:t>1.3</a:t>
                      </a:r>
                      <a:endParaRPr sz="800" dirty="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48260" marB="0">
                    <a:lnL w="9525">
                      <a:solidFill>
                        <a:srgbClr val="005E6D"/>
                      </a:solidFill>
                      <a:prstDash val="solid"/>
                    </a:lnL>
                    <a:lnT w="19050">
                      <a:solidFill>
                        <a:srgbClr val="005E6D"/>
                      </a:solidFill>
                      <a:prstDash val="solid"/>
                    </a:lnT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53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444500" y="9358096"/>
            <a:ext cx="880744" cy="368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7200"/>
              </a:lnSpc>
              <a:spcBef>
                <a:spcPts val="100"/>
              </a:spcBef>
            </a:pPr>
            <a:r>
              <a:rPr sz="700" spc="-35" dirty="0">
                <a:solidFill>
                  <a:srgbClr val="231F20"/>
                </a:solidFill>
                <a:latin typeface="Century Gothic"/>
                <a:cs typeface="Century Gothic"/>
              </a:rPr>
              <a:t>Source: </a:t>
            </a:r>
            <a:r>
              <a:rPr sz="700" spc="-95" dirty="0">
                <a:solidFill>
                  <a:srgbClr val="231F20"/>
                </a:solidFill>
                <a:latin typeface="Century Gothic"/>
                <a:cs typeface="Century Gothic"/>
              </a:rPr>
              <a:t>CDC, </a:t>
            </a:r>
            <a:r>
              <a:rPr sz="700" spc="-40" dirty="0">
                <a:solidFill>
                  <a:srgbClr val="231F20"/>
                </a:solidFill>
                <a:latin typeface="Century Gothic"/>
                <a:cs typeface="Century Gothic"/>
              </a:rPr>
              <a:t>National  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Notifiable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Diseases  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Surveillance</a:t>
            </a:r>
            <a:r>
              <a:rPr sz="700" spc="-6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700" spc="-15" dirty="0">
                <a:solidFill>
                  <a:srgbClr val="231F20"/>
                </a:solidFill>
                <a:latin typeface="Century Gothic"/>
                <a:cs typeface="Century Gothic"/>
              </a:rPr>
              <a:t>System.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00086" y="9358185"/>
            <a:ext cx="472440" cy="368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4604">
              <a:lnSpc>
                <a:spcPct val="107200"/>
              </a:lnSpc>
              <a:spcBef>
                <a:spcPts val="100"/>
              </a:spcBef>
            </a:pPr>
            <a:r>
              <a:rPr sz="700" spc="-35" dirty="0">
                <a:solidFill>
                  <a:srgbClr val="231F20"/>
                </a:solidFill>
                <a:latin typeface="Century Gothic"/>
                <a:cs typeface="Century Gothic"/>
              </a:rPr>
              <a:t>*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Rates</a:t>
            </a:r>
            <a:r>
              <a:rPr sz="700" spc="-1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per  </a:t>
            </a:r>
            <a:r>
              <a:rPr sz="700" spc="5" dirty="0">
                <a:solidFill>
                  <a:srgbClr val="231F20"/>
                </a:solidFill>
                <a:latin typeface="Century Gothic"/>
                <a:cs typeface="Century Gothic"/>
              </a:rPr>
              <a:t>100,000</a:t>
            </a:r>
            <a:endParaRPr sz="7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700" spc="-40" dirty="0">
                <a:solidFill>
                  <a:srgbClr val="231F20"/>
                </a:solidFill>
                <a:latin typeface="Century Gothic"/>
                <a:cs typeface="Century Gothic"/>
              </a:rPr>
              <a:t>population.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948688" y="9472421"/>
            <a:ext cx="1722120" cy="368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7200"/>
              </a:lnSpc>
              <a:spcBef>
                <a:spcPts val="100"/>
              </a:spcBef>
            </a:pP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criteria </a:t>
            </a:r>
            <a:r>
              <a:rPr sz="700" spc="5" dirty="0">
                <a:solidFill>
                  <a:srgbClr val="231F20"/>
                </a:solidFill>
                <a:latin typeface="Century Gothic"/>
                <a:cs typeface="Century Gothic"/>
              </a:rPr>
              <a:t>for </a:t>
            </a:r>
            <a:r>
              <a:rPr sz="700" spc="-105" dirty="0">
                <a:solidFill>
                  <a:srgbClr val="231F20"/>
                </a:solidFill>
                <a:latin typeface="Century Gothic"/>
                <a:cs typeface="Century Gothic"/>
              </a:rPr>
              <a:t>a </a:t>
            </a:r>
            <a:r>
              <a:rPr sz="700" spc="-35" dirty="0">
                <a:solidFill>
                  <a:srgbClr val="231F20"/>
                </a:solidFill>
                <a:latin typeface="Century Gothic"/>
                <a:cs typeface="Century Gothic"/>
              </a:rPr>
              <a:t>confirmed </a:t>
            </a:r>
            <a:r>
              <a:rPr sz="700" spc="-65" dirty="0">
                <a:solidFill>
                  <a:srgbClr val="231F20"/>
                </a:solidFill>
                <a:latin typeface="Century Gothic"/>
                <a:cs typeface="Century Gothic"/>
              </a:rPr>
              <a:t>case. </a:t>
            </a:r>
            <a:r>
              <a:rPr sz="700" spc="15" dirty="0">
                <a:solidFill>
                  <a:srgbClr val="231F20"/>
                </a:solidFill>
                <a:latin typeface="Century Gothic"/>
                <a:cs typeface="Century Gothic"/>
              </a:rPr>
              <a:t>For 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the </a:t>
            </a:r>
            <a:r>
              <a:rPr sz="700" spc="-70" dirty="0">
                <a:solidFill>
                  <a:srgbClr val="231F20"/>
                </a:solidFill>
                <a:latin typeface="Century Gothic"/>
                <a:cs typeface="Century Gothic"/>
              </a:rPr>
              <a:t>case 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definition, </a:t>
            </a:r>
            <a:r>
              <a:rPr sz="700" spc="-40" dirty="0">
                <a:solidFill>
                  <a:srgbClr val="231F20"/>
                </a:solidFill>
                <a:latin typeface="Century Gothic"/>
                <a:cs typeface="Century Gothic"/>
              </a:rPr>
              <a:t>see </a:t>
            </a:r>
            <a:r>
              <a:rPr sz="700" u="sng" spc="-45" dirty="0">
                <a:solidFill>
                  <a:srgbClr val="205E9E"/>
                </a:solidFill>
                <a:uFill>
                  <a:solidFill>
                    <a:srgbClr val="205E9E"/>
                  </a:solidFill>
                </a:uFill>
                <a:latin typeface="Century Gothic"/>
                <a:cs typeface="Century Gothic"/>
                <a:hlinkClick r:id="rId3"/>
              </a:rPr>
              <a:t>https://ndc.services.cdc.gov/ </a:t>
            </a:r>
            <a:r>
              <a:rPr sz="700" spc="-45" dirty="0">
                <a:solidFill>
                  <a:srgbClr val="205E9E"/>
                </a:solidFill>
                <a:latin typeface="Century Gothic"/>
                <a:cs typeface="Century Gothic"/>
              </a:rPr>
              <a:t> </a:t>
            </a:r>
            <a:r>
              <a:rPr sz="700" u="sng" spc="-35" dirty="0">
                <a:solidFill>
                  <a:srgbClr val="205E9E"/>
                </a:solidFill>
                <a:uFill>
                  <a:solidFill>
                    <a:srgbClr val="205E9E"/>
                  </a:solidFill>
                </a:uFill>
                <a:latin typeface="Century Gothic"/>
                <a:cs typeface="Century Gothic"/>
                <a:hlinkClick r:id="rId3"/>
              </a:rPr>
              <a:t>conditions/hepatitis-c-acute/</a:t>
            </a:r>
            <a:r>
              <a:rPr sz="700" spc="-35" dirty="0">
                <a:solidFill>
                  <a:srgbClr val="231F20"/>
                </a:solidFill>
                <a:latin typeface="Century Gothic"/>
                <a:cs typeface="Century Gothic"/>
              </a:rPr>
              <a:t>.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817579" y="9651644"/>
            <a:ext cx="1666239" cy="132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" spc="-5" dirty="0">
                <a:solidFill>
                  <a:srgbClr val="231F20"/>
                </a:solidFill>
                <a:latin typeface="Century Gothic"/>
                <a:cs typeface="Century Gothic"/>
              </a:rPr>
              <a:t>U: </a:t>
            </a:r>
            <a:r>
              <a:rPr sz="700" spc="-50" dirty="0">
                <a:solidFill>
                  <a:srgbClr val="231F20"/>
                </a:solidFill>
                <a:latin typeface="Century Gothic"/>
                <a:cs typeface="Century Gothic"/>
              </a:rPr>
              <a:t>Unavailable. </a:t>
            </a:r>
            <a:r>
              <a:rPr sz="700" spc="-10" dirty="0">
                <a:solidFill>
                  <a:srgbClr val="231F20"/>
                </a:solidFill>
                <a:latin typeface="Century Gothic"/>
                <a:cs typeface="Century Gothic"/>
              </a:rPr>
              <a:t>The </a:t>
            </a:r>
            <a:r>
              <a:rPr sz="700" spc="-70" dirty="0">
                <a:solidFill>
                  <a:srgbClr val="231F20"/>
                </a:solidFill>
                <a:latin typeface="Century Gothic"/>
                <a:cs typeface="Century Gothic"/>
              </a:rPr>
              <a:t>data </a:t>
            </a:r>
            <a:r>
              <a:rPr sz="700" spc="-45" dirty="0">
                <a:solidFill>
                  <a:srgbClr val="231F20"/>
                </a:solidFill>
                <a:latin typeface="Century Gothic"/>
                <a:cs typeface="Century Gothic"/>
              </a:rPr>
              <a:t>were</a:t>
            </a:r>
            <a:r>
              <a:rPr sz="700" spc="-5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700" spc="-55" dirty="0">
                <a:solidFill>
                  <a:srgbClr val="231F20"/>
                </a:solidFill>
                <a:latin typeface="Century Gothic"/>
                <a:cs typeface="Century Gothic"/>
              </a:rPr>
              <a:t>unavailable.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948688" y="9365919"/>
            <a:ext cx="5348605" cy="132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880995" algn="l"/>
              </a:tabLst>
            </a:pPr>
            <a:r>
              <a:rPr sz="700" spc="-110" dirty="0">
                <a:solidFill>
                  <a:srgbClr val="231F20"/>
                </a:solidFill>
                <a:latin typeface="Century Gothic"/>
                <a:cs typeface="Century Gothic"/>
              </a:rPr>
              <a:t>†  </a:t>
            </a:r>
            <a:r>
              <a:rPr sz="700" spc="-35" dirty="0">
                <a:solidFill>
                  <a:srgbClr val="231F20"/>
                </a:solidFill>
                <a:latin typeface="Century Gothic"/>
                <a:cs typeface="Century Gothic"/>
              </a:rPr>
              <a:t>Reported </a:t>
            </a:r>
            <a:r>
              <a:rPr sz="700" spc="-45" dirty="0">
                <a:solidFill>
                  <a:srgbClr val="231F20"/>
                </a:solidFill>
                <a:latin typeface="Century Gothic"/>
                <a:cs typeface="Century Gothic"/>
              </a:rPr>
              <a:t>cases 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that </a:t>
            </a:r>
            <a:r>
              <a:rPr sz="700" spc="-35" dirty="0">
                <a:solidFill>
                  <a:srgbClr val="231F20"/>
                </a:solidFill>
                <a:latin typeface="Century Gothic"/>
                <a:cs typeface="Century Gothic"/>
              </a:rPr>
              <a:t>met 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the classification    </a:t>
            </a:r>
            <a:r>
              <a:rPr sz="700" spc="-50" dirty="0">
                <a:solidFill>
                  <a:srgbClr val="231F20"/>
                </a:solidFill>
                <a:latin typeface="Century Gothic"/>
                <a:cs typeface="Century Gothic"/>
              </a:rPr>
              <a:t>—: </a:t>
            </a:r>
            <a:r>
              <a:rPr sz="700" spc="-40" dirty="0">
                <a:solidFill>
                  <a:srgbClr val="231F20"/>
                </a:solidFill>
                <a:latin typeface="Century Gothic"/>
                <a:cs typeface="Century Gothic"/>
              </a:rPr>
              <a:t>No</a:t>
            </a:r>
            <a:r>
              <a:rPr sz="700" spc="-1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reported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700" spc="-45" dirty="0">
                <a:solidFill>
                  <a:srgbClr val="231F20"/>
                </a:solidFill>
                <a:latin typeface="Century Gothic"/>
                <a:cs typeface="Century Gothic"/>
              </a:rPr>
              <a:t>cases.	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N: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Not </a:t>
            </a:r>
            <a:r>
              <a:rPr sz="700" spc="-35" dirty="0">
                <a:solidFill>
                  <a:srgbClr val="231F20"/>
                </a:solidFill>
                <a:latin typeface="Century Gothic"/>
                <a:cs typeface="Century Gothic"/>
              </a:rPr>
              <a:t>reportable. </a:t>
            </a:r>
            <a:r>
              <a:rPr sz="700" spc="-10" dirty="0">
                <a:solidFill>
                  <a:srgbClr val="231F20"/>
                </a:solidFill>
                <a:latin typeface="Century Gothic"/>
                <a:cs typeface="Century Gothic"/>
              </a:rPr>
              <a:t>The </a:t>
            </a:r>
            <a:r>
              <a:rPr sz="700" spc="-35" dirty="0">
                <a:solidFill>
                  <a:srgbClr val="231F20"/>
                </a:solidFill>
                <a:latin typeface="Century Gothic"/>
                <a:cs typeface="Century Gothic"/>
              </a:rPr>
              <a:t>disease </a:t>
            </a:r>
            <a:r>
              <a:rPr sz="700" spc="5" dirty="0">
                <a:solidFill>
                  <a:srgbClr val="231F20"/>
                </a:solidFill>
                <a:latin typeface="Century Gothic"/>
                <a:cs typeface="Century Gothic"/>
              </a:rPr>
              <a:t>or </a:t>
            </a:r>
            <a:r>
              <a:rPr sz="700" spc="-40" dirty="0">
                <a:solidFill>
                  <a:srgbClr val="231F20"/>
                </a:solidFill>
                <a:latin typeface="Century Gothic"/>
                <a:cs typeface="Century Gothic"/>
              </a:rPr>
              <a:t>condition </a:t>
            </a:r>
            <a:r>
              <a:rPr sz="700" spc="-35" dirty="0">
                <a:solidFill>
                  <a:srgbClr val="231F20"/>
                </a:solidFill>
                <a:latin typeface="Century Gothic"/>
                <a:cs typeface="Century Gothic"/>
              </a:rPr>
              <a:t>was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not</a:t>
            </a:r>
            <a:r>
              <a:rPr sz="700" spc="-13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700" spc="-35" dirty="0">
                <a:solidFill>
                  <a:srgbClr val="231F20"/>
                </a:solidFill>
                <a:latin typeface="Century Gothic"/>
                <a:cs typeface="Century Gothic"/>
              </a:rPr>
              <a:t>reportable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736289" y="9480245"/>
            <a:ext cx="3332479" cy="132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" spc="-10" dirty="0">
                <a:solidFill>
                  <a:srgbClr val="231F20"/>
                </a:solidFill>
                <a:latin typeface="Century Gothic"/>
                <a:cs typeface="Century Gothic"/>
              </a:rPr>
              <a:t>The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reporting </a:t>
            </a:r>
            <a:r>
              <a:rPr sz="700" spc="-10" dirty="0">
                <a:solidFill>
                  <a:srgbClr val="231F20"/>
                </a:solidFill>
                <a:latin typeface="Century Gothic"/>
                <a:cs typeface="Century Gothic"/>
              </a:rPr>
              <a:t>jurisdiction</a:t>
            </a:r>
            <a:r>
              <a:rPr sz="700" spc="17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700" spc="-50" dirty="0">
                <a:solidFill>
                  <a:srgbClr val="231F20"/>
                </a:solidFill>
                <a:latin typeface="Century Gothic"/>
                <a:cs typeface="Century Gothic"/>
              </a:rPr>
              <a:t>by </a:t>
            </a:r>
            <a:r>
              <a:rPr sz="700" spc="-55" dirty="0">
                <a:solidFill>
                  <a:srgbClr val="231F20"/>
                </a:solidFill>
                <a:latin typeface="Century Gothic"/>
                <a:cs typeface="Century Gothic"/>
              </a:rPr>
              <a:t>law,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statute, </a:t>
            </a:r>
            <a:r>
              <a:rPr sz="700" spc="5" dirty="0">
                <a:solidFill>
                  <a:srgbClr val="231F20"/>
                </a:solidFill>
                <a:latin typeface="Century Gothic"/>
                <a:cs typeface="Century Gothic"/>
              </a:rPr>
              <a:t>or </a:t>
            </a:r>
            <a:r>
              <a:rPr sz="700" spc="-35" dirty="0">
                <a:solidFill>
                  <a:srgbClr val="231F20"/>
                </a:solidFill>
                <a:latin typeface="Century Gothic"/>
                <a:cs typeface="Century Gothic"/>
              </a:rPr>
              <a:t>regulation </a:t>
            </a:r>
            <a:r>
              <a:rPr sz="700" spc="-5" dirty="0">
                <a:solidFill>
                  <a:srgbClr val="231F20"/>
                </a:solidFill>
                <a:latin typeface="Century Gothic"/>
                <a:cs typeface="Century Gothic"/>
              </a:rPr>
              <a:t>in 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the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reporting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700" spc="-15" dirty="0">
                <a:solidFill>
                  <a:srgbClr val="231F20"/>
                </a:solidFill>
                <a:latin typeface="Century Gothic"/>
                <a:cs typeface="Century Gothic"/>
              </a:rPr>
              <a:t>jurisdiction.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736289" y="9586924"/>
            <a:ext cx="1007110" cy="254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7200"/>
              </a:lnSpc>
              <a:spcBef>
                <a:spcPts val="100"/>
              </a:spcBef>
            </a:pPr>
            <a:r>
              <a:rPr sz="700" spc="-40" dirty="0">
                <a:solidFill>
                  <a:srgbClr val="231F20"/>
                </a:solidFill>
                <a:latin typeface="Century Gothic"/>
                <a:cs typeface="Century Gothic"/>
              </a:rPr>
              <a:t>did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not </a:t>
            </a:r>
            <a:r>
              <a:rPr sz="700" spc="-10" dirty="0">
                <a:solidFill>
                  <a:srgbClr val="231F20"/>
                </a:solidFill>
                <a:latin typeface="Century Gothic"/>
                <a:cs typeface="Century Gothic"/>
              </a:rPr>
              <a:t>submit </a:t>
            </a:r>
            <a:r>
              <a:rPr sz="700" spc="-55" dirty="0">
                <a:solidFill>
                  <a:srgbClr val="231F20"/>
                </a:solidFill>
                <a:latin typeface="Century Gothic"/>
                <a:cs typeface="Century Gothic"/>
              </a:rPr>
              <a:t>any</a:t>
            </a:r>
            <a:r>
              <a:rPr sz="700" spc="-12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700" spc="-45" dirty="0">
                <a:solidFill>
                  <a:srgbClr val="231F20"/>
                </a:solidFill>
                <a:latin typeface="Century Gothic"/>
                <a:cs typeface="Century Gothic"/>
              </a:rPr>
              <a:t>cases 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to</a:t>
            </a:r>
            <a:r>
              <a:rPr sz="700" spc="-4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700" spc="-100" dirty="0">
                <a:solidFill>
                  <a:srgbClr val="231F20"/>
                </a:solidFill>
                <a:latin typeface="Century Gothic"/>
                <a:cs typeface="Century Gothic"/>
              </a:rPr>
              <a:t>CDC.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527701" y="496415"/>
            <a:ext cx="0" cy="52069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503455" y="496415"/>
            <a:ext cx="0" cy="52069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551947" y="507359"/>
            <a:ext cx="0" cy="40640"/>
          </a:xfrm>
          <a:custGeom>
            <a:avLst/>
            <a:gdLst/>
            <a:ahLst/>
            <a:cxnLst/>
            <a:rect l="l" t="t" r="r" b="b"/>
            <a:pathLst>
              <a:path h="40640">
                <a:moveTo>
                  <a:pt x="0" y="0"/>
                </a:moveTo>
                <a:lnTo>
                  <a:pt x="0" y="40627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576191" y="475048"/>
            <a:ext cx="0" cy="73025"/>
          </a:xfrm>
          <a:custGeom>
            <a:avLst/>
            <a:gdLst/>
            <a:ahLst/>
            <a:cxnLst/>
            <a:rect l="l" t="t" r="r" b="b"/>
            <a:pathLst>
              <a:path h="73025">
                <a:moveTo>
                  <a:pt x="0" y="0"/>
                </a:moveTo>
                <a:lnTo>
                  <a:pt x="0" y="72936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402159" y="325601"/>
            <a:ext cx="200660" cy="244475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121945" y="244055"/>
                </a:moveTo>
                <a:lnTo>
                  <a:pt x="11785" y="244055"/>
                </a:lnTo>
                <a:lnTo>
                  <a:pt x="5257" y="244055"/>
                </a:lnTo>
                <a:lnTo>
                  <a:pt x="0" y="238772"/>
                </a:lnTo>
                <a:lnTo>
                  <a:pt x="0" y="232244"/>
                </a:lnTo>
                <a:lnTo>
                  <a:pt x="0" y="13271"/>
                </a:lnTo>
                <a:lnTo>
                  <a:pt x="0" y="5943"/>
                </a:lnTo>
                <a:lnTo>
                  <a:pt x="5943" y="0"/>
                </a:lnTo>
                <a:lnTo>
                  <a:pt x="13271" y="0"/>
                </a:lnTo>
                <a:lnTo>
                  <a:pt x="186943" y="0"/>
                </a:lnTo>
                <a:lnTo>
                  <a:pt x="194271" y="0"/>
                </a:lnTo>
                <a:lnTo>
                  <a:pt x="200215" y="5943"/>
                </a:lnTo>
                <a:lnTo>
                  <a:pt x="200215" y="13271"/>
                </a:lnTo>
                <a:lnTo>
                  <a:pt x="200215" y="119748"/>
                </a:lnTo>
              </a:path>
            </a:pathLst>
          </a:custGeom>
          <a:ln w="10960">
            <a:solidFill>
              <a:srgbClr val="005E6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418396" y="345154"/>
            <a:ext cx="168107" cy="20283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402163" y="325607"/>
            <a:ext cx="200660" cy="244475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78270" y="0"/>
                </a:moveTo>
                <a:lnTo>
                  <a:pt x="188429" y="0"/>
                </a:lnTo>
                <a:lnTo>
                  <a:pt x="194957" y="0"/>
                </a:lnTo>
                <a:lnTo>
                  <a:pt x="200202" y="5283"/>
                </a:lnTo>
                <a:lnTo>
                  <a:pt x="200202" y="11811"/>
                </a:lnTo>
                <a:lnTo>
                  <a:pt x="200202" y="230784"/>
                </a:lnTo>
                <a:lnTo>
                  <a:pt x="200202" y="238112"/>
                </a:lnTo>
                <a:lnTo>
                  <a:pt x="194271" y="244043"/>
                </a:lnTo>
                <a:lnTo>
                  <a:pt x="186944" y="244043"/>
                </a:lnTo>
                <a:lnTo>
                  <a:pt x="13271" y="244043"/>
                </a:lnTo>
                <a:lnTo>
                  <a:pt x="5943" y="244043"/>
                </a:lnTo>
                <a:lnTo>
                  <a:pt x="0" y="238112"/>
                </a:lnTo>
                <a:lnTo>
                  <a:pt x="0" y="230784"/>
                </a:lnTo>
                <a:lnTo>
                  <a:pt x="0" y="124307"/>
                </a:lnTo>
              </a:path>
            </a:pathLst>
          </a:custGeom>
          <a:ln w="10960">
            <a:solidFill>
              <a:srgbClr val="005E6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444500" y="272592"/>
            <a:ext cx="6828790" cy="9880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5232400">
              <a:lnSpc>
                <a:spcPts val="1230"/>
              </a:lnSpc>
              <a:spcBef>
                <a:spcPts val="130"/>
              </a:spcBef>
            </a:pPr>
            <a:r>
              <a:rPr sz="1000" b="1" spc="40" dirty="0">
                <a:solidFill>
                  <a:srgbClr val="005E6D"/>
                </a:solidFill>
                <a:latin typeface="Bw Glenn Sans Medium"/>
                <a:cs typeface="Bw Glenn Sans Medium"/>
              </a:rPr>
              <a:t>2019 </a:t>
            </a:r>
            <a:r>
              <a:rPr sz="1050" b="1" spc="55" dirty="0">
                <a:solidFill>
                  <a:srgbClr val="8C2689"/>
                </a:solidFill>
                <a:latin typeface="Bw Glenn Sans Bold"/>
                <a:cs typeface="Bw Glenn Sans Bold"/>
              </a:rPr>
              <a:t>VIRAL</a:t>
            </a:r>
            <a:r>
              <a:rPr sz="1050" b="1" spc="125" dirty="0">
                <a:solidFill>
                  <a:srgbClr val="8C2689"/>
                </a:solidFill>
                <a:latin typeface="Bw Glenn Sans Bold"/>
                <a:cs typeface="Bw Glenn Sans Bold"/>
              </a:rPr>
              <a:t> </a:t>
            </a:r>
            <a:r>
              <a:rPr sz="1050" b="1" spc="50" dirty="0">
                <a:solidFill>
                  <a:srgbClr val="8C2689"/>
                </a:solidFill>
                <a:latin typeface="Bw Glenn Sans Bold"/>
                <a:cs typeface="Bw Glenn Sans Bold"/>
              </a:rPr>
              <a:t>HEPATITIS</a:t>
            </a:r>
            <a:endParaRPr sz="1050">
              <a:latin typeface="Bw Glenn Sans Bold"/>
              <a:cs typeface="Bw Glenn Sans Bold"/>
            </a:endParaRPr>
          </a:p>
          <a:p>
            <a:pPr marL="5232400">
              <a:lnSpc>
                <a:spcPts val="1230"/>
              </a:lnSpc>
            </a:pPr>
            <a:r>
              <a:rPr sz="1050" spc="30" dirty="0">
                <a:solidFill>
                  <a:srgbClr val="005E6D"/>
                </a:solidFill>
                <a:latin typeface="Century Gothic"/>
                <a:cs typeface="Century Gothic"/>
              </a:rPr>
              <a:t>SURVEILLANCE</a:t>
            </a:r>
            <a:r>
              <a:rPr sz="1050" spc="70" dirty="0">
                <a:solidFill>
                  <a:srgbClr val="005E6D"/>
                </a:solidFill>
                <a:latin typeface="Century Gothic"/>
                <a:cs typeface="Century Gothic"/>
              </a:rPr>
              <a:t> REPORT</a:t>
            </a:r>
            <a:endParaRPr sz="105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250">
              <a:latin typeface="Times New Roman"/>
              <a:cs typeface="Times New Roman"/>
            </a:endParaRPr>
          </a:p>
          <a:p>
            <a:pPr marL="12700" marR="18415">
              <a:lnSpc>
                <a:spcPct val="107200"/>
              </a:lnSpc>
            </a:pPr>
            <a:r>
              <a:rPr sz="1400" b="1" spc="-5" dirty="0">
                <a:solidFill>
                  <a:srgbClr val="005E6D"/>
                </a:solidFill>
                <a:latin typeface="Bw Glenn Sans ExtraBold"/>
                <a:cs typeface="Bw Glenn Sans ExtraBold"/>
              </a:rPr>
              <a:t>Table </a:t>
            </a:r>
            <a:r>
              <a:rPr sz="1400" b="1" spc="15" dirty="0">
                <a:solidFill>
                  <a:srgbClr val="005E6D"/>
                </a:solidFill>
                <a:latin typeface="Bw Glenn Sans ExtraBold"/>
                <a:cs typeface="Bw Glenn Sans ExtraBold"/>
              </a:rPr>
              <a:t>3.1. </a:t>
            </a:r>
            <a:r>
              <a:rPr sz="1400" b="1" spc="15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Number and </a:t>
            </a:r>
            <a:r>
              <a:rPr sz="1400" b="1" spc="10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rates* </a:t>
            </a:r>
            <a:r>
              <a:rPr sz="1400" b="1" spc="5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of </a:t>
            </a:r>
            <a:r>
              <a:rPr sz="1400" b="1" spc="15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reported </a:t>
            </a:r>
            <a:r>
              <a:rPr sz="1400" b="1" spc="20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cases† </a:t>
            </a:r>
            <a:r>
              <a:rPr sz="1400" b="1" spc="5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of </a:t>
            </a:r>
            <a:r>
              <a:rPr sz="1400" b="1" spc="15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acute </a:t>
            </a:r>
            <a:r>
              <a:rPr sz="1400" b="1" spc="20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hepatitis </a:t>
            </a:r>
            <a:r>
              <a:rPr sz="1400" b="1" spc="10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C, </a:t>
            </a:r>
            <a:r>
              <a:rPr sz="1400" b="1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by </a:t>
            </a:r>
            <a:r>
              <a:rPr sz="1400" b="1" spc="15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state  </a:t>
            </a:r>
            <a:r>
              <a:rPr sz="1400" b="1" spc="10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or </a:t>
            </a:r>
            <a:r>
              <a:rPr sz="1400" b="1" spc="20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jurisdiction </a:t>
            </a:r>
            <a:r>
              <a:rPr sz="1400" b="1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— </a:t>
            </a:r>
            <a:r>
              <a:rPr sz="1400" b="1" spc="15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United States,</a:t>
            </a:r>
            <a:r>
              <a:rPr sz="1400" b="1" spc="190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 </a:t>
            </a:r>
            <a:r>
              <a:rPr sz="1400" b="1" spc="25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2015–2019</a:t>
            </a:r>
            <a:endParaRPr sz="1400">
              <a:latin typeface="Bw Glenn Sans ExtraBold"/>
              <a:cs typeface="Bw Glenn Sans Extra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05E9E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812</Words>
  <Application>Microsoft Office PowerPoint</Application>
  <PresentationFormat>Custom</PresentationFormat>
  <Paragraphs>602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Bw Glenn Sans Bold</vt:lpstr>
      <vt:lpstr>Bw Glenn Sans ExtraBold</vt:lpstr>
      <vt:lpstr>Bw Glenn Sans Medium</vt:lpstr>
      <vt:lpstr>Calibri</vt:lpstr>
      <vt:lpstr>Century Gothic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Table 3.1. Number and rates of reported cases of acute hepatitis C, by state or jurisdiction — United States, 2015–2019</dc:title>
  <dc:subject>Table 3.1. Number and rates of reported cases of acute hepatitis C, by state or jurisdiction — United States, 2015–2019</dc:subject>
  <dc:creator>HHS / CDC / DDID / NCHHSTP / DVH</dc:creator>
  <cp:lastModifiedBy>Peterson, Paul (CDC/DDID/NCHHSTP/DVH) (CTR)</cp:lastModifiedBy>
  <cp:revision>2</cp:revision>
  <dcterms:created xsi:type="dcterms:W3CDTF">2021-05-18T22:00:44Z</dcterms:created>
  <dcterms:modified xsi:type="dcterms:W3CDTF">2021-05-19T13:59:48Z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2021-05-18T00:00:00Z</vt:filetime>
  </property>
  <property fmtid="{D5CDD505-2E9C-101B-9397-08002B2CF9AE}" pid="3" name="Creator">
    <vt:lpwstr>Adobe InDesign 16.2 (Windows)</vt:lpwstr>
  </property>
  <property fmtid="{D5CDD505-2E9C-101B-9397-08002B2CF9AE}" pid="4" name="LastSaved">
    <vt:filetime>2021-05-18T00:00:00Z</vt:filetime>
  </property>
  <property fmtid="{D5CDD505-2E9C-101B-9397-08002B2CF9AE}" pid="5" name="MSIP_Label_8af03ff0-41c5-4c41-b55e-fabb8fae94be_Enabled">
    <vt:lpwstr>true</vt:lpwstr>
  </property>
  <property fmtid="{D5CDD505-2E9C-101B-9397-08002B2CF9AE}" pid="6" name="MSIP_Label_8af03ff0-41c5-4c41-b55e-fabb8fae94be_SetDate">
    <vt:lpwstr>2021-05-18T22:01:09Z</vt:lpwstr>
  </property>
  <property fmtid="{D5CDD505-2E9C-101B-9397-08002B2CF9AE}" pid="7" name="MSIP_Label_8af03ff0-41c5-4c41-b55e-fabb8fae94be_Method">
    <vt:lpwstr>Privileged</vt:lpwstr>
  </property>
  <property fmtid="{D5CDD505-2E9C-101B-9397-08002B2CF9AE}" pid="8" name="MSIP_Label_8af03ff0-41c5-4c41-b55e-fabb8fae94be_Name">
    <vt:lpwstr>8af03ff0-41c5-4c41-b55e-fabb8fae94be</vt:lpwstr>
  </property>
  <property fmtid="{D5CDD505-2E9C-101B-9397-08002B2CF9AE}" pid="9" name="MSIP_Label_8af03ff0-41c5-4c41-b55e-fabb8fae94be_SiteId">
    <vt:lpwstr>9ce70869-60db-44fd-abe8-d2767077fc8f</vt:lpwstr>
  </property>
  <property fmtid="{D5CDD505-2E9C-101B-9397-08002B2CF9AE}" pid="10" name="MSIP_Label_8af03ff0-41c5-4c41-b55e-fabb8fae94be_ActionId">
    <vt:lpwstr>d9ca88b5-f56e-4764-994d-2526137c6ba1</vt:lpwstr>
  </property>
  <property fmtid="{D5CDD505-2E9C-101B-9397-08002B2CF9AE}" pid="11" name="MSIP_Label_8af03ff0-41c5-4c41-b55e-fabb8fae94be_ContentBits">
    <vt:lpwstr>0</vt:lpwstr>
  </property>
</Properties>
</file>