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5251450"/>
  <p:notesSz cx="7772400" cy="52514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84" y="6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1627949"/>
            <a:ext cx="6606540" cy="1102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2940812"/>
            <a:ext cx="5440680" cy="13128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1207833"/>
            <a:ext cx="3380994" cy="3465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1207833"/>
            <a:ext cx="3380994" cy="3465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37616" y="2428056"/>
            <a:ext cx="3616960" cy="585470"/>
          </a:xfrm>
          <a:custGeom>
            <a:avLst/>
            <a:gdLst/>
            <a:ahLst/>
            <a:cxnLst/>
            <a:rect l="l" t="t" r="r" b="b"/>
            <a:pathLst>
              <a:path w="3616960" h="585469">
                <a:moveTo>
                  <a:pt x="0" y="0"/>
                </a:moveTo>
                <a:lnTo>
                  <a:pt x="3616452" y="0"/>
                </a:lnTo>
                <a:lnTo>
                  <a:pt x="3616452" y="585215"/>
                </a:lnTo>
                <a:lnTo>
                  <a:pt x="0" y="585215"/>
                </a:lnTo>
                <a:lnTo>
                  <a:pt x="0" y="0"/>
                </a:lnTo>
                <a:close/>
              </a:path>
            </a:pathLst>
          </a:custGeom>
          <a:solidFill>
            <a:srgbClr val="231F20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20801" y="2511241"/>
            <a:ext cx="3449320" cy="421005"/>
          </a:xfrm>
          <a:custGeom>
            <a:avLst/>
            <a:gdLst/>
            <a:ahLst/>
            <a:cxnLst/>
            <a:rect l="l" t="t" r="r" b="b"/>
            <a:pathLst>
              <a:path w="3449320" h="421005">
                <a:moveTo>
                  <a:pt x="3449320" y="0"/>
                </a:moveTo>
                <a:lnTo>
                  <a:pt x="0" y="0"/>
                </a:lnTo>
                <a:lnTo>
                  <a:pt x="0" y="420624"/>
                </a:lnTo>
                <a:lnTo>
                  <a:pt x="3449320" y="420624"/>
                </a:lnTo>
                <a:lnTo>
                  <a:pt x="34493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86841" y="2630113"/>
            <a:ext cx="318135" cy="179705"/>
          </a:xfrm>
          <a:custGeom>
            <a:avLst/>
            <a:gdLst/>
            <a:ahLst/>
            <a:cxnLst/>
            <a:rect l="l" t="t" r="r" b="b"/>
            <a:pathLst>
              <a:path w="318134" h="179705">
                <a:moveTo>
                  <a:pt x="0" y="179501"/>
                </a:moveTo>
                <a:lnTo>
                  <a:pt x="317753" y="179501"/>
                </a:lnTo>
                <a:lnTo>
                  <a:pt x="317753" y="0"/>
                </a:lnTo>
                <a:lnTo>
                  <a:pt x="0" y="0"/>
                </a:lnTo>
                <a:lnTo>
                  <a:pt x="0" y="179501"/>
                </a:lnTo>
                <a:close/>
              </a:path>
            </a:pathLst>
          </a:custGeom>
          <a:solidFill>
            <a:srgbClr val="005E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210058"/>
            <a:ext cx="6995160" cy="8402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1207833"/>
            <a:ext cx="6995160" cy="3465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4883848"/>
            <a:ext cx="2487168" cy="2625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4883848"/>
            <a:ext cx="1787652" cy="2625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4883848"/>
            <a:ext cx="1787652" cy="2625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871828" y="4119930"/>
            <a:ext cx="6126480" cy="818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Source: </a:t>
            </a:r>
            <a:r>
              <a:rPr sz="700" spc="-95" dirty="0">
                <a:solidFill>
                  <a:srgbClr val="231F20"/>
                </a:solidFill>
                <a:latin typeface="Century Gothic"/>
                <a:cs typeface="Century Gothic"/>
              </a:rPr>
              <a:t>CDC,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Nationally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Notifiable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Diseases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Surveillance</a:t>
            </a:r>
            <a:r>
              <a:rPr sz="700" spc="-10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System.</a:t>
            </a:r>
            <a:endParaRPr sz="700">
              <a:latin typeface="Century Gothic"/>
              <a:cs typeface="Century Gothic"/>
            </a:endParaRPr>
          </a:p>
          <a:p>
            <a:pPr marL="12700" marR="5080">
              <a:lnSpc>
                <a:spcPct val="106300"/>
              </a:lnSpc>
              <a:spcBef>
                <a:spcPts val="455"/>
              </a:spcBef>
            </a:pP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* </a:t>
            </a:r>
            <a:r>
              <a:rPr sz="700" spc="-75" dirty="0">
                <a:solidFill>
                  <a:srgbClr val="231F20"/>
                </a:solidFill>
                <a:latin typeface="Century Gothic"/>
                <a:cs typeface="Century Gothic"/>
              </a:rPr>
              <a:t>Case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reports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with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at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least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one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of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following </a:t>
            </a:r>
            <a:r>
              <a:rPr sz="700" spc="30" dirty="0">
                <a:solidFill>
                  <a:srgbClr val="231F20"/>
                </a:solidFill>
                <a:latin typeface="Century Gothic"/>
                <a:cs typeface="Century Gothic"/>
              </a:rPr>
              <a:t>risk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behaviors/exposures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reported </a:t>
            </a:r>
            <a:r>
              <a:rPr sz="700" spc="25" dirty="0">
                <a:solidFill>
                  <a:srgbClr val="231F20"/>
                </a:solidFill>
                <a:latin typeface="Century Gothic"/>
                <a:cs typeface="Century Gothic"/>
              </a:rPr>
              <a:t>6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weeks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to </a:t>
            </a:r>
            <a:r>
              <a:rPr sz="700" spc="25" dirty="0">
                <a:solidFill>
                  <a:srgbClr val="231F20"/>
                </a:solidFill>
                <a:latin typeface="Century Gothic"/>
                <a:cs typeface="Century Gothic"/>
              </a:rPr>
              <a:t>6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months 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prior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to symptom onset 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or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documented 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seroconversion </a:t>
            </a:r>
            <a:r>
              <a:rPr sz="700" spc="20" dirty="0">
                <a:solidFill>
                  <a:srgbClr val="231F20"/>
                </a:solidFill>
                <a:latin typeface="Century Gothic"/>
                <a:cs typeface="Century Gothic"/>
              </a:rPr>
              <a:t>if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asymptomatic: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1)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injection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drug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use;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2)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multiple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sexual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partners;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3)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underwent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surgery;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4)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men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who </a:t>
            </a:r>
            <a:r>
              <a:rPr sz="700" spc="-70" dirty="0">
                <a:solidFill>
                  <a:srgbClr val="231F20"/>
                </a:solidFill>
                <a:latin typeface="Century Gothic"/>
                <a:cs typeface="Century Gothic"/>
              </a:rPr>
              <a:t>have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sex with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men;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5)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sexual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contact 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with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suspected/confirmed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hepatitis </a:t>
            </a:r>
            <a:r>
              <a:rPr sz="700" spc="-135" dirty="0">
                <a:solidFill>
                  <a:srgbClr val="231F20"/>
                </a:solidFill>
                <a:latin typeface="Century Gothic"/>
                <a:cs typeface="Century Gothic"/>
              </a:rPr>
              <a:t>C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case;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6)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sustained </a:t>
            </a:r>
            <a:r>
              <a:rPr sz="700" spc="-105" dirty="0">
                <a:solidFill>
                  <a:srgbClr val="231F20"/>
                </a:solidFill>
                <a:latin typeface="Century Gothic"/>
                <a:cs typeface="Century Gothic"/>
              </a:rPr>
              <a:t>a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percutaneous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injury;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7)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household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contact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with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suspected/confirmed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hepatitis </a:t>
            </a:r>
            <a:r>
              <a:rPr sz="700" spc="-135" dirty="0">
                <a:solidFill>
                  <a:srgbClr val="231F20"/>
                </a:solidFill>
                <a:latin typeface="Century Gothic"/>
                <a:cs typeface="Century Gothic"/>
              </a:rPr>
              <a:t>C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case;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8) 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occupational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exposure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to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blood;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9)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dialysis; </a:t>
            </a:r>
            <a:r>
              <a:rPr sz="700" spc="-65" dirty="0">
                <a:solidFill>
                  <a:srgbClr val="231F20"/>
                </a:solidFill>
                <a:latin typeface="Century Gothic"/>
                <a:cs typeface="Century Gothic"/>
              </a:rPr>
              <a:t>and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10) transfusion.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Reported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cases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may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include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more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than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one </a:t>
            </a:r>
            <a:r>
              <a:rPr sz="700" spc="30" dirty="0">
                <a:solidFill>
                  <a:srgbClr val="231F20"/>
                </a:solidFill>
                <a:latin typeface="Century Gothic"/>
                <a:cs typeface="Century Gothic"/>
              </a:rPr>
              <a:t>risk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 behavior/exposure.</a:t>
            </a:r>
            <a:endParaRPr sz="7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700" spc="-110" dirty="0">
                <a:solidFill>
                  <a:srgbClr val="231F20"/>
                </a:solidFill>
                <a:latin typeface="Century Gothic"/>
                <a:cs typeface="Century Gothic"/>
              </a:rPr>
              <a:t>† </a:t>
            </a:r>
            <a:r>
              <a:rPr sz="700" spc="25" dirty="0">
                <a:solidFill>
                  <a:srgbClr val="231F20"/>
                </a:solidFill>
                <a:latin typeface="Century Gothic"/>
                <a:cs typeface="Century Gothic"/>
              </a:rPr>
              <a:t>Risk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behaviors/exposures </a:t>
            </a:r>
            <a:r>
              <a:rPr sz="700" spc="-70" dirty="0">
                <a:solidFill>
                  <a:srgbClr val="231F20"/>
                </a:solidFill>
                <a:latin typeface="Century Gothic"/>
                <a:cs typeface="Century Gothic"/>
              </a:rPr>
              <a:t>data </a:t>
            </a: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from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one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state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was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classified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as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‘missing’ </a:t>
            </a:r>
            <a:r>
              <a:rPr sz="700" spc="-65" dirty="0">
                <a:solidFill>
                  <a:srgbClr val="231F20"/>
                </a:solidFill>
                <a:latin typeface="Century Gothic"/>
                <a:cs typeface="Century Gothic"/>
              </a:rPr>
              <a:t>because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of </a:t>
            </a:r>
            <a:r>
              <a:rPr sz="700" spc="15" dirty="0">
                <a:solidFill>
                  <a:srgbClr val="231F20"/>
                </a:solidFill>
                <a:latin typeface="Century Gothic"/>
                <a:cs typeface="Century Gothic"/>
              </a:rPr>
              <a:t>errors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in</a:t>
            </a:r>
            <a:r>
              <a:rPr sz="700" spc="-7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reporting.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779906" y="272592"/>
            <a:ext cx="6492875" cy="12261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4896485">
              <a:lnSpc>
                <a:spcPts val="1230"/>
              </a:lnSpc>
              <a:spcBef>
                <a:spcPts val="130"/>
              </a:spcBef>
            </a:pPr>
            <a:r>
              <a:rPr sz="1000" b="1" spc="40" dirty="0">
                <a:solidFill>
                  <a:srgbClr val="005E6D"/>
                </a:solidFill>
                <a:latin typeface="Microsoft JhengHei UI"/>
                <a:cs typeface="Microsoft JhengHei UI"/>
              </a:rPr>
              <a:t>2019 </a:t>
            </a:r>
            <a:r>
              <a:rPr sz="1050" b="1" spc="90" dirty="0">
                <a:solidFill>
                  <a:srgbClr val="8C2689"/>
                </a:solidFill>
                <a:latin typeface="Century Gothic"/>
                <a:cs typeface="Century Gothic"/>
              </a:rPr>
              <a:t>VIRAL</a:t>
            </a:r>
            <a:r>
              <a:rPr sz="1050" b="1" spc="35" dirty="0">
                <a:solidFill>
                  <a:srgbClr val="8C2689"/>
                </a:solidFill>
                <a:latin typeface="Century Gothic"/>
                <a:cs typeface="Century Gothic"/>
              </a:rPr>
              <a:t> </a:t>
            </a:r>
            <a:r>
              <a:rPr sz="1050" b="1" spc="130" dirty="0">
                <a:solidFill>
                  <a:srgbClr val="8C2689"/>
                </a:solidFill>
                <a:latin typeface="Century Gothic"/>
                <a:cs typeface="Century Gothic"/>
              </a:rPr>
              <a:t>HEPATITIS</a:t>
            </a:r>
            <a:endParaRPr sz="1050">
              <a:latin typeface="Century Gothic"/>
              <a:cs typeface="Century Gothic"/>
            </a:endParaRPr>
          </a:p>
          <a:p>
            <a:pPr marL="489712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 marR="340995">
              <a:lnSpc>
                <a:spcPct val="107200"/>
              </a:lnSpc>
            </a:pPr>
            <a:r>
              <a:rPr sz="1400" b="1" spc="-20" dirty="0">
                <a:solidFill>
                  <a:srgbClr val="005E6D"/>
                </a:solidFill>
                <a:latin typeface="Lucida Sans"/>
                <a:cs typeface="Lucida Sans"/>
              </a:rPr>
              <a:t>Figure </a:t>
            </a:r>
            <a:r>
              <a:rPr sz="1400" b="1" spc="10" dirty="0">
                <a:solidFill>
                  <a:srgbClr val="005E6D"/>
                </a:solidFill>
                <a:latin typeface="Lucida Sans"/>
                <a:cs typeface="Lucida Sans"/>
              </a:rPr>
              <a:t>3.7. </a:t>
            </a:r>
            <a:r>
              <a:rPr sz="1400" b="1" spc="-15" dirty="0">
                <a:solidFill>
                  <a:srgbClr val="8C2689"/>
                </a:solidFill>
                <a:latin typeface="Lucida Sans"/>
                <a:cs typeface="Lucida Sans"/>
              </a:rPr>
              <a:t>Availability of information </a:t>
            </a:r>
            <a:r>
              <a:rPr sz="1400" b="1" spc="-25" dirty="0">
                <a:solidFill>
                  <a:srgbClr val="8C2689"/>
                </a:solidFill>
                <a:latin typeface="Lucida Sans"/>
                <a:cs typeface="Lucida Sans"/>
              </a:rPr>
              <a:t>regarding </a:t>
            </a:r>
            <a:r>
              <a:rPr sz="1400" b="1" spc="-35" dirty="0">
                <a:solidFill>
                  <a:srgbClr val="8C2689"/>
                </a:solidFill>
                <a:latin typeface="Lucida Sans"/>
                <a:cs typeface="Lucida Sans"/>
              </a:rPr>
              <a:t>risk </a:t>
            </a:r>
            <a:r>
              <a:rPr sz="1400" b="1" spc="-25" dirty="0">
                <a:solidFill>
                  <a:srgbClr val="8C2689"/>
                </a:solidFill>
                <a:latin typeface="Lucida Sans"/>
                <a:cs typeface="Lucida Sans"/>
              </a:rPr>
              <a:t>behaviors </a:t>
            </a:r>
            <a:r>
              <a:rPr sz="1400" b="1" spc="-10" dirty="0">
                <a:solidFill>
                  <a:srgbClr val="8C2689"/>
                </a:solidFill>
                <a:latin typeface="Lucida Sans"/>
                <a:cs typeface="Lucida Sans"/>
              </a:rPr>
              <a:t>or  </a:t>
            </a:r>
            <a:r>
              <a:rPr sz="1400" b="1" spc="-65" dirty="0">
                <a:solidFill>
                  <a:srgbClr val="8C2689"/>
                </a:solidFill>
                <a:latin typeface="Lucida Sans"/>
                <a:cs typeface="Lucida Sans"/>
              </a:rPr>
              <a:t>exposures*†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15" dirty="0">
                <a:solidFill>
                  <a:srgbClr val="8C2689"/>
                </a:solidFill>
                <a:latin typeface="Lucida Sans"/>
                <a:cs typeface="Lucida Sans"/>
              </a:rPr>
              <a:t>associated</a:t>
            </a:r>
            <a:r>
              <a:rPr sz="1400" b="1" spc="-10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Lucida Sans"/>
                <a:cs typeface="Lucida Sans"/>
              </a:rPr>
              <a:t>with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Lucida Sans"/>
                <a:cs typeface="Lucida Sans"/>
              </a:rPr>
              <a:t>reported</a:t>
            </a:r>
            <a:r>
              <a:rPr sz="1400" b="1" spc="-11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30" dirty="0">
                <a:solidFill>
                  <a:srgbClr val="8C2689"/>
                </a:solidFill>
                <a:latin typeface="Lucida Sans"/>
                <a:cs typeface="Lucida Sans"/>
              </a:rPr>
              <a:t>cases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15" dirty="0">
                <a:solidFill>
                  <a:srgbClr val="8C2689"/>
                </a:solidFill>
                <a:latin typeface="Lucida Sans"/>
                <a:cs typeface="Lucida Sans"/>
              </a:rPr>
              <a:t>of</a:t>
            </a:r>
            <a:r>
              <a:rPr sz="1400" b="1" spc="-10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dirty="0">
                <a:solidFill>
                  <a:srgbClr val="8C2689"/>
                </a:solidFill>
                <a:latin typeface="Lucida Sans"/>
                <a:cs typeface="Lucida Sans"/>
              </a:rPr>
              <a:t>acute</a:t>
            </a:r>
            <a:r>
              <a:rPr sz="1400" b="1" spc="-8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Lucida Sans"/>
                <a:cs typeface="Lucida Sans"/>
              </a:rPr>
              <a:t>hepatitis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130" dirty="0">
                <a:solidFill>
                  <a:srgbClr val="8C2689"/>
                </a:solidFill>
                <a:latin typeface="Lucida Sans"/>
                <a:cs typeface="Lucida Sans"/>
              </a:rPr>
              <a:t>C</a:t>
            </a:r>
            <a:r>
              <a:rPr sz="1400" b="1" spc="-11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30" dirty="0">
                <a:solidFill>
                  <a:srgbClr val="8C2689"/>
                </a:solidFill>
                <a:latin typeface="Lucida Sans"/>
                <a:cs typeface="Lucida Sans"/>
              </a:rPr>
              <a:t>virus  </a:t>
            </a:r>
            <a:r>
              <a:rPr sz="1400" b="1" spc="-10" dirty="0">
                <a:solidFill>
                  <a:srgbClr val="8C2689"/>
                </a:solidFill>
                <a:latin typeface="Lucida Sans"/>
                <a:cs typeface="Lucida Sans"/>
              </a:rPr>
              <a:t>infection </a:t>
            </a:r>
            <a:r>
              <a:rPr sz="1400" b="1" spc="-65" dirty="0">
                <a:solidFill>
                  <a:srgbClr val="8C2689"/>
                </a:solidFill>
                <a:latin typeface="Lucida Sans"/>
                <a:cs typeface="Lucida Sans"/>
              </a:rPr>
              <a:t>— </a:t>
            </a:r>
            <a:r>
              <a:rPr sz="1400" b="1" spc="-5" dirty="0">
                <a:solidFill>
                  <a:srgbClr val="8C2689"/>
                </a:solidFill>
                <a:latin typeface="Lucida Sans"/>
                <a:cs typeface="Lucida Sans"/>
              </a:rPr>
              <a:t>United </a:t>
            </a:r>
            <a:r>
              <a:rPr sz="1400" b="1" spc="35" dirty="0">
                <a:solidFill>
                  <a:srgbClr val="8C2689"/>
                </a:solidFill>
                <a:latin typeface="Lucida Sans"/>
                <a:cs typeface="Lucida Sans"/>
              </a:rPr>
              <a:t>States,</a:t>
            </a:r>
            <a:r>
              <a:rPr sz="1400" b="1" spc="-28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40" dirty="0">
                <a:solidFill>
                  <a:srgbClr val="8C2689"/>
                </a:solidFill>
                <a:latin typeface="Lucida Sans"/>
                <a:cs typeface="Lucida Sans"/>
              </a:rPr>
              <a:t>2019</a:t>
            </a:r>
            <a:endParaRPr sz="1400">
              <a:latin typeface="Lucida Sans"/>
              <a:cs typeface="Lucida Sans"/>
            </a:endParaRPr>
          </a:p>
        </p:txBody>
      </p:sp>
      <p:pic>
        <p:nvPicPr>
          <p:cNvPr id="28" name="Picture 27" descr="Information regarding the availability of risk behaviors or exposure information for reported cases of acute hepatitis C during 2019. At least one risk behavior or exposure was identified for 39.3% of cases; no risk was identified for 15.4% of cases; and risk data were missing for 45.3% of cases.">
            <a:extLst>
              <a:ext uri="{FF2B5EF4-FFF2-40B4-BE49-F238E27FC236}">
                <a16:creationId xmlns:a16="http://schemas.microsoft.com/office/drawing/2014/main" id="{EB36CEB0-03CD-49CB-A8C8-9A6916BEA9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439969"/>
            <a:ext cx="6248400" cy="262789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178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Microsoft JhengHei UI</vt:lpstr>
      <vt:lpstr>Calibri</vt:lpstr>
      <vt:lpstr>Century Gothic</vt:lpstr>
      <vt:lpstr>Lucida Sans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3.7. Availability of information regarding risk behaviors or exposures*† associated with reported cases of acute hepatitis C virus infection — United States, 2019</dc:title>
  <dc:subject>Figure 3.7. Availability of information regarding risk behaviors or exposures*† associated with reported cases of acute hepatitis C virus infection — United States, 2019</dc:subject>
  <dc:creator>HHS / CDC / DDID / NCHHSTP / DVH</dc:creator>
  <cp:lastModifiedBy>Yunes Malkou, Cristina (CDC/DDID/NCHHSTP/OD) (CTR)</cp:lastModifiedBy>
  <cp:revision>1</cp:revision>
  <dcterms:created xsi:type="dcterms:W3CDTF">2021-05-18T23:19:19Z</dcterms:created>
  <dcterms:modified xsi:type="dcterms:W3CDTF">2021-05-19T14:48:22Z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2021-05-18T00:00:00Z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</Properties>
</file>