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882" y="-7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66235" y="1689738"/>
            <a:ext cx="6622831" cy="42503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77" y="6235114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6105" y="62351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311718" y="62351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0" name="object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823449"/>
              </p:ext>
            </p:extLst>
          </p:nvPr>
        </p:nvGraphicFramePr>
        <p:xfrm>
          <a:off x="457200" y="6375400"/>
          <a:ext cx="4267200" cy="235153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58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9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8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806">
                <a:tc>
                  <a:txBody>
                    <a:bodyPr/>
                    <a:lstStyle/>
                    <a:p>
                      <a:pPr marL="183515" marR="137160" indent="-43815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8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olor  </a:t>
                      </a:r>
                      <a:r>
                        <a:rPr sz="8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Key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953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635" marR="148590" indent="-95250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Cases/100,000  </a:t>
                      </a:r>
                      <a:r>
                        <a:rPr sz="8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Population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95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0245">
                        <a:lnSpc>
                          <a:spcPct val="100000"/>
                        </a:lnSpc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State </a:t>
                      </a:r>
                      <a:r>
                        <a:rPr sz="8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or</a:t>
                      </a:r>
                      <a:r>
                        <a:rPr sz="800" b="1" spc="-8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Jurisdiction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270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E3E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0.0-0.2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112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CT,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LA,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NE, </a:t>
                      </a:r>
                      <a:r>
                        <a:rPr sz="8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SC,</a:t>
                      </a:r>
                      <a:r>
                        <a:rPr sz="800" b="1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112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ABFC6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0.3-0.6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CA, GA,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HI,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IA,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MD,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NM,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NV, 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OK,</a:t>
                      </a:r>
                      <a:r>
                        <a:rPr sz="800" b="1" spc="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A909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0.7-1.2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ID,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IL, </a:t>
                      </a:r>
                      <a:r>
                        <a:rPr sz="8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KS,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MI, MN,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MO,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NJ, 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VA,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VT,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WA,</a:t>
                      </a:r>
                      <a:r>
                        <a:rPr sz="800" b="1" spc="1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WY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13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1.3-1.8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AL,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MT, 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NC,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NH, </a:t>
                      </a:r>
                      <a:r>
                        <a:rPr sz="80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NY,</a:t>
                      </a:r>
                      <a:r>
                        <a:rPr sz="800" b="1" spc="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D414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1.9-3.0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AR,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FL, </a:t>
                      </a:r>
                      <a:r>
                        <a:rPr sz="80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KY,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MA,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OH, TN,</a:t>
                      </a:r>
                      <a:r>
                        <a:rPr sz="800" b="1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9242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3.1-4.8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IN,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ME, </a:t>
                      </a:r>
                      <a:r>
                        <a:rPr sz="80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SD,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UT,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WV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76767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Data not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available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AK,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AZ,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DC,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DE,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MS,</a:t>
                      </a:r>
                      <a:r>
                        <a:rPr sz="800" b="1" spc="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ND,RI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1" name="object 51"/>
          <p:cNvSpPr txBox="1"/>
          <p:nvPr/>
        </p:nvSpPr>
        <p:spPr>
          <a:xfrm>
            <a:off x="444500" y="8859520"/>
            <a:ext cx="253619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 dirty="0">
              <a:latin typeface="Century Gothic"/>
              <a:cs typeface="Century Gothic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444500" y="272592"/>
            <a:ext cx="6828790" cy="1115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5" dirty="0">
                <a:solidFill>
                  <a:srgbClr val="8C2689"/>
                </a:solidFill>
                <a:latin typeface="Trebuchet MS"/>
                <a:cs typeface="Trebuchet MS"/>
              </a:rPr>
              <a:t>VIRAL</a:t>
            </a:r>
            <a:r>
              <a:rPr sz="1050" b="1" spc="-30" dirty="0">
                <a:solidFill>
                  <a:srgbClr val="8C2689"/>
                </a:solidFill>
                <a:latin typeface="Trebuchet MS"/>
                <a:cs typeface="Trebuchet MS"/>
              </a:rPr>
              <a:t> </a:t>
            </a:r>
            <a:r>
              <a:rPr sz="1050" b="1" spc="90" dirty="0">
                <a:solidFill>
                  <a:srgbClr val="8C2689"/>
                </a:solidFill>
                <a:latin typeface="Trebuchet MS"/>
                <a:cs typeface="Trebuchet MS"/>
              </a:rPr>
              <a:t>HEPATITIS</a:t>
            </a:r>
            <a:endParaRPr sz="1050">
              <a:latin typeface="Trebuchet MS"/>
              <a:cs typeface="Trebuchet MS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330835">
              <a:lnSpc>
                <a:spcPct val="107200"/>
              </a:lnSpc>
              <a:spcBef>
                <a:spcPts val="990"/>
              </a:spcBef>
            </a:pPr>
            <a:r>
              <a:rPr sz="1400" b="1" spc="-5" dirty="0">
                <a:solidFill>
                  <a:srgbClr val="005E6D"/>
                </a:solidFill>
                <a:latin typeface="Tahoma"/>
                <a:cs typeface="Tahoma"/>
              </a:rPr>
              <a:t>Figure</a:t>
            </a:r>
            <a:r>
              <a:rPr sz="1400" b="1" spc="-55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005E6D"/>
                </a:solidFill>
                <a:latin typeface="Tahoma"/>
                <a:cs typeface="Tahoma"/>
              </a:rPr>
              <a:t>3.3.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Rates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of</a:t>
            </a:r>
            <a:r>
              <a:rPr sz="1400" b="1" spc="-7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reported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acute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hepatitis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65" dirty="0">
                <a:solidFill>
                  <a:srgbClr val="8C2689"/>
                </a:solidFill>
                <a:latin typeface="Tahoma"/>
                <a:cs typeface="Tahoma"/>
              </a:rPr>
              <a:t>C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virus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infection,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Tahoma"/>
                <a:cs typeface="Tahoma"/>
              </a:rPr>
              <a:t>by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5" dirty="0">
                <a:solidFill>
                  <a:srgbClr val="8C2689"/>
                </a:solidFill>
                <a:latin typeface="Tahoma"/>
                <a:cs typeface="Tahoma"/>
              </a:rPr>
              <a:t>state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or 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jurisdiction </a:t>
            </a:r>
            <a:r>
              <a:rPr sz="1400" b="1" spc="65" dirty="0">
                <a:solidFill>
                  <a:srgbClr val="8C2689"/>
                </a:solidFill>
                <a:latin typeface="Tahoma"/>
                <a:cs typeface="Tahoma"/>
              </a:rPr>
              <a:t>—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United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States,</a:t>
            </a:r>
            <a:r>
              <a:rPr sz="1400" b="1" spc="-27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35" dirty="0">
                <a:solidFill>
                  <a:srgbClr val="8C2689"/>
                </a:solidFill>
                <a:latin typeface="Tahoma"/>
                <a:cs typeface="Tahoma"/>
              </a:rPr>
              <a:t>2019</a:t>
            </a:r>
            <a:endParaRPr sz="1400">
              <a:latin typeface="Tahoma"/>
              <a:cs typeface="Tahoma"/>
            </a:endParaRPr>
          </a:p>
        </p:txBody>
      </p:sp>
      <p:pic>
        <p:nvPicPr>
          <p:cNvPr id="61" name="Picture 60" descr="Rates of reported acute hepatitis C by state or jurisdiction during 2019. States are grouped on the basis of reported acute hepatitis C cases per 100,000 population. The states in the lowest rate category (0.0 -0.2 cases per 100,000 population) include Connecticut, Louisiana, Nebraska, South Carolina, and Texas. The states in the highest rate category (3.1- 4.8 cases per 100,000 population) include Indiana, Maine, South Dakota, Utah, and West Virginia.">
            <a:extLst>
              <a:ext uri="{FF2B5EF4-FFF2-40B4-BE49-F238E27FC236}">
                <a16:creationId xmlns:a16="http://schemas.microsoft.com/office/drawing/2014/main" id="{ADFD0EFD-BF5A-4B91-86C5-95145D261F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1517546"/>
            <a:ext cx="7101840" cy="45537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149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3.3. Rates of reported acute hepatitis C virus infection, by state or jurisdiction — United States, 2019</dc:title>
  <dc:subject>Figure 3.3. Rates of reported acute hepatitis C virus infection, by state or jurisdiction — United States, 2019</dc:subject>
  <dc:creator>HHS / CDC / DDID / NCHHSTP / DVH</dc:creator>
  <cp:lastModifiedBy>Yunes Malkou, Cristina (CDC/DDID/NCHHSTP/OD) (CTR)</cp:lastModifiedBy>
  <cp:revision>2</cp:revision>
  <dcterms:created xsi:type="dcterms:W3CDTF">2021-05-18T22:17:22Z</dcterms:created>
  <dcterms:modified xsi:type="dcterms:W3CDTF">2021-05-19T14:02:51Z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</Properties>
</file>