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7461250"/>
  <p:notesSz cx="7772400" cy="7461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6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312987"/>
            <a:ext cx="6606540" cy="1566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178300"/>
            <a:ext cx="5440680" cy="1865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716087"/>
            <a:ext cx="3380994" cy="4924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716087"/>
            <a:ext cx="3380994" cy="4924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40954" y="3483483"/>
            <a:ext cx="497205" cy="1178560"/>
          </a:xfrm>
          <a:custGeom>
            <a:avLst/>
            <a:gdLst/>
            <a:ahLst/>
            <a:cxnLst/>
            <a:rect l="l" t="t" r="r" b="b"/>
            <a:pathLst>
              <a:path w="497205" h="1178560">
                <a:moveTo>
                  <a:pt x="0" y="0"/>
                </a:moveTo>
                <a:lnTo>
                  <a:pt x="496608" y="0"/>
                </a:lnTo>
                <a:lnTo>
                  <a:pt x="496608" y="1178166"/>
                </a:lnTo>
                <a:lnTo>
                  <a:pt x="0" y="1178166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178875" y="3245345"/>
            <a:ext cx="497205" cy="1416685"/>
          </a:xfrm>
          <a:custGeom>
            <a:avLst/>
            <a:gdLst/>
            <a:ahLst/>
            <a:cxnLst/>
            <a:rect l="l" t="t" r="r" b="b"/>
            <a:pathLst>
              <a:path w="497205" h="1416685">
                <a:moveTo>
                  <a:pt x="0" y="0"/>
                </a:moveTo>
                <a:lnTo>
                  <a:pt x="496608" y="0"/>
                </a:lnTo>
                <a:lnTo>
                  <a:pt x="496608" y="1416303"/>
                </a:lnTo>
                <a:lnTo>
                  <a:pt x="0" y="1416303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912732" y="3207918"/>
            <a:ext cx="497205" cy="1454150"/>
          </a:xfrm>
          <a:custGeom>
            <a:avLst/>
            <a:gdLst/>
            <a:ahLst/>
            <a:cxnLst/>
            <a:rect l="l" t="t" r="r" b="b"/>
            <a:pathLst>
              <a:path w="497204" h="1454150">
                <a:moveTo>
                  <a:pt x="0" y="0"/>
                </a:moveTo>
                <a:lnTo>
                  <a:pt x="496608" y="0"/>
                </a:lnTo>
                <a:lnTo>
                  <a:pt x="496608" y="1453718"/>
                </a:lnTo>
                <a:lnTo>
                  <a:pt x="0" y="1453718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646576" y="3051429"/>
            <a:ext cx="497205" cy="1610360"/>
          </a:xfrm>
          <a:custGeom>
            <a:avLst/>
            <a:gdLst/>
            <a:ahLst/>
            <a:cxnLst/>
            <a:rect l="l" t="t" r="r" b="b"/>
            <a:pathLst>
              <a:path w="497204" h="1610360">
                <a:moveTo>
                  <a:pt x="0" y="0"/>
                </a:moveTo>
                <a:lnTo>
                  <a:pt x="496608" y="0"/>
                </a:lnTo>
                <a:lnTo>
                  <a:pt x="496608" y="1610207"/>
                </a:lnTo>
                <a:lnTo>
                  <a:pt x="0" y="1610207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380445" y="2699892"/>
            <a:ext cx="497205" cy="1962150"/>
          </a:xfrm>
          <a:custGeom>
            <a:avLst/>
            <a:gdLst/>
            <a:ahLst/>
            <a:cxnLst/>
            <a:rect l="l" t="t" r="r" b="b"/>
            <a:pathLst>
              <a:path w="497204" h="1962150">
                <a:moveTo>
                  <a:pt x="0" y="0"/>
                </a:moveTo>
                <a:lnTo>
                  <a:pt x="496608" y="0"/>
                </a:lnTo>
                <a:lnTo>
                  <a:pt x="496608" y="1961743"/>
                </a:lnTo>
                <a:lnTo>
                  <a:pt x="0" y="1961743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114302" y="2534323"/>
            <a:ext cx="497205" cy="2127885"/>
          </a:xfrm>
          <a:custGeom>
            <a:avLst/>
            <a:gdLst/>
            <a:ahLst/>
            <a:cxnLst/>
            <a:rect l="l" t="t" r="r" b="b"/>
            <a:pathLst>
              <a:path w="497204" h="2127885">
                <a:moveTo>
                  <a:pt x="0" y="0"/>
                </a:moveTo>
                <a:lnTo>
                  <a:pt x="496595" y="0"/>
                </a:lnTo>
                <a:lnTo>
                  <a:pt x="496595" y="2127313"/>
                </a:lnTo>
                <a:lnTo>
                  <a:pt x="0" y="2127313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5847550" y="2270671"/>
            <a:ext cx="497205" cy="2391410"/>
          </a:xfrm>
          <a:custGeom>
            <a:avLst/>
            <a:gdLst/>
            <a:ahLst/>
            <a:cxnLst/>
            <a:rect l="l" t="t" r="r" b="b"/>
            <a:pathLst>
              <a:path w="497204" h="2391410">
                <a:moveTo>
                  <a:pt x="0" y="0"/>
                </a:moveTo>
                <a:lnTo>
                  <a:pt x="496595" y="0"/>
                </a:lnTo>
                <a:lnTo>
                  <a:pt x="496595" y="2390978"/>
                </a:lnTo>
                <a:lnTo>
                  <a:pt x="0" y="2390978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581393" y="1929625"/>
            <a:ext cx="497205" cy="2732405"/>
          </a:xfrm>
          <a:custGeom>
            <a:avLst/>
            <a:gdLst/>
            <a:ahLst/>
            <a:cxnLst/>
            <a:rect l="l" t="t" r="r" b="b"/>
            <a:pathLst>
              <a:path w="497204" h="2732404">
                <a:moveTo>
                  <a:pt x="0" y="0"/>
                </a:moveTo>
                <a:lnTo>
                  <a:pt x="496608" y="0"/>
                </a:lnTo>
                <a:lnTo>
                  <a:pt x="496608" y="2732011"/>
                </a:lnTo>
                <a:lnTo>
                  <a:pt x="0" y="2732011"/>
                </a:lnTo>
                <a:lnTo>
                  <a:pt x="0" y="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298450"/>
            <a:ext cx="6995160" cy="119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716087"/>
            <a:ext cx="6995160" cy="4924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6938962"/>
            <a:ext cx="2487168" cy="373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6938962"/>
            <a:ext cx="1787652" cy="373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6938962"/>
            <a:ext cx="1787652" cy="373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43044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6105" y="5430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311718" y="5430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4" name="object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089305"/>
              </p:ext>
            </p:extLst>
          </p:nvPr>
        </p:nvGraphicFramePr>
        <p:xfrm>
          <a:off x="457200" y="5594603"/>
          <a:ext cx="6861175" cy="90500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52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98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Acute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Hepatitis</a:t>
                      </a:r>
                      <a:r>
                        <a:rPr sz="800" b="1" spc="-10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8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C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2012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2013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2014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197485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19431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2019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Reported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acute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cases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1,778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2,138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2,194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2,436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2,967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3,216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4150" algn="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3,621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0975" algn="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4,136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Estimated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acute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infections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24,700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29,700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30,500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33,900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41,200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44,700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50,300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57,500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object 55"/>
          <p:cNvSpPr txBox="1"/>
          <p:nvPr/>
        </p:nvSpPr>
        <p:spPr>
          <a:xfrm>
            <a:off x="444500" y="6617461"/>
            <a:ext cx="6724015" cy="532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 marR="5080">
              <a:lnSpc>
                <a:spcPct val="107200"/>
              </a:lnSpc>
              <a:spcBef>
                <a:spcPts val="450"/>
              </a:spcBef>
            </a:pP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*The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number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estimated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viral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hepatitis infections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was determined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by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multiplying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number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classification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criteria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confirmed 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case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by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factor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adjusted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underascertainment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underreporting.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50" dirty="0">
                <a:solidFill>
                  <a:srgbClr val="231F20"/>
                </a:solidFill>
                <a:latin typeface="Century Gothic"/>
                <a:cs typeface="Century Gothic"/>
              </a:rPr>
              <a:t>95%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bootstrap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confidence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intervals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the estimated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number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of infections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are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displayed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the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8C2689"/>
                </a:solidFill>
                <a:latin typeface="Century Gothic"/>
                <a:cs typeface="Century Gothic"/>
              </a:rPr>
              <a:t>Appendix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444500" y="272592"/>
            <a:ext cx="6828790" cy="1115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281305">
              <a:lnSpc>
                <a:spcPct val="107200"/>
              </a:lnSpc>
              <a:spcBef>
                <a:spcPts val="990"/>
              </a:spcBef>
            </a:pPr>
            <a:r>
              <a:rPr sz="1400" b="1" spc="-20" dirty="0">
                <a:solidFill>
                  <a:srgbClr val="005E6D"/>
                </a:solidFill>
                <a:latin typeface="Lucida Sans"/>
                <a:cs typeface="Lucida Sans"/>
              </a:rPr>
              <a:t>Figure</a:t>
            </a:r>
            <a:r>
              <a:rPr sz="1400" b="1" spc="-90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10" dirty="0">
                <a:solidFill>
                  <a:srgbClr val="005E6D"/>
                </a:solidFill>
                <a:latin typeface="Lucida Sans"/>
                <a:cs typeface="Lucida Sans"/>
              </a:rPr>
              <a:t>3.1.</a:t>
            </a:r>
            <a:r>
              <a:rPr sz="1400" b="1" spc="-85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Number</a:t>
            </a:r>
            <a:r>
              <a:rPr sz="1400" b="1" spc="-12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0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reported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dirty="0">
                <a:solidFill>
                  <a:srgbClr val="8C2689"/>
                </a:solidFill>
                <a:latin typeface="Lucida Sans"/>
                <a:cs typeface="Lucida Sans"/>
              </a:rPr>
              <a:t>acute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hepatitis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30" dirty="0">
                <a:solidFill>
                  <a:srgbClr val="8C2689"/>
                </a:solidFill>
                <a:latin typeface="Lucida Sans"/>
                <a:cs typeface="Lucida Sans"/>
              </a:rPr>
              <a:t>C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virus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infection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cases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and 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estimated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infections*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—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United </a:t>
            </a:r>
            <a:r>
              <a:rPr sz="1400" b="1" spc="30" dirty="0">
                <a:solidFill>
                  <a:srgbClr val="8C2689"/>
                </a:solidFill>
                <a:latin typeface="Lucida Sans"/>
                <a:cs typeface="Lucida Sans"/>
              </a:rPr>
              <a:t>States,</a:t>
            </a:r>
            <a:r>
              <a:rPr sz="1400" b="1" spc="-34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2012–2019</a:t>
            </a:r>
            <a:endParaRPr sz="1400">
              <a:latin typeface="Lucida Sans"/>
              <a:cs typeface="Lucida Sans"/>
            </a:endParaRPr>
          </a:p>
        </p:txBody>
      </p:sp>
      <p:pic>
        <p:nvPicPr>
          <p:cNvPr id="65" name="Picture 64" descr="The number of reported cases and estimated infections of acute hepatitis C in the United States during 2012–2019. The reported cases of acute hepatitis C increased each year during 2012–2019. During 2019, the number of reported cases was 4,136, which corresponds to 57,500 estimated infections after adjusting for case underascertainment and underreporting. ">
            <a:extLst>
              <a:ext uri="{FF2B5EF4-FFF2-40B4-BE49-F238E27FC236}">
                <a16:creationId xmlns:a16="http://schemas.microsoft.com/office/drawing/2014/main" id="{90FCD9BF-D1D8-4D00-A84C-31313ECD77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44" y="1444625"/>
            <a:ext cx="7144512" cy="39197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123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Lucida Sans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3.1. Number of reported acute hepatitis C virus infection cases and estimated infections* — United States, 2012–2019</dc:title>
  <dc:subject>Figure 3.1. Number of reported acute hepatitis C virus infection cases and estimated infections* — United States, 2012–2019</dc:subject>
  <dc:creator>HHS / CDC / DDID / NCHHSTP / DVH</dc:creator>
  <cp:lastModifiedBy>Yunes Malkou, Cristina (CDC/DDID/NCHHSTP/OD) (CTR)</cp:lastModifiedBy>
  <cp:revision>1</cp:revision>
  <dcterms:created xsi:type="dcterms:W3CDTF">2021-05-18T21:58:55Z</dcterms:created>
  <dcterms:modified xsi:type="dcterms:W3CDTF">2021-05-19T13:58:10Z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