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66" y="-13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27460" y="1587124"/>
            <a:ext cx="6306768" cy="4047540"/>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onder.cdc.gov/wonder/help/mcd.html" TargetMode="External"/><Relationship Id="rId2" Type="http://schemas.openxmlformats.org/officeDocument/2006/relationships/hyperlink" Target="http://wonder.cdc.gov/mcd-icd10.html" TargetMode="External"/><Relationship Id="rId1" Type="http://schemas.openxmlformats.org/officeDocument/2006/relationships/slideLayout" Target="../slideLayouts/slideLayout5.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 name="object 47"/>
          <p:cNvSpPr/>
          <p:nvPr/>
        </p:nvSpPr>
        <p:spPr>
          <a:xfrm>
            <a:off x="456105" y="5790614"/>
            <a:ext cx="0" cy="0"/>
          </a:xfrm>
          <a:custGeom>
            <a:avLst/>
            <a:gdLst/>
            <a:ahLst/>
            <a:cxnLst/>
            <a:rect l="l" t="t" r="r" b="b"/>
            <a:pathLst>
              <a:path>
                <a:moveTo>
                  <a:pt x="0" y="0"/>
                </a:moveTo>
                <a:lnTo>
                  <a:pt x="0" y="0"/>
                </a:lnTo>
              </a:path>
            </a:pathLst>
          </a:custGeom>
          <a:ln w="34391">
            <a:solidFill>
              <a:srgbClr val="A7A7A7"/>
            </a:solidFill>
          </a:ln>
        </p:spPr>
        <p:txBody>
          <a:bodyPr wrap="square" lIns="0" tIns="0" rIns="0" bIns="0" rtlCol="0"/>
          <a:lstStyle/>
          <a:p>
            <a:endParaRPr/>
          </a:p>
        </p:txBody>
      </p:sp>
      <p:sp>
        <p:nvSpPr>
          <p:cNvPr id="48" name="object 48"/>
          <p:cNvSpPr/>
          <p:nvPr/>
        </p:nvSpPr>
        <p:spPr>
          <a:xfrm>
            <a:off x="7311718" y="5790614"/>
            <a:ext cx="0" cy="0"/>
          </a:xfrm>
          <a:custGeom>
            <a:avLst/>
            <a:gdLst/>
            <a:ahLst/>
            <a:cxnLst/>
            <a:rect l="l" t="t" r="r" b="b"/>
            <a:pathLst>
              <a:path>
                <a:moveTo>
                  <a:pt x="0" y="0"/>
                </a:moveTo>
                <a:lnTo>
                  <a:pt x="0" y="0"/>
                </a:lnTo>
              </a:path>
            </a:pathLst>
          </a:custGeom>
          <a:ln w="34391">
            <a:solidFill>
              <a:srgbClr val="A7A7A7"/>
            </a:solidFill>
          </a:ln>
        </p:spPr>
        <p:txBody>
          <a:bodyPr wrap="square" lIns="0" tIns="0" rIns="0" bIns="0" rtlCol="0"/>
          <a:lstStyle/>
          <a:p>
            <a:endParaRPr/>
          </a:p>
        </p:txBody>
      </p:sp>
      <p:graphicFrame>
        <p:nvGraphicFramePr>
          <p:cNvPr id="50" name="object 50"/>
          <p:cNvGraphicFramePr>
            <a:graphicFrameLocks noGrp="1"/>
          </p:cNvGraphicFramePr>
          <p:nvPr>
            <p:extLst>
              <p:ext uri="{D42A27DB-BD31-4B8C-83A1-F6EECF244321}">
                <p14:modId xmlns:p14="http://schemas.microsoft.com/office/powerpoint/2010/main" val="2899432080"/>
              </p:ext>
            </p:extLst>
          </p:nvPr>
        </p:nvGraphicFramePr>
        <p:xfrm>
          <a:off x="457200" y="5867400"/>
          <a:ext cx="3428998" cy="2116391"/>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467359">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2047239">
                  <a:extLst>
                    <a:ext uri="{9D8B030D-6E8A-4147-A177-3AD203B41FA5}">
                      <a16:colId xmlns:a16="http://schemas.microsoft.com/office/drawing/2014/main" val="20002"/>
                    </a:ext>
                  </a:extLst>
                </a:gridCol>
              </a:tblGrid>
              <a:tr h="360806">
                <a:tc>
                  <a:txBody>
                    <a:bodyPr/>
                    <a:lstStyle/>
                    <a:p>
                      <a:pPr marL="138430" marR="92075" indent="-43815">
                        <a:lnSpc>
                          <a:spcPct val="104200"/>
                        </a:lnSpc>
                        <a:spcBef>
                          <a:spcPts val="390"/>
                        </a:spcBef>
                      </a:pPr>
                      <a:r>
                        <a:rPr sz="800" b="1" spc="15" dirty="0">
                          <a:solidFill>
                            <a:srgbClr val="FFFFFF"/>
                          </a:solidFill>
                          <a:latin typeface="Lucida Sans"/>
                          <a:cs typeface="Lucida Sans"/>
                        </a:rPr>
                        <a:t>C</a:t>
                      </a:r>
                      <a:r>
                        <a:rPr sz="800" b="1" spc="20" dirty="0">
                          <a:solidFill>
                            <a:srgbClr val="FFFFFF"/>
                          </a:solidFill>
                          <a:latin typeface="Lucida Sans"/>
                          <a:cs typeface="Lucida Sans"/>
                        </a:rPr>
                        <a:t>olor  </a:t>
                      </a:r>
                      <a:r>
                        <a:rPr sz="800" b="1" spc="-25" dirty="0">
                          <a:solidFill>
                            <a:srgbClr val="FFFFFF"/>
                          </a:solidFill>
                          <a:latin typeface="Lucida Sans"/>
                          <a:cs typeface="Lucida Sans"/>
                        </a:rPr>
                        <a:t>Key</a:t>
                      </a:r>
                      <a:endParaRPr sz="800">
                        <a:latin typeface="Lucida Sans"/>
                        <a:cs typeface="Lucida Sans"/>
                      </a:endParaRPr>
                    </a:p>
                  </a:txBody>
                  <a:tcPr marL="0" marR="0" marT="49530" marB="0">
                    <a:lnR w="19050">
                      <a:solidFill>
                        <a:srgbClr val="FFFFFF"/>
                      </a:solidFill>
                      <a:prstDash val="solid"/>
                    </a:lnR>
                    <a:solidFill>
                      <a:srgbClr val="005E6D"/>
                    </a:solidFill>
                  </a:tcPr>
                </a:tc>
                <a:tc>
                  <a:txBody>
                    <a:bodyPr/>
                    <a:lstStyle/>
                    <a:p>
                      <a:pPr marL="176530" marR="36830" indent="-130175">
                        <a:lnSpc>
                          <a:spcPct val="104200"/>
                        </a:lnSpc>
                        <a:spcBef>
                          <a:spcPts val="390"/>
                        </a:spcBef>
                      </a:pPr>
                      <a:r>
                        <a:rPr sz="800" b="1" spc="20" dirty="0">
                          <a:solidFill>
                            <a:srgbClr val="FFFFFF"/>
                          </a:solidFill>
                          <a:latin typeface="Lucida Sans"/>
                          <a:cs typeface="Lucida Sans"/>
                        </a:rPr>
                        <a:t>De</a:t>
                      </a:r>
                      <a:r>
                        <a:rPr sz="800" b="1" spc="10" dirty="0">
                          <a:solidFill>
                            <a:srgbClr val="FFFFFF"/>
                          </a:solidFill>
                          <a:latin typeface="Lucida Sans"/>
                          <a:cs typeface="Lucida Sans"/>
                        </a:rPr>
                        <a:t>a</a:t>
                      </a:r>
                      <a:r>
                        <a:rPr sz="800" b="1" spc="20" dirty="0">
                          <a:solidFill>
                            <a:srgbClr val="FFFFFF"/>
                          </a:solidFill>
                          <a:latin typeface="Lucida Sans"/>
                          <a:cs typeface="Lucida Sans"/>
                        </a:rPr>
                        <a:t>ths/100,000  </a:t>
                      </a:r>
                      <a:r>
                        <a:rPr sz="800" b="1" dirty="0">
                          <a:solidFill>
                            <a:srgbClr val="FFFFFF"/>
                          </a:solidFill>
                          <a:latin typeface="Lucida Sans"/>
                          <a:cs typeface="Lucida Sans"/>
                        </a:rPr>
                        <a:t>Population</a:t>
                      </a:r>
                      <a:endParaRPr sz="800">
                        <a:latin typeface="Lucida Sans"/>
                        <a:cs typeface="Lucida Sans"/>
                      </a:endParaRPr>
                    </a:p>
                  </a:txBody>
                  <a:tcPr marL="0" marR="0" marT="49530" marB="0">
                    <a:lnL w="19050">
                      <a:solidFill>
                        <a:srgbClr val="FFFFFF"/>
                      </a:solidFill>
                      <a:prstDash val="solid"/>
                    </a:lnL>
                    <a:lnR w="19050">
                      <a:solidFill>
                        <a:srgbClr val="FFFFFF"/>
                      </a:solidFill>
                      <a:prstDash val="solid"/>
                    </a:lnR>
                    <a:solidFill>
                      <a:srgbClr val="005E6D"/>
                    </a:solidFill>
                  </a:tcPr>
                </a:tc>
                <a:tc>
                  <a:txBody>
                    <a:bodyPr/>
                    <a:lstStyle/>
                    <a:p>
                      <a:pPr>
                        <a:lnSpc>
                          <a:spcPct val="100000"/>
                        </a:lnSpc>
                        <a:spcBef>
                          <a:spcPts val="10"/>
                        </a:spcBef>
                      </a:pPr>
                      <a:endParaRPr sz="800">
                        <a:latin typeface="Times New Roman"/>
                        <a:cs typeface="Times New Roman"/>
                      </a:endParaRPr>
                    </a:p>
                    <a:p>
                      <a:pPr marL="506095">
                        <a:lnSpc>
                          <a:spcPct val="100000"/>
                        </a:lnSpc>
                      </a:pPr>
                      <a:r>
                        <a:rPr sz="800" b="1" spc="25" dirty="0">
                          <a:solidFill>
                            <a:srgbClr val="FFFFFF"/>
                          </a:solidFill>
                          <a:latin typeface="Lucida Sans"/>
                          <a:cs typeface="Lucida Sans"/>
                        </a:rPr>
                        <a:t>State </a:t>
                      </a:r>
                      <a:r>
                        <a:rPr sz="800" b="1" spc="-10" dirty="0">
                          <a:solidFill>
                            <a:srgbClr val="FFFFFF"/>
                          </a:solidFill>
                          <a:latin typeface="Lucida Sans"/>
                          <a:cs typeface="Lucida Sans"/>
                        </a:rPr>
                        <a:t>or</a:t>
                      </a:r>
                      <a:r>
                        <a:rPr sz="800" b="1" spc="-140" dirty="0">
                          <a:solidFill>
                            <a:srgbClr val="FFFFFF"/>
                          </a:solidFill>
                          <a:latin typeface="Lucida Sans"/>
                          <a:cs typeface="Lucida Sans"/>
                        </a:rPr>
                        <a:t> </a:t>
                      </a:r>
                      <a:r>
                        <a:rPr sz="800" b="1" dirty="0">
                          <a:solidFill>
                            <a:srgbClr val="FFFFFF"/>
                          </a:solidFill>
                          <a:latin typeface="Lucida Sans"/>
                          <a:cs typeface="Lucida Sans"/>
                        </a:rPr>
                        <a:t>Jurisdiction</a:t>
                      </a:r>
                      <a:endParaRPr sz="800">
                        <a:latin typeface="Lucida Sans"/>
                        <a:cs typeface="Lucida Sans"/>
                      </a:endParaRPr>
                    </a:p>
                  </a:txBody>
                  <a:tcPr marL="0" marR="0" marT="1270" marB="0">
                    <a:lnL w="19050">
                      <a:solidFill>
                        <a:srgbClr val="FFFFFF"/>
                      </a:solidFill>
                      <a:prstDash val="solid"/>
                    </a:lnL>
                    <a:solidFill>
                      <a:srgbClr val="005E6D"/>
                    </a:solidFill>
                  </a:tcPr>
                </a:tc>
                <a:extLst>
                  <a:ext uri="{0D108BD9-81ED-4DB2-BD59-A6C34878D82A}">
                    <a16:rowId xmlns:a16="http://schemas.microsoft.com/office/drawing/2014/main" val="10000"/>
                  </a:ext>
                </a:extLst>
              </a:tr>
              <a:tr h="223647">
                <a:tc>
                  <a:txBody>
                    <a:bodyPr/>
                    <a:lstStyle/>
                    <a:p>
                      <a:pPr>
                        <a:lnSpc>
                          <a:spcPct val="100000"/>
                        </a:lnSpc>
                      </a:pPr>
                      <a:endParaRPr sz="700">
                        <a:latin typeface="Times New Roman"/>
                        <a:cs typeface="Times New Roman"/>
                      </a:endParaRPr>
                    </a:p>
                  </a:txBody>
                  <a:tcPr marL="0" marR="0" marT="0" marB="0">
                    <a:lnB w="19050">
                      <a:solidFill>
                        <a:srgbClr val="FFFFFF"/>
                      </a:solidFill>
                      <a:prstDash val="solid"/>
                    </a:lnB>
                    <a:solidFill>
                      <a:srgbClr val="D7E3E7"/>
                    </a:solidFill>
                  </a:tcPr>
                </a:tc>
                <a:tc>
                  <a:txBody>
                    <a:bodyPr/>
                    <a:lstStyle/>
                    <a:p>
                      <a:pPr marL="2540" algn="ctr">
                        <a:lnSpc>
                          <a:spcPct val="100000"/>
                        </a:lnSpc>
                        <a:spcBef>
                          <a:spcPts val="355"/>
                        </a:spcBef>
                      </a:pPr>
                      <a:r>
                        <a:rPr sz="800" b="1" spc="45" dirty="0">
                          <a:solidFill>
                            <a:srgbClr val="231F20"/>
                          </a:solidFill>
                          <a:latin typeface="Arial"/>
                          <a:cs typeface="Arial"/>
                        </a:rPr>
                        <a:t>0.00-0.29</a:t>
                      </a:r>
                      <a:endParaRPr sz="800">
                        <a:latin typeface="Arial"/>
                        <a:cs typeface="Arial"/>
                      </a:endParaRPr>
                    </a:p>
                  </a:txBody>
                  <a:tcPr marL="0" marR="0" marT="45085" marB="0">
                    <a:solidFill>
                      <a:srgbClr val="FFFFFF"/>
                    </a:solidFill>
                  </a:tcPr>
                </a:tc>
                <a:tc>
                  <a:txBody>
                    <a:bodyPr/>
                    <a:lstStyle/>
                    <a:p>
                      <a:pPr marL="57150">
                        <a:lnSpc>
                          <a:spcPct val="100000"/>
                        </a:lnSpc>
                        <a:spcBef>
                          <a:spcPts val="355"/>
                        </a:spcBef>
                      </a:pPr>
                      <a:r>
                        <a:rPr sz="800" b="1" spc="-20" dirty="0">
                          <a:solidFill>
                            <a:srgbClr val="231F20"/>
                          </a:solidFill>
                          <a:latin typeface="Arial"/>
                          <a:cs typeface="Arial"/>
                        </a:rPr>
                        <a:t>IL, </a:t>
                      </a:r>
                      <a:r>
                        <a:rPr sz="800" b="1" dirty="0">
                          <a:solidFill>
                            <a:srgbClr val="231F20"/>
                          </a:solidFill>
                          <a:latin typeface="Arial"/>
                          <a:cs typeface="Arial"/>
                        </a:rPr>
                        <a:t>IN, </a:t>
                      </a:r>
                      <a:r>
                        <a:rPr sz="800" b="1" spc="10" dirty="0">
                          <a:solidFill>
                            <a:srgbClr val="231F20"/>
                          </a:solidFill>
                          <a:latin typeface="Arial"/>
                          <a:cs typeface="Arial"/>
                        </a:rPr>
                        <a:t>MA, </a:t>
                      </a:r>
                      <a:r>
                        <a:rPr sz="800" b="1" spc="20" dirty="0">
                          <a:solidFill>
                            <a:srgbClr val="231F20"/>
                          </a:solidFill>
                          <a:latin typeface="Arial"/>
                          <a:cs typeface="Arial"/>
                        </a:rPr>
                        <a:t>MI, </a:t>
                      </a:r>
                      <a:r>
                        <a:rPr sz="800" b="1" spc="-25" dirty="0">
                          <a:solidFill>
                            <a:srgbClr val="231F20"/>
                          </a:solidFill>
                          <a:latin typeface="Arial"/>
                          <a:cs typeface="Arial"/>
                        </a:rPr>
                        <a:t>PA,</a:t>
                      </a:r>
                      <a:r>
                        <a:rPr sz="800" b="1" spc="-15" dirty="0">
                          <a:solidFill>
                            <a:srgbClr val="231F20"/>
                          </a:solidFill>
                          <a:latin typeface="Arial"/>
                          <a:cs typeface="Arial"/>
                        </a:rPr>
                        <a:t> </a:t>
                      </a:r>
                      <a:r>
                        <a:rPr sz="800" b="1" spc="-35" dirty="0">
                          <a:solidFill>
                            <a:srgbClr val="231F20"/>
                          </a:solidFill>
                          <a:latin typeface="Arial"/>
                          <a:cs typeface="Arial"/>
                        </a:rPr>
                        <a:t>VA</a:t>
                      </a:r>
                      <a:endParaRPr sz="800" dirty="0">
                        <a:latin typeface="Arial"/>
                        <a:cs typeface="Arial"/>
                      </a:endParaRPr>
                    </a:p>
                  </a:txBody>
                  <a:tcPr marL="0" marR="0" marT="45085" marB="0">
                    <a:solidFill>
                      <a:srgbClr val="FFFFFF"/>
                    </a:solidFill>
                  </a:tcPr>
                </a:tc>
                <a:extLst>
                  <a:ext uri="{0D108BD9-81ED-4DB2-BD59-A6C34878D82A}">
                    <a16:rowId xmlns:a16="http://schemas.microsoft.com/office/drawing/2014/main" val="10001"/>
                  </a:ext>
                </a:extLst>
              </a:tr>
              <a:tr h="233172">
                <a:tc>
                  <a:txBody>
                    <a:bodyPr/>
                    <a:lstStyle/>
                    <a:p>
                      <a:pPr>
                        <a:lnSpc>
                          <a:spcPct val="100000"/>
                        </a:lnSpc>
                      </a:pPr>
                      <a:endParaRPr sz="700">
                        <a:latin typeface="Times New Roman"/>
                        <a:cs typeface="Times New Roman"/>
                      </a:endParaRPr>
                    </a:p>
                  </a:txBody>
                  <a:tcPr marL="0" marR="0" marT="0" marB="0">
                    <a:lnR w="19050">
                      <a:solidFill>
                        <a:srgbClr val="FFFFFF"/>
                      </a:solidFill>
                      <a:prstDash val="solid"/>
                    </a:lnR>
                    <a:lnT w="19050">
                      <a:solidFill>
                        <a:srgbClr val="FFFFFF"/>
                      </a:solidFill>
                      <a:prstDash val="solid"/>
                    </a:lnT>
                    <a:lnB w="19050">
                      <a:solidFill>
                        <a:srgbClr val="FFFFFF"/>
                      </a:solidFill>
                      <a:prstDash val="solid"/>
                    </a:lnB>
                    <a:solidFill>
                      <a:srgbClr val="4A909B"/>
                    </a:solidFill>
                  </a:tcPr>
                </a:tc>
                <a:tc>
                  <a:txBody>
                    <a:bodyPr/>
                    <a:lstStyle/>
                    <a:p>
                      <a:pPr marL="2540" algn="ctr">
                        <a:lnSpc>
                          <a:spcPct val="100000"/>
                        </a:lnSpc>
                        <a:spcBef>
                          <a:spcPts val="430"/>
                        </a:spcBef>
                      </a:pPr>
                      <a:r>
                        <a:rPr sz="800" b="1" spc="45" dirty="0">
                          <a:solidFill>
                            <a:srgbClr val="231F20"/>
                          </a:solidFill>
                          <a:latin typeface="Arial"/>
                          <a:cs typeface="Arial"/>
                        </a:rPr>
                        <a:t>0.30-0.40</a:t>
                      </a:r>
                      <a:endParaRPr sz="800">
                        <a:latin typeface="Arial"/>
                        <a:cs typeface="Arial"/>
                      </a:endParaRPr>
                    </a:p>
                  </a:txBody>
                  <a:tcPr marL="0" marR="0" marT="54610" marB="0">
                    <a:lnL w="19050">
                      <a:solidFill>
                        <a:srgbClr val="FFFFFF"/>
                      </a:solidFill>
                      <a:prstDash val="solid"/>
                    </a:lnL>
                    <a:lnR w="19050">
                      <a:solidFill>
                        <a:srgbClr val="FFFFFF"/>
                      </a:solidFill>
                      <a:prstDash val="solid"/>
                    </a:lnR>
                    <a:lnB w="19050">
                      <a:solidFill>
                        <a:srgbClr val="FFFFFF"/>
                      </a:solidFill>
                      <a:prstDash val="solid"/>
                    </a:lnB>
                    <a:solidFill>
                      <a:srgbClr val="E5EEF0"/>
                    </a:solidFill>
                  </a:tcPr>
                </a:tc>
                <a:tc>
                  <a:txBody>
                    <a:bodyPr/>
                    <a:lstStyle/>
                    <a:p>
                      <a:pPr marL="57150">
                        <a:lnSpc>
                          <a:spcPct val="100000"/>
                        </a:lnSpc>
                        <a:spcBef>
                          <a:spcPts val="430"/>
                        </a:spcBef>
                      </a:pPr>
                      <a:r>
                        <a:rPr sz="800" b="1" spc="-15" dirty="0">
                          <a:solidFill>
                            <a:srgbClr val="231F20"/>
                          </a:solidFill>
                          <a:latin typeface="Arial"/>
                          <a:cs typeface="Arial"/>
                        </a:rPr>
                        <a:t>AZ, </a:t>
                      </a:r>
                      <a:r>
                        <a:rPr sz="800" b="1" spc="-35" dirty="0">
                          <a:solidFill>
                            <a:srgbClr val="231F20"/>
                          </a:solidFill>
                          <a:latin typeface="Arial"/>
                          <a:cs typeface="Arial"/>
                        </a:rPr>
                        <a:t>GA, </a:t>
                      </a:r>
                      <a:r>
                        <a:rPr sz="800" b="1" spc="-25" dirty="0">
                          <a:solidFill>
                            <a:srgbClr val="231F20"/>
                          </a:solidFill>
                          <a:latin typeface="Arial"/>
                          <a:cs typeface="Arial"/>
                        </a:rPr>
                        <a:t>NC, </a:t>
                      </a:r>
                      <a:r>
                        <a:rPr sz="800" b="1" spc="-30" dirty="0">
                          <a:solidFill>
                            <a:srgbClr val="231F20"/>
                          </a:solidFill>
                          <a:latin typeface="Arial"/>
                          <a:cs typeface="Arial"/>
                        </a:rPr>
                        <a:t>NJ,</a:t>
                      </a:r>
                      <a:r>
                        <a:rPr sz="800" b="1" spc="90" dirty="0">
                          <a:solidFill>
                            <a:srgbClr val="231F20"/>
                          </a:solidFill>
                          <a:latin typeface="Arial"/>
                          <a:cs typeface="Arial"/>
                        </a:rPr>
                        <a:t> </a:t>
                      </a:r>
                      <a:r>
                        <a:rPr sz="800" b="1" spc="5" dirty="0">
                          <a:solidFill>
                            <a:srgbClr val="231F20"/>
                          </a:solidFill>
                          <a:latin typeface="Arial"/>
                          <a:cs typeface="Arial"/>
                        </a:rPr>
                        <a:t>OH</a:t>
                      </a:r>
                      <a:endParaRPr sz="800">
                        <a:latin typeface="Arial"/>
                        <a:cs typeface="Arial"/>
                      </a:endParaRPr>
                    </a:p>
                  </a:txBody>
                  <a:tcPr marL="0" marR="0" marT="54610" marB="0">
                    <a:lnL w="19050">
                      <a:solidFill>
                        <a:srgbClr val="FFFFFF"/>
                      </a:solidFill>
                      <a:prstDash val="solid"/>
                    </a:lnL>
                    <a:lnB w="19050">
                      <a:solidFill>
                        <a:srgbClr val="FFFFFF"/>
                      </a:solidFill>
                      <a:prstDash val="solid"/>
                    </a:lnB>
                    <a:solidFill>
                      <a:srgbClr val="E5EEF0"/>
                    </a:solidFill>
                  </a:tcPr>
                </a:tc>
                <a:extLst>
                  <a:ext uri="{0D108BD9-81ED-4DB2-BD59-A6C34878D82A}">
                    <a16:rowId xmlns:a16="http://schemas.microsoft.com/office/drawing/2014/main" val="10002"/>
                  </a:ext>
                </a:extLst>
              </a:tr>
              <a:tr h="233172">
                <a:tc>
                  <a:txBody>
                    <a:bodyPr/>
                    <a:lstStyle/>
                    <a:p>
                      <a:pPr>
                        <a:lnSpc>
                          <a:spcPct val="100000"/>
                        </a:lnSpc>
                      </a:pPr>
                      <a:endParaRPr sz="700">
                        <a:latin typeface="Times New Roman"/>
                        <a:cs typeface="Times New Roman"/>
                      </a:endParaRPr>
                    </a:p>
                  </a:txBody>
                  <a:tcPr marL="0" marR="0" marT="0" marB="0">
                    <a:lnT w="19050">
                      <a:solidFill>
                        <a:srgbClr val="FFFFFF"/>
                      </a:solidFill>
                      <a:prstDash val="solid"/>
                    </a:lnT>
                    <a:lnB w="19050">
                      <a:solidFill>
                        <a:srgbClr val="FFFFFF"/>
                      </a:solidFill>
                      <a:prstDash val="solid"/>
                    </a:lnB>
                    <a:solidFill>
                      <a:srgbClr val="135E6D"/>
                    </a:solidFill>
                  </a:tcPr>
                </a:tc>
                <a:tc>
                  <a:txBody>
                    <a:bodyPr/>
                    <a:lstStyle/>
                    <a:p>
                      <a:pPr marL="2540" algn="ctr">
                        <a:lnSpc>
                          <a:spcPct val="100000"/>
                        </a:lnSpc>
                        <a:spcBef>
                          <a:spcPts val="430"/>
                        </a:spcBef>
                      </a:pPr>
                      <a:r>
                        <a:rPr sz="800" b="1" spc="45" dirty="0">
                          <a:solidFill>
                            <a:srgbClr val="231F20"/>
                          </a:solidFill>
                          <a:latin typeface="Arial"/>
                          <a:cs typeface="Arial"/>
                        </a:rPr>
                        <a:t>0.41-0.54</a:t>
                      </a:r>
                      <a:endParaRPr sz="800">
                        <a:latin typeface="Arial"/>
                        <a:cs typeface="Arial"/>
                      </a:endParaRPr>
                    </a:p>
                  </a:txBody>
                  <a:tcPr marL="0" marR="0" marT="54610" marB="0">
                    <a:lnT w="19050" cap="flat" cmpd="sng" algn="ctr">
                      <a:solidFill>
                        <a:srgbClr val="FFFFFF"/>
                      </a:solidFill>
                      <a:prstDash val="solid"/>
                      <a:round/>
                      <a:headEnd type="none" w="med" len="med"/>
                      <a:tailEnd type="none" w="med" len="med"/>
                    </a:lnT>
                    <a:solidFill>
                      <a:srgbClr val="FFFFFF"/>
                    </a:solidFill>
                  </a:tcPr>
                </a:tc>
                <a:tc>
                  <a:txBody>
                    <a:bodyPr/>
                    <a:lstStyle/>
                    <a:p>
                      <a:pPr marL="57150">
                        <a:lnSpc>
                          <a:spcPct val="100000"/>
                        </a:lnSpc>
                        <a:spcBef>
                          <a:spcPts val="430"/>
                        </a:spcBef>
                      </a:pPr>
                      <a:r>
                        <a:rPr sz="800" b="1" spc="-45" dirty="0">
                          <a:solidFill>
                            <a:srgbClr val="231F20"/>
                          </a:solidFill>
                          <a:latin typeface="Arial"/>
                          <a:cs typeface="Arial"/>
                        </a:rPr>
                        <a:t>CO, </a:t>
                      </a:r>
                      <a:r>
                        <a:rPr sz="800" b="1" spc="-30" dirty="0">
                          <a:solidFill>
                            <a:srgbClr val="231F20"/>
                          </a:solidFill>
                          <a:latin typeface="Arial"/>
                          <a:cs typeface="Arial"/>
                        </a:rPr>
                        <a:t>FL, </a:t>
                      </a:r>
                      <a:r>
                        <a:rPr sz="800" b="1" spc="5" dirty="0">
                          <a:solidFill>
                            <a:srgbClr val="231F20"/>
                          </a:solidFill>
                          <a:latin typeface="Arial"/>
                          <a:cs typeface="Arial"/>
                        </a:rPr>
                        <a:t>MD, </a:t>
                      </a:r>
                      <a:r>
                        <a:rPr sz="800" b="1" spc="-35" dirty="0">
                          <a:solidFill>
                            <a:srgbClr val="231F20"/>
                          </a:solidFill>
                          <a:latin typeface="Arial"/>
                          <a:cs typeface="Arial"/>
                        </a:rPr>
                        <a:t>NY, </a:t>
                      </a:r>
                      <a:r>
                        <a:rPr sz="800" b="1" spc="-25" dirty="0">
                          <a:solidFill>
                            <a:srgbClr val="231F20"/>
                          </a:solidFill>
                          <a:latin typeface="Arial"/>
                          <a:cs typeface="Arial"/>
                        </a:rPr>
                        <a:t>TX,</a:t>
                      </a:r>
                      <a:r>
                        <a:rPr sz="800" b="1" spc="80" dirty="0">
                          <a:solidFill>
                            <a:srgbClr val="231F20"/>
                          </a:solidFill>
                          <a:latin typeface="Arial"/>
                          <a:cs typeface="Arial"/>
                        </a:rPr>
                        <a:t> </a:t>
                      </a:r>
                      <a:r>
                        <a:rPr sz="800" b="1" dirty="0">
                          <a:solidFill>
                            <a:srgbClr val="231F20"/>
                          </a:solidFill>
                          <a:latin typeface="Arial"/>
                          <a:cs typeface="Arial"/>
                        </a:rPr>
                        <a:t>WA</a:t>
                      </a:r>
                      <a:endParaRPr sz="800">
                        <a:latin typeface="Arial"/>
                        <a:cs typeface="Arial"/>
                      </a:endParaRPr>
                    </a:p>
                  </a:txBody>
                  <a:tcPr marL="0" marR="0" marT="54610" marB="0">
                    <a:lnT w="19050" cap="flat" cmpd="sng" algn="ctr">
                      <a:solidFill>
                        <a:srgbClr val="FFFFFF"/>
                      </a:solidFill>
                      <a:prstDash val="solid"/>
                      <a:round/>
                      <a:headEnd type="none" w="med" len="med"/>
                      <a:tailEnd type="none" w="med" len="med"/>
                    </a:lnT>
                    <a:solidFill>
                      <a:srgbClr val="FFFFFF"/>
                    </a:solidFill>
                  </a:tcPr>
                </a:tc>
                <a:extLst>
                  <a:ext uri="{0D108BD9-81ED-4DB2-BD59-A6C34878D82A}">
                    <a16:rowId xmlns:a16="http://schemas.microsoft.com/office/drawing/2014/main" val="10003"/>
                  </a:ext>
                </a:extLst>
              </a:tr>
              <a:tr h="233171">
                <a:tc>
                  <a:txBody>
                    <a:bodyPr/>
                    <a:lstStyle/>
                    <a:p>
                      <a:pPr>
                        <a:lnSpc>
                          <a:spcPct val="100000"/>
                        </a:lnSpc>
                      </a:pPr>
                      <a:endParaRPr sz="700">
                        <a:latin typeface="Times New Roman"/>
                        <a:cs typeface="Times New Roman"/>
                      </a:endParaRPr>
                    </a:p>
                  </a:txBody>
                  <a:tcPr marL="0" marR="0" marT="0" marB="0">
                    <a:lnR w="19050">
                      <a:solidFill>
                        <a:srgbClr val="FFFFFF"/>
                      </a:solidFill>
                      <a:prstDash val="solid"/>
                    </a:lnR>
                    <a:lnT w="19050">
                      <a:solidFill>
                        <a:srgbClr val="FFFFFF"/>
                      </a:solidFill>
                      <a:prstDash val="solid"/>
                    </a:lnT>
                    <a:lnB w="19050">
                      <a:solidFill>
                        <a:srgbClr val="FFFFFF"/>
                      </a:solidFill>
                      <a:prstDash val="solid"/>
                    </a:lnB>
                    <a:solidFill>
                      <a:srgbClr val="0D414D"/>
                    </a:solidFill>
                  </a:tcPr>
                </a:tc>
                <a:tc>
                  <a:txBody>
                    <a:bodyPr/>
                    <a:lstStyle/>
                    <a:p>
                      <a:pPr marL="2540" algn="ctr">
                        <a:lnSpc>
                          <a:spcPct val="100000"/>
                        </a:lnSpc>
                        <a:spcBef>
                          <a:spcPts val="430"/>
                        </a:spcBef>
                      </a:pPr>
                      <a:r>
                        <a:rPr sz="800" b="1" spc="45" dirty="0">
                          <a:solidFill>
                            <a:srgbClr val="231F20"/>
                          </a:solidFill>
                          <a:latin typeface="Arial"/>
                          <a:cs typeface="Arial"/>
                        </a:rPr>
                        <a:t>0.55-0.77</a:t>
                      </a:r>
                      <a:endParaRPr sz="800">
                        <a:latin typeface="Arial"/>
                        <a:cs typeface="Arial"/>
                      </a:endParaRPr>
                    </a:p>
                  </a:txBody>
                  <a:tcPr marL="0" marR="0" marT="54610" marB="0">
                    <a:lnL w="19050">
                      <a:solidFill>
                        <a:srgbClr val="FFFFFF"/>
                      </a:solidFill>
                      <a:prstDash val="solid"/>
                    </a:lnL>
                    <a:lnR w="19050">
                      <a:solidFill>
                        <a:srgbClr val="FFFFFF"/>
                      </a:solidFill>
                      <a:prstDash val="solid"/>
                    </a:lnR>
                    <a:lnB w="19050">
                      <a:solidFill>
                        <a:srgbClr val="FFFFFF"/>
                      </a:solidFill>
                      <a:prstDash val="solid"/>
                    </a:lnB>
                    <a:solidFill>
                      <a:srgbClr val="E5EEF0"/>
                    </a:solidFill>
                  </a:tcPr>
                </a:tc>
                <a:tc>
                  <a:txBody>
                    <a:bodyPr/>
                    <a:lstStyle/>
                    <a:p>
                      <a:pPr marL="57150">
                        <a:lnSpc>
                          <a:spcPct val="100000"/>
                        </a:lnSpc>
                        <a:spcBef>
                          <a:spcPts val="430"/>
                        </a:spcBef>
                      </a:pPr>
                      <a:r>
                        <a:rPr sz="800" b="1" spc="-35" dirty="0">
                          <a:solidFill>
                            <a:srgbClr val="231F20"/>
                          </a:solidFill>
                          <a:latin typeface="Arial"/>
                          <a:cs typeface="Arial"/>
                        </a:rPr>
                        <a:t>CA, </a:t>
                      </a:r>
                      <a:r>
                        <a:rPr sz="800" b="1" spc="-55" dirty="0">
                          <a:solidFill>
                            <a:srgbClr val="231F20"/>
                          </a:solidFill>
                          <a:latin typeface="Arial"/>
                          <a:cs typeface="Arial"/>
                        </a:rPr>
                        <a:t>KY, </a:t>
                      </a:r>
                      <a:r>
                        <a:rPr sz="800" b="1" spc="-30" dirty="0">
                          <a:solidFill>
                            <a:srgbClr val="231F20"/>
                          </a:solidFill>
                          <a:latin typeface="Arial"/>
                          <a:cs typeface="Arial"/>
                        </a:rPr>
                        <a:t>LA, </a:t>
                      </a:r>
                      <a:r>
                        <a:rPr sz="800" b="1" spc="20" dirty="0">
                          <a:solidFill>
                            <a:srgbClr val="231F20"/>
                          </a:solidFill>
                          <a:latin typeface="Arial"/>
                          <a:cs typeface="Arial"/>
                        </a:rPr>
                        <a:t>MN,</a:t>
                      </a:r>
                      <a:r>
                        <a:rPr sz="800" b="1" spc="-35" dirty="0">
                          <a:solidFill>
                            <a:srgbClr val="231F20"/>
                          </a:solidFill>
                          <a:latin typeface="Arial"/>
                          <a:cs typeface="Arial"/>
                        </a:rPr>
                        <a:t> </a:t>
                      </a:r>
                      <a:r>
                        <a:rPr sz="800" b="1" spc="20" dirty="0">
                          <a:solidFill>
                            <a:srgbClr val="231F20"/>
                          </a:solidFill>
                          <a:latin typeface="Arial"/>
                          <a:cs typeface="Arial"/>
                        </a:rPr>
                        <a:t>MS</a:t>
                      </a:r>
                      <a:endParaRPr sz="800">
                        <a:latin typeface="Arial"/>
                        <a:cs typeface="Arial"/>
                      </a:endParaRPr>
                    </a:p>
                  </a:txBody>
                  <a:tcPr marL="0" marR="0" marT="54610" marB="0">
                    <a:lnL w="19050">
                      <a:solidFill>
                        <a:srgbClr val="FFFFFF"/>
                      </a:solidFill>
                      <a:prstDash val="solid"/>
                    </a:lnL>
                    <a:lnB w="19050">
                      <a:solidFill>
                        <a:srgbClr val="FFFFFF"/>
                      </a:solidFill>
                      <a:prstDash val="solid"/>
                    </a:lnB>
                    <a:solidFill>
                      <a:srgbClr val="E5EEF0"/>
                    </a:solidFill>
                  </a:tcPr>
                </a:tc>
                <a:extLst>
                  <a:ext uri="{0D108BD9-81ED-4DB2-BD59-A6C34878D82A}">
                    <a16:rowId xmlns:a16="http://schemas.microsoft.com/office/drawing/2014/main" val="10004"/>
                  </a:ext>
                </a:extLst>
              </a:tr>
              <a:tr h="233172">
                <a:tc>
                  <a:txBody>
                    <a:bodyPr/>
                    <a:lstStyle/>
                    <a:p>
                      <a:pPr>
                        <a:lnSpc>
                          <a:spcPct val="100000"/>
                        </a:lnSpc>
                      </a:pPr>
                      <a:endParaRPr sz="700">
                        <a:latin typeface="Times New Roman"/>
                        <a:cs typeface="Times New Roman"/>
                      </a:endParaRPr>
                    </a:p>
                  </a:txBody>
                  <a:tcPr marL="0" marR="0" marT="0" marB="0">
                    <a:lnT w="19050">
                      <a:solidFill>
                        <a:srgbClr val="FFFFFF"/>
                      </a:solidFill>
                      <a:prstDash val="solid"/>
                    </a:lnT>
                    <a:lnB w="19050">
                      <a:solidFill>
                        <a:srgbClr val="FFFFFF"/>
                      </a:solidFill>
                      <a:prstDash val="solid"/>
                    </a:lnB>
                    <a:solidFill>
                      <a:srgbClr val="09242C"/>
                    </a:solidFill>
                  </a:tcPr>
                </a:tc>
                <a:tc>
                  <a:txBody>
                    <a:bodyPr/>
                    <a:lstStyle/>
                    <a:p>
                      <a:pPr marL="2540" algn="ctr">
                        <a:lnSpc>
                          <a:spcPct val="100000"/>
                        </a:lnSpc>
                        <a:spcBef>
                          <a:spcPts val="430"/>
                        </a:spcBef>
                      </a:pPr>
                      <a:r>
                        <a:rPr sz="800" b="1" spc="45" dirty="0">
                          <a:solidFill>
                            <a:srgbClr val="231F20"/>
                          </a:solidFill>
                          <a:latin typeface="Arial"/>
                          <a:cs typeface="Arial"/>
                        </a:rPr>
                        <a:t>0.78-1.17</a:t>
                      </a:r>
                      <a:endParaRPr sz="800">
                        <a:latin typeface="Arial"/>
                        <a:cs typeface="Arial"/>
                      </a:endParaRPr>
                    </a:p>
                  </a:txBody>
                  <a:tcPr marL="0" marR="0" marT="54610" marB="0">
                    <a:lnT w="19050" cap="flat" cmpd="sng" algn="ctr">
                      <a:solidFill>
                        <a:srgbClr val="FFFFFF"/>
                      </a:solidFill>
                      <a:prstDash val="solid"/>
                      <a:round/>
                      <a:headEnd type="none" w="med" len="med"/>
                      <a:tailEnd type="none" w="med" len="med"/>
                    </a:lnT>
                    <a:solidFill>
                      <a:srgbClr val="FFFFFF"/>
                    </a:solidFill>
                  </a:tcPr>
                </a:tc>
                <a:tc>
                  <a:txBody>
                    <a:bodyPr/>
                    <a:lstStyle/>
                    <a:p>
                      <a:pPr marL="57150">
                        <a:lnSpc>
                          <a:spcPct val="100000"/>
                        </a:lnSpc>
                        <a:spcBef>
                          <a:spcPts val="430"/>
                        </a:spcBef>
                      </a:pPr>
                      <a:r>
                        <a:rPr sz="800" b="1" dirty="0">
                          <a:solidFill>
                            <a:srgbClr val="231F20"/>
                          </a:solidFill>
                          <a:latin typeface="Arial"/>
                          <a:cs typeface="Arial"/>
                        </a:rPr>
                        <a:t>HI, </a:t>
                      </a:r>
                      <a:r>
                        <a:rPr sz="800" b="1" spc="-25" dirty="0">
                          <a:solidFill>
                            <a:srgbClr val="231F20"/>
                          </a:solidFill>
                          <a:latin typeface="Arial"/>
                          <a:cs typeface="Arial"/>
                        </a:rPr>
                        <a:t>OK, </a:t>
                      </a:r>
                      <a:r>
                        <a:rPr sz="800" b="1" spc="-15" dirty="0">
                          <a:solidFill>
                            <a:srgbClr val="231F20"/>
                          </a:solidFill>
                          <a:latin typeface="Arial"/>
                          <a:cs typeface="Arial"/>
                        </a:rPr>
                        <a:t>OR,</a:t>
                      </a:r>
                      <a:r>
                        <a:rPr sz="800" b="1" spc="10" dirty="0">
                          <a:solidFill>
                            <a:srgbClr val="231F20"/>
                          </a:solidFill>
                          <a:latin typeface="Arial"/>
                          <a:cs typeface="Arial"/>
                        </a:rPr>
                        <a:t> </a:t>
                      </a:r>
                      <a:r>
                        <a:rPr sz="800" b="1" spc="5" dirty="0">
                          <a:solidFill>
                            <a:srgbClr val="231F20"/>
                          </a:solidFill>
                          <a:latin typeface="Arial"/>
                          <a:cs typeface="Arial"/>
                        </a:rPr>
                        <a:t>TN</a:t>
                      </a:r>
                      <a:endParaRPr sz="800">
                        <a:latin typeface="Arial"/>
                        <a:cs typeface="Arial"/>
                      </a:endParaRPr>
                    </a:p>
                  </a:txBody>
                  <a:tcPr marL="0" marR="0" marT="54610" marB="0">
                    <a:lnT w="19050" cap="flat" cmpd="sng" algn="ctr">
                      <a:solidFill>
                        <a:srgbClr val="FFFFFF"/>
                      </a:solidFill>
                      <a:prstDash val="solid"/>
                      <a:round/>
                      <a:headEnd type="none" w="med" len="med"/>
                      <a:tailEnd type="none" w="med" len="med"/>
                    </a:lnT>
                    <a:solidFill>
                      <a:srgbClr val="FFFFFF"/>
                    </a:solidFill>
                  </a:tcPr>
                </a:tc>
                <a:extLst>
                  <a:ext uri="{0D108BD9-81ED-4DB2-BD59-A6C34878D82A}">
                    <a16:rowId xmlns:a16="http://schemas.microsoft.com/office/drawing/2014/main" val="10005"/>
                  </a:ext>
                </a:extLst>
              </a:tr>
              <a:tr h="539242">
                <a:tc>
                  <a:txBody>
                    <a:bodyPr/>
                    <a:lstStyle/>
                    <a:p>
                      <a:pPr>
                        <a:lnSpc>
                          <a:spcPct val="100000"/>
                        </a:lnSpc>
                      </a:pPr>
                      <a:endParaRPr sz="700">
                        <a:latin typeface="Times New Roman"/>
                        <a:cs typeface="Times New Roman"/>
                      </a:endParaRPr>
                    </a:p>
                  </a:txBody>
                  <a:tcPr marL="0" marR="0" marT="0" marB="0">
                    <a:lnR w="19050">
                      <a:solidFill>
                        <a:srgbClr val="FFFFFF"/>
                      </a:solidFill>
                      <a:prstDash val="solid"/>
                    </a:lnR>
                    <a:lnT w="19050">
                      <a:solidFill>
                        <a:srgbClr val="FFFFFF"/>
                      </a:solidFill>
                      <a:prstDash val="solid"/>
                    </a:lnT>
                    <a:solidFill>
                      <a:srgbClr val="767678"/>
                    </a:solidFill>
                  </a:tcPr>
                </a:tc>
                <a:tc>
                  <a:txBody>
                    <a:bodyPr/>
                    <a:lstStyle/>
                    <a:p>
                      <a:pPr>
                        <a:lnSpc>
                          <a:spcPct val="100000"/>
                        </a:lnSpc>
                      </a:pPr>
                      <a:endParaRPr sz="900">
                        <a:latin typeface="Times New Roman"/>
                        <a:cs typeface="Times New Roman"/>
                      </a:endParaRPr>
                    </a:p>
                    <a:p>
                      <a:pPr marL="2540" algn="ctr">
                        <a:lnSpc>
                          <a:spcPct val="100000"/>
                        </a:lnSpc>
                        <a:spcBef>
                          <a:spcPts val="600"/>
                        </a:spcBef>
                      </a:pPr>
                      <a:r>
                        <a:rPr sz="800" b="1" dirty="0">
                          <a:solidFill>
                            <a:srgbClr val="231F20"/>
                          </a:solidFill>
                          <a:latin typeface="Arial"/>
                          <a:cs typeface="Arial"/>
                        </a:rPr>
                        <a:t>UR</a:t>
                      </a:r>
                      <a:endParaRPr sz="800">
                        <a:latin typeface="Arial"/>
                        <a:cs typeface="Arial"/>
                      </a:endParaRPr>
                    </a:p>
                  </a:txBody>
                  <a:tcPr marL="0" marR="0" marT="0" marB="0">
                    <a:lnL w="19050">
                      <a:solidFill>
                        <a:srgbClr val="FFFFFF"/>
                      </a:solidFill>
                      <a:prstDash val="solid"/>
                    </a:lnL>
                    <a:lnR w="19050">
                      <a:solidFill>
                        <a:srgbClr val="FFFFFF"/>
                      </a:solidFill>
                      <a:prstDash val="solid"/>
                    </a:lnR>
                    <a:solidFill>
                      <a:srgbClr val="E5EEF0"/>
                    </a:solidFill>
                  </a:tcPr>
                </a:tc>
                <a:tc>
                  <a:txBody>
                    <a:bodyPr/>
                    <a:lstStyle/>
                    <a:p>
                      <a:pPr marL="57150">
                        <a:lnSpc>
                          <a:spcPct val="100000"/>
                        </a:lnSpc>
                        <a:spcBef>
                          <a:spcPts val="535"/>
                        </a:spcBef>
                      </a:pPr>
                      <a:r>
                        <a:rPr sz="800" b="1" spc="-30" dirty="0">
                          <a:solidFill>
                            <a:srgbClr val="231F20"/>
                          </a:solidFill>
                          <a:latin typeface="Arial"/>
                          <a:cs typeface="Arial"/>
                        </a:rPr>
                        <a:t>AK, AL, </a:t>
                      </a:r>
                      <a:r>
                        <a:rPr sz="800" b="1" spc="-15" dirty="0">
                          <a:solidFill>
                            <a:srgbClr val="231F20"/>
                          </a:solidFill>
                          <a:latin typeface="Arial"/>
                          <a:cs typeface="Arial"/>
                        </a:rPr>
                        <a:t>AR, </a:t>
                      </a:r>
                      <a:r>
                        <a:rPr sz="800" b="1" spc="-55" dirty="0">
                          <a:solidFill>
                            <a:srgbClr val="231F20"/>
                          </a:solidFill>
                          <a:latin typeface="Arial"/>
                          <a:cs typeface="Arial"/>
                        </a:rPr>
                        <a:t>CT, </a:t>
                      </a:r>
                      <a:r>
                        <a:rPr sz="800" b="1" spc="-30" dirty="0">
                          <a:solidFill>
                            <a:srgbClr val="231F20"/>
                          </a:solidFill>
                          <a:latin typeface="Arial"/>
                          <a:cs typeface="Arial"/>
                        </a:rPr>
                        <a:t>DC, </a:t>
                      </a:r>
                      <a:r>
                        <a:rPr sz="800" b="1" spc="-20" dirty="0">
                          <a:solidFill>
                            <a:srgbClr val="231F20"/>
                          </a:solidFill>
                          <a:latin typeface="Arial"/>
                          <a:cs typeface="Arial"/>
                        </a:rPr>
                        <a:t>DE, </a:t>
                      </a:r>
                      <a:r>
                        <a:rPr sz="800" b="1" spc="-10" dirty="0">
                          <a:solidFill>
                            <a:srgbClr val="231F20"/>
                          </a:solidFill>
                          <a:latin typeface="Arial"/>
                          <a:cs typeface="Arial"/>
                        </a:rPr>
                        <a:t>IA, </a:t>
                      </a:r>
                      <a:r>
                        <a:rPr sz="800" b="1" spc="-15" dirty="0">
                          <a:solidFill>
                            <a:srgbClr val="231F20"/>
                          </a:solidFill>
                          <a:latin typeface="Arial"/>
                          <a:cs typeface="Arial"/>
                        </a:rPr>
                        <a:t>ID, </a:t>
                      </a:r>
                      <a:r>
                        <a:rPr sz="800" b="1" spc="-40" dirty="0">
                          <a:solidFill>
                            <a:srgbClr val="231F20"/>
                          </a:solidFill>
                          <a:latin typeface="Arial"/>
                          <a:cs typeface="Arial"/>
                        </a:rPr>
                        <a:t>KS,</a:t>
                      </a:r>
                      <a:r>
                        <a:rPr sz="800" b="1" spc="20" dirty="0">
                          <a:solidFill>
                            <a:srgbClr val="231F20"/>
                          </a:solidFill>
                          <a:latin typeface="Arial"/>
                          <a:cs typeface="Arial"/>
                        </a:rPr>
                        <a:t> </a:t>
                      </a:r>
                      <a:r>
                        <a:rPr sz="800" b="1" spc="15" dirty="0">
                          <a:solidFill>
                            <a:srgbClr val="231F20"/>
                          </a:solidFill>
                          <a:latin typeface="Arial"/>
                          <a:cs typeface="Arial"/>
                        </a:rPr>
                        <a:t>ME,</a:t>
                      </a:r>
                      <a:endParaRPr sz="800" dirty="0">
                        <a:latin typeface="Arial"/>
                        <a:cs typeface="Arial"/>
                      </a:endParaRPr>
                    </a:p>
                    <a:p>
                      <a:pPr marL="57150" marR="221615">
                        <a:lnSpc>
                          <a:spcPct val="114599"/>
                        </a:lnSpc>
                      </a:pPr>
                      <a:r>
                        <a:rPr sz="800" b="1" spc="5" dirty="0">
                          <a:solidFill>
                            <a:srgbClr val="231F20"/>
                          </a:solidFill>
                          <a:latin typeface="Arial"/>
                          <a:cs typeface="Arial"/>
                        </a:rPr>
                        <a:t>MO, </a:t>
                      </a:r>
                      <a:r>
                        <a:rPr sz="800" b="1" spc="-10" dirty="0">
                          <a:solidFill>
                            <a:srgbClr val="231F20"/>
                          </a:solidFill>
                          <a:latin typeface="Arial"/>
                          <a:cs typeface="Arial"/>
                        </a:rPr>
                        <a:t>MT, </a:t>
                      </a:r>
                      <a:r>
                        <a:rPr sz="800" b="1" spc="-15" dirty="0">
                          <a:solidFill>
                            <a:srgbClr val="231F20"/>
                          </a:solidFill>
                          <a:latin typeface="Arial"/>
                          <a:cs typeface="Arial"/>
                        </a:rPr>
                        <a:t>ND, </a:t>
                      </a:r>
                      <a:r>
                        <a:rPr sz="800" b="1" spc="-10" dirty="0">
                          <a:solidFill>
                            <a:srgbClr val="231F20"/>
                          </a:solidFill>
                          <a:latin typeface="Arial"/>
                          <a:cs typeface="Arial"/>
                        </a:rPr>
                        <a:t>NE, </a:t>
                      </a:r>
                      <a:r>
                        <a:rPr sz="800" b="1" dirty="0">
                          <a:solidFill>
                            <a:srgbClr val="231F20"/>
                          </a:solidFill>
                          <a:latin typeface="Arial"/>
                          <a:cs typeface="Arial"/>
                        </a:rPr>
                        <a:t>NH, </a:t>
                      </a:r>
                      <a:r>
                        <a:rPr sz="800" b="1" spc="20" dirty="0">
                          <a:solidFill>
                            <a:srgbClr val="231F20"/>
                          </a:solidFill>
                          <a:latin typeface="Arial"/>
                          <a:cs typeface="Arial"/>
                        </a:rPr>
                        <a:t>NM, </a:t>
                      </a:r>
                      <a:r>
                        <a:rPr sz="800" b="1" spc="-20" dirty="0">
                          <a:solidFill>
                            <a:srgbClr val="231F20"/>
                          </a:solidFill>
                          <a:latin typeface="Arial"/>
                          <a:cs typeface="Arial"/>
                        </a:rPr>
                        <a:t>NV, </a:t>
                      </a:r>
                      <a:r>
                        <a:rPr sz="800" b="1" spc="-10" dirty="0">
                          <a:solidFill>
                            <a:srgbClr val="231F20"/>
                          </a:solidFill>
                          <a:latin typeface="Arial"/>
                          <a:cs typeface="Arial"/>
                        </a:rPr>
                        <a:t>RI, </a:t>
                      </a:r>
                      <a:r>
                        <a:rPr sz="800" b="1" spc="-35" dirty="0">
                          <a:solidFill>
                            <a:srgbClr val="231F20"/>
                          </a:solidFill>
                          <a:latin typeface="Arial"/>
                          <a:cs typeface="Arial"/>
                        </a:rPr>
                        <a:t>SC,  SD, </a:t>
                      </a:r>
                      <a:r>
                        <a:rPr sz="800" b="1" spc="-30" dirty="0">
                          <a:solidFill>
                            <a:srgbClr val="231F20"/>
                          </a:solidFill>
                          <a:latin typeface="Arial"/>
                          <a:cs typeface="Arial"/>
                        </a:rPr>
                        <a:t>UT, VT, </a:t>
                      </a:r>
                      <a:r>
                        <a:rPr sz="800" b="1" spc="15" dirty="0">
                          <a:solidFill>
                            <a:srgbClr val="231F20"/>
                          </a:solidFill>
                          <a:latin typeface="Arial"/>
                          <a:cs typeface="Arial"/>
                        </a:rPr>
                        <a:t>WI, </a:t>
                      </a:r>
                      <a:r>
                        <a:rPr sz="800" b="1" spc="-5" dirty="0">
                          <a:solidFill>
                            <a:srgbClr val="231F20"/>
                          </a:solidFill>
                          <a:latin typeface="Arial"/>
                          <a:cs typeface="Arial"/>
                        </a:rPr>
                        <a:t>WV,</a:t>
                      </a:r>
                      <a:r>
                        <a:rPr sz="800" b="1" spc="25" dirty="0">
                          <a:solidFill>
                            <a:srgbClr val="231F20"/>
                          </a:solidFill>
                          <a:latin typeface="Arial"/>
                          <a:cs typeface="Arial"/>
                        </a:rPr>
                        <a:t> </a:t>
                      </a:r>
                      <a:r>
                        <a:rPr sz="800" b="1" spc="20" dirty="0">
                          <a:solidFill>
                            <a:srgbClr val="231F20"/>
                          </a:solidFill>
                          <a:latin typeface="Arial"/>
                          <a:cs typeface="Arial"/>
                        </a:rPr>
                        <a:t>WY</a:t>
                      </a:r>
                      <a:endParaRPr sz="800" dirty="0">
                        <a:latin typeface="Arial"/>
                        <a:cs typeface="Arial"/>
                      </a:endParaRPr>
                    </a:p>
                  </a:txBody>
                  <a:tcPr marL="0" marR="0" marT="67945" marB="0">
                    <a:lnL w="19050">
                      <a:solidFill>
                        <a:srgbClr val="FFFFFF"/>
                      </a:solidFill>
                      <a:prstDash val="solid"/>
                    </a:lnL>
                    <a:solidFill>
                      <a:srgbClr val="E5EEF0"/>
                    </a:solidFill>
                  </a:tcPr>
                </a:tc>
                <a:extLst>
                  <a:ext uri="{0D108BD9-81ED-4DB2-BD59-A6C34878D82A}">
                    <a16:rowId xmlns:a16="http://schemas.microsoft.com/office/drawing/2014/main" val="10006"/>
                  </a:ext>
                </a:extLst>
              </a:tr>
            </a:tbl>
          </a:graphicData>
        </a:graphic>
      </p:graphicFrame>
      <p:sp>
        <p:nvSpPr>
          <p:cNvPr id="51" name="object 51"/>
          <p:cNvSpPr txBox="1"/>
          <p:nvPr/>
        </p:nvSpPr>
        <p:spPr>
          <a:xfrm>
            <a:off x="444480" y="8079460"/>
            <a:ext cx="6834505" cy="1683385"/>
          </a:xfrm>
          <a:prstGeom prst="rect">
            <a:avLst/>
          </a:prstGeom>
        </p:spPr>
        <p:txBody>
          <a:bodyPr vert="horz" wrap="square" lIns="0" tIns="12700" rIns="0" bIns="0" rtlCol="0">
            <a:spAutoFit/>
          </a:bodyPr>
          <a:lstStyle/>
          <a:p>
            <a:pPr marL="12700" marR="19050">
              <a:lnSpc>
                <a:spcPct val="107200"/>
              </a:lnSpc>
              <a:spcBef>
                <a:spcPts val="100"/>
              </a:spcBef>
            </a:pPr>
            <a:r>
              <a:rPr sz="700" spc="-25" dirty="0">
                <a:solidFill>
                  <a:srgbClr val="231F20"/>
                </a:solidFill>
                <a:latin typeface="Lucida Sans"/>
                <a:cs typeface="Lucida Sans"/>
              </a:rPr>
              <a:t>Source: </a:t>
            </a:r>
            <a:r>
              <a:rPr sz="700" spc="-55" dirty="0">
                <a:solidFill>
                  <a:srgbClr val="231F20"/>
                </a:solidFill>
                <a:latin typeface="Lucida Sans"/>
                <a:cs typeface="Lucida Sans"/>
              </a:rPr>
              <a:t>CDC, </a:t>
            </a:r>
            <a:r>
              <a:rPr sz="700" spc="-30" dirty="0">
                <a:solidFill>
                  <a:srgbClr val="231F20"/>
                </a:solidFill>
                <a:latin typeface="Lucida Sans"/>
                <a:cs typeface="Lucida Sans"/>
              </a:rPr>
              <a:t>National </a:t>
            </a:r>
            <a:r>
              <a:rPr sz="700" spc="-25" dirty="0">
                <a:solidFill>
                  <a:srgbClr val="231F20"/>
                </a:solidFill>
                <a:latin typeface="Lucida Sans"/>
                <a:cs typeface="Lucida Sans"/>
              </a:rPr>
              <a:t>Center </a:t>
            </a:r>
            <a:r>
              <a:rPr sz="700" spc="-20" dirty="0">
                <a:solidFill>
                  <a:srgbClr val="231F20"/>
                </a:solidFill>
                <a:latin typeface="Lucida Sans"/>
                <a:cs typeface="Lucida Sans"/>
              </a:rPr>
              <a:t>for </a:t>
            </a:r>
            <a:r>
              <a:rPr sz="700" spc="-25" dirty="0">
                <a:solidFill>
                  <a:srgbClr val="231F20"/>
                </a:solidFill>
                <a:latin typeface="Lucida Sans"/>
                <a:cs typeface="Lucida Sans"/>
              </a:rPr>
              <a:t>Health Statistics, Multiple </a:t>
            </a:r>
            <a:r>
              <a:rPr sz="700" spc="-30" dirty="0">
                <a:solidFill>
                  <a:srgbClr val="231F20"/>
                </a:solidFill>
                <a:latin typeface="Lucida Sans"/>
                <a:cs typeface="Lucida Sans"/>
              </a:rPr>
              <a:t>Cause </a:t>
            </a:r>
            <a:r>
              <a:rPr sz="700" spc="-20" dirty="0">
                <a:solidFill>
                  <a:srgbClr val="231F20"/>
                </a:solidFill>
                <a:latin typeface="Lucida Sans"/>
                <a:cs typeface="Lucida Sans"/>
              </a:rPr>
              <a:t>of </a:t>
            </a:r>
            <a:r>
              <a:rPr sz="700" spc="-25" dirty="0">
                <a:solidFill>
                  <a:srgbClr val="231F20"/>
                </a:solidFill>
                <a:latin typeface="Lucida Sans"/>
                <a:cs typeface="Lucida Sans"/>
              </a:rPr>
              <a:t>Death </a:t>
            </a:r>
            <a:r>
              <a:rPr sz="700" spc="-20" dirty="0">
                <a:solidFill>
                  <a:srgbClr val="231F20"/>
                </a:solidFill>
                <a:latin typeface="Lucida Sans"/>
                <a:cs typeface="Lucida Sans"/>
              </a:rPr>
              <a:t>1999–2019 </a:t>
            </a:r>
            <a:r>
              <a:rPr sz="700" spc="-30" dirty="0">
                <a:solidFill>
                  <a:srgbClr val="231F20"/>
                </a:solidFill>
                <a:latin typeface="Lucida Sans"/>
                <a:cs typeface="Lucida Sans"/>
              </a:rPr>
              <a:t>on </a:t>
            </a:r>
            <a:r>
              <a:rPr sz="700" spc="-55" dirty="0">
                <a:solidFill>
                  <a:srgbClr val="231F20"/>
                </a:solidFill>
                <a:latin typeface="Lucida Sans"/>
                <a:cs typeface="Lucida Sans"/>
              </a:rPr>
              <a:t>CDC </a:t>
            </a:r>
            <a:r>
              <a:rPr sz="700" spc="10" dirty="0">
                <a:solidFill>
                  <a:srgbClr val="231F20"/>
                </a:solidFill>
                <a:latin typeface="Lucida Sans"/>
                <a:cs typeface="Lucida Sans"/>
              </a:rPr>
              <a:t>WONDER </a:t>
            </a:r>
            <a:r>
              <a:rPr sz="700" spc="-35" dirty="0">
                <a:solidFill>
                  <a:srgbClr val="231F20"/>
                </a:solidFill>
                <a:latin typeface="Lucida Sans"/>
                <a:cs typeface="Lucida Sans"/>
              </a:rPr>
              <a:t>Online </a:t>
            </a:r>
            <a:r>
              <a:rPr sz="700" spc="-30" dirty="0">
                <a:solidFill>
                  <a:srgbClr val="231F20"/>
                </a:solidFill>
                <a:latin typeface="Lucida Sans"/>
                <a:cs typeface="Lucida Sans"/>
              </a:rPr>
              <a:t>Database. </a:t>
            </a:r>
            <a:r>
              <a:rPr sz="700" spc="-25" dirty="0">
                <a:solidFill>
                  <a:srgbClr val="231F20"/>
                </a:solidFill>
                <a:latin typeface="Lucida Sans"/>
                <a:cs typeface="Lucida Sans"/>
              </a:rPr>
              <a:t>Data </a:t>
            </a:r>
            <a:r>
              <a:rPr sz="700" spc="-20" dirty="0">
                <a:solidFill>
                  <a:srgbClr val="231F20"/>
                </a:solidFill>
                <a:latin typeface="Lucida Sans"/>
                <a:cs typeface="Lucida Sans"/>
              </a:rPr>
              <a:t>are from </a:t>
            </a:r>
            <a:r>
              <a:rPr sz="700" spc="-15" dirty="0">
                <a:solidFill>
                  <a:srgbClr val="231F20"/>
                </a:solidFill>
                <a:latin typeface="Lucida Sans"/>
                <a:cs typeface="Lucida Sans"/>
              </a:rPr>
              <a:t>the </a:t>
            </a:r>
            <a:r>
              <a:rPr sz="700" spc="-20" dirty="0">
                <a:solidFill>
                  <a:srgbClr val="231F20"/>
                </a:solidFill>
                <a:latin typeface="Lucida Sans"/>
                <a:cs typeface="Lucida Sans"/>
              </a:rPr>
              <a:t>2015–2019 </a:t>
            </a:r>
            <a:r>
              <a:rPr sz="700" spc="-25" dirty="0">
                <a:solidFill>
                  <a:srgbClr val="231F20"/>
                </a:solidFill>
                <a:latin typeface="Lucida Sans"/>
                <a:cs typeface="Lucida Sans"/>
              </a:rPr>
              <a:t>Multiple </a:t>
            </a:r>
            <a:r>
              <a:rPr sz="700" spc="-35" dirty="0">
                <a:solidFill>
                  <a:srgbClr val="231F20"/>
                </a:solidFill>
                <a:latin typeface="Lucida Sans"/>
                <a:cs typeface="Lucida Sans"/>
              </a:rPr>
              <a:t>Cause  </a:t>
            </a:r>
            <a:r>
              <a:rPr sz="700" spc="-20" dirty="0">
                <a:solidFill>
                  <a:srgbClr val="231F20"/>
                </a:solidFill>
                <a:latin typeface="Lucida Sans"/>
                <a:cs typeface="Lucida Sans"/>
              </a:rPr>
              <a:t>of </a:t>
            </a:r>
            <a:r>
              <a:rPr sz="700" spc="-25" dirty="0">
                <a:solidFill>
                  <a:srgbClr val="231F20"/>
                </a:solidFill>
                <a:latin typeface="Lucida Sans"/>
                <a:cs typeface="Lucida Sans"/>
              </a:rPr>
              <a:t>Death </a:t>
            </a:r>
            <a:r>
              <a:rPr sz="700" spc="-30" dirty="0">
                <a:solidFill>
                  <a:srgbClr val="231F20"/>
                </a:solidFill>
                <a:latin typeface="Lucida Sans"/>
                <a:cs typeface="Lucida Sans"/>
              </a:rPr>
              <a:t>files </a:t>
            </a:r>
            <a:r>
              <a:rPr sz="700" spc="-25" dirty="0">
                <a:solidFill>
                  <a:srgbClr val="231F20"/>
                </a:solidFill>
                <a:latin typeface="Lucida Sans"/>
                <a:cs typeface="Lucida Sans"/>
              </a:rPr>
              <a:t>and </a:t>
            </a:r>
            <a:r>
              <a:rPr sz="700" spc="-20" dirty="0">
                <a:solidFill>
                  <a:srgbClr val="231F20"/>
                </a:solidFill>
                <a:latin typeface="Lucida Sans"/>
                <a:cs typeface="Lucida Sans"/>
              </a:rPr>
              <a:t>are based </a:t>
            </a:r>
            <a:r>
              <a:rPr sz="700" spc="-30" dirty="0">
                <a:solidFill>
                  <a:srgbClr val="231F20"/>
                </a:solidFill>
                <a:latin typeface="Lucida Sans"/>
                <a:cs typeface="Lucida Sans"/>
              </a:rPr>
              <a:t>on </a:t>
            </a:r>
            <a:r>
              <a:rPr sz="700" spc="-25" dirty="0">
                <a:solidFill>
                  <a:srgbClr val="231F20"/>
                </a:solidFill>
                <a:latin typeface="Lucida Sans"/>
                <a:cs typeface="Lucida Sans"/>
              </a:rPr>
              <a:t>information </a:t>
            </a:r>
            <a:r>
              <a:rPr sz="700" spc="-20" dirty="0">
                <a:solidFill>
                  <a:srgbClr val="231F20"/>
                </a:solidFill>
                <a:latin typeface="Lucida Sans"/>
                <a:cs typeface="Lucida Sans"/>
              </a:rPr>
              <a:t>from </a:t>
            </a:r>
            <a:r>
              <a:rPr sz="700" spc="-35" dirty="0">
                <a:solidFill>
                  <a:srgbClr val="231F20"/>
                </a:solidFill>
                <a:latin typeface="Lucida Sans"/>
                <a:cs typeface="Lucida Sans"/>
              </a:rPr>
              <a:t>all </a:t>
            </a:r>
            <a:r>
              <a:rPr sz="700" spc="-20" dirty="0">
                <a:solidFill>
                  <a:srgbClr val="231F20"/>
                </a:solidFill>
                <a:latin typeface="Lucida Sans"/>
                <a:cs typeface="Lucida Sans"/>
              </a:rPr>
              <a:t>death </a:t>
            </a:r>
            <a:r>
              <a:rPr sz="700" spc="-25" dirty="0">
                <a:solidFill>
                  <a:srgbClr val="231F20"/>
                </a:solidFill>
                <a:latin typeface="Lucida Sans"/>
                <a:cs typeface="Lucida Sans"/>
              </a:rPr>
              <a:t>certificates </a:t>
            </a:r>
            <a:r>
              <a:rPr sz="700" spc="-30" dirty="0">
                <a:solidFill>
                  <a:srgbClr val="231F20"/>
                </a:solidFill>
                <a:latin typeface="Lucida Sans"/>
                <a:cs typeface="Lucida Sans"/>
              </a:rPr>
              <a:t>filed </a:t>
            </a:r>
            <a:r>
              <a:rPr sz="700" spc="-35" dirty="0">
                <a:solidFill>
                  <a:srgbClr val="231F20"/>
                </a:solidFill>
                <a:latin typeface="Lucida Sans"/>
                <a:cs typeface="Lucida Sans"/>
              </a:rPr>
              <a:t>in </a:t>
            </a:r>
            <a:r>
              <a:rPr sz="700" spc="-15" dirty="0">
                <a:solidFill>
                  <a:srgbClr val="231F20"/>
                </a:solidFill>
                <a:latin typeface="Lucida Sans"/>
                <a:cs typeface="Lucida Sans"/>
              </a:rPr>
              <a:t>the </a:t>
            </a:r>
            <a:r>
              <a:rPr sz="700" spc="-25" dirty="0">
                <a:solidFill>
                  <a:srgbClr val="231F20"/>
                </a:solidFill>
                <a:latin typeface="Lucida Sans"/>
                <a:cs typeface="Lucida Sans"/>
              </a:rPr>
              <a:t>vital records offices </a:t>
            </a:r>
            <a:r>
              <a:rPr sz="700" spc="-20" dirty="0">
                <a:solidFill>
                  <a:srgbClr val="231F20"/>
                </a:solidFill>
                <a:latin typeface="Lucida Sans"/>
                <a:cs typeface="Lucida Sans"/>
              </a:rPr>
              <a:t>of </a:t>
            </a:r>
            <a:r>
              <a:rPr sz="700" spc="-15" dirty="0">
                <a:solidFill>
                  <a:srgbClr val="231F20"/>
                </a:solidFill>
                <a:latin typeface="Lucida Sans"/>
                <a:cs typeface="Lucida Sans"/>
              </a:rPr>
              <a:t>the fifty </a:t>
            </a:r>
            <a:r>
              <a:rPr sz="700" spc="-20" dirty="0">
                <a:solidFill>
                  <a:srgbClr val="231F20"/>
                </a:solidFill>
                <a:latin typeface="Lucida Sans"/>
                <a:cs typeface="Lucida Sans"/>
              </a:rPr>
              <a:t>states </a:t>
            </a:r>
            <a:r>
              <a:rPr sz="700" spc="-25" dirty="0">
                <a:solidFill>
                  <a:srgbClr val="231F20"/>
                </a:solidFill>
                <a:latin typeface="Lucida Sans"/>
                <a:cs typeface="Lucida Sans"/>
              </a:rPr>
              <a:t>and </a:t>
            </a:r>
            <a:r>
              <a:rPr sz="700" spc="-15" dirty="0">
                <a:solidFill>
                  <a:srgbClr val="231F20"/>
                </a:solidFill>
                <a:latin typeface="Lucida Sans"/>
                <a:cs typeface="Lucida Sans"/>
              </a:rPr>
              <a:t>the </a:t>
            </a:r>
            <a:r>
              <a:rPr sz="700" spc="-25" dirty="0">
                <a:solidFill>
                  <a:srgbClr val="231F20"/>
                </a:solidFill>
                <a:latin typeface="Lucida Sans"/>
                <a:cs typeface="Lucida Sans"/>
              </a:rPr>
              <a:t>District </a:t>
            </a:r>
            <a:r>
              <a:rPr sz="700" spc="-20" dirty="0">
                <a:solidFill>
                  <a:srgbClr val="231F20"/>
                </a:solidFill>
                <a:latin typeface="Lucida Sans"/>
                <a:cs typeface="Lucida Sans"/>
              </a:rPr>
              <a:t>of </a:t>
            </a:r>
            <a:r>
              <a:rPr sz="700" spc="-35" dirty="0">
                <a:solidFill>
                  <a:srgbClr val="231F20"/>
                </a:solidFill>
                <a:latin typeface="Lucida Sans"/>
                <a:cs typeface="Lucida Sans"/>
              </a:rPr>
              <a:t>Columbia </a:t>
            </a:r>
            <a:r>
              <a:rPr sz="700" spc="-30" dirty="0">
                <a:solidFill>
                  <a:srgbClr val="231F20"/>
                </a:solidFill>
                <a:latin typeface="Lucida Sans"/>
                <a:cs typeface="Lucida Sans"/>
              </a:rPr>
              <a:t>through </a:t>
            </a:r>
            <a:r>
              <a:rPr sz="700" spc="-15" dirty="0">
                <a:solidFill>
                  <a:srgbClr val="231F20"/>
                </a:solidFill>
                <a:latin typeface="Lucida Sans"/>
                <a:cs typeface="Lucida Sans"/>
              </a:rPr>
              <a:t>the </a:t>
            </a:r>
            <a:r>
              <a:rPr sz="700" spc="-25" dirty="0">
                <a:solidFill>
                  <a:srgbClr val="231F20"/>
                </a:solidFill>
                <a:latin typeface="Lucida Sans"/>
                <a:cs typeface="Lucida Sans"/>
              </a:rPr>
              <a:t>Vital  </a:t>
            </a:r>
            <a:r>
              <a:rPr sz="700" spc="-20" dirty="0">
                <a:solidFill>
                  <a:srgbClr val="231F20"/>
                </a:solidFill>
                <a:latin typeface="Lucida Sans"/>
                <a:cs typeface="Lucida Sans"/>
              </a:rPr>
              <a:t>Statistics </a:t>
            </a:r>
            <a:r>
              <a:rPr sz="700" spc="-25" dirty="0">
                <a:solidFill>
                  <a:srgbClr val="231F20"/>
                </a:solidFill>
                <a:latin typeface="Lucida Sans"/>
                <a:cs typeface="Lucida Sans"/>
              </a:rPr>
              <a:t>Cooperative </a:t>
            </a:r>
            <a:r>
              <a:rPr sz="700" spc="-20" dirty="0">
                <a:solidFill>
                  <a:srgbClr val="231F20"/>
                </a:solidFill>
                <a:latin typeface="Lucida Sans"/>
                <a:cs typeface="Lucida Sans"/>
              </a:rPr>
              <a:t>Program. </a:t>
            </a:r>
            <a:r>
              <a:rPr sz="700" spc="-25" dirty="0">
                <a:solidFill>
                  <a:srgbClr val="231F20"/>
                </a:solidFill>
                <a:latin typeface="Lucida Sans"/>
                <a:cs typeface="Lucida Sans"/>
              </a:rPr>
              <a:t>Deaths </a:t>
            </a:r>
            <a:r>
              <a:rPr sz="700" spc="-20" dirty="0">
                <a:solidFill>
                  <a:srgbClr val="231F20"/>
                </a:solidFill>
                <a:latin typeface="Lucida Sans"/>
                <a:cs typeface="Lucida Sans"/>
              </a:rPr>
              <a:t>of </a:t>
            </a:r>
            <a:r>
              <a:rPr sz="700" spc="-25" dirty="0">
                <a:solidFill>
                  <a:srgbClr val="231F20"/>
                </a:solidFill>
                <a:latin typeface="Lucida Sans"/>
                <a:cs typeface="Lucida Sans"/>
              </a:rPr>
              <a:t>nonresidents </a:t>
            </a:r>
            <a:r>
              <a:rPr sz="700" spc="-55" dirty="0">
                <a:solidFill>
                  <a:srgbClr val="231F20"/>
                </a:solidFill>
                <a:latin typeface="Lucida Sans"/>
                <a:cs typeface="Lucida Sans"/>
              </a:rPr>
              <a:t>(e.g., </a:t>
            </a:r>
            <a:r>
              <a:rPr sz="700" spc="-25" dirty="0">
                <a:solidFill>
                  <a:srgbClr val="231F20"/>
                </a:solidFill>
                <a:latin typeface="Lucida Sans"/>
                <a:cs typeface="Lucida Sans"/>
              </a:rPr>
              <a:t>nonresident </a:t>
            </a:r>
            <a:r>
              <a:rPr sz="700" spc="-35" dirty="0">
                <a:solidFill>
                  <a:srgbClr val="231F20"/>
                </a:solidFill>
                <a:latin typeface="Lucida Sans"/>
                <a:cs typeface="Lucida Sans"/>
              </a:rPr>
              <a:t>aliens, </a:t>
            </a:r>
            <a:r>
              <a:rPr sz="700" spc="-30" dirty="0">
                <a:solidFill>
                  <a:srgbClr val="231F20"/>
                </a:solidFill>
                <a:latin typeface="Lucida Sans"/>
                <a:cs typeface="Lucida Sans"/>
              </a:rPr>
              <a:t>nationals </a:t>
            </a:r>
            <a:r>
              <a:rPr sz="700" spc="-35" dirty="0">
                <a:solidFill>
                  <a:srgbClr val="231F20"/>
                </a:solidFill>
                <a:latin typeface="Lucida Sans"/>
                <a:cs typeface="Lucida Sans"/>
              </a:rPr>
              <a:t>living </a:t>
            </a:r>
            <a:r>
              <a:rPr sz="700" spc="-30" dirty="0">
                <a:solidFill>
                  <a:srgbClr val="231F20"/>
                </a:solidFill>
                <a:latin typeface="Lucida Sans"/>
                <a:cs typeface="Lucida Sans"/>
              </a:rPr>
              <a:t>abroad, </a:t>
            </a:r>
            <a:r>
              <a:rPr sz="700" spc="-25" dirty="0">
                <a:solidFill>
                  <a:srgbClr val="231F20"/>
                </a:solidFill>
                <a:latin typeface="Lucida Sans"/>
                <a:cs typeface="Lucida Sans"/>
              </a:rPr>
              <a:t>residents </a:t>
            </a:r>
            <a:r>
              <a:rPr sz="700" spc="-20" dirty="0">
                <a:solidFill>
                  <a:srgbClr val="231F20"/>
                </a:solidFill>
                <a:latin typeface="Lucida Sans"/>
                <a:cs typeface="Lucida Sans"/>
              </a:rPr>
              <a:t>of </a:t>
            </a:r>
            <a:r>
              <a:rPr sz="700" spc="-10" dirty="0">
                <a:solidFill>
                  <a:srgbClr val="231F20"/>
                </a:solidFill>
                <a:latin typeface="Lucida Sans"/>
                <a:cs typeface="Lucida Sans"/>
              </a:rPr>
              <a:t>Puerto </a:t>
            </a:r>
            <a:r>
              <a:rPr sz="700" spc="-30" dirty="0">
                <a:solidFill>
                  <a:srgbClr val="231F20"/>
                </a:solidFill>
                <a:latin typeface="Lucida Sans"/>
                <a:cs typeface="Lucida Sans"/>
              </a:rPr>
              <a:t>Rico, </a:t>
            </a:r>
            <a:r>
              <a:rPr sz="700" spc="-35" dirty="0">
                <a:solidFill>
                  <a:srgbClr val="231F20"/>
                </a:solidFill>
                <a:latin typeface="Lucida Sans"/>
                <a:cs typeface="Lucida Sans"/>
              </a:rPr>
              <a:t>Guam, </a:t>
            </a:r>
            <a:r>
              <a:rPr sz="700" spc="-15" dirty="0">
                <a:solidFill>
                  <a:srgbClr val="231F20"/>
                </a:solidFill>
                <a:latin typeface="Lucida Sans"/>
                <a:cs typeface="Lucida Sans"/>
              </a:rPr>
              <a:t>the </a:t>
            </a:r>
            <a:r>
              <a:rPr sz="700" spc="-35" dirty="0">
                <a:solidFill>
                  <a:srgbClr val="231F20"/>
                </a:solidFill>
                <a:latin typeface="Lucida Sans"/>
                <a:cs typeface="Lucida Sans"/>
              </a:rPr>
              <a:t>Virgin Islands, </a:t>
            </a:r>
            <a:r>
              <a:rPr sz="700" spc="-25" dirty="0">
                <a:solidFill>
                  <a:srgbClr val="231F20"/>
                </a:solidFill>
                <a:latin typeface="Lucida Sans"/>
                <a:cs typeface="Lucida Sans"/>
              </a:rPr>
              <a:t>and </a:t>
            </a:r>
            <a:r>
              <a:rPr sz="700" spc="-20" dirty="0">
                <a:solidFill>
                  <a:srgbClr val="231F20"/>
                </a:solidFill>
                <a:latin typeface="Lucida Sans"/>
                <a:cs typeface="Lucida Sans"/>
              </a:rPr>
              <a:t>other </a:t>
            </a:r>
            <a:r>
              <a:rPr sz="700" spc="-30" dirty="0">
                <a:solidFill>
                  <a:srgbClr val="231F20"/>
                </a:solidFill>
                <a:latin typeface="Lucida Sans"/>
                <a:cs typeface="Lucida Sans"/>
              </a:rPr>
              <a:t>U.S.  </a:t>
            </a:r>
            <a:r>
              <a:rPr sz="700" spc="-25" dirty="0">
                <a:solidFill>
                  <a:srgbClr val="231F20"/>
                </a:solidFill>
                <a:latin typeface="Lucida Sans"/>
                <a:cs typeface="Lucida Sans"/>
              </a:rPr>
              <a:t>territories)</a:t>
            </a:r>
            <a:r>
              <a:rPr sz="700" spc="-45" dirty="0">
                <a:solidFill>
                  <a:srgbClr val="231F20"/>
                </a:solidFill>
                <a:latin typeface="Lucida Sans"/>
                <a:cs typeface="Lucida Sans"/>
              </a:rPr>
              <a:t> </a:t>
            </a:r>
            <a:r>
              <a:rPr sz="700" spc="-25" dirty="0">
                <a:solidFill>
                  <a:srgbClr val="231F20"/>
                </a:solidFill>
                <a:latin typeface="Lucida Sans"/>
                <a:cs typeface="Lucida Sans"/>
              </a:rPr>
              <a:t>and</a:t>
            </a:r>
            <a:r>
              <a:rPr sz="700" spc="-45" dirty="0">
                <a:solidFill>
                  <a:srgbClr val="231F20"/>
                </a:solidFill>
                <a:latin typeface="Lucida Sans"/>
                <a:cs typeface="Lucida Sans"/>
              </a:rPr>
              <a:t> </a:t>
            </a:r>
            <a:r>
              <a:rPr sz="700" spc="-20" dirty="0">
                <a:solidFill>
                  <a:srgbClr val="231F20"/>
                </a:solidFill>
                <a:latin typeface="Lucida Sans"/>
                <a:cs typeface="Lucida Sans"/>
              </a:rPr>
              <a:t>fetal</a:t>
            </a:r>
            <a:r>
              <a:rPr sz="700" spc="-45" dirty="0">
                <a:solidFill>
                  <a:srgbClr val="231F20"/>
                </a:solidFill>
                <a:latin typeface="Lucida Sans"/>
                <a:cs typeface="Lucida Sans"/>
              </a:rPr>
              <a:t> </a:t>
            </a:r>
            <a:r>
              <a:rPr sz="700" spc="-20" dirty="0">
                <a:solidFill>
                  <a:srgbClr val="231F20"/>
                </a:solidFill>
                <a:latin typeface="Lucida Sans"/>
                <a:cs typeface="Lucida Sans"/>
              </a:rPr>
              <a:t>deaths</a:t>
            </a:r>
            <a:r>
              <a:rPr sz="700" spc="-40" dirty="0">
                <a:solidFill>
                  <a:srgbClr val="231F20"/>
                </a:solidFill>
                <a:latin typeface="Lucida Sans"/>
                <a:cs typeface="Lucida Sans"/>
              </a:rPr>
              <a:t> </a:t>
            </a:r>
            <a:r>
              <a:rPr sz="700" spc="-20" dirty="0">
                <a:solidFill>
                  <a:srgbClr val="231F20"/>
                </a:solidFill>
                <a:latin typeface="Lucida Sans"/>
                <a:cs typeface="Lucida Sans"/>
              </a:rPr>
              <a:t>are</a:t>
            </a:r>
            <a:r>
              <a:rPr sz="700" spc="-40" dirty="0">
                <a:solidFill>
                  <a:srgbClr val="231F20"/>
                </a:solidFill>
                <a:latin typeface="Lucida Sans"/>
                <a:cs typeface="Lucida Sans"/>
              </a:rPr>
              <a:t> excluded.</a:t>
            </a:r>
            <a:r>
              <a:rPr sz="700" spc="-45" dirty="0">
                <a:solidFill>
                  <a:srgbClr val="231F20"/>
                </a:solidFill>
                <a:latin typeface="Lucida Sans"/>
                <a:cs typeface="Lucida Sans"/>
              </a:rPr>
              <a:t> </a:t>
            </a:r>
            <a:r>
              <a:rPr sz="700" spc="-25" dirty="0">
                <a:solidFill>
                  <a:srgbClr val="231F20"/>
                </a:solidFill>
                <a:latin typeface="Lucida Sans"/>
                <a:cs typeface="Lucida Sans"/>
              </a:rPr>
              <a:t>Numbers</a:t>
            </a:r>
            <a:r>
              <a:rPr sz="700" spc="-40" dirty="0">
                <a:solidFill>
                  <a:srgbClr val="231F20"/>
                </a:solidFill>
                <a:latin typeface="Lucida Sans"/>
                <a:cs typeface="Lucida Sans"/>
              </a:rPr>
              <a:t> </a:t>
            </a:r>
            <a:r>
              <a:rPr sz="700" spc="-20" dirty="0">
                <a:solidFill>
                  <a:srgbClr val="231F20"/>
                </a:solidFill>
                <a:latin typeface="Lucida Sans"/>
                <a:cs typeface="Lucida Sans"/>
              </a:rPr>
              <a:t>are</a:t>
            </a:r>
            <a:r>
              <a:rPr sz="700" spc="-40" dirty="0">
                <a:solidFill>
                  <a:srgbClr val="231F20"/>
                </a:solidFill>
                <a:latin typeface="Lucida Sans"/>
                <a:cs typeface="Lucida Sans"/>
              </a:rPr>
              <a:t> </a:t>
            </a:r>
            <a:r>
              <a:rPr sz="700" spc="-35" dirty="0">
                <a:solidFill>
                  <a:srgbClr val="231F20"/>
                </a:solidFill>
                <a:latin typeface="Lucida Sans"/>
                <a:cs typeface="Lucida Sans"/>
              </a:rPr>
              <a:t>slightly</a:t>
            </a:r>
            <a:r>
              <a:rPr sz="700" spc="-60" dirty="0">
                <a:solidFill>
                  <a:srgbClr val="231F20"/>
                </a:solidFill>
                <a:latin typeface="Lucida Sans"/>
                <a:cs typeface="Lucida Sans"/>
              </a:rPr>
              <a:t> </a:t>
            </a:r>
            <a:r>
              <a:rPr sz="700" spc="-20" dirty="0">
                <a:solidFill>
                  <a:srgbClr val="231F20"/>
                </a:solidFill>
                <a:latin typeface="Lucida Sans"/>
                <a:cs typeface="Lucida Sans"/>
              </a:rPr>
              <a:t>lower</a:t>
            </a:r>
            <a:r>
              <a:rPr sz="700" spc="-70" dirty="0">
                <a:solidFill>
                  <a:srgbClr val="231F20"/>
                </a:solidFill>
                <a:latin typeface="Lucida Sans"/>
                <a:cs typeface="Lucida Sans"/>
              </a:rPr>
              <a:t> </a:t>
            </a:r>
            <a:r>
              <a:rPr sz="700" spc="-20" dirty="0">
                <a:solidFill>
                  <a:srgbClr val="231F20"/>
                </a:solidFill>
                <a:latin typeface="Lucida Sans"/>
                <a:cs typeface="Lucida Sans"/>
              </a:rPr>
              <a:t>than</a:t>
            </a:r>
            <a:r>
              <a:rPr sz="700" spc="-40" dirty="0">
                <a:solidFill>
                  <a:srgbClr val="231F20"/>
                </a:solidFill>
                <a:latin typeface="Lucida Sans"/>
                <a:cs typeface="Lucida Sans"/>
              </a:rPr>
              <a:t> </a:t>
            </a:r>
            <a:r>
              <a:rPr sz="700" spc="-30" dirty="0">
                <a:solidFill>
                  <a:srgbClr val="231F20"/>
                </a:solidFill>
                <a:latin typeface="Lucida Sans"/>
                <a:cs typeface="Lucida Sans"/>
              </a:rPr>
              <a:t>previously</a:t>
            </a:r>
            <a:r>
              <a:rPr sz="700" spc="-55" dirty="0">
                <a:solidFill>
                  <a:srgbClr val="231F20"/>
                </a:solidFill>
                <a:latin typeface="Lucida Sans"/>
                <a:cs typeface="Lucida Sans"/>
              </a:rPr>
              <a:t> </a:t>
            </a:r>
            <a:r>
              <a:rPr sz="700" spc="-20" dirty="0">
                <a:solidFill>
                  <a:srgbClr val="231F20"/>
                </a:solidFill>
                <a:latin typeface="Lucida Sans"/>
                <a:cs typeface="Lucida Sans"/>
              </a:rPr>
              <a:t>reported</a:t>
            </a:r>
            <a:r>
              <a:rPr sz="700" spc="-50" dirty="0">
                <a:solidFill>
                  <a:srgbClr val="231F20"/>
                </a:solidFill>
                <a:latin typeface="Lucida Sans"/>
                <a:cs typeface="Lucida Sans"/>
              </a:rPr>
              <a:t> </a:t>
            </a:r>
            <a:r>
              <a:rPr sz="700" spc="-20" dirty="0">
                <a:solidFill>
                  <a:srgbClr val="231F20"/>
                </a:solidFill>
                <a:latin typeface="Lucida Sans"/>
                <a:cs typeface="Lucida Sans"/>
              </a:rPr>
              <a:t>for</a:t>
            </a:r>
            <a:r>
              <a:rPr sz="700" spc="-60" dirty="0">
                <a:solidFill>
                  <a:srgbClr val="231F20"/>
                </a:solidFill>
                <a:latin typeface="Lucida Sans"/>
                <a:cs typeface="Lucida Sans"/>
              </a:rPr>
              <a:t> </a:t>
            </a:r>
            <a:r>
              <a:rPr sz="700" spc="-20" dirty="0">
                <a:solidFill>
                  <a:srgbClr val="231F20"/>
                </a:solidFill>
                <a:latin typeface="Lucida Sans"/>
                <a:cs typeface="Lucida Sans"/>
              </a:rPr>
              <a:t>2015–2016</a:t>
            </a:r>
            <a:r>
              <a:rPr sz="700" spc="-45" dirty="0">
                <a:solidFill>
                  <a:srgbClr val="231F20"/>
                </a:solidFill>
                <a:latin typeface="Lucida Sans"/>
                <a:cs typeface="Lucida Sans"/>
              </a:rPr>
              <a:t> </a:t>
            </a:r>
            <a:r>
              <a:rPr sz="700" spc="-25" dirty="0">
                <a:solidFill>
                  <a:srgbClr val="231F20"/>
                </a:solidFill>
                <a:latin typeface="Lucida Sans"/>
                <a:cs typeface="Lucida Sans"/>
              </a:rPr>
              <a:t>due</a:t>
            </a:r>
            <a:r>
              <a:rPr sz="700" spc="-50" dirty="0">
                <a:solidFill>
                  <a:srgbClr val="231F20"/>
                </a:solidFill>
                <a:latin typeface="Lucida Sans"/>
                <a:cs typeface="Lucida Sans"/>
              </a:rPr>
              <a:t> </a:t>
            </a:r>
            <a:r>
              <a:rPr sz="700" spc="-20" dirty="0">
                <a:solidFill>
                  <a:srgbClr val="231F20"/>
                </a:solidFill>
                <a:latin typeface="Lucida Sans"/>
                <a:cs typeface="Lucida Sans"/>
              </a:rPr>
              <a:t>to</a:t>
            </a:r>
            <a:r>
              <a:rPr sz="700" spc="-45" dirty="0">
                <a:solidFill>
                  <a:srgbClr val="231F20"/>
                </a:solidFill>
                <a:latin typeface="Lucida Sans"/>
                <a:cs typeface="Lucida Sans"/>
              </a:rPr>
              <a:t> </a:t>
            </a:r>
            <a:r>
              <a:rPr sz="700" spc="-15" dirty="0">
                <a:solidFill>
                  <a:srgbClr val="231F20"/>
                </a:solidFill>
                <a:latin typeface="Lucida Sans"/>
                <a:cs typeface="Lucida Sans"/>
              </a:rPr>
              <a:t>NCHS</a:t>
            </a:r>
            <a:r>
              <a:rPr sz="700" spc="-40" dirty="0">
                <a:solidFill>
                  <a:srgbClr val="231F20"/>
                </a:solidFill>
                <a:latin typeface="Lucida Sans"/>
                <a:cs typeface="Lucida Sans"/>
              </a:rPr>
              <a:t> </a:t>
            </a:r>
            <a:r>
              <a:rPr sz="700" spc="-25" dirty="0">
                <a:solidFill>
                  <a:srgbClr val="231F20"/>
                </a:solidFill>
                <a:latin typeface="Lucida Sans"/>
                <a:cs typeface="Lucida Sans"/>
              </a:rPr>
              <a:t>standards</a:t>
            </a:r>
            <a:r>
              <a:rPr sz="700" spc="-50" dirty="0">
                <a:solidFill>
                  <a:srgbClr val="231F20"/>
                </a:solidFill>
                <a:latin typeface="Lucida Sans"/>
                <a:cs typeface="Lucida Sans"/>
              </a:rPr>
              <a:t> </a:t>
            </a:r>
            <a:r>
              <a:rPr sz="700" spc="-25" dirty="0">
                <a:solidFill>
                  <a:srgbClr val="231F20"/>
                </a:solidFill>
                <a:latin typeface="Lucida Sans"/>
                <a:cs typeface="Lucida Sans"/>
              </a:rPr>
              <a:t>which</a:t>
            </a:r>
            <a:r>
              <a:rPr sz="700" spc="-45" dirty="0">
                <a:solidFill>
                  <a:srgbClr val="231F20"/>
                </a:solidFill>
                <a:latin typeface="Lucida Sans"/>
                <a:cs typeface="Lucida Sans"/>
              </a:rPr>
              <a:t> </a:t>
            </a:r>
            <a:r>
              <a:rPr sz="700" spc="-20" dirty="0">
                <a:solidFill>
                  <a:srgbClr val="231F20"/>
                </a:solidFill>
                <a:latin typeface="Lucida Sans"/>
                <a:cs typeface="Lucida Sans"/>
              </a:rPr>
              <a:t>restrict</a:t>
            </a:r>
            <a:r>
              <a:rPr sz="700" spc="-40" dirty="0">
                <a:solidFill>
                  <a:srgbClr val="231F20"/>
                </a:solidFill>
                <a:latin typeface="Lucida Sans"/>
                <a:cs typeface="Lucida Sans"/>
              </a:rPr>
              <a:t> </a:t>
            </a:r>
            <a:r>
              <a:rPr sz="700" spc="-30" dirty="0">
                <a:solidFill>
                  <a:srgbClr val="231F20"/>
                </a:solidFill>
                <a:latin typeface="Lucida Sans"/>
                <a:cs typeface="Lucida Sans"/>
              </a:rPr>
              <a:t>displayed</a:t>
            </a:r>
            <a:r>
              <a:rPr sz="700" spc="-40" dirty="0">
                <a:solidFill>
                  <a:srgbClr val="231F20"/>
                </a:solidFill>
                <a:latin typeface="Lucida Sans"/>
                <a:cs typeface="Lucida Sans"/>
              </a:rPr>
              <a:t> </a:t>
            </a:r>
            <a:r>
              <a:rPr sz="700" spc="-15" dirty="0">
                <a:solidFill>
                  <a:srgbClr val="231F20"/>
                </a:solidFill>
                <a:latin typeface="Lucida Sans"/>
                <a:cs typeface="Lucida Sans"/>
              </a:rPr>
              <a:t>data</a:t>
            </a:r>
            <a:r>
              <a:rPr sz="700" spc="-55" dirty="0">
                <a:solidFill>
                  <a:srgbClr val="231F20"/>
                </a:solidFill>
                <a:latin typeface="Lucida Sans"/>
                <a:cs typeface="Lucida Sans"/>
              </a:rPr>
              <a:t> </a:t>
            </a:r>
            <a:r>
              <a:rPr sz="700" spc="-20" dirty="0">
                <a:solidFill>
                  <a:srgbClr val="231F20"/>
                </a:solidFill>
                <a:latin typeface="Lucida Sans"/>
                <a:cs typeface="Lucida Sans"/>
              </a:rPr>
              <a:t>to</a:t>
            </a:r>
            <a:endParaRPr sz="700">
              <a:latin typeface="Lucida Sans"/>
              <a:cs typeface="Lucida Sans"/>
            </a:endParaRPr>
          </a:p>
          <a:p>
            <a:pPr marL="12700" marR="5080">
              <a:lnSpc>
                <a:spcPct val="107200"/>
              </a:lnSpc>
            </a:pPr>
            <a:r>
              <a:rPr sz="700" spc="-30" dirty="0">
                <a:solidFill>
                  <a:srgbClr val="231F20"/>
                </a:solidFill>
                <a:latin typeface="Lucida Sans"/>
                <a:cs typeface="Lucida Sans"/>
              </a:rPr>
              <a:t>U.S. residents. </a:t>
            </a:r>
            <a:r>
              <a:rPr sz="700" spc="-25" dirty="0">
                <a:solidFill>
                  <a:srgbClr val="231F20"/>
                </a:solidFill>
                <a:latin typeface="Lucida Sans"/>
                <a:cs typeface="Lucida Sans"/>
              </a:rPr>
              <a:t>Accessed </a:t>
            </a:r>
            <a:r>
              <a:rPr sz="700" spc="-10" dirty="0">
                <a:solidFill>
                  <a:srgbClr val="231F20"/>
                </a:solidFill>
                <a:latin typeface="Lucida Sans"/>
                <a:cs typeface="Lucida Sans"/>
              </a:rPr>
              <a:t>at</a:t>
            </a:r>
            <a:r>
              <a:rPr sz="700" spc="-10" dirty="0">
                <a:solidFill>
                  <a:srgbClr val="205E9E"/>
                </a:solidFill>
                <a:latin typeface="Lucida Sans"/>
                <a:cs typeface="Lucida Sans"/>
              </a:rPr>
              <a:t> </a:t>
            </a:r>
            <a:r>
              <a:rPr sz="700" u="sng" spc="-35" dirty="0">
                <a:solidFill>
                  <a:srgbClr val="205E9E"/>
                </a:solidFill>
                <a:uFill>
                  <a:solidFill>
                    <a:srgbClr val="205E9E"/>
                  </a:solidFill>
                </a:uFill>
                <a:latin typeface="Lucida Sans"/>
                <a:cs typeface="Lucida Sans"/>
                <a:hlinkClick r:id="rId2"/>
              </a:rPr>
              <a:t>http://wonder.cdc.gov/mcd-icd10.htm</a:t>
            </a:r>
            <a:r>
              <a:rPr sz="700" spc="-35" dirty="0">
                <a:solidFill>
                  <a:srgbClr val="205E9E"/>
                </a:solidFill>
                <a:latin typeface="Lucida Sans"/>
                <a:cs typeface="Lucida Sans"/>
                <a:hlinkClick r:id="rId2"/>
              </a:rPr>
              <a:t>l </a:t>
            </a:r>
            <a:r>
              <a:rPr sz="700" spc="-30" dirty="0">
                <a:solidFill>
                  <a:srgbClr val="231F20"/>
                </a:solidFill>
                <a:latin typeface="Lucida Sans"/>
                <a:cs typeface="Lucida Sans"/>
              </a:rPr>
              <a:t>on </a:t>
            </a:r>
            <a:r>
              <a:rPr sz="700" spc="-5" dirty="0">
                <a:solidFill>
                  <a:srgbClr val="231F20"/>
                </a:solidFill>
                <a:latin typeface="Lucida Sans"/>
                <a:cs typeface="Lucida Sans"/>
              </a:rPr>
              <a:t>January </a:t>
            </a:r>
            <a:r>
              <a:rPr sz="700" spc="-45" dirty="0">
                <a:solidFill>
                  <a:srgbClr val="231F20"/>
                </a:solidFill>
                <a:latin typeface="Lucida Sans"/>
                <a:cs typeface="Lucida Sans"/>
              </a:rPr>
              <a:t>11, </a:t>
            </a:r>
            <a:r>
              <a:rPr sz="700" spc="-40" dirty="0">
                <a:solidFill>
                  <a:srgbClr val="231F20"/>
                </a:solidFill>
                <a:latin typeface="Lucida Sans"/>
                <a:cs typeface="Lucida Sans"/>
              </a:rPr>
              <a:t>2021. </a:t>
            </a:r>
            <a:r>
              <a:rPr sz="700" spc="-55" dirty="0">
                <a:solidFill>
                  <a:srgbClr val="231F20"/>
                </a:solidFill>
                <a:latin typeface="Lucida Sans"/>
                <a:cs typeface="Lucida Sans"/>
              </a:rPr>
              <a:t>CDC </a:t>
            </a:r>
            <a:r>
              <a:rPr sz="700" spc="10" dirty="0">
                <a:solidFill>
                  <a:srgbClr val="231F20"/>
                </a:solidFill>
                <a:latin typeface="Lucida Sans"/>
                <a:cs typeface="Lucida Sans"/>
              </a:rPr>
              <a:t>WONDER </a:t>
            </a:r>
            <a:r>
              <a:rPr sz="700" spc="-20" dirty="0">
                <a:solidFill>
                  <a:srgbClr val="231F20"/>
                </a:solidFill>
                <a:latin typeface="Lucida Sans"/>
                <a:cs typeface="Lucida Sans"/>
              </a:rPr>
              <a:t>dataset </a:t>
            </a:r>
            <a:r>
              <a:rPr sz="700" spc="-25" dirty="0">
                <a:solidFill>
                  <a:srgbClr val="231F20"/>
                </a:solidFill>
                <a:latin typeface="Lucida Sans"/>
                <a:cs typeface="Lucida Sans"/>
              </a:rPr>
              <a:t>documentation and </a:t>
            </a:r>
            <a:r>
              <a:rPr sz="700" spc="-30" dirty="0">
                <a:solidFill>
                  <a:srgbClr val="231F20"/>
                </a:solidFill>
                <a:latin typeface="Lucida Sans"/>
                <a:cs typeface="Lucida Sans"/>
              </a:rPr>
              <a:t>technical </a:t>
            </a:r>
            <a:r>
              <a:rPr sz="700" spc="-20" dirty="0">
                <a:solidFill>
                  <a:srgbClr val="231F20"/>
                </a:solidFill>
                <a:latin typeface="Lucida Sans"/>
                <a:cs typeface="Lucida Sans"/>
              </a:rPr>
              <a:t>methods </a:t>
            </a:r>
            <a:r>
              <a:rPr sz="700" spc="-25" dirty="0">
                <a:solidFill>
                  <a:srgbClr val="231F20"/>
                </a:solidFill>
                <a:latin typeface="Lucida Sans"/>
                <a:cs typeface="Lucida Sans"/>
              </a:rPr>
              <a:t>can </a:t>
            </a:r>
            <a:r>
              <a:rPr sz="700" spc="-20" dirty="0">
                <a:solidFill>
                  <a:srgbClr val="231F20"/>
                </a:solidFill>
                <a:latin typeface="Lucida Sans"/>
                <a:cs typeface="Lucida Sans"/>
              </a:rPr>
              <a:t>be </a:t>
            </a:r>
            <a:r>
              <a:rPr sz="700" spc="-25" dirty="0">
                <a:solidFill>
                  <a:srgbClr val="231F20"/>
                </a:solidFill>
                <a:latin typeface="Lucida Sans"/>
                <a:cs typeface="Lucida Sans"/>
              </a:rPr>
              <a:t>accessed </a:t>
            </a:r>
            <a:r>
              <a:rPr sz="700" spc="-10" dirty="0">
                <a:solidFill>
                  <a:srgbClr val="231F20"/>
                </a:solidFill>
                <a:latin typeface="Lucida Sans"/>
                <a:cs typeface="Lucida Sans"/>
              </a:rPr>
              <a:t>at </a:t>
            </a:r>
            <a:r>
              <a:rPr sz="700" u="sng" spc="-10" dirty="0">
                <a:solidFill>
                  <a:srgbClr val="205E9E"/>
                </a:solidFill>
                <a:uFill>
                  <a:solidFill>
                    <a:srgbClr val="205E9E"/>
                  </a:solidFill>
                </a:uFill>
                <a:latin typeface="Lucida Sans"/>
                <a:cs typeface="Lucida Sans"/>
                <a:hlinkClick r:id="rId3"/>
              </a:rPr>
              <a:t> </a:t>
            </a:r>
            <a:r>
              <a:rPr sz="700" u="sng" spc="-40" dirty="0">
                <a:solidFill>
                  <a:srgbClr val="205E9E"/>
                </a:solidFill>
                <a:uFill>
                  <a:solidFill>
                    <a:srgbClr val="205E9E"/>
                  </a:solidFill>
                </a:uFill>
                <a:latin typeface="Lucida Sans"/>
                <a:cs typeface="Lucida Sans"/>
                <a:hlinkClick r:id="rId3"/>
              </a:rPr>
              <a:t>https://wonder.cdc.gov/wonder/help/mcd.htm</a:t>
            </a:r>
            <a:r>
              <a:rPr sz="700" spc="-40" dirty="0">
                <a:solidFill>
                  <a:srgbClr val="205E9E"/>
                </a:solidFill>
                <a:latin typeface="Lucida Sans"/>
                <a:cs typeface="Lucida Sans"/>
                <a:hlinkClick r:id="rId3"/>
              </a:rPr>
              <a:t>l</a:t>
            </a:r>
            <a:r>
              <a:rPr sz="700" spc="-40" dirty="0">
                <a:solidFill>
                  <a:srgbClr val="231F20"/>
                </a:solidFill>
                <a:latin typeface="Lucida Sans"/>
                <a:cs typeface="Lucida Sans"/>
              </a:rPr>
              <a:t>.</a:t>
            </a:r>
            <a:endParaRPr sz="700">
              <a:latin typeface="Lucida Sans"/>
              <a:cs typeface="Lucida Sans"/>
            </a:endParaRPr>
          </a:p>
          <a:p>
            <a:pPr marL="12700" marR="27305">
              <a:lnSpc>
                <a:spcPct val="107100"/>
              </a:lnSpc>
              <a:spcBef>
                <a:spcPts val="450"/>
              </a:spcBef>
            </a:pPr>
            <a:r>
              <a:rPr sz="700" spc="-75" dirty="0">
                <a:solidFill>
                  <a:srgbClr val="231F20"/>
                </a:solidFill>
                <a:latin typeface="Lucida Sans"/>
                <a:cs typeface="Lucida Sans"/>
              </a:rPr>
              <a:t>*</a:t>
            </a:r>
            <a:r>
              <a:rPr sz="700" spc="-40" dirty="0">
                <a:solidFill>
                  <a:srgbClr val="231F20"/>
                </a:solidFill>
                <a:latin typeface="Lucida Sans"/>
                <a:cs typeface="Lucida Sans"/>
              </a:rPr>
              <a:t> </a:t>
            </a:r>
            <a:r>
              <a:rPr sz="700" spc="-5" dirty="0">
                <a:solidFill>
                  <a:srgbClr val="231F20"/>
                </a:solidFill>
                <a:latin typeface="Lucida Sans"/>
                <a:cs typeface="Lucida Sans"/>
              </a:rPr>
              <a:t>Rates</a:t>
            </a:r>
            <a:r>
              <a:rPr sz="700" spc="-40" dirty="0">
                <a:solidFill>
                  <a:srgbClr val="231F20"/>
                </a:solidFill>
                <a:latin typeface="Lucida Sans"/>
                <a:cs typeface="Lucida Sans"/>
              </a:rPr>
              <a:t> </a:t>
            </a:r>
            <a:r>
              <a:rPr sz="700" spc="-20" dirty="0">
                <a:solidFill>
                  <a:srgbClr val="231F20"/>
                </a:solidFill>
                <a:latin typeface="Lucida Sans"/>
                <a:cs typeface="Lucida Sans"/>
              </a:rPr>
              <a:t>are</a:t>
            </a:r>
            <a:r>
              <a:rPr sz="700" spc="-40" dirty="0">
                <a:solidFill>
                  <a:srgbClr val="231F20"/>
                </a:solidFill>
                <a:latin typeface="Lucida Sans"/>
                <a:cs typeface="Lucida Sans"/>
              </a:rPr>
              <a:t> </a:t>
            </a:r>
            <a:r>
              <a:rPr sz="700" spc="-15" dirty="0">
                <a:solidFill>
                  <a:srgbClr val="231F20"/>
                </a:solidFill>
                <a:latin typeface="Lucida Sans"/>
                <a:cs typeface="Lucida Sans"/>
              </a:rPr>
              <a:t>age-adjusted</a:t>
            </a:r>
            <a:r>
              <a:rPr sz="700" spc="-40" dirty="0">
                <a:solidFill>
                  <a:srgbClr val="231F20"/>
                </a:solidFill>
                <a:latin typeface="Lucida Sans"/>
                <a:cs typeface="Lucida Sans"/>
              </a:rPr>
              <a:t> </a:t>
            </a:r>
            <a:r>
              <a:rPr sz="700" spc="-10" dirty="0">
                <a:solidFill>
                  <a:srgbClr val="231F20"/>
                </a:solidFill>
                <a:latin typeface="Lucida Sans"/>
                <a:cs typeface="Lucida Sans"/>
              </a:rPr>
              <a:t>per</a:t>
            </a:r>
            <a:r>
              <a:rPr sz="700" spc="-55" dirty="0">
                <a:solidFill>
                  <a:srgbClr val="231F20"/>
                </a:solidFill>
                <a:latin typeface="Lucida Sans"/>
                <a:cs typeface="Lucida Sans"/>
              </a:rPr>
              <a:t> </a:t>
            </a:r>
            <a:r>
              <a:rPr sz="700" spc="-35" dirty="0">
                <a:solidFill>
                  <a:srgbClr val="231F20"/>
                </a:solidFill>
                <a:latin typeface="Lucida Sans"/>
                <a:cs typeface="Lucida Sans"/>
              </a:rPr>
              <a:t>100,000 </a:t>
            </a:r>
            <a:r>
              <a:rPr sz="700" spc="20" dirty="0">
                <a:solidFill>
                  <a:srgbClr val="231F20"/>
                </a:solidFill>
                <a:latin typeface="Lucida Sans"/>
                <a:cs typeface="Lucida Sans"/>
              </a:rPr>
              <a:t>US</a:t>
            </a:r>
            <a:r>
              <a:rPr sz="700" spc="-40" dirty="0">
                <a:solidFill>
                  <a:srgbClr val="231F20"/>
                </a:solidFill>
                <a:latin typeface="Lucida Sans"/>
                <a:cs typeface="Lucida Sans"/>
              </a:rPr>
              <a:t> </a:t>
            </a:r>
            <a:r>
              <a:rPr sz="700" spc="-20" dirty="0">
                <a:solidFill>
                  <a:srgbClr val="231F20"/>
                </a:solidFill>
                <a:latin typeface="Lucida Sans"/>
                <a:cs typeface="Lucida Sans"/>
              </a:rPr>
              <a:t>standard</a:t>
            </a:r>
            <a:r>
              <a:rPr sz="700" spc="-40" dirty="0">
                <a:solidFill>
                  <a:srgbClr val="231F20"/>
                </a:solidFill>
                <a:latin typeface="Lucida Sans"/>
                <a:cs typeface="Lucida Sans"/>
              </a:rPr>
              <a:t> </a:t>
            </a:r>
            <a:r>
              <a:rPr sz="700" spc="-25" dirty="0">
                <a:solidFill>
                  <a:srgbClr val="231F20"/>
                </a:solidFill>
                <a:latin typeface="Lucida Sans"/>
                <a:cs typeface="Lucida Sans"/>
              </a:rPr>
              <a:t>population</a:t>
            </a:r>
            <a:r>
              <a:rPr sz="700" spc="-40" dirty="0">
                <a:solidFill>
                  <a:srgbClr val="231F20"/>
                </a:solidFill>
                <a:latin typeface="Lucida Sans"/>
                <a:cs typeface="Lucida Sans"/>
              </a:rPr>
              <a:t> </a:t>
            </a:r>
            <a:r>
              <a:rPr sz="700" spc="-35" dirty="0">
                <a:solidFill>
                  <a:srgbClr val="231F20"/>
                </a:solidFill>
                <a:latin typeface="Lucida Sans"/>
                <a:cs typeface="Lucida Sans"/>
              </a:rPr>
              <a:t>in </a:t>
            </a:r>
            <a:r>
              <a:rPr sz="700" spc="-30" dirty="0">
                <a:solidFill>
                  <a:srgbClr val="231F20"/>
                </a:solidFill>
                <a:latin typeface="Lucida Sans"/>
                <a:cs typeface="Lucida Sans"/>
              </a:rPr>
              <a:t>2000</a:t>
            </a:r>
            <a:r>
              <a:rPr sz="700" spc="-40" dirty="0">
                <a:solidFill>
                  <a:srgbClr val="231F20"/>
                </a:solidFill>
                <a:latin typeface="Lucida Sans"/>
                <a:cs typeface="Lucida Sans"/>
              </a:rPr>
              <a:t> </a:t>
            </a:r>
            <a:r>
              <a:rPr sz="700" spc="-30" dirty="0">
                <a:solidFill>
                  <a:srgbClr val="231F20"/>
                </a:solidFill>
                <a:latin typeface="Lucida Sans"/>
                <a:cs typeface="Lucida Sans"/>
              </a:rPr>
              <a:t>using</a:t>
            </a:r>
            <a:r>
              <a:rPr sz="700" spc="-45" dirty="0">
                <a:solidFill>
                  <a:srgbClr val="231F20"/>
                </a:solidFill>
                <a:latin typeface="Lucida Sans"/>
                <a:cs typeface="Lucida Sans"/>
              </a:rPr>
              <a:t> </a:t>
            </a:r>
            <a:r>
              <a:rPr sz="700" spc="-15" dirty="0">
                <a:solidFill>
                  <a:srgbClr val="231F20"/>
                </a:solidFill>
                <a:latin typeface="Lucida Sans"/>
                <a:cs typeface="Lucida Sans"/>
              </a:rPr>
              <a:t>the</a:t>
            </a:r>
            <a:r>
              <a:rPr sz="700" spc="-45" dirty="0">
                <a:solidFill>
                  <a:srgbClr val="231F20"/>
                </a:solidFill>
                <a:latin typeface="Lucida Sans"/>
                <a:cs typeface="Lucida Sans"/>
              </a:rPr>
              <a:t> </a:t>
            </a:r>
            <a:r>
              <a:rPr sz="700" spc="-30" dirty="0">
                <a:solidFill>
                  <a:srgbClr val="231F20"/>
                </a:solidFill>
                <a:latin typeface="Lucida Sans"/>
                <a:cs typeface="Lucida Sans"/>
              </a:rPr>
              <a:t>following</a:t>
            </a:r>
            <a:r>
              <a:rPr sz="700" spc="-40" dirty="0">
                <a:solidFill>
                  <a:srgbClr val="231F20"/>
                </a:solidFill>
                <a:latin typeface="Lucida Sans"/>
                <a:cs typeface="Lucida Sans"/>
              </a:rPr>
              <a:t> </a:t>
            </a:r>
            <a:r>
              <a:rPr sz="700" spc="-25" dirty="0">
                <a:solidFill>
                  <a:srgbClr val="231F20"/>
                </a:solidFill>
                <a:latin typeface="Lucida Sans"/>
                <a:cs typeface="Lucida Sans"/>
              </a:rPr>
              <a:t>age</a:t>
            </a:r>
            <a:r>
              <a:rPr sz="700" spc="-35" dirty="0">
                <a:solidFill>
                  <a:srgbClr val="231F20"/>
                </a:solidFill>
                <a:latin typeface="Lucida Sans"/>
                <a:cs typeface="Lucida Sans"/>
              </a:rPr>
              <a:t> </a:t>
            </a:r>
            <a:r>
              <a:rPr sz="700" spc="-30" dirty="0">
                <a:solidFill>
                  <a:srgbClr val="231F20"/>
                </a:solidFill>
                <a:latin typeface="Lucida Sans"/>
                <a:cs typeface="Lucida Sans"/>
              </a:rPr>
              <a:t>group</a:t>
            </a:r>
            <a:r>
              <a:rPr sz="700" spc="-40" dirty="0">
                <a:solidFill>
                  <a:srgbClr val="231F20"/>
                </a:solidFill>
                <a:latin typeface="Lucida Sans"/>
                <a:cs typeface="Lucida Sans"/>
              </a:rPr>
              <a:t> </a:t>
            </a:r>
            <a:r>
              <a:rPr sz="700" spc="-25" dirty="0">
                <a:solidFill>
                  <a:srgbClr val="231F20"/>
                </a:solidFill>
                <a:latin typeface="Lucida Sans"/>
                <a:cs typeface="Lucida Sans"/>
              </a:rPr>
              <a:t>distribution</a:t>
            </a:r>
            <a:r>
              <a:rPr sz="700" spc="-40" dirty="0">
                <a:solidFill>
                  <a:srgbClr val="231F20"/>
                </a:solidFill>
                <a:latin typeface="Lucida Sans"/>
                <a:cs typeface="Lucida Sans"/>
              </a:rPr>
              <a:t> </a:t>
            </a:r>
            <a:r>
              <a:rPr sz="700" spc="-35" dirty="0">
                <a:solidFill>
                  <a:srgbClr val="231F20"/>
                </a:solidFill>
                <a:latin typeface="Lucida Sans"/>
                <a:cs typeface="Lucida Sans"/>
              </a:rPr>
              <a:t>(in</a:t>
            </a:r>
            <a:r>
              <a:rPr sz="700" spc="-50" dirty="0">
                <a:solidFill>
                  <a:srgbClr val="231F20"/>
                </a:solidFill>
                <a:latin typeface="Lucida Sans"/>
                <a:cs typeface="Lucida Sans"/>
              </a:rPr>
              <a:t> </a:t>
            </a:r>
            <a:r>
              <a:rPr sz="700" spc="-30" dirty="0">
                <a:solidFill>
                  <a:srgbClr val="231F20"/>
                </a:solidFill>
                <a:latin typeface="Lucida Sans"/>
                <a:cs typeface="Lucida Sans"/>
              </a:rPr>
              <a:t>years):</a:t>
            </a:r>
            <a:r>
              <a:rPr sz="700" spc="-40" dirty="0">
                <a:solidFill>
                  <a:srgbClr val="231F20"/>
                </a:solidFill>
                <a:latin typeface="Lucida Sans"/>
                <a:cs typeface="Lucida Sans"/>
              </a:rPr>
              <a:t> &lt;1,</a:t>
            </a:r>
            <a:r>
              <a:rPr sz="700" spc="-35" dirty="0">
                <a:solidFill>
                  <a:srgbClr val="231F20"/>
                </a:solidFill>
                <a:latin typeface="Lucida Sans"/>
                <a:cs typeface="Lucida Sans"/>
              </a:rPr>
              <a:t> </a:t>
            </a:r>
            <a:r>
              <a:rPr sz="700" spc="-10" dirty="0">
                <a:solidFill>
                  <a:srgbClr val="231F20"/>
                </a:solidFill>
                <a:latin typeface="Lucida Sans"/>
                <a:cs typeface="Lucida Sans"/>
              </a:rPr>
              <a:t>1–4,</a:t>
            </a:r>
            <a:r>
              <a:rPr sz="700" spc="-40" dirty="0">
                <a:solidFill>
                  <a:srgbClr val="231F20"/>
                </a:solidFill>
                <a:latin typeface="Lucida Sans"/>
                <a:cs typeface="Lucida Sans"/>
              </a:rPr>
              <a:t> </a:t>
            </a:r>
            <a:r>
              <a:rPr sz="700" spc="-10" dirty="0">
                <a:solidFill>
                  <a:srgbClr val="231F20"/>
                </a:solidFill>
                <a:latin typeface="Lucida Sans"/>
                <a:cs typeface="Lucida Sans"/>
              </a:rPr>
              <a:t>5–14,</a:t>
            </a:r>
            <a:r>
              <a:rPr sz="700" spc="-40" dirty="0">
                <a:solidFill>
                  <a:srgbClr val="231F20"/>
                </a:solidFill>
                <a:latin typeface="Lucida Sans"/>
                <a:cs typeface="Lucida Sans"/>
              </a:rPr>
              <a:t> </a:t>
            </a:r>
            <a:r>
              <a:rPr sz="700" spc="-15" dirty="0">
                <a:solidFill>
                  <a:srgbClr val="231F20"/>
                </a:solidFill>
                <a:latin typeface="Lucida Sans"/>
                <a:cs typeface="Lucida Sans"/>
              </a:rPr>
              <a:t>15–24,</a:t>
            </a:r>
            <a:r>
              <a:rPr sz="700" spc="-40" dirty="0">
                <a:solidFill>
                  <a:srgbClr val="231F20"/>
                </a:solidFill>
                <a:latin typeface="Lucida Sans"/>
                <a:cs typeface="Lucida Sans"/>
              </a:rPr>
              <a:t> </a:t>
            </a:r>
            <a:r>
              <a:rPr sz="700" spc="-15" dirty="0">
                <a:solidFill>
                  <a:srgbClr val="231F20"/>
                </a:solidFill>
                <a:latin typeface="Lucida Sans"/>
                <a:cs typeface="Lucida Sans"/>
              </a:rPr>
              <a:t>25–34,</a:t>
            </a:r>
            <a:r>
              <a:rPr sz="700" spc="-35" dirty="0">
                <a:solidFill>
                  <a:srgbClr val="231F20"/>
                </a:solidFill>
                <a:latin typeface="Lucida Sans"/>
                <a:cs typeface="Lucida Sans"/>
              </a:rPr>
              <a:t> </a:t>
            </a:r>
            <a:r>
              <a:rPr sz="700" spc="-15" dirty="0">
                <a:solidFill>
                  <a:srgbClr val="231F20"/>
                </a:solidFill>
                <a:latin typeface="Lucida Sans"/>
                <a:cs typeface="Lucida Sans"/>
              </a:rPr>
              <a:t>35–44,</a:t>
            </a:r>
            <a:r>
              <a:rPr sz="700" spc="-40" dirty="0">
                <a:solidFill>
                  <a:srgbClr val="231F20"/>
                </a:solidFill>
                <a:latin typeface="Lucida Sans"/>
                <a:cs typeface="Lucida Sans"/>
              </a:rPr>
              <a:t> </a:t>
            </a:r>
            <a:r>
              <a:rPr sz="700" spc="-15" dirty="0">
                <a:solidFill>
                  <a:srgbClr val="231F20"/>
                </a:solidFill>
                <a:latin typeface="Lucida Sans"/>
                <a:cs typeface="Lucida Sans"/>
              </a:rPr>
              <a:t>45–54,  55–64, 65–74, 75–84, </a:t>
            </a:r>
            <a:r>
              <a:rPr sz="700" spc="-20" dirty="0">
                <a:solidFill>
                  <a:srgbClr val="231F20"/>
                </a:solidFill>
                <a:latin typeface="Lucida Sans"/>
                <a:cs typeface="Lucida Sans"/>
              </a:rPr>
              <a:t>and </a:t>
            </a:r>
            <a:r>
              <a:rPr sz="600" spc="-35" dirty="0">
                <a:solidFill>
                  <a:srgbClr val="231F20"/>
                </a:solidFill>
                <a:latin typeface="Lucida Sans"/>
                <a:cs typeface="Lucida Sans"/>
              </a:rPr>
              <a:t>≥</a:t>
            </a:r>
            <a:r>
              <a:rPr sz="700" spc="-35" dirty="0">
                <a:solidFill>
                  <a:srgbClr val="231F20"/>
                </a:solidFill>
                <a:latin typeface="Lucida Sans"/>
                <a:cs typeface="Lucida Sans"/>
              </a:rPr>
              <a:t>85. </a:t>
            </a:r>
            <a:r>
              <a:rPr sz="700" spc="-5" dirty="0">
                <a:solidFill>
                  <a:srgbClr val="231F20"/>
                </a:solidFill>
                <a:latin typeface="Lucida Sans"/>
                <a:cs typeface="Lucida Sans"/>
              </a:rPr>
              <a:t>For </a:t>
            </a:r>
            <a:r>
              <a:rPr sz="700" spc="-15" dirty="0">
                <a:solidFill>
                  <a:srgbClr val="231F20"/>
                </a:solidFill>
                <a:latin typeface="Lucida Sans"/>
                <a:cs typeface="Lucida Sans"/>
              </a:rPr>
              <a:t>age-adjusted death </a:t>
            </a:r>
            <a:r>
              <a:rPr sz="700" spc="-25" dirty="0">
                <a:solidFill>
                  <a:srgbClr val="231F20"/>
                </a:solidFill>
                <a:latin typeface="Lucida Sans"/>
                <a:cs typeface="Lucida Sans"/>
              </a:rPr>
              <a:t>rates, </a:t>
            </a:r>
            <a:r>
              <a:rPr sz="700" spc="-15" dirty="0">
                <a:solidFill>
                  <a:srgbClr val="231F20"/>
                </a:solidFill>
                <a:latin typeface="Lucida Sans"/>
                <a:cs typeface="Lucida Sans"/>
              </a:rPr>
              <a:t>the age-specific death rate </a:t>
            </a:r>
            <a:r>
              <a:rPr sz="700" spc="-35" dirty="0">
                <a:solidFill>
                  <a:srgbClr val="231F20"/>
                </a:solidFill>
                <a:latin typeface="Lucida Sans"/>
                <a:cs typeface="Lucida Sans"/>
              </a:rPr>
              <a:t>is </a:t>
            </a:r>
            <a:r>
              <a:rPr sz="700" spc="-25" dirty="0">
                <a:solidFill>
                  <a:srgbClr val="231F20"/>
                </a:solidFill>
                <a:latin typeface="Lucida Sans"/>
                <a:cs typeface="Lucida Sans"/>
              </a:rPr>
              <a:t>rounded </a:t>
            </a:r>
            <a:r>
              <a:rPr sz="700" spc="-15" dirty="0">
                <a:solidFill>
                  <a:srgbClr val="231F20"/>
                </a:solidFill>
                <a:latin typeface="Lucida Sans"/>
                <a:cs typeface="Lucida Sans"/>
              </a:rPr>
              <a:t>to </a:t>
            </a:r>
            <a:r>
              <a:rPr sz="700" spc="-20" dirty="0">
                <a:solidFill>
                  <a:srgbClr val="231F20"/>
                </a:solidFill>
                <a:latin typeface="Lucida Sans"/>
                <a:cs typeface="Lucida Sans"/>
              </a:rPr>
              <a:t>one </a:t>
            </a:r>
            <a:r>
              <a:rPr sz="700" spc="-25" dirty="0">
                <a:solidFill>
                  <a:srgbClr val="231F20"/>
                </a:solidFill>
                <a:latin typeface="Lucida Sans"/>
                <a:cs typeface="Lucida Sans"/>
              </a:rPr>
              <a:t>decimal place </a:t>
            </a:r>
            <a:r>
              <a:rPr sz="700" spc="-20" dirty="0">
                <a:solidFill>
                  <a:srgbClr val="231F20"/>
                </a:solidFill>
                <a:latin typeface="Lucida Sans"/>
                <a:cs typeface="Lucida Sans"/>
              </a:rPr>
              <a:t>before </a:t>
            </a:r>
            <a:r>
              <a:rPr sz="700" spc="-25" dirty="0">
                <a:solidFill>
                  <a:srgbClr val="231F20"/>
                </a:solidFill>
                <a:latin typeface="Lucida Sans"/>
                <a:cs typeface="Lucida Sans"/>
              </a:rPr>
              <a:t>proceeding </a:t>
            </a:r>
            <a:r>
              <a:rPr sz="700" spc="-15" dirty="0">
                <a:solidFill>
                  <a:srgbClr val="231F20"/>
                </a:solidFill>
                <a:latin typeface="Lucida Sans"/>
                <a:cs typeface="Lucida Sans"/>
              </a:rPr>
              <a:t>to the </a:t>
            </a:r>
            <a:r>
              <a:rPr sz="700" spc="-30" dirty="0">
                <a:solidFill>
                  <a:srgbClr val="231F20"/>
                </a:solidFill>
                <a:latin typeface="Lucida Sans"/>
                <a:cs typeface="Lucida Sans"/>
              </a:rPr>
              <a:t>next </a:t>
            </a:r>
            <a:r>
              <a:rPr sz="700" spc="-15" dirty="0">
                <a:solidFill>
                  <a:srgbClr val="231F20"/>
                </a:solidFill>
                <a:latin typeface="Lucida Sans"/>
                <a:cs typeface="Lucida Sans"/>
              </a:rPr>
              <a:t>step </a:t>
            </a:r>
            <a:r>
              <a:rPr sz="700" spc="-35" dirty="0">
                <a:solidFill>
                  <a:srgbClr val="231F20"/>
                </a:solidFill>
                <a:latin typeface="Lucida Sans"/>
                <a:cs typeface="Lucida Sans"/>
              </a:rPr>
              <a:t>in </a:t>
            </a:r>
            <a:r>
              <a:rPr sz="700" spc="-15" dirty="0">
                <a:solidFill>
                  <a:srgbClr val="231F20"/>
                </a:solidFill>
                <a:latin typeface="Lucida Sans"/>
                <a:cs typeface="Lucida Sans"/>
              </a:rPr>
              <a:t>the  </a:t>
            </a:r>
            <a:r>
              <a:rPr sz="700" spc="-25" dirty="0">
                <a:solidFill>
                  <a:srgbClr val="231F20"/>
                </a:solidFill>
                <a:latin typeface="Lucida Sans"/>
                <a:cs typeface="Lucida Sans"/>
              </a:rPr>
              <a:t>calculation </a:t>
            </a:r>
            <a:r>
              <a:rPr sz="700" spc="-20" dirty="0">
                <a:solidFill>
                  <a:srgbClr val="231F20"/>
                </a:solidFill>
                <a:latin typeface="Lucida Sans"/>
                <a:cs typeface="Lucida Sans"/>
              </a:rPr>
              <a:t>of </a:t>
            </a:r>
            <a:r>
              <a:rPr sz="700" spc="-15" dirty="0">
                <a:solidFill>
                  <a:srgbClr val="231F20"/>
                </a:solidFill>
                <a:latin typeface="Lucida Sans"/>
                <a:cs typeface="Lucida Sans"/>
              </a:rPr>
              <a:t>age-adjusted death rates </a:t>
            </a:r>
            <a:r>
              <a:rPr sz="700" spc="-20" dirty="0">
                <a:solidFill>
                  <a:srgbClr val="231F20"/>
                </a:solidFill>
                <a:latin typeface="Lucida Sans"/>
                <a:cs typeface="Lucida Sans"/>
              </a:rPr>
              <a:t>for </a:t>
            </a:r>
            <a:r>
              <a:rPr sz="700" spc="-10" dirty="0">
                <a:solidFill>
                  <a:srgbClr val="231F20"/>
                </a:solidFill>
                <a:latin typeface="Lucida Sans"/>
                <a:cs typeface="Lucida Sans"/>
              </a:rPr>
              <a:t>NCHS </a:t>
            </a:r>
            <a:r>
              <a:rPr sz="700" spc="-20" dirty="0">
                <a:solidFill>
                  <a:srgbClr val="231F20"/>
                </a:solidFill>
                <a:latin typeface="Lucida Sans"/>
                <a:cs typeface="Lucida Sans"/>
              </a:rPr>
              <a:t>Multiple </a:t>
            </a:r>
            <a:r>
              <a:rPr sz="700" spc="-30" dirty="0">
                <a:solidFill>
                  <a:srgbClr val="231F20"/>
                </a:solidFill>
                <a:latin typeface="Lucida Sans"/>
                <a:cs typeface="Lucida Sans"/>
              </a:rPr>
              <a:t>Cause </a:t>
            </a:r>
            <a:r>
              <a:rPr sz="700" spc="-20" dirty="0">
                <a:solidFill>
                  <a:srgbClr val="231F20"/>
                </a:solidFill>
                <a:latin typeface="Lucida Sans"/>
                <a:cs typeface="Lucida Sans"/>
              </a:rPr>
              <a:t>of Death </a:t>
            </a:r>
            <a:r>
              <a:rPr sz="700" spc="-25" dirty="0">
                <a:solidFill>
                  <a:srgbClr val="231F20"/>
                </a:solidFill>
                <a:latin typeface="Lucida Sans"/>
                <a:cs typeface="Lucida Sans"/>
              </a:rPr>
              <a:t>on </a:t>
            </a:r>
            <a:r>
              <a:rPr sz="700" spc="-50" dirty="0">
                <a:solidFill>
                  <a:srgbClr val="231F20"/>
                </a:solidFill>
                <a:latin typeface="Lucida Sans"/>
                <a:cs typeface="Lucida Sans"/>
              </a:rPr>
              <a:t>CDC </a:t>
            </a:r>
            <a:r>
              <a:rPr sz="700" dirty="0">
                <a:solidFill>
                  <a:srgbClr val="231F20"/>
                </a:solidFill>
                <a:latin typeface="Lucida Sans"/>
                <a:cs typeface="Lucida Sans"/>
              </a:rPr>
              <a:t>WONDER. </a:t>
            </a:r>
            <a:r>
              <a:rPr sz="700" spc="-35" dirty="0">
                <a:solidFill>
                  <a:srgbClr val="231F20"/>
                </a:solidFill>
                <a:latin typeface="Lucida Sans"/>
                <a:cs typeface="Lucida Sans"/>
              </a:rPr>
              <a:t>This </a:t>
            </a:r>
            <a:r>
              <a:rPr sz="700" spc="-30" dirty="0">
                <a:solidFill>
                  <a:srgbClr val="231F20"/>
                </a:solidFill>
                <a:latin typeface="Lucida Sans"/>
                <a:cs typeface="Lucida Sans"/>
              </a:rPr>
              <a:t>rounding </a:t>
            </a:r>
            <a:r>
              <a:rPr sz="700" spc="-15" dirty="0">
                <a:solidFill>
                  <a:srgbClr val="231F20"/>
                </a:solidFill>
                <a:latin typeface="Lucida Sans"/>
                <a:cs typeface="Lucida Sans"/>
              </a:rPr>
              <a:t>step </a:t>
            </a:r>
            <a:r>
              <a:rPr sz="700" spc="-20" dirty="0">
                <a:solidFill>
                  <a:srgbClr val="231F20"/>
                </a:solidFill>
                <a:latin typeface="Lucida Sans"/>
                <a:cs typeface="Lucida Sans"/>
              </a:rPr>
              <a:t>may </a:t>
            </a:r>
            <a:r>
              <a:rPr sz="700" spc="-15" dirty="0">
                <a:solidFill>
                  <a:srgbClr val="231F20"/>
                </a:solidFill>
                <a:latin typeface="Lucida Sans"/>
                <a:cs typeface="Lucida Sans"/>
              </a:rPr>
              <a:t>affect the </a:t>
            </a:r>
            <a:r>
              <a:rPr sz="700" spc="-25" dirty="0">
                <a:solidFill>
                  <a:srgbClr val="231F20"/>
                </a:solidFill>
                <a:latin typeface="Lucida Sans"/>
                <a:cs typeface="Lucida Sans"/>
              </a:rPr>
              <a:t>precision </a:t>
            </a:r>
            <a:r>
              <a:rPr sz="700" spc="-20" dirty="0">
                <a:solidFill>
                  <a:srgbClr val="231F20"/>
                </a:solidFill>
                <a:latin typeface="Lucida Sans"/>
                <a:cs typeface="Lucida Sans"/>
              </a:rPr>
              <a:t>of </a:t>
            </a:r>
            <a:r>
              <a:rPr sz="700" spc="-15" dirty="0">
                <a:solidFill>
                  <a:srgbClr val="231F20"/>
                </a:solidFill>
                <a:latin typeface="Lucida Sans"/>
                <a:cs typeface="Lucida Sans"/>
              </a:rPr>
              <a:t>rates </a:t>
            </a:r>
            <a:r>
              <a:rPr sz="700" spc="-25" dirty="0">
                <a:solidFill>
                  <a:srgbClr val="231F20"/>
                </a:solidFill>
                <a:latin typeface="Lucida Sans"/>
                <a:cs typeface="Lucida Sans"/>
              </a:rPr>
              <a:t>calculated </a:t>
            </a:r>
            <a:r>
              <a:rPr sz="700" spc="-20" dirty="0">
                <a:solidFill>
                  <a:srgbClr val="231F20"/>
                </a:solidFill>
                <a:latin typeface="Lucida Sans"/>
                <a:cs typeface="Lucida Sans"/>
              </a:rPr>
              <a:t>for </a:t>
            </a:r>
            <a:r>
              <a:rPr sz="700" spc="-30" dirty="0">
                <a:solidFill>
                  <a:srgbClr val="231F20"/>
                </a:solidFill>
                <a:latin typeface="Lucida Sans"/>
                <a:cs typeface="Lucida Sans"/>
              </a:rPr>
              <a:t>small  </a:t>
            </a:r>
            <a:r>
              <a:rPr sz="700" spc="-20" dirty="0">
                <a:solidFill>
                  <a:srgbClr val="231F20"/>
                </a:solidFill>
                <a:latin typeface="Lucida Sans"/>
                <a:cs typeface="Lucida Sans"/>
              </a:rPr>
              <a:t>numbers</a:t>
            </a:r>
            <a:r>
              <a:rPr sz="700" spc="-50" dirty="0">
                <a:solidFill>
                  <a:srgbClr val="231F20"/>
                </a:solidFill>
                <a:latin typeface="Lucida Sans"/>
                <a:cs typeface="Lucida Sans"/>
              </a:rPr>
              <a:t> </a:t>
            </a:r>
            <a:r>
              <a:rPr sz="700" spc="-20" dirty="0">
                <a:solidFill>
                  <a:srgbClr val="231F20"/>
                </a:solidFill>
                <a:latin typeface="Lucida Sans"/>
                <a:cs typeface="Lucida Sans"/>
              </a:rPr>
              <a:t>of</a:t>
            </a:r>
            <a:r>
              <a:rPr sz="700" spc="-65" dirty="0">
                <a:solidFill>
                  <a:srgbClr val="231F20"/>
                </a:solidFill>
                <a:latin typeface="Lucida Sans"/>
                <a:cs typeface="Lucida Sans"/>
              </a:rPr>
              <a:t> </a:t>
            </a:r>
            <a:r>
              <a:rPr sz="700" spc="-25" dirty="0">
                <a:solidFill>
                  <a:srgbClr val="231F20"/>
                </a:solidFill>
                <a:latin typeface="Lucida Sans"/>
                <a:cs typeface="Lucida Sans"/>
              </a:rPr>
              <a:t>deaths.</a:t>
            </a:r>
            <a:r>
              <a:rPr sz="700" spc="-50" dirty="0">
                <a:solidFill>
                  <a:srgbClr val="231F20"/>
                </a:solidFill>
                <a:latin typeface="Lucida Sans"/>
                <a:cs typeface="Lucida Sans"/>
              </a:rPr>
              <a:t> </a:t>
            </a:r>
            <a:r>
              <a:rPr sz="700" spc="-25" dirty="0">
                <a:solidFill>
                  <a:srgbClr val="231F20"/>
                </a:solidFill>
                <a:latin typeface="Lucida Sans"/>
                <a:cs typeface="Lucida Sans"/>
              </a:rPr>
              <a:t>Missing</a:t>
            </a:r>
            <a:r>
              <a:rPr sz="700" spc="-50" dirty="0">
                <a:solidFill>
                  <a:srgbClr val="231F20"/>
                </a:solidFill>
                <a:latin typeface="Lucida Sans"/>
                <a:cs typeface="Lucida Sans"/>
              </a:rPr>
              <a:t> </a:t>
            </a:r>
            <a:r>
              <a:rPr sz="700" spc="-15" dirty="0">
                <a:solidFill>
                  <a:srgbClr val="231F20"/>
                </a:solidFill>
                <a:latin typeface="Lucida Sans"/>
                <a:cs typeface="Lucida Sans"/>
              </a:rPr>
              <a:t>data</a:t>
            </a:r>
            <a:r>
              <a:rPr sz="700" spc="-50" dirty="0">
                <a:solidFill>
                  <a:srgbClr val="231F20"/>
                </a:solidFill>
                <a:latin typeface="Lucida Sans"/>
                <a:cs typeface="Lucida Sans"/>
              </a:rPr>
              <a:t> </a:t>
            </a:r>
            <a:r>
              <a:rPr sz="700" spc="-20" dirty="0">
                <a:solidFill>
                  <a:srgbClr val="231F20"/>
                </a:solidFill>
                <a:latin typeface="Lucida Sans"/>
                <a:cs typeface="Lucida Sans"/>
              </a:rPr>
              <a:t>are</a:t>
            </a:r>
            <a:r>
              <a:rPr sz="700" spc="-50" dirty="0">
                <a:solidFill>
                  <a:srgbClr val="231F20"/>
                </a:solidFill>
                <a:latin typeface="Lucida Sans"/>
                <a:cs typeface="Lucida Sans"/>
              </a:rPr>
              <a:t> </a:t>
            </a:r>
            <a:r>
              <a:rPr sz="700" spc="-20" dirty="0">
                <a:solidFill>
                  <a:srgbClr val="231F20"/>
                </a:solidFill>
                <a:latin typeface="Lucida Sans"/>
                <a:cs typeface="Lucida Sans"/>
              </a:rPr>
              <a:t>not</a:t>
            </a:r>
            <a:r>
              <a:rPr sz="700" spc="-50" dirty="0">
                <a:solidFill>
                  <a:srgbClr val="231F20"/>
                </a:solidFill>
                <a:latin typeface="Lucida Sans"/>
                <a:cs typeface="Lucida Sans"/>
              </a:rPr>
              <a:t> </a:t>
            </a:r>
            <a:r>
              <a:rPr sz="700" spc="-30" dirty="0">
                <a:solidFill>
                  <a:srgbClr val="231F20"/>
                </a:solidFill>
                <a:latin typeface="Lucida Sans"/>
                <a:cs typeface="Lucida Sans"/>
              </a:rPr>
              <a:t>included.</a:t>
            </a:r>
            <a:endParaRPr sz="700">
              <a:latin typeface="Lucida Sans"/>
              <a:cs typeface="Lucida Sans"/>
            </a:endParaRPr>
          </a:p>
          <a:p>
            <a:pPr marL="12700" marR="136525" indent="-635">
              <a:lnSpc>
                <a:spcPct val="107100"/>
              </a:lnSpc>
              <a:spcBef>
                <a:spcPts val="450"/>
              </a:spcBef>
            </a:pPr>
            <a:r>
              <a:rPr sz="700" spc="-165" dirty="0">
                <a:solidFill>
                  <a:srgbClr val="231F20"/>
                </a:solidFill>
                <a:latin typeface="Lucida Sans"/>
                <a:cs typeface="Lucida Sans"/>
              </a:rPr>
              <a:t>†</a:t>
            </a:r>
            <a:r>
              <a:rPr sz="700" spc="-155" dirty="0">
                <a:solidFill>
                  <a:srgbClr val="231F20"/>
                </a:solidFill>
                <a:latin typeface="Lucida Sans"/>
                <a:cs typeface="Lucida Sans"/>
              </a:rPr>
              <a:t> </a:t>
            </a:r>
            <a:r>
              <a:rPr sz="700" spc="-30" dirty="0">
                <a:solidFill>
                  <a:srgbClr val="231F20"/>
                </a:solidFill>
                <a:latin typeface="Lucida Sans"/>
                <a:cs typeface="Lucida Sans"/>
              </a:rPr>
              <a:t>Cause</a:t>
            </a:r>
            <a:r>
              <a:rPr sz="700" spc="-45" dirty="0">
                <a:solidFill>
                  <a:srgbClr val="231F20"/>
                </a:solidFill>
                <a:latin typeface="Lucida Sans"/>
                <a:cs typeface="Lucida Sans"/>
              </a:rPr>
              <a:t> </a:t>
            </a:r>
            <a:r>
              <a:rPr sz="700" spc="-20" dirty="0">
                <a:solidFill>
                  <a:srgbClr val="231F20"/>
                </a:solidFill>
                <a:latin typeface="Lucida Sans"/>
                <a:cs typeface="Lucida Sans"/>
              </a:rPr>
              <a:t>of</a:t>
            </a:r>
            <a:r>
              <a:rPr sz="700" spc="-55" dirty="0">
                <a:solidFill>
                  <a:srgbClr val="231F20"/>
                </a:solidFill>
                <a:latin typeface="Lucida Sans"/>
                <a:cs typeface="Lucida Sans"/>
              </a:rPr>
              <a:t> </a:t>
            </a:r>
            <a:r>
              <a:rPr sz="700" spc="-15" dirty="0">
                <a:solidFill>
                  <a:srgbClr val="231F20"/>
                </a:solidFill>
                <a:latin typeface="Lucida Sans"/>
                <a:cs typeface="Lucida Sans"/>
              </a:rPr>
              <a:t>death</a:t>
            </a:r>
            <a:r>
              <a:rPr sz="700" spc="-40" dirty="0">
                <a:solidFill>
                  <a:srgbClr val="231F20"/>
                </a:solidFill>
                <a:latin typeface="Lucida Sans"/>
                <a:cs typeface="Lucida Sans"/>
              </a:rPr>
              <a:t> </a:t>
            </a:r>
            <a:r>
              <a:rPr sz="700" spc="-35" dirty="0">
                <a:solidFill>
                  <a:srgbClr val="231F20"/>
                </a:solidFill>
                <a:latin typeface="Lucida Sans"/>
                <a:cs typeface="Lucida Sans"/>
              </a:rPr>
              <a:t>is</a:t>
            </a:r>
            <a:r>
              <a:rPr sz="700" spc="-40" dirty="0">
                <a:solidFill>
                  <a:srgbClr val="231F20"/>
                </a:solidFill>
                <a:latin typeface="Lucida Sans"/>
                <a:cs typeface="Lucida Sans"/>
              </a:rPr>
              <a:t> </a:t>
            </a:r>
            <a:r>
              <a:rPr sz="700" spc="-20" dirty="0">
                <a:solidFill>
                  <a:srgbClr val="231F20"/>
                </a:solidFill>
                <a:latin typeface="Lucida Sans"/>
                <a:cs typeface="Lucida Sans"/>
              </a:rPr>
              <a:t>defined</a:t>
            </a:r>
            <a:r>
              <a:rPr sz="700" spc="-45" dirty="0">
                <a:solidFill>
                  <a:srgbClr val="231F20"/>
                </a:solidFill>
                <a:latin typeface="Lucida Sans"/>
                <a:cs typeface="Lucida Sans"/>
              </a:rPr>
              <a:t> </a:t>
            </a:r>
            <a:r>
              <a:rPr sz="700" spc="-20" dirty="0">
                <a:solidFill>
                  <a:srgbClr val="231F20"/>
                </a:solidFill>
                <a:latin typeface="Lucida Sans"/>
                <a:cs typeface="Lucida Sans"/>
              </a:rPr>
              <a:t>as</a:t>
            </a:r>
            <a:r>
              <a:rPr sz="700" spc="-40" dirty="0">
                <a:solidFill>
                  <a:srgbClr val="231F20"/>
                </a:solidFill>
                <a:latin typeface="Lucida Sans"/>
                <a:cs typeface="Lucida Sans"/>
              </a:rPr>
              <a:t> </a:t>
            </a:r>
            <a:r>
              <a:rPr sz="700" spc="-20" dirty="0">
                <a:solidFill>
                  <a:srgbClr val="231F20"/>
                </a:solidFill>
                <a:latin typeface="Lucida Sans"/>
                <a:cs typeface="Lucida Sans"/>
              </a:rPr>
              <a:t>one</a:t>
            </a:r>
            <a:r>
              <a:rPr sz="700" spc="-40" dirty="0">
                <a:solidFill>
                  <a:srgbClr val="231F20"/>
                </a:solidFill>
                <a:latin typeface="Lucida Sans"/>
                <a:cs typeface="Lucida Sans"/>
              </a:rPr>
              <a:t> </a:t>
            </a:r>
            <a:r>
              <a:rPr sz="700" spc="-20" dirty="0">
                <a:solidFill>
                  <a:srgbClr val="231F20"/>
                </a:solidFill>
                <a:latin typeface="Lucida Sans"/>
                <a:cs typeface="Lucida Sans"/>
              </a:rPr>
              <a:t>of</a:t>
            </a:r>
            <a:r>
              <a:rPr sz="700" spc="-70" dirty="0">
                <a:solidFill>
                  <a:srgbClr val="231F20"/>
                </a:solidFill>
                <a:latin typeface="Lucida Sans"/>
                <a:cs typeface="Lucida Sans"/>
              </a:rPr>
              <a:t> </a:t>
            </a:r>
            <a:r>
              <a:rPr sz="700" spc="-15" dirty="0">
                <a:solidFill>
                  <a:srgbClr val="231F20"/>
                </a:solidFill>
                <a:latin typeface="Lucida Sans"/>
                <a:cs typeface="Lucida Sans"/>
              </a:rPr>
              <a:t>the</a:t>
            </a:r>
            <a:r>
              <a:rPr sz="700" spc="-40" dirty="0">
                <a:solidFill>
                  <a:srgbClr val="231F20"/>
                </a:solidFill>
                <a:latin typeface="Lucida Sans"/>
                <a:cs typeface="Lucida Sans"/>
              </a:rPr>
              <a:t> </a:t>
            </a:r>
            <a:r>
              <a:rPr sz="700" spc="-25" dirty="0">
                <a:solidFill>
                  <a:srgbClr val="231F20"/>
                </a:solidFill>
                <a:latin typeface="Lucida Sans"/>
                <a:cs typeface="Lucida Sans"/>
              </a:rPr>
              <a:t>multiple</a:t>
            </a:r>
            <a:r>
              <a:rPr sz="700" spc="-40" dirty="0">
                <a:solidFill>
                  <a:srgbClr val="231F20"/>
                </a:solidFill>
                <a:latin typeface="Lucida Sans"/>
                <a:cs typeface="Lucida Sans"/>
              </a:rPr>
              <a:t> </a:t>
            </a:r>
            <a:r>
              <a:rPr sz="700" spc="-20" dirty="0">
                <a:solidFill>
                  <a:srgbClr val="231F20"/>
                </a:solidFill>
                <a:latin typeface="Lucida Sans"/>
                <a:cs typeface="Lucida Sans"/>
              </a:rPr>
              <a:t>causes</a:t>
            </a:r>
            <a:r>
              <a:rPr sz="700" spc="-40" dirty="0">
                <a:solidFill>
                  <a:srgbClr val="231F20"/>
                </a:solidFill>
                <a:latin typeface="Lucida Sans"/>
                <a:cs typeface="Lucida Sans"/>
              </a:rPr>
              <a:t> </a:t>
            </a:r>
            <a:r>
              <a:rPr sz="700" spc="-20" dirty="0">
                <a:solidFill>
                  <a:srgbClr val="231F20"/>
                </a:solidFill>
                <a:latin typeface="Lucida Sans"/>
                <a:cs typeface="Lucida Sans"/>
              </a:rPr>
              <a:t>of</a:t>
            </a:r>
            <a:r>
              <a:rPr sz="700" spc="-60" dirty="0">
                <a:solidFill>
                  <a:srgbClr val="231F20"/>
                </a:solidFill>
                <a:latin typeface="Lucida Sans"/>
                <a:cs typeface="Lucida Sans"/>
              </a:rPr>
              <a:t> </a:t>
            </a:r>
            <a:r>
              <a:rPr sz="700" spc="-15" dirty="0">
                <a:solidFill>
                  <a:srgbClr val="231F20"/>
                </a:solidFill>
                <a:latin typeface="Lucida Sans"/>
                <a:cs typeface="Lucida Sans"/>
              </a:rPr>
              <a:t>death</a:t>
            </a:r>
            <a:r>
              <a:rPr sz="700" spc="-40" dirty="0">
                <a:solidFill>
                  <a:srgbClr val="231F20"/>
                </a:solidFill>
                <a:latin typeface="Lucida Sans"/>
                <a:cs typeface="Lucida Sans"/>
              </a:rPr>
              <a:t> </a:t>
            </a:r>
            <a:r>
              <a:rPr sz="700" spc="-20" dirty="0">
                <a:solidFill>
                  <a:srgbClr val="231F20"/>
                </a:solidFill>
                <a:latin typeface="Lucida Sans"/>
                <a:cs typeface="Lucida Sans"/>
              </a:rPr>
              <a:t>and</a:t>
            </a:r>
            <a:r>
              <a:rPr sz="700" spc="-40" dirty="0">
                <a:solidFill>
                  <a:srgbClr val="231F20"/>
                </a:solidFill>
                <a:latin typeface="Lucida Sans"/>
                <a:cs typeface="Lucida Sans"/>
              </a:rPr>
              <a:t> </a:t>
            </a:r>
            <a:r>
              <a:rPr sz="700" spc="-35" dirty="0">
                <a:solidFill>
                  <a:srgbClr val="231F20"/>
                </a:solidFill>
                <a:latin typeface="Lucida Sans"/>
                <a:cs typeface="Lucida Sans"/>
              </a:rPr>
              <a:t>is</a:t>
            </a:r>
            <a:r>
              <a:rPr sz="700" spc="-40" dirty="0">
                <a:solidFill>
                  <a:srgbClr val="231F20"/>
                </a:solidFill>
                <a:latin typeface="Lucida Sans"/>
                <a:cs typeface="Lucida Sans"/>
              </a:rPr>
              <a:t> </a:t>
            </a:r>
            <a:r>
              <a:rPr sz="700" spc="-20" dirty="0">
                <a:solidFill>
                  <a:srgbClr val="231F20"/>
                </a:solidFill>
                <a:latin typeface="Lucida Sans"/>
                <a:cs typeface="Lucida Sans"/>
              </a:rPr>
              <a:t>based</a:t>
            </a:r>
            <a:r>
              <a:rPr sz="700" spc="-45" dirty="0">
                <a:solidFill>
                  <a:srgbClr val="231F20"/>
                </a:solidFill>
                <a:latin typeface="Lucida Sans"/>
                <a:cs typeface="Lucida Sans"/>
              </a:rPr>
              <a:t> </a:t>
            </a:r>
            <a:r>
              <a:rPr sz="700" spc="-25" dirty="0">
                <a:solidFill>
                  <a:srgbClr val="231F20"/>
                </a:solidFill>
                <a:latin typeface="Lucida Sans"/>
                <a:cs typeface="Lucida Sans"/>
              </a:rPr>
              <a:t>on</a:t>
            </a:r>
            <a:r>
              <a:rPr sz="700" spc="-45" dirty="0">
                <a:solidFill>
                  <a:srgbClr val="231F20"/>
                </a:solidFill>
                <a:latin typeface="Lucida Sans"/>
                <a:cs typeface="Lucida Sans"/>
              </a:rPr>
              <a:t> </a:t>
            </a:r>
            <a:r>
              <a:rPr sz="700" spc="-15" dirty="0">
                <a:solidFill>
                  <a:srgbClr val="231F20"/>
                </a:solidFill>
                <a:latin typeface="Lucida Sans"/>
                <a:cs typeface="Lucida Sans"/>
              </a:rPr>
              <a:t>the</a:t>
            </a:r>
            <a:r>
              <a:rPr sz="700" spc="-40" dirty="0">
                <a:solidFill>
                  <a:srgbClr val="231F20"/>
                </a:solidFill>
                <a:latin typeface="Lucida Sans"/>
                <a:cs typeface="Lucida Sans"/>
              </a:rPr>
              <a:t> </a:t>
            </a:r>
            <a:r>
              <a:rPr sz="700" spc="-20" dirty="0">
                <a:solidFill>
                  <a:srgbClr val="231F20"/>
                </a:solidFill>
                <a:latin typeface="Lucida Sans"/>
                <a:cs typeface="Lucida Sans"/>
              </a:rPr>
              <a:t>International</a:t>
            </a:r>
            <a:r>
              <a:rPr sz="700" spc="-40" dirty="0">
                <a:solidFill>
                  <a:srgbClr val="231F20"/>
                </a:solidFill>
                <a:latin typeface="Lucida Sans"/>
                <a:cs typeface="Lucida Sans"/>
              </a:rPr>
              <a:t> </a:t>
            </a:r>
            <a:r>
              <a:rPr sz="700" spc="-30" dirty="0">
                <a:solidFill>
                  <a:srgbClr val="231F20"/>
                </a:solidFill>
                <a:latin typeface="Lucida Sans"/>
                <a:cs typeface="Lucida Sans"/>
              </a:rPr>
              <a:t>Classification</a:t>
            </a:r>
            <a:r>
              <a:rPr sz="700" spc="-45" dirty="0">
                <a:solidFill>
                  <a:srgbClr val="231F20"/>
                </a:solidFill>
                <a:latin typeface="Lucida Sans"/>
                <a:cs typeface="Lucida Sans"/>
              </a:rPr>
              <a:t> </a:t>
            </a:r>
            <a:r>
              <a:rPr sz="700" spc="-20" dirty="0">
                <a:solidFill>
                  <a:srgbClr val="231F20"/>
                </a:solidFill>
                <a:latin typeface="Lucida Sans"/>
                <a:cs typeface="Lucida Sans"/>
              </a:rPr>
              <a:t>of</a:t>
            </a:r>
            <a:r>
              <a:rPr sz="700" spc="-55" dirty="0">
                <a:solidFill>
                  <a:srgbClr val="231F20"/>
                </a:solidFill>
                <a:latin typeface="Lucida Sans"/>
                <a:cs typeface="Lucida Sans"/>
              </a:rPr>
              <a:t> </a:t>
            </a:r>
            <a:r>
              <a:rPr sz="700" spc="-30" dirty="0">
                <a:solidFill>
                  <a:srgbClr val="231F20"/>
                </a:solidFill>
                <a:latin typeface="Lucida Sans"/>
                <a:cs typeface="Lucida Sans"/>
              </a:rPr>
              <a:t>Diseases,</a:t>
            </a:r>
            <a:r>
              <a:rPr sz="700" spc="-40" dirty="0">
                <a:solidFill>
                  <a:srgbClr val="231F20"/>
                </a:solidFill>
                <a:latin typeface="Lucida Sans"/>
                <a:cs typeface="Lucida Sans"/>
              </a:rPr>
              <a:t> </a:t>
            </a:r>
            <a:r>
              <a:rPr sz="700" spc="-20" dirty="0">
                <a:solidFill>
                  <a:srgbClr val="231F20"/>
                </a:solidFill>
                <a:latin typeface="Lucida Sans"/>
                <a:cs typeface="Lucida Sans"/>
              </a:rPr>
              <a:t>10</a:t>
            </a:r>
            <a:r>
              <a:rPr sz="600" spc="-30" baseline="34722" dirty="0">
                <a:solidFill>
                  <a:srgbClr val="231F20"/>
                </a:solidFill>
                <a:latin typeface="Lucida Sans"/>
                <a:cs typeface="Lucida Sans"/>
              </a:rPr>
              <a:t>th</a:t>
            </a:r>
            <a:r>
              <a:rPr sz="600" spc="82" baseline="34722" dirty="0">
                <a:solidFill>
                  <a:srgbClr val="231F20"/>
                </a:solidFill>
                <a:latin typeface="Lucida Sans"/>
                <a:cs typeface="Lucida Sans"/>
              </a:rPr>
              <a:t> </a:t>
            </a:r>
            <a:r>
              <a:rPr sz="700" spc="-20" dirty="0">
                <a:solidFill>
                  <a:srgbClr val="231F20"/>
                </a:solidFill>
                <a:latin typeface="Lucida Sans"/>
                <a:cs typeface="Lucida Sans"/>
              </a:rPr>
              <a:t>Revision</a:t>
            </a:r>
            <a:r>
              <a:rPr sz="700" spc="-45" dirty="0">
                <a:solidFill>
                  <a:srgbClr val="231F20"/>
                </a:solidFill>
                <a:latin typeface="Lucida Sans"/>
                <a:cs typeface="Lucida Sans"/>
              </a:rPr>
              <a:t> </a:t>
            </a:r>
            <a:r>
              <a:rPr sz="700" spc="-20" dirty="0">
                <a:solidFill>
                  <a:srgbClr val="231F20"/>
                </a:solidFill>
                <a:latin typeface="Lucida Sans"/>
                <a:cs typeface="Lucida Sans"/>
              </a:rPr>
              <a:t>(ICD-10)</a:t>
            </a:r>
            <a:r>
              <a:rPr sz="700" spc="-40" dirty="0">
                <a:solidFill>
                  <a:srgbClr val="231F20"/>
                </a:solidFill>
                <a:latin typeface="Lucida Sans"/>
                <a:cs typeface="Lucida Sans"/>
              </a:rPr>
              <a:t> </a:t>
            </a:r>
            <a:r>
              <a:rPr sz="700" spc="-25" dirty="0">
                <a:solidFill>
                  <a:srgbClr val="231F20"/>
                </a:solidFill>
                <a:latin typeface="Lucida Sans"/>
                <a:cs typeface="Lucida Sans"/>
              </a:rPr>
              <a:t>codes</a:t>
            </a:r>
            <a:r>
              <a:rPr sz="700" spc="-40" dirty="0">
                <a:solidFill>
                  <a:srgbClr val="231F20"/>
                </a:solidFill>
                <a:latin typeface="Lucida Sans"/>
                <a:cs typeface="Lucida Sans"/>
              </a:rPr>
              <a:t> </a:t>
            </a:r>
            <a:r>
              <a:rPr sz="700" spc="-15" dirty="0">
                <a:solidFill>
                  <a:srgbClr val="231F20"/>
                </a:solidFill>
                <a:latin typeface="Lucida Sans"/>
                <a:cs typeface="Lucida Sans"/>
              </a:rPr>
              <a:t>B16,</a:t>
            </a:r>
            <a:r>
              <a:rPr sz="700" spc="-40" dirty="0">
                <a:solidFill>
                  <a:srgbClr val="231F20"/>
                </a:solidFill>
                <a:latin typeface="Lucida Sans"/>
                <a:cs typeface="Lucida Sans"/>
              </a:rPr>
              <a:t> </a:t>
            </a:r>
            <a:r>
              <a:rPr sz="700" spc="-25" dirty="0">
                <a:solidFill>
                  <a:srgbClr val="231F20"/>
                </a:solidFill>
                <a:latin typeface="Lucida Sans"/>
                <a:cs typeface="Lucida Sans"/>
              </a:rPr>
              <a:t>B17.0,  B18.0, </a:t>
            </a:r>
            <a:r>
              <a:rPr sz="700" spc="-20" dirty="0">
                <a:solidFill>
                  <a:srgbClr val="231F20"/>
                </a:solidFill>
                <a:latin typeface="Lucida Sans"/>
                <a:cs typeface="Lucida Sans"/>
              </a:rPr>
              <a:t>B18.1 (hepatitis</a:t>
            </a:r>
            <a:r>
              <a:rPr sz="700" spc="-110" dirty="0">
                <a:solidFill>
                  <a:srgbClr val="231F20"/>
                </a:solidFill>
                <a:latin typeface="Lucida Sans"/>
                <a:cs typeface="Lucida Sans"/>
              </a:rPr>
              <a:t> </a:t>
            </a:r>
            <a:r>
              <a:rPr sz="700" spc="-20" dirty="0">
                <a:solidFill>
                  <a:srgbClr val="231F20"/>
                </a:solidFill>
                <a:latin typeface="Lucida Sans"/>
                <a:cs typeface="Lucida Sans"/>
              </a:rPr>
              <a:t>B).</a:t>
            </a:r>
            <a:endParaRPr sz="700">
              <a:latin typeface="Lucida Sans"/>
              <a:cs typeface="Lucida Sans"/>
            </a:endParaRPr>
          </a:p>
          <a:p>
            <a:pPr marL="12700">
              <a:lnSpc>
                <a:spcPct val="100000"/>
              </a:lnSpc>
              <a:spcBef>
                <a:spcPts val="509"/>
              </a:spcBef>
            </a:pPr>
            <a:r>
              <a:rPr sz="700" spc="-5" dirty="0">
                <a:solidFill>
                  <a:srgbClr val="231F20"/>
                </a:solidFill>
                <a:latin typeface="Lucida Sans"/>
                <a:cs typeface="Lucida Sans"/>
              </a:rPr>
              <a:t>UR:</a:t>
            </a:r>
            <a:r>
              <a:rPr sz="700" spc="-50" dirty="0">
                <a:solidFill>
                  <a:srgbClr val="231F20"/>
                </a:solidFill>
                <a:latin typeface="Lucida Sans"/>
                <a:cs typeface="Lucida Sans"/>
              </a:rPr>
              <a:t> </a:t>
            </a:r>
            <a:r>
              <a:rPr sz="700" spc="-25" dirty="0">
                <a:solidFill>
                  <a:srgbClr val="231F20"/>
                </a:solidFill>
                <a:latin typeface="Lucida Sans"/>
                <a:cs typeface="Lucida Sans"/>
              </a:rPr>
              <a:t>Unreliable</a:t>
            </a:r>
            <a:r>
              <a:rPr sz="700" spc="-50" dirty="0">
                <a:solidFill>
                  <a:srgbClr val="231F20"/>
                </a:solidFill>
                <a:latin typeface="Lucida Sans"/>
                <a:cs typeface="Lucida Sans"/>
              </a:rPr>
              <a:t> </a:t>
            </a:r>
            <a:r>
              <a:rPr sz="700" spc="-25" dirty="0">
                <a:solidFill>
                  <a:srgbClr val="231F20"/>
                </a:solidFill>
                <a:latin typeface="Lucida Sans"/>
                <a:cs typeface="Lucida Sans"/>
              </a:rPr>
              <a:t>rates.</a:t>
            </a:r>
            <a:r>
              <a:rPr sz="700" spc="-50" dirty="0">
                <a:solidFill>
                  <a:srgbClr val="231F20"/>
                </a:solidFill>
                <a:latin typeface="Lucida Sans"/>
                <a:cs typeface="Lucida Sans"/>
              </a:rPr>
              <a:t> </a:t>
            </a:r>
            <a:r>
              <a:rPr sz="700" spc="-20" dirty="0">
                <a:solidFill>
                  <a:srgbClr val="231F20"/>
                </a:solidFill>
                <a:latin typeface="Lucida Sans"/>
                <a:cs typeface="Lucida Sans"/>
              </a:rPr>
              <a:t>Death</a:t>
            </a:r>
            <a:r>
              <a:rPr sz="700" spc="-45" dirty="0">
                <a:solidFill>
                  <a:srgbClr val="231F20"/>
                </a:solidFill>
                <a:latin typeface="Lucida Sans"/>
                <a:cs typeface="Lucida Sans"/>
              </a:rPr>
              <a:t> </a:t>
            </a:r>
            <a:r>
              <a:rPr sz="700" spc="-25" dirty="0">
                <a:solidFill>
                  <a:srgbClr val="231F20"/>
                </a:solidFill>
                <a:latin typeface="Lucida Sans"/>
                <a:cs typeface="Lucida Sans"/>
              </a:rPr>
              <a:t>counts</a:t>
            </a:r>
            <a:r>
              <a:rPr sz="700" spc="-55" dirty="0">
                <a:solidFill>
                  <a:srgbClr val="231F20"/>
                </a:solidFill>
                <a:latin typeface="Lucida Sans"/>
                <a:cs typeface="Lucida Sans"/>
              </a:rPr>
              <a:t> </a:t>
            </a:r>
            <a:r>
              <a:rPr sz="700" spc="-10" dirty="0">
                <a:solidFill>
                  <a:srgbClr val="231F20"/>
                </a:solidFill>
                <a:latin typeface="Lucida Sans"/>
                <a:cs typeface="Lucida Sans"/>
              </a:rPr>
              <a:t>that</a:t>
            </a:r>
            <a:r>
              <a:rPr sz="700" spc="-60" dirty="0">
                <a:solidFill>
                  <a:srgbClr val="231F20"/>
                </a:solidFill>
                <a:latin typeface="Lucida Sans"/>
                <a:cs typeface="Lucida Sans"/>
              </a:rPr>
              <a:t> </a:t>
            </a:r>
            <a:r>
              <a:rPr sz="700" spc="-15" dirty="0">
                <a:solidFill>
                  <a:srgbClr val="231F20"/>
                </a:solidFill>
                <a:latin typeface="Lucida Sans"/>
                <a:cs typeface="Lucida Sans"/>
              </a:rPr>
              <a:t>were</a:t>
            </a:r>
            <a:r>
              <a:rPr sz="700" spc="-45" dirty="0">
                <a:solidFill>
                  <a:srgbClr val="231F20"/>
                </a:solidFill>
                <a:latin typeface="Lucida Sans"/>
                <a:cs typeface="Lucida Sans"/>
              </a:rPr>
              <a:t> </a:t>
            </a:r>
            <a:r>
              <a:rPr sz="700" spc="-25" dirty="0">
                <a:solidFill>
                  <a:srgbClr val="231F20"/>
                </a:solidFill>
                <a:latin typeface="Lucida Sans"/>
                <a:cs typeface="Lucida Sans"/>
              </a:rPr>
              <a:t>less</a:t>
            </a:r>
            <a:r>
              <a:rPr sz="700" spc="-55" dirty="0">
                <a:solidFill>
                  <a:srgbClr val="231F20"/>
                </a:solidFill>
                <a:latin typeface="Lucida Sans"/>
                <a:cs typeface="Lucida Sans"/>
              </a:rPr>
              <a:t> </a:t>
            </a:r>
            <a:r>
              <a:rPr sz="700" spc="-15" dirty="0">
                <a:solidFill>
                  <a:srgbClr val="231F20"/>
                </a:solidFill>
                <a:latin typeface="Lucida Sans"/>
                <a:cs typeface="Lucida Sans"/>
              </a:rPr>
              <a:t>than</a:t>
            </a:r>
            <a:r>
              <a:rPr sz="700" spc="-50" dirty="0">
                <a:solidFill>
                  <a:srgbClr val="231F20"/>
                </a:solidFill>
                <a:latin typeface="Lucida Sans"/>
                <a:cs typeface="Lucida Sans"/>
              </a:rPr>
              <a:t> </a:t>
            </a:r>
            <a:r>
              <a:rPr sz="700" spc="-30" dirty="0">
                <a:solidFill>
                  <a:srgbClr val="231F20"/>
                </a:solidFill>
                <a:latin typeface="Lucida Sans"/>
                <a:cs typeface="Lucida Sans"/>
              </a:rPr>
              <a:t>20</a:t>
            </a:r>
            <a:r>
              <a:rPr sz="700" spc="-60" dirty="0">
                <a:solidFill>
                  <a:srgbClr val="231F20"/>
                </a:solidFill>
                <a:latin typeface="Lucida Sans"/>
                <a:cs typeface="Lucida Sans"/>
              </a:rPr>
              <a:t> </a:t>
            </a:r>
            <a:r>
              <a:rPr sz="700" spc="-15" dirty="0">
                <a:solidFill>
                  <a:srgbClr val="231F20"/>
                </a:solidFill>
                <a:latin typeface="Lucida Sans"/>
                <a:cs typeface="Lucida Sans"/>
              </a:rPr>
              <a:t>were</a:t>
            </a:r>
            <a:r>
              <a:rPr sz="700" spc="-45" dirty="0">
                <a:solidFill>
                  <a:srgbClr val="231F20"/>
                </a:solidFill>
                <a:latin typeface="Lucida Sans"/>
                <a:cs typeface="Lucida Sans"/>
              </a:rPr>
              <a:t> </a:t>
            </a:r>
            <a:r>
              <a:rPr sz="700" spc="-20" dirty="0">
                <a:solidFill>
                  <a:srgbClr val="231F20"/>
                </a:solidFill>
                <a:latin typeface="Lucida Sans"/>
                <a:cs typeface="Lucida Sans"/>
              </a:rPr>
              <a:t>not</a:t>
            </a:r>
            <a:r>
              <a:rPr sz="700" spc="-50" dirty="0">
                <a:solidFill>
                  <a:srgbClr val="231F20"/>
                </a:solidFill>
                <a:latin typeface="Lucida Sans"/>
                <a:cs typeface="Lucida Sans"/>
              </a:rPr>
              <a:t> </a:t>
            </a:r>
            <a:r>
              <a:rPr sz="700" spc="-25" dirty="0">
                <a:solidFill>
                  <a:srgbClr val="231F20"/>
                </a:solidFill>
                <a:latin typeface="Lucida Sans"/>
                <a:cs typeface="Lucida Sans"/>
              </a:rPr>
              <a:t>displayed</a:t>
            </a:r>
            <a:r>
              <a:rPr sz="700" spc="-50" dirty="0">
                <a:solidFill>
                  <a:srgbClr val="231F20"/>
                </a:solidFill>
                <a:latin typeface="Lucida Sans"/>
                <a:cs typeface="Lucida Sans"/>
              </a:rPr>
              <a:t> </a:t>
            </a:r>
            <a:r>
              <a:rPr sz="700" spc="-20" dirty="0">
                <a:solidFill>
                  <a:srgbClr val="231F20"/>
                </a:solidFill>
                <a:latin typeface="Lucida Sans"/>
                <a:cs typeface="Lucida Sans"/>
              </a:rPr>
              <a:t>due</a:t>
            </a:r>
            <a:r>
              <a:rPr sz="700" spc="-50" dirty="0">
                <a:solidFill>
                  <a:srgbClr val="231F20"/>
                </a:solidFill>
                <a:latin typeface="Lucida Sans"/>
                <a:cs typeface="Lucida Sans"/>
              </a:rPr>
              <a:t> </a:t>
            </a:r>
            <a:r>
              <a:rPr sz="700" spc="-15" dirty="0">
                <a:solidFill>
                  <a:srgbClr val="231F20"/>
                </a:solidFill>
                <a:latin typeface="Lucida Sans"/>
                <a:cs typeface="Lucida Sans"/>
              </a:rPr>
              <a:t>to</a:t>
            </a:r>
            <a:r>
              <a:rPr sz="700" spc="-55" dirty="0">
                <a:solidFill>
                  <a:srgbClr val="231F20"/>
                </a:solidFill>
                <a:latin typeface="Lucida Sans"/>
                <a:cs typeface="Lucida Sans"/>
              </a:rPr>
              <a:t> </a:t>
            </a:r>
            <a:r>
              <a:rPr sz="700" spc="-15" dirty="0">
                <a:solidFill>
                  <a:srgbClr val="231F20"/>
                </a:solidFill>
                <a:latin typeface="Lucida Sans"/>
                <a:cs typeface="Lucida Sans"/>
              </a:rPr>
              <a:t>the</a:t>
            </a:r>
            <a:r>
              <a:rPr sz="700" spc="-50" dirty="0">
                <a:solidFill>
                  <a:srgbClr val="231F20"/>
                </a:solidFill>
                <a:latin typeface="Lucida Sans"/>
                <a:cs typeface="Lucida Sans"/>
              </a:rPr>
              <a:t> </a:t>
            </a:r>
            <a:r>
              <a:rPr sz="700" spc="-25" dirty="0">
                <a:solidFill>
                  <a:srgbClr val="231F20"/>
                </a:solidFill>
                <a:latin typeface="Lucida Sans"/>
                <a:cs typeface="Lucida Sans"/>
              </a:rPr>
              <a:t>instability</a:t>
            </a:r>
            <a:r>
              <a:rPr sz="700" spc="-60" dirty="0">
                <a:solidFill>
                  <a:srgbClr val="231F20"/>
                </a:solidFill>
                <a:latin typeface="Lucida Sans"/>
                <a:cs typeface="Lucida Sans"/>
              </a:rPr>
              <a:t> </a:t>
            </a:r>
            <a:r>
              <a:rPr sz="700" spc="-20" dirty="0">
                <a:solidFill>
                  <a:srgbClr val="231F20"/>
                </a:solidFill>
                <a:latin typeface="Lucida Sans"/>
                <a:cs typeface="Lucida Sans"/>
              </a:rPr>
              <a:t>associated</a:t>
            </a:r>
            <a:r>
              <a:rPr sz="700" spc="-55" dirty="0">
                <a:solidFill>
                  <a:srgbClr val="231F20"/>
                </a:solidFill>
                <a:latin typeface="Lucida Sans"/>
                <a:cs typeface="Lucida Sans"/>
              </a:rPr>
              <a:t> </a:t>
            </a:r>
            <a:r>
              <a:rPr sz="700" spc="-15" dirty="0">
                <a:solidFill>
                  <a:srgbClr val="231F20"/>
                </a:solidFill>
                <a:latin typeface="Lucida Sans"/>
                <a:cs typeface="Lucida Sans"/>
              </a:rPr>
              <a:t>with</a:t>
            </a:r>
            <a:r>
              <a:rPr sz="700" spc="-55" dirty="0">
                <a:solidFill>
                  <a:srgbClr val="231F20"/>
                </a:solidFill>
                <a:latin typeface="Lucida Sans"/>
                <a:cs typeface="Lucida Sans"/>
              </a:rPr>
              <a:t> </a:t>
            </a:r>
            <a:r>
              <a:rPr sz="700" spc="-20" dirty="0">
                <a:solidFill>
                  <a:srgbClr val="231F20"/>
                </a:solidFill>
                <a:latin typeface="Lucida Sans"/>
                <a:cs typeface="Lucida Sans"/>
              </a:rPr>
              <a:t>those</a:t>
            </a:r>
            <a:r>
              <a:rPr sz="700" spc="-50" dirty="0">
                <a:solidFill>
                  <a:srgbClr val="231F20"/>
                </a:solidFill>
                <a:latin typeface="Lucida Sans"/>
                <a:cs typeface="Lucida Sans"/>
              </a:rPr>
              <a:t> </a:t>
            </a:r>
            <a:r>
              <a:rPr sz="700" spc="-25" dirty="0">
                <a:solidFill>
                  <a:srgbClr val="231F20"/>
                </a:solidFill>
                <a:latin typeface="Lucida Sans"/>
                <a:cs typeface="Lucida Sans"/>
              </a:rPr>
              <a:t>rates.</a:t>
            </a:r>
            <a:endParaRPr sz="700">
              <a:latin typeface="Lucida Sans"/>
              <a:cs typeface="Lucida Sans"/>
            </a:endParaRPr>
          </a:p>
        </p:txBody>
      </p:sp>
      <p:sp>
        <p:nvSpPr>
          <p:cNvPr id="52" name="object 52"/>
          <p:cNvSpPr/>
          <p:nvPr/>
        </p:nvSpPr>
        <p:spPr>
          <a:xfrm>
            <a:off x="5527701"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53" name="object 53"/>
          <p:cNvSpPr/>
          <p:nvPr/>
        </p:nvSpPr>
        <p:spPr>
          <a:xfrm>
            <a:off x="5503455"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54" name="object 54"/>
          <p:cNvSpPr/>
          <p:nvPr/>
        </p:nvSpPr>
        <p:spPr>
          <a:xfrm>
            <a:off x="5551947" y="507359"/>
            <a:ext cx="0" cy="40640"/>
          </a:xfrm>
          <a:custGeom>
            <a:avLst/>
            <a:gdLst/>
            <a:ahLst/>
            <a:cxnLst/>
            <a:rect l="l" t="t" r="r" b="b"/>
            <a:pathLst>
              <a:path h="40640">
                <a:moveTo>
                  <a:pt x="0" y="0"/>
                </a:moveTo>
                <a:lnTo>
                  <a:pt x="0" y="40627"/>
                </a:lnTo>
              </a:path>
            </a:pathLst>
          </a:custGeom>
          <a:ln w="10960">
            <a:solidFill>
              <a:srgbClr val="8B2589"/>
            </a:solidFill>
          </a:ln>
        </p:spPr>
        <p:txBody>
          <a:bodyPr wrap="square" lIns="0" tIns="0" rIns="0" bIns="0" rtlCol="0"/>
          <a:lstStyle/>
          <a:p>
            <a:endParaRPr/>
          </a:p>
        </p:txBody>
      </p:sp>
      <p:sp>
        <p:nvSpPr>
          <p:cNvPr id="55" name="object 55"/>
          <p:cNvSpPr/>
          <p:nvPr/>
        </p:nvSpPr>
        <p:spPr>
          <a:xfrm>
            <a:off x="5576191" y="475048"/>
            <a:ext cx="0" cy="73025"/>
          </a:xfrm>
          <a:custGeom>
            <a:avLst/>
            <a:gdLst/>
            <a:ahLst/>
            <a:cxnLst/>
            <a:rect l="l" t="t" r="r" b="b"/>
            <a:pathLst>
              <a:path h="73025">
                <a:moveTo>
                  <a:pt x="0" y="0"/>
                </a:moveTo>
                <a:lnTo>
                  <a:pt x="0" y="72936"/>
                </a:lnTo>
              </a:path>
            </a:pathLst>
          </a:custGeom>
          <a:ln w="10960">
            <a:solidFill>
              <a:srgbClr val="8B2589"/>
            </a:solidFill>
          </a:ln>
        </p:spPr>
        <p:txBody>
          <a:bodyPr wrap="square" lIns="0" tIns="0" rIns="0" bIns="0" rtlCol="0"/>
          <a:lstStyle/>
          <a:p>
            <a:endParaRPr/>
          </a:p>
        </p:txBody>
      </p:sp>
      <p:sp>
        <p:nvSpPr>
          <p:cNvPr id="56" name="object 56"/>
          <p:cNvSpPr/>
          <p:nvPr/>
        </p:nvSpPr>
        <p:spPr>
          <a:xfrm>
            <a:off x="5402159" y="325601"/>
            <a:ext cx="200660" cy="244475"/>
          </a:xfrm>
          <a:custGeom>
            <a:avLst/>
            <a:gdLst/>
            <a:ahLst/>
            <a:cxnLst/>
            <a:rect l="l" t="t" r="r" b="b"/>
            <a:pathLst>
              <a:path w="200660" h="244475">
                <a:moveTo>
                  <a:pt x="121945" y="244055"/>
                </a:moveTo>
                <a:lnTo>
                  <a:pt x="11785" y="244055"/>
                </a:lnTo>
                <a:lnTo>
                  <a:pt x="5257" y="244055"/>
                </a:lnTo>
                <a:lnTo>
                  <a:pt x="0" y="238772"/>
                </a:lnTo>
                <a:lnTo>
                  <a:pt x="0" y="232244"/>
                </a:lnTo>
                <a:lnTo>
                  <a:pt x="0" y="13271"/>
                </a:lnTo>
                <a:lnTo>
                  <a:pt x="0" y="5943"/>
                </a:lnTo>
                <a:lnTo>
                  <a:pt x="5943" y="0"/>
                </a:lnTo>
                <a:lnTo>
                  <a:pt x="13271" y="0"/>
                </a:lnTo>
                <a:lnTo>
                  <a:pt x="186943" y="0"/>
                </a:lnTo>
                <a:lnTo>
                  <a:pt x="194271" y="0"/>
                </a:lnTo>
                <a:lnTo>
                  <a:pt x="200215" y="5943"/>
                </a:lnTo>
                <a:lnTo>
                  <a:pt x="200215" y="13271"/>
                </a:lnTo>
                <a:lnTo>
                  <a:pt x="200215" y="119748"/>
                </a:lnTo>
              </a:path>
            </a:pathLst>
          </a:custGeom>
          <a:ln w="10960">
            <a:solidFill>
              <a:srgbClr val="005E6D"/>
            </a:solidFill>
          </a:ln>
        </p:spPr>
        <p:txBody>
          <a:bodyPr wrap="square" lIns="0" tIns="0" rIns="0" bIns="0" rtlCol="0"/>
          <a:lstStyle/>
          <a:p>
            <a:endParaRPr/>
          </a:p>
        </p:txBody>
      </p:sp>
      <p:sp>
        <p:nvSpPr>
          <p:cNvPr id="57" name="object 57"/>
          <p:cNvSpPr/>
          <p:nvPr/>
        </p:nvSpPr>
        <p:spPr>
          <a:xfrm>
            <a:off x="5418396" y="345154"/>
            <a:ext cx="168107" cy="202834"/>
          </a:xfrm>
          <a:prstGeom prst="rect">
            <a:avLst/>
          </a:prstGeom>
          <a:blipFill>
            <a:blip r:embed="rId4" cstate="print"/>
            <a:stretch>
              <a:fillRect/>
            </a:stretch>
          </a:blipFill>
        </p:spPr>
        <p:txBody>
          <a:bodyPr wrap="square" lIns="0" tIns="0" rIns="0" bIns="0" rtlCol="0"/>
          <a:lstStyle/>
          <a:p>
            <a:endParaRPr/>
          </a:p>
        </p:txBody>
      </p:sp>
      <p:sp>
        <p:nvSpPr>
          <p:cNvPr id="58" name="object 58"/>
          <p:cNvSpPr/>
          <p:nvPr/>
        </p:nvSpPr>
        <p:spPr>
          <a:xfrm>
            <a:off x="5402163" y="325607"/>
            <a:ext cx="200660" cy="244475"/>
          </a:xfrm>
          <a:custGeom>
            <a:avLst/>
            <a:gdLst/>
            <a:ahLst/>
            <a:cxnLst/>
            <a:rect l="l" t="t" r="r" b="b"/>
            <a:pathLst>
              <a:path w="200660" h="244475">
                <a:moveTo>
                  <a:pt x="78270" y="0"/>
                </a:moveTo>
                <a:lnTo>
                  <a:pt x="188429" y="0"/>
                </a:lnTo>
                <a:lnTo>
                  <a:pt x="194957" y="0"/>
                </a:lnTo>
                <a:lnTo>
                  <a:pt x="200202" y="5283"/>
                </a:lnTo>
                <a:lnTo>
                  <a:pt x="200202" y="11811"/>
                </a:lnTo>
                <a:lnTo>
                  <a:pt x="200202" y="230784"/>
                </a:lnTo>
                <a:lnTo>
                  <a:pt x="200202" y="238112"/>
                </a:lnTo>
                <a:lnTo>
                  <a:pt x="194271" y="244043"/>
                </a:lnTo>
                <a:lnTo>
                  <a:pt x="186944" y="244043"/>
                </a:lnTo>
                <a:lnTo>
                  <a:pt x="13271" y="244043"/>
                </a:lnTo>
                <a:lnTo>
                  <a:pt x="5943" y="244043"/>
                </a:lnTo>
                <a:lnTo>
                  <a:pt x="0" y="238112"/>
                </a:lnTo>
                <a:lnTo>
                  <a:pt x="0" y="230784"/>
                </a:lnTo>
                <a:lnTo>
                  <a:pt x="0" y="124307"/>
                </a:lnTo>
              </a:path>
            </a:pathLst>
          </a:custGeom>
          <a:ln w="10960">
            <a:solidFill>
              <a:srgbClr val="005E6D"/>
            </a:solidFill>
          </a:ln>
        </p:spPr>
        <p:txBody>
          <a:bodyPr wrap="square" lIns="0" tIns="0" rIns="0" bIns="0" rtlCol="0"/>
          <a:lstStyle/>
          <a:p>
            <a:endParaRPr/>
          </a:p>
        </p:txBody>
      </p:sp>
      <p:sp>
        <p:nvSpPr>
          <p:cNvPr id="59" name="object 59"/>
          <p:cNvSpPr txBox="1"/>
          <p:nvPr/>
        </p:nvSpPr>
        <p:spPr>
          <a:xfrm>
            <a:off x="444500" y="272592"/>
            <a:ext cx="6828790" cy="1115060"/>
          </a:xfrm>
          <a:prstGeom prst="rect">
            <a:avLst/>
          </a:prstGeom>
        </p:spPr>
        <p:txBody>
          <a:bodyPr vert="horz" wrap="square" lIns="0" tIns="16510" rIns="0" bIns="0" rtlCol="0">
            <a:spAutoFit/>
          </a:bodyPr>
          <a:lstStyle/>
          <a:p>
            <a:pPr marL="5232400">
              <a:lnSpc>
                <a:spcPts val="1230"/>
              </a:lnSpc>
              <a:spcBef>
                <a:spcPts val="130"/>
              </a:spcBef>
            </a:pPr>
            <a:r>
              <a:rPr sz="1000" b="1" spc="75" dirty="0">
                <a:solidFill>
                  <a:srgbClr val="005E6D"/>
                </a:solidFill>
                <a:latin typeface="Century Gothic"/>
                <a:cs typeface="Century Gothic"/>
              </a:rPr>
              <a:t>2019 </a:t>
            </a:r>
            <a:r>
              <a:rPr sz="1050" b="1" spc="95" dirty="0">
                <a:solidFill>
                  <a:srgbClr val="8C2689"/>
                </a:solidFill>
                <a:latin typeface="Trebuchet MS"/>
                <a:cs typeface="Trebuchet MS"/>
              </a:rPr>
              <a:t>VIRAL</a:t>
            </a:r>
            <a:r>
              <a:rPr sz="1050" b="1" spc="-30" dirty="0">
                <a:solidFill>
                  <a:srgbClr val="8C2689"/>
                </a:solidFill>
                <a:latin typeface="Trebuchet MS"/>
                <a:cs typeface="Trebuchet MS"/>
              </a:rPr>
              <a:t> </a:t>
            </a:r>
            <a:r>
              <a:rPr sz="1050" b="1" spc="90" dirty="0">
                <a:solidFill>
                  <a:srgbClr val="8C2689"/>
                </a:solidFill>
                <a:latin typeface="Trebuchet MS"/>
                <a:cs typeface="Trebuchet MS"/>
              </a:rPr>
              <a:t>HEPATITIS</a:t>
            </a:r>
            <a:endParaRPr sz="1050">
              <a:latin typeface="Trebuchet MS"/>
              <a:cs typeface="Trebuchet MS"/>
            </a:endParaRPr>
          </a:p>
          <a:p>
            <a:pPr marL="5232400">
              <a:lnSpc>
                <a:spcPts val="1230"/>
              </a:lnSpc>
            </a:pPr>
            <a:r>
              <a:rPr sz="1050" spc="30" dirty="0">
                <a:solidFill>
                  <a:srgbClr val="005E6D"/>
                </a:solidFill>
                <a:latin typeface="Century Gothic"/>
                <a:cs typeface="Century Gothic"/>
              </a:rPr>
              <a:t>SURVEILLANCE</a:t>
            </a:r>
            <a:r>
              <a:rPr sz="1050" spc="70" dirty="0">
                <a:solidFill>
                  <a:srgbClr val="005E6D"/>
                </a:solidFill>
                <a:latin typeface="Century Gothic"/>
                <a:cs typeface="Century Gothic"/>
              </a:rPr>
              <a:t> REPORT</a:t>
            </a:r>
            <a:endParaRPr sz="1050">
              <a:latin typeface="Century Gothic"/>
              <a:cs typeface="Century Gothic"/>
            </a:endParaRPr>
          </a:p>
          <a:p>
            <a:pPr>
              <a:lnSpc>
                <a:spcPct val="100000"/>
              </a:lnSpc>
            </a:pPr>
            <a:endParaRPr sz="1300">
              <a:latin typeface="Times New Roman"/>
              <a:cs typeface="Times New Roman"/>
            </a:endParaRPr>
          </a:p>
          <a:p>
            <a:pPr marL="12700" marR="96520">
              <a:lnSpc>
                <a:spcPct val="107200"/>
              </a:lnSpc>
              <a:spcBef>
                <a:spcPts val="990"/>
              </a:spcBef>
            </a:pPr>
            <a:r>
              <a:rPr sz="1400" b="1" spc="-20" dirty="0">
                <a:solidFill>
                  <a:srgbClr val="005E6D"/>
                </a:solidFill>
                <a:latin typeface="Lucida Sans"/>
                <a:cs typeface="Lucida Sans"/>
              </a:rPr>
              <a:t>Figure</a:t>
            </a:r>
            <a:r>
              <a:rPr sz="1400" b="1" spc="-90" dirty="0">
                <a:solidFill>
                  <a:srgbClr val="005E6D"/>
                </a:solidFill>
                <a:latin typeface="Lucida Sans"/>
                <a:cs typeface="Lucida Sans"/>
              </a:rPr>
              <a:t> </a:t>
            </a:r>
            <a:r>
              <a:rPr sz="1400" b="1" spc="10" dirty="0">
                <a:solidFill>
                  <a:srgbClr val="005E6D"/>
                </a:solidFill>
                <a:latin typeface="Lucida Sans"/>
                <a:cs typeface="Lucida Sans"/>
              </a:rPr>
              <a:t>2.8.</a:t>
            </a:r>
            <a:r>
              <a:rPr sz="1400" b="1" spc="-85" dirty="0">
                <a:solidFill>
                  <a:srgbClr val="005E6D"/>
                </a:solidFill>
                <a:latin typeface="Lucida Sans"/>
                <a:cs typeface="Lucida Sans"/>
              </a:rPr>
              <a:t> </a:t>
            </a:r>
            <a:r>
              <a:rPr sz="1400" b="1" spc="-15" dirty="0">
                <a:solidFill>
                  <a:srgbClr val="8C2689"/>
                </a:solidFill>
                <a:latin typeface="Lucida Sans"/>
                <a:cs typeface="Lucida Sans"/>
              </a:rPr>
              <a:t>Rates*</a:t>
            </a:r>
            <a:r>
              <a:rPr sz="1400" b="1" spc="-90" dirty="0">
                <a:solidFill>
                  <a:srgbClr val="8C2689"/>
                </a:solidFill>
                <a:latin typeface="Lucida Sans"/>
                <a:cs typeface="Lucida Sans"/>
              </a:rPr>
              <a:t> </a:t>
            </a:r>
            <a:r>
              <a:rPr sz="1400" b="1" spc="-20" dirty="0">
                <a:solidFill>
                  <a:srgbClr val="8C2689"/>
                </a:solidFill>
                <a:latin typeface="Lucida Sans"/>
                <a:cs typeface="Lucida Sans"/>
              </a:rPr>
              <a:t>of</a:t>
            </a:r>
            <a:r>
              <a:rPr sz="1400" b="1" spc="-105" dirty="0">
                <a:solidFill>
                  <a:srgbClr val="8C2689"/>
                </a:solidFill>
                <a:latin typeface="Lucida Sans"/>
                <a:cs typeface="Lucida Sans"/>
              </a:rPr>
              <a:t> </a:t>
            </a:r>
            <a:r>
              <a:rPr sz="1400" b="1" spc="-15" dirty="0">
                <a:solidFill>
                  <a:srgbClr val="8C2689"/>
                </a:solidFill>
                <a:latin typeface="Lucida Sans"/>
                <a:cs typeface="Lucida Sans"/>
              </a:rPr>
              <a:t>deaths</a:t>
            </a:r>
            <a:r>
              <a:rPr sz="1400" b="1" spc="-110" dirty="0">
                <a:solidFill>
                  <a:srgbClr val="8C2689"/>
                </a:solidFill>
                <a:latin typeface="Lucida Sans"/>
                <a:cs typeface="Lucida Sans"/>
              </a:rPr>
              <a:t> </a:t>
            </a:r>
            <a:r>
              <a:rPr sz="1400" b="1" spc="-5" dirty="0">
                <a:solidFill>
                  <a:srgbClr val="8C2689"/>
                </a:solidFill>
                <a:latin typeface="Lucida Sans"/>
                <a:cs typeface="Lucida Sans"/>
              </a:rPr>
              <a:t>with</a:t>
            </a:r>
            <a:r>
              <a:rPr sz="1400" b="1" spc="-85" dirty="0">
                <a:solidFill>
                  <a:srgbClr val="8C2689"/>
                </a:solidFill>
                <a:latin typeface="Lucida Sans"/>
                <a:cs typeface="Lucida Sans"/>
              </a:rPr>
              <a:t> </a:t>
            </a:r>
            <a:r>
              <a:rPr sz="1400" b="1" spc="-5" dirty="0">
                <a:solidFill>
                  <a:srgbClr val="8C2689"/>
                </a:solidFill>
                <a:latin typeface="Lucida Sans"/>
                <a:cs typeface="Lucida Sans"/>
              </a:rPr>
              <a:t>hepatitis</a:t>
            </a:r>
            <a:r>
              <a:rPr sz="1400" b="1" spc="-90" dirty="0">
                <a:solidFill>
                  <a:srgbClr val="8C2689"/>
                </a:solidFill>
                <a:latin typeface="Lucida Sans"/>
                <a:cs typeface="Lucida Sans"/>
              </a:rPr>
              <a:t> </a:t>
            </a:r>
            <a:r>
              <a:rPr sz="1400" b="1" spc="75" dirty="0">
                <a:solidFill>
                  <a:srgbClr val="8C2689"/>
                </a:solidFill>
                <a:latin typeface="Lucida Sans"/>
                <a:cs typeface="Lucida Sans"/>
              </a:rPr>
              <a:t>B</a:t>
            </a:r>
            <a:r>
              <a:rPr sz="1400" b="1" spc="-110" dirty="0">
                <a:solidFill>
                  <a:srgbClr val="8C2689"/>
                </a:solidFill>
                <a:latin typeface="Lucida Sans"/>
                <a:cs typeface="Lucida Sans"/>
              </a:rPr>
              <a:t> </a:t>
            </a:r>
            <a:r>
              <a:rPr sz="1400" b="1" spc="-35" dirty="0">
                <a:solidFill>
                  <a:srgbClr val="8C2689"/>
                </a:solidFill>
                <a:latin typeface="Lucida Sans"/>
                <a:cs typeface="Lucida Sans"/>
              </a:rPr>
              <a:t>virus</a:t>
            </a:r>
            <a:r>
              <a:rPr sz="1400" b="1" spc="-90" dirty="0">
                <a:solidFill>
                  <a:srgbClr val="8C2689"/>
                </a:solidFill>
                <a:latin typeface="Lucida Sans"/>
                <a:cs typeface="Lucida Sans"/>
              </a:rPr>
              <a:t> </a:t>
            </a:r>
            <a:r>
              <a:rPr sz="1400" b="1" spc="-15" dirty="0">
                <a:solidFill>
                  <a:srgbClr val="8C2689"/>
                </a:solidFill>
                <a:latin typeface="Lucida Sans"/>
                <a:cs typeface="Lucida Sans"/>
              </a:rPr>
              <a:t>infection</a:t>
            </a:r>
            <a:r>
              <a:rPr sz="1400" b="1" spc="-85" dirty="0">
                <a:solidFill>
                  <a:srgbClr val="8C2689"/>
                </a:solidFill>
                <a:latin typeface="Lucida Sans"/>
                <a:cs typeface="Lucida Sans"/>
              </a:rPr>
              <a:t> </a:t>
            </a:r>
            <a:r>
              <a:rPr sz="1400" b="1" spc="-20" dirty="0">
                <a:solidFill>
                  <a:srgbClr val="8C2689"/>
                </a:solidFill>
                <a:latin typeface="Lucida Sans"/>
                <a:cs typeface="Lucida Sans"/>
              </a:rPr>
              <a:t>listed</a:t>
            </a:r>
            <a:r>
              <a:rPr sz="1400" b="1" spc="-90" dirty="0">
                <a:solidFill>
                  <a:srgbClr val="8C2689"/>
                </a:solidFill>
                <a:latin typeface="Lucida Sans"/>
                <a:cs typeface="Lucida Sans"/>
              </a:rPr>
              <a:t> </a:t>
            </a:r>
            <a:r>
              <a:rPr sz="1400" b="1" spc="-45" dirty="0">
                <a:solidFill>
                  <a:srgbClr val="8C2689"/>
                </a:solidFill>
                <a:latin typeface="Lucida Sans"/>
                <a:cs typeface="Lucida Sans"/>
              </a:rPr>
              <a:t>as</a:t>
            </a:r>
            <a:r>
              <a:rPr sz="1400" b="1" spc="-85" dirty="0">
                <a:solidFill>
                  <a:srgbClr val="8C2689"/>
                </a:solidFill>
                <a:latin typeface="Lucida Sans"/>
                <a:cs typeface="Lucida Sans"/>
              </a:rPr>
              <a:t> </a:t>
            </a:r>
            <a:r>
              <a:rPr sz="1400" b="1" spc="-25" dirty="0">
                <a:solidFill>
                  <a:srgbClr val="8C2689"/>
                </a:solidFill>
                <a:latin typeface="Lucida Sans"/>
                <a:cs typeface="Lucida Sans"/>
              </a:rPr>
              <a:t>a</a:t>
            </a:r>
            <a:r>
              <a:rPr sz="1400" b="1" spc="-90" dirty="0">
                <a:solidFill>
                  <a:srgbClr val="8C2689"/>
                </a:solidFill>
                <a:latin typeface="Lucida Sans"/>
                <a:cs typeface="Lucida Sans"/>
              </a:rPr>
              <a:t> </a:t>
            </a:r>
            <a:r>
              <a:rPr sz="1400" b="1" spc="-25" dirty="0">
                <a:solidFill>
                  <a:srgbClr val="8C2689"/>
                </a:solidFill>
                <a:latin typeface="Lucida Sans"/>
                <a:cs typeface="Lucida Sans"/>
              </a:rPr>
              <a:t>cause  </a:t>
            </a:r>
            <a:r>
              <a:rPr sz="1400" b="1" spc="-20" dirty="0">
                <a:solidFill>
                  <a:srgbClr val="8C2689"/>
                </a:solidFill>
                <a:latin typeface="Lucida Sans"/>
                <a:cs typeface="Lucida Sans"/>
              </a:rPr>
              <a:t>of </a:t>
            </a:r>
            <a:r>
              <a:rPr sz="1400" b="1" spc="-55" dirty="0">
                <a:solidFill>
                  <a:srgbClr val="8C2689"/>
                </a:solidFill>
                <a:latin typeface="Lucida Sans"/>
                <a:cs typeface="Lucida Sans"/>
              </a:rPr>
              <a:t>death† </a:t>
            </a:r>
            <a:r>
              <a:rPr sz="1400" b="1" spc="-40" dirty="0">
                <a:solidFill>
                  <a:srgbClr val="8C2689"/>
                </a:solidFill>
                <a:latin typeface="Lucida Sans"/>
                <a:cs typeface="Lucida Sans"/>
              </a:rPr>
              <a:t>among </a:t>
            </a:r>
            <a:r>
              <a:rPr sz="1400" b="1" spc="-15" dirty="0">
                <a:solidFill>
                  <a:srgbClr val="8C2689"/>
                </a:solidFill>
                <a:latin typeface="Lucida Sans"/>
                <a:cs typeface="Lucida Sans"/>
              </a:rPr>
              <a:t>residents, </a:t>
            </a:r>
            <a:r>
              <a:rPr sz="1400" b="1" spc="-40" dirty="0">
                <a:solidFill>
                  <a:srgbClr val="8C2689"/>
                </a:solidFill>
                <a:latin typeface="Lucida Sans"/>
                <a:cs typeface="Lucida Sans"/>
              </a:rPr>
              <a:t>by </a:t>
            </a:r>
            <a:r>
              <a:rPr sz="1400" b="1" spc="-25" dirty="0">
                <a:solidFill>
                  <a:srgbClr val="8C2689"/>
                </a:solidFill>
                <a:latin typeface="Lucida Sans"/>
                <a:cs typeface="Lucida Sans"/>
              </a:rPr>
              <a:t>jurisdiction </a:t>
            </a:r>
            <a:r>
              <a:rPr sz="1400" b="1" spc="-65" dirty="0">
                <a:solidFill>
                  <a:srgbClr val="8C2689"/>
                </a:solidFill>
                <a:latin typeface="Lucida Sans"/>
                <a:cs typeface="Lucida Sans"/>
              </a:rPr>
              <a:t>— </a:t>
            </a:r>
            <a:r>
              <a:rPr sz="1400" b="1" spc="-10" dirty="0">
                <a:solidFill>
                  <a:srgbClr val="8C2689"/>
                </a:solidFill>
                <a:latin typeface="Lucida Sans"/>
                <a:cs typeface="Lucida Sans"/>
              </a:rPr>
              <a:t>United </a:t>
            </a:r>
            <a:r>
              <a:rPr sz="1400" b="1" spc="30" dirty="0">
                <a:solidFill>
                  <a:srgbClr val="8C2689"/>
                </a:solidFill>
                <a:latin typeface="Lucida Sans"/>
                <a:cs typeface="Lucida Sans"/>
              </a:rPr>
              <a:t>States,</a:t>
            </a:r>
            <a:r>
              <a:rPr sz="1400" b="1" spc="-220" dirty="0">
                <a:solidFill>
                  <a:srgbClr val="8C2689"/>
                </a:solidFill>
                <a:latin typeface="Lucida Sans"/>
                <a:cs typeface="Lucida Sans"/>
              </a:rPr>
              <a:t> </a:t>
            </a:r>
            <a:r>
              <a:rPr sz="1400" b="1" spc="-40" dirty="0">
                <a:solidFill>
                  <a:srgbClr val="8C2689"/>
                </a:solidFill>
                <a:latin typeface="Lucida Sans"/>
                <a:cs typeface="Lucida Sans"/>
              </a:rPr>
              <a:t>2019</a:t>
            </a:r>
            <a:endParaRPr sz="1400">
              <a:latin typeface="Lucida Sans"/>
              <a:cs typeface="Lucida Sans"/>
            </a:endParaRPr>
          </a:p>
        </p:txBody>
      </p:sp>
      <p:pic>
        <p:nvPicPr>
          <p:cNvPr id="61" name="Picture 60" descr="Rates of death with hepatitis B listed as a cause of death, by state during 2019. States are grouped on the basis of reported rates of death per 100,000 population. States with fewer than 20 deaths are suppressed because of instability associated with those mortality rates. ">
            <a:extLst>
              <a:ext uri="{FF2B5EF4-FFF2-40B4-BE49-F238E27FC236}">
                <a16:creationId xmlns:a16="http://schemas.microsoft.com/office/drawing/2014/main" id="{C9BE4D12-7E7A-4C2F-8698-FF8D1624D1E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1960" y="1377054"/>
            <a:ext cx="6888480" cy="4334256"/>
          </a:xfrm>
          <a:prstGeom prst="rect">
            <a:avLst/>
          </a:prstGeom>
        </p:spPr>
      </p:pic>
      <p:sp>
        <p:nvSpPr>
          <p:cNvPr id="46" name="object 46">
            <a:extLst>
              <a:ext uri="{C183D7F6-B498-43B3-948B-1728B52AA6E4}">
                <adec:decorative xmlns:adec="http://schemas.microsoft.com/office/drawing/2017/decorative" val="1"/>
              </a:ext>
            </a:extLst>
          </p:cNvPr>
          <p:cNvSpPr/>
          <p:nvPr/>
        </p:nvSpPr>
        <p:spPr>
          <a:xfrm>
            <a:off x="559977" y="5715000"/>
            <a:ext cx="6699884" cy="0"/>
          </a:xfrm>
          <a:custGeom>
            <a:avLst/>
            <a:gdLst/>
            <a:ahLst/>
            <a:cxnLst/>
            <a:rect l="l" t="t" r="r" b="b"/>
            <a:pathLst>
              <a:path w="6699884">
                <a:moveTo>
                  <a:pt x="0" y="0"/>
                </a:moveTo>
                <a:lnTo>
                  <a:pt x="6699808" y="0"/>
                </a:lnTo>
              </a:path>
            </a:pathLst>
          </a:custGeom>
          <a:ln w="34391">
            <a:solidFill>
              <a:srgbClr val="A7A7A7"/>
            </a:solidFill>
            <a:prstDash val="dot"/>
          </a:ln>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05E9E"/>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488</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Century Gothic</vt:lpstr>
      <vt:lpstr>Lucida Sans</vt:lpstr>
      <vt:lpstr>Times New Roman</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2.8. Rates* of deaths with hepatitis B virus infection listed as a cause of death† among residents, by jurisdiction — United States, 2019</dc:title>
  <dc:subject>Figure 2.8. Rates* of deaths with hepatitis B virus infection listed as a cause of death† among residents, by jurisdiction — United States, 2019</dc:subject>
  <dc:creator>HHS / CDC / DDID / NCHHSTP / DVH</dc:creator>
  <cp:lastModifiedBy>Yunes Malkou, Cristina (CDC/DDID/NCHHSTP/OD) (CTR)</cp:lastModifiedBy>
  <cp:revision>1</cp:revision>
  <dcterms:created xsi:type="dcterms:W3CDTF">2021-05-18T23:35:20Z</dcterms:created>
  <dcterms:modified xsi:type="dcterms:W3CDTF">2021-05-19T13:55:15Z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2021-05-18T00:00:00Z</vt:filetime>
  </property>
  <property fmtid="{D5CDD505-2E9C-101B-9397-08002B2CF9AE}" pid="3" name="Creator">
    <vt:lpwstr>Adobe InDesign 16.2 (Windows)</vt:lpwstr>
  </property>
  <property fmtid="{D5CDD505-2E9C-101B-9397-08002B2CF9AE}" pid="4" name="LastSaved">
    <vt:filetime>2021-05-18T00:00:00Z</vt:filetime>
  </property>
</Properties>
</file>