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86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D8602-3E33-4E68-AF7D-3B2F803DA05D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AA1AE-F87B-46D0-AAD1-D09D7ED06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71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regarding reported cases of hepatitis A by state or jurisdiction during 2015–2019.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year has 2 columns of data; the first column displays the number of reported hepatitis A cases, and the second column the rates of reported hepatitis A cases per 100,000 population in that jurisdiction for that year.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AA1AE-F87B-46D0-AAD1-D09D7ED06A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720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75031" y="1266063"/>
            <a:ext cx="7013575" cy="8101965"/>
          </a:xfrm>
          <a:custGeom>
            <a:avLst/>
            <a:gdLst/>
            <a:ahLst/>
            <a:cxnLst/>
            <a:rect l="l" t="t" r="r" b="b"/>
            <a:pathLst>
              <a:path w="7013575" h="8101965">
                <a:moveTo>
                  <a:pt x="0" y="0"/>
                </a:moveTo>
                <a:lnTo>
                  <a:pt x="7013448" y="0"/>
                </a:lnTo>
                <a:lnTo>
                  <a:pt x="7013448" y="8101583"/>
                </a:lnTo>
                <a:lnTo>
                  <a:pt x="0" y="8101583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dc.services.cdc.gov/conditions/hepatitis-a-acut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099426"/>
              </p:ext>
            </p:extLst>
          </p:nvPr>
        </p:nvGraphicFramePr>
        <p:xfrm>
          <a:off x="457200" y="1348739"/>
          <a:ext cx="6845300" cy="793747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144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4038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46237">
                <a:tc rowSpan="2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1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State or</a:t>
                      </a:r>
                      <a:r>
                        <a:rPr sz="800" b="1" spc="4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Jurisdiction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3820" marB="0">
                    <a:solidFill>
                      <a:srgbClr val="005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2015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2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2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2017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2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2018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2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2019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82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7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83820" marB="0"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R="125730" algn="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1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</a:t>
                      </a: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t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397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7150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Alabama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242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ts val="935"/>
                        </a:lnSpc>
                        <a:spcBef>
                          <a:spcPts val="1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397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Alaska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Arizona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584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Arkansas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254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California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947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256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Colorado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333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Connecticut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Delaware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District 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of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Columbia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Florida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261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548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3,392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Georgia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844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Hawaii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285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Idaho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Illinois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Indiana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964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5430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0014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1,398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Iowa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Kansas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Kentucky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3,560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5494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79.7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1,318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29.5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Louisiana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687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Maine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Maryland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Massachusetts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364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Michigan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670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299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Minnesota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Mississippi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Missouri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243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Montana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Nebraska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Nevada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Hampshire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22.7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Jersey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610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Mexico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York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391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North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Carolina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North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Dakota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6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Ohio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1,687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5430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20014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1,802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Oklahoma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Oregon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Pennsylvania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696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0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Rhode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Island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South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Carolina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662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2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South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Dakota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Tennessee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654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9.7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065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2,160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31.6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Texas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Utah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Vermont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690" algn="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7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Virginia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1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8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Washington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1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49"/>
                  </a:ext>
                </a:extLst>
              </a:tr>
              <a:tr h="1457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West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Virginia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2,247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3189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124.4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467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26.1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0"/>
                  </a:ext>
                </a:extLst>
              </a:tr>
              <a:tr h="14571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Wisconsin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1079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1"/>
                  </a:ext>
                </a:extLst>
              </a:tr>
              <a:tr h="14573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Wyoming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—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6055" algn="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0.9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2.1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6985" marB="0">
                    <a:lnL w="9525">
                      <a:solidFill>
                        <a:srgbClr val="005E6D"/>
                      </a:solidFill>
                      <a:prstDash val="solid"/>
                    </a:lnL>
                    <a:lnB w="19050">
                      <a:solidFill>
                        <a:srgbClr val="005E6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2"/>
                  </a:ext>
                </a:extLst>
              </a:tr>
              <a:tr h="213293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Total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1,390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0.4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2,007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0.6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3,366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12,474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84150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3.8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18,846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5.7</a:t>
                      </a:r>
                      <a:endParaRPr sz="800" dirty="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8260" marB="0">
                    <a:lnL w="9525">
                      <a:solidFill>
                        <a:srgbClr val="005E6D"/>
                      </a:solidFill>
                      <a:prstDash val="solid"/>
                    </a:lnL>
                    <a:lnT w="19050">
                      <a:solidFill>
                        <a:srgbClr val="005E6D"/>
                      </a:solidFill>
                      <a:prstDash val="solid"/>
                    </a:lnT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44500" y="9358096"/>
            <a:ext cx="899794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100"/>
              </a:spcBef>
            </a:pP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Source: </a:t>
            </a:r>
            <a:r>
              <a:rPr sz="700" spc="-55" dirty="0">
                <a:solidFill>
                  <a:srgbClr val="231F20"/>
                </a:solidFill>
                <a:latin typeface="Lucida Sans"/>
                <a:cs typeface="Lucida Sans"/>
              </a:rPr>
              <a:t>CDC,</a:t>
            </a:r>
            <a:r>
              <a:rPr sz="700" spc="-1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National  Notifiable Diseases 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Surveillance</a:t>
            </a:r>
            <a:r>
              <a:rPr sz="700" spc="-7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System.</a:t>
            </a:r>
            <a:endParaRPr sz="70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39481" y="9358096"/>
            <a:ext cx="482600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604">
              <a:lnSpc>
                <a:spcPct val="107200"/>
              </a:lnSpc>
              <a:spcBef>
                <a:spcPts val="100"/>
              </a:spcBef>
            </a:pPr>
            <a:r>
              <a:rPr sz="700" spc="-75" dirty="0">
                <a:solidFill>
                  <a:srgbClr val="231F20"/>
                </a:solidFill>
                <a:latin typeface="Lucida Sans"/>
                <a:cs typeface="Lucida Sans"/>
              </a:rPr>
              <a:t>* </a:t>
            </a:r>
            <a:r>
              <a:rPr sz="700" spc="-5" dirty="0">
                <a:solidFill>
                  <a:srgbClr val="231F20"/>
                </a:solidFill>
                <a:latin typeface="Lucida Sans"/>
                <a:cs typeface="Lucida Sans"/>
              </a:rPr>
              <a:t>Rates</a:t>
            </a:r>
            <a:r>
              <a:rPr sz="700" spc="-12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Lucida Sans"/>
                <a:cs typeface="Lucida Sans"/>
              </a:rPr>
              <a:t>per  </a:t>
            </a:r>
            <a:r>
              <a:rPr sz="700" spc="-35" dirty="0">
                <a:solidFill>
                  <a:srgbClr val="231F20"/>
                </a:solidFill>
                <a:latin typeface="Lucida Sans"/>
                <a:cs typeface="Lucida Sans"/>
              </a:rPr>
              <a:t>100,000</a:t>
            </a:r>
            <a:endParaRPr sz="70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population.</a:t>
            </a:r>
            <a:endParaRPr sz="70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27567" y="9358096"/>
            <a:ext cx="2226945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>
              <a:lnSpc>
                <a:spcPct val="107200"/>
              </a:lnSpc>
              <a:spcBef>
                <a:spcPts val="100"/>
              </a:spcBef>
            </a:pPr>
            <a:r>
              <a:rPr sz="700" spc="-165" dirty="0">
                <a:solidFill>
                  <a:srgbClr val="231F20"/>
                </a:solidFill>
                <a:latin typeface="Lucida Sans"/>
                <a:cs typeface="Lucida Sans"/>
              </a:rPr>
              <a:t>†</a:t>
            </a:r>
            <a:r>
              <a:rPr sz="700" spc="-1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Lucida Sans"/>
                <a:cs typeface="Lucida Sans"/>
              </a:rPr>
              <a:t>Reported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cases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Lucida Sans"/>
                <a:cs typeface="Lucida Sans"/>
              </a:rPr>
              <a:t>that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Lucida Sans"/>
                <a:cs typeface="Lucida Sans"/>
              </a:rPr>
              <a:t>met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classification</a:t>
            </a:r>
            <a:r>
              <a:rPr sz="70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criteria</a:t>
            </a:r>
            <a:r>
              <a:rPr sz="70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for 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a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confirmed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case. </a:t>
            </a:r>
            <a:r>
              <a:rPr sz="700" spc="-5" dirty="0">
                <a:solidFill>
                  <a:srgbClr val="231F20"/>
                </a:solidFill>
                <a:latin typeface="Lucida Sans"/>
                <a:cs typeface="Lucida Sans"/>
              </a:rPr>
              <a:t>For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case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definition,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see </a:t>
            </a:r>
            <a:r>
              <a:rPr sz="700" u="sng" spc="-4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Lucida Sans"/>
                <a:cs typeface="Lucida Sans"/>
                <a:hlinkClick r:id="rId3"/>
              </a:rPr>
              <a:t>https:// </a:t>
            </a:r>
            <a:r>
              <a:rPr sz="700" spc="-45" dirty="0">
                <a:solidFill>
                  <a:srgbClr val="205E9E"/>
                </a:solidFill>
                <a:latin typeface="Lucida Sans"/>
                <a:cs typeface="Lucida Sans"/>
              </a:rPr>
              <a:t> </a:t>
            </a:r>
            <a:r>
              <a:rPr sz="700" u="sng" spc="-2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Lucida Sans"/>
                <a:cs typeface="Lucida Sans"/>
                <a:hlinkClick r:id="rId3"/>
              </a:rPr>
              <a:t>ndc.services.cdc.gov/conditions/hepatitis-a-acute/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700">
              <a:latin typeface="Lucida Sans"/>
              <a:cs typeface="Lucida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73574" y="9358185"/>
            <a:ext cx="1185545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100"/>
              </a:spcBef>
            </a:pPr>
            <a:r>
              <a:rPr sz="700" spc="-65" dirty="0">
                <a:solidFill>
                  <a:srgbClr val="231F20"/>
                </a:solidFill>
                <a:latin typeface="Lucida Sans"/>
                <a:cs typeface="Lucida Sans"/>
              </a:rPr>
              <a:t>—: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No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reported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cases.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The 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reporting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jurisdiction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did</a:t>
            </a:r>
            <a:r>
              <a:rPr sz="700" spc="-1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not 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submit </a:t>
            </a:r>
            <a:r>
              <a:rPr sz="700" spc="-20" dirty="0">
                <a:solidFill>
                  <a:srgbClr val="231F20"/>
                </a:solidFill>
                <a:latin typeface="Lucida Sans"/>
                <a:cs typeface="Lucida Sans"/>
              </a:rPr>
              <a:t>any cases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700" spc="-16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55" dirty="0">
                <a:solidFill>
                  <a:srgbClr val="231F20"/>
                </a:solidFill>
                <a:latin typeface="Lucida Sans"/>
                <a:cs typeface="Lucida Sans"/>
              </a:rPr>
              <a:t>CDC.</a:t>
            </a:r>
            <a:endParaRPr sz="700">
              <a:latin typeface="Lucida Sans"/>
              <a:cs typeface="Lucida San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102286" y="9358274"/>
            <a:ext cx="615315" cy="368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7200"/>
              </a:lnSpc>
              <a:spcBef>
                <a:spcPts val="100"/>
              </a:spcBef>
            </a:pP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U:</a:t>
            </a:r>
            <a:r>
              <a:rPr sz="700" spc="-1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700" spc="-25" dirty="0">
                <a:solidFill>
                  <a:srgbClr val="231F20"/>
                </a:solidFill>
                <a:latin typeface="Lucida Sans"/>
                <a:cs typeface="Lucida Sans"/>
              </a:rPr>
              <a:t>Unavailable. 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700" spc="-15" dirty="0">
                <a:solidFill>
                  <a:srgbClr val="231F20"/>
                </a:solidFill>
                <a:latin typeface="Lucida Sans"/>
                <a:cs typeface="Lucida Sans"/>
              </a:rPr>
              <a:t>data were  </a:t>
            </a:r>
            <a:r>
              <a:rPr sz="700" spc="-30" dirty="0">
                <a:solidFill>
                  <a:srgbClr val="231F20"/>
                </a:solidFill>
                <a:latin typeface="Lucida Sans"/>
                <a:cs typeface="Lucida Sans"/>
              </a:rPr>
              <a:t>unavailable.</a:t>
            </a:r>
            <a:endParaRPr sz="700">
              <a:latin typeface="Lucida Sans"/>
              <a:cs typeface="Lucida San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44500" y="272592"/>
            <a:ext cx="6849109" cy="9880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40" dirty="0">
                <a:solidFill>
                  <a:srgbClr val="005E6D"/>
                </a:solidFill>
                <a:latin typeface="Bw Glenn Sans Medium"/>
                <a:cs typeface="Bw Glenn Sans Medium"/>
              </a:rPr>
              <a:t>2019 </a:t>
            </a:r>
            <a:r>
              <a:rPr sz="1050" b="1" spc="55" dirty="0">
                <a:solidFill>
                  <a:srgbClr val="8C2689"/>
                </a:solidFill>
                <a:latin typeface="Bw Glenn Sans Bold"/>
                <a:cs typeface="Bw Glenn Sans Bold"/>
              </a:rPr>
              <a:t>VIRAL</a:t>
            </a:r>
            <a:r>
              <a:rPr sz="1050" b="1" spc="125" dirty="0">
                <a:solidFill>
                  <a:srgbClr val="8C2689"/>
                </a:solidFill>
                <a:latin typeface="Bw Glenn Sans Bold"/>
                <a:cs typeface="Bw Glenn Sans Bold"/>
              </a:rPr>
              <a:t> </a:t>
            </a:r>
            <a:r>
              <a:rPr sz="1050" b="1" spc="50" dirty="0">
                <a:solidFill>
                  <a:srgbClr val="8C2689"/>
                </a:solidFill>
                <a:latin typeface="Bw Glenn Sans Bold"/>
                <a:cs typeface="Bw Glenn Sans Bold"/>
              </a:rPr>
              <a:t>HEPATITIS</a:t>
            </a:r>
            <a:endParaRPr sz="1050">
              <a:latin typeface="Bw Glenn Sans Bold"/>
              <a:cs typeface="Bw Glenn Sans Bold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5080">
              <a:lnSpc>
                <a:spcPct val="107200"/>
              </a:lnSpc>
            </a:pPr>
            <a:r>
              <a:rPr sz="1400" b="1" spc="-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Table </a:t>
            </a:r>
            <a:r>
              <a:rPr sz="1400" b="1" spc="1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1.1.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Number and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rates*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reported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cases†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hepatitis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A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virus infection, 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by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state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or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jurisdiction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—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United States,</a:t>
            </a:r>
            <a:r>
              <a:rPr sz="1400" b="1" spc="254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2015–2019</a:t>
            </a:r>
            <a:endParaRPr sz="1400">
              <a:latin typeface="Bw Glenn Sans ExtraBold"/>
              <a:cs typeface="Bw Glenn Sans Extra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773</Words>
  <Application>Microsoft Office PowerPoint</Application>
  <PresentationFormat>Custom</PresentationFormat>
  <Paragraphs>600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Bw Glenn Sans Bold</vt:lpstr>
      <vt:lpstr>Bw Glenn Sans ExtraBold</vt:lpstr>
      <vt:lpstr>Bw Glenn Sans Medium</vt:lpstr>
      <vt:lpstr>Calibri</vt:lpstr>
      <vt:lpstr>Century Gothic</vt:lpstr>
      <vt:lpstr>Lucida Sans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1.1. Number and rates of reported cases of hepatitis A virus infection, by state or jurisdiction — United States, 2015–2019</dc:title>
  <dc:subject>Table 1.1. Number and rates of reported cases of hepatitis A virus infection, by state or jurisdiction — United States, 2015–2019</dc:subject>
  <dc:creator>HHS / CDC / DDID / NCHHSTP / DVH</dc:creator>
  <cp:lastModifiedBy>Peterson, Paul (CDC/DDID/NCHHSTP/DVH) (CTR)</cp:lastModifiedBy>
  <cp:revision>2</cp:revision>
  <dcterms:created xsi:type="dcterms:W3CDTF">2021-05-18T22:30:40Z</dcterms:created>
  <dcterms:modified xsi:type="dcterms:W3CDTF">2021-05-19T13:43:25Z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8af03ff0-41c5-4c41-b55e-fabb8fae94be_Enabled">
    <vt:lpwstr>true</vt:lpwstr>
  </property>
  <property fmtid="{D5CDD505-2E9C-101B-9397-08002B2CF9AE}" pid="6" name="MSIP_Label_8af03ff0-41c5-4c41-b55e-fabb8fae94be_SetDate">
    <vt:lpwstr>2021-05-19T13:31:34Z</vt:lpwstr>
  </property>
  <property fmtid="{D5CDD505-2E9C-101B-9397-08002B2CF9AE}" pid="7" name="MSIP_Label_8af03ff0-41c5-4c41-b55e-fabb8fae94be_Method">
    <vt:lpwstr>Privileged</vt:lpwstr>
  </property>
  <property fmtid="{D5CDD505-2E9C-101B-9397-08002B2CF9AE}" pid="8" name="MSIP_Label_8af03ff0-41c5-4c41-b55e-fabb8fae94be_Name">
    <vt:lpwstr>8af03ff0-41c5-4c41-b55e-fabb8fae94be</vt:lpwstr>
  </property>
  <property fmtid="{D5CDD505-2E9C-101B-9397-08002B2CF9AE}" pid="9" name="MSIP_Label_8af03ff0-41c5-4c41-b55e-fabb8fae94be_SiteId">
    <vt:lpwstr>9ce70869-60db-44fd-abe8-d2767077fc8f</vt:lpwstr>
  </property>
  <property fmtid="{D5CDD505-2E9C-101B-9397-08002B2CF9AE}" pid="10" name="MSIP_Label_8af03ff0-41c5-4c41-b55e-fabb8fae94be_ActionId">
    <vt:lpwstr>34576593-08bd-4083-a3d1-88309bfcf3d0</vt:lpwstr>
  </property>
  <property fmtid="{D5CDD505-2E9C-101B-9397-08002B2CF9AE}" pid="11" name="MSIP_Label_8af03ff0-41c5-4c41-b55e-fabb8fae94be_ContentBits">
    <vt:lpwstr>0</vt:lpwstr>
  </property>
</Properties>
</file>