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8274050"/>
  <p:notesSz cx="7772400" cy="8274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46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2564955"/>
            <a:ext cx="6606540" cy="1737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4633468"/>
            <a:ext cx="5440680" cy="20685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1903031"/>
            <a:ext cx="3380994" cy="546087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1903031"/>
            <a:ext cx="3380994" cy="546087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243439" y="5050616"/>
            <a:ext cx="5951220" cy="50165"/>
          </a:xfrm>
          <a:custGeom>
            <a:avLst/>
            <a:gdLst/>
            <a:ahLst/>
            <a:cxnLst/>
            <a:rect l="l" t="t" r="r" b="b"/>
            <a:pathLst>
              <a:path w="5951220" h="50164">
                <a:moveTo>
                  <a:pt x="0" y="0"/>
                </a:moveTo>
                <a:lnTo>
                  <a:pt x="5951131" y="0"/>
                </a:lnTo>
                <a:lnTo>
                  <a:pt x="5951131" y="49999"/>
                </a:lnTo>
              </a:path>
            </a:pathLst>
          </a:custGeom>
          <a:ln w="103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243439" y="4974196"/>
            <a:ext cx="0" cy="127000"/>
          </a:xfrm>
          <a:custGeom>
            <a:avLst/>
            <a:gdLst/>
            <a:ahLst/>
            <a:cxnLst/>
            <a:rect l="l" t="t" r="r" b="b"/>
            <a:pathLst>
              <a:path h="127000">
                <a:moveTo>
                  <a:pt x="0" y="126428"/>
                </a:moveTo>
                <a:lnTo>
                  <a:pt x="0" y="0"/>
                </a:lnTo>
              </a:path>
            </a:pathLst>
          </a:custGeom>
          <a:ln w="103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640178" y="5050625"/>
            <a:ext cx="0" cy="50165"/>
          </a:xfrm>
          <a:custGeom>
            <a:avLst/>
            <a:gdLst/>
            <a:ahLst/>
            <a:cxnLst/>
            <a:rect l="l" t="t" r="r" b="b"/>
            <a:pathLst>
              <a:path h="50164">
                <a:moveTo>
                  <a:pt x="0" y="49999"/>
                </a:moveTo>
                <a:lnTo>
                  <a:pt x="0" y="0"/>
                </a:lnTo>
              </a:path>
            </a:pathLst>
          </a:custGeom>
          <a:ln w="103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036922" y="5050625"/>
            <a:ext cx="0" cy="50165"/>
          </a:xfrm>
          <a:custGeom>
            <a:avLst/>
            <a:gdLst/>
            <a:ahLst/>
            <a:cxnLst/>
            <a:rect l="l" t="t" r="r" b="b"/>
            <a:pathLst>
              <a:path h="50164">
                <a:moveTo>
                  <a:pt x="0" y="49999"/>
                </a:moveTo>
                <a:lnTo>
                  <a:pt x="0" y="0"/>
                </a:lnTo>
              </a:path>
            </a:pathLst>
          </a:custGeom>
          <a:ln w="103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2433661" y="5050625"/>
            <a:ext cx="0" cy="50165"/>
          </a:xfrm>
          <a:custGeom>
            <a:avLst/>
            <a:gdLst/>
            <a:ahLst/>
            <a:cxnLst/>
            <a:rect l="l" t="t" r="r" b="b"/>
            <a:pathLst>
              <a:path h="50164">
                <a:moveTo>
                  <a:pt x="0" y="49999"/>
                </a:moveTo>
                <a:lnTo>
                  <a:pt x="0" y="0"/>
                </a:lnTo>
              </a:path>
            </a:pathLst>
          </a:custGeom>
          <a:ln w="103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2830405" y="5050625"/>
            <a:ext cx="0" cy="50165"/>
          </a:xfrm>
          <a:custGeom>
            <a:avLst/>
            <a:gdLst/>
            <a:ahLst/>
            <a:cxnLst/>
            <a:rect l="l" t="t" r="r" b="b"/>
            <a:pathLst>
              <a:path h="50164">
                <a:moveTo>
                  <a:pt x="0" y="49999"/>
                </a:moveTo>
                <a:lnTo>
                  <a:pt x="0" y="0"/>
                </a:lnTo>
              </a:path>
            </a:pathLst>
          </a:custGeom>
          <a:ln w="103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3227144" y="5050625"/>
            <a:ext cx="0" cy="50165"/>
          </a:xfrm>
          <a:custGeom>
            <a:avLst/>
            <a:gdLst/>
            <a:ahLst/>
            <a:cxnLst/>
            <a:rect l="l" t="t" r="r" b="b"/>
            <a:pathLst>
              <a:path h="50164">
                <a:moveTo>
                  <a:pt x="0" y="49999"/>
                </a:moveTo>
                <a:lnTo>
                  <a:pt x="0" y="0"/>
                </a:lnTo>
              </a:path>
            </a:pathLst>
          </a:custGeom>
          <a:ln w="103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3623889" y="5050625"/>
            <a:ext cx="0" cy="50165"/>
          </a:xfrm>
          <a:custGeom>
            <a:avLst/>
            <a:gdLst/>
            <a:ahLst/>
            <a:cxnLst/>
            <a:rect l="l" t="t" r="r" b="b"/>
            <a:pathLst>
              <a:path h="50164">
                <a:moveTo>
                  <a:pt x="0" y="49999"/>
                </a:moveTo>
                <a:lnTo>
                  <a:pt x="0" y="0"/>
                </a:lnTo>
              </a:path>
            </a:pathLst>
          </a:custGeom>
          <a:ln w="103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4020627" y="5050625"/>
            <a:ext cx="0" cy="50165"/>
          </a:xfrm>
          <a:custGeom>
            <a:avLst/>
            <a:gdLst/>
            <a:ahLst/>
            <a:cxnLst/>
            <a:rect l="l" t="t" r="r" b="b"/>
            <a:pathLst>
              <a:path h="50164">
                <a:moveTo>
                  <a:pt x="0" y="49999"/>
                </a:moveTo>
                <a:lnTo>
                  <a:pt x="0" y="0"/>
                </a:lnTo>
              </a:path>
            </a:pathLst>
          </a:custGeom>
          <a:ln w="103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4417372" y="5050625"/>
            <a:ext cx="0" cy="50165"/>
          </a:xfrm>
          <a:custGeom>
            <a:avLst/>
            <a:gdLst/>
            <a:ahLst/>
            <a:cxnLst/>
            <a:rect l="l" t="t" r="r" b="b"/>
            <a:pathLst>
              <a:path h="50164">
                <a:moveTo>
                  <a:pt x="0" y="49999"/>
                </a:moveTo>
                <a:lnTo>
                  <a:pt x="0" y="0"/>
                </a:lnTo>
              </a:path>
            </a:pathLst>
          </a:custGeom>
          <a:ln w="103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4814110" y="5050625"/>
            <a:ext cx="0" cy="50165"/>
          </a:xfrm>
          <a:custGeom>
            <a:avLst/>
            <a:gdLst/>
            <a:ahLst/>
            <a:cxnLst/>
            <a:rect l="l" t="t" r="r" b="b"/>
            <a:pathLst>
              <a:path h="50164">
                <a:moveTo>
                  <a:pt x="0" y="49999"/>
                </a:moveTo>
                <a:lnTo>
                  <a:pt x="0" y="0"/>
                </a:lnTo>
              </a:path>
            </a:pathLst>
          </a:custGeom>
          <a:ln w="103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5210855" y="5050625"/>
            <a:ext cx="0" cy="50165"/>
          </a:xfrm>
          <a:custGeom>
            <a:avLst/>
            <a:gdLst/>
            <a:ahLst/>
            <a:cxnLst/>
            <a:rect l="l" t="t" r="r" b="b"/>
            <a:pathLst>
              <a:path h="50164">
                <a:moveTo>
                  <a:pt x="0" y="49999"/>
                </a:moveTo>
                <a:lnTo>
                  <a:pt x="0" y="0"/>
                </a:lnTo>
              </a:path>
            </a:pathLst>
          </a:custGeom>
          <a:ln w="103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5607593" y="5050625"/>
            <a:ext cx="0" cy="50165"/>
          </a:xfrm>
          <a:custGeom>
            <a:avLst/>
            <a:gdLst/>
            <a:ahLst/>
            <a:cxnLst/>
            <a:rect l="l" t="t" r="r" b="b"/>
            <a:pathLst>
              <a:path h="50164">
                <a:moveTo>
                  <a:pt x="0" y="49999"/>
                </a:moveTo>
                <a:lnTo>
                  <a:pt x="0" y="0"/>
                </a:lnTo>
              </a:path>
            </a:pathLst>
          </a:custGeom>
          <a:ln w="103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6004337" y="5050625"/>
            <a:ext cx="0" cy="50165"/>
          </a:xfrm>
          <a:custGeom>
            <a:avLst/>
            <a:gdLst/>
            <a:ahLst/>
            <a:cxnLst/>
            <a:rect l="l" t="t" r="r" b="b"/>
            <a:pathLst>
              <a:path h="50164">
                <a:moveTo>
                  <a:pt x="0" y="49999"/>
                </a:moveTo>
                <a:lnTo>
                  <a:pt x="0" y="0"/>
                </a:lnTo>
              </a:path>
            </a:pathLst>
          </a:custGeom>
          <a:ln w="103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6401076" y="5050625"/>
            <a:ext cx="0" cy="50165"/>
          </a:xfrm>
          <a:custGeom>
            <a:avLst/>
            <a:gdLst/>
            <a:ahLst/>
            <a:cxnLst/>
            <a:rect l="l" t="t" r="r" b="b"/>
            <a:pathLst>
              <a:path h="50164">
                <a:moveTo>
                  <a:pt x="0" y="49999"/>
                </a:moveTo>
                <a:lnTo>
                  <a:pt x="0" y="0"/>
                </a:lnTo>
              </a:path>
            </a:pathLst>
          </a:custGeom>
          <a:ln w="103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6797820" y="5050625"/>
            <a:ext cx="0" cy="50165"/>
          </a:xfrm>
          <a:custGeom>
            <a:avLst/>
            <a:gdLst/>
            <a:ahLst/>
            <a:cxnLst/>
            <a:rect l="l" t="t" r="r" b="b"/>
            <a:pathLst>
              <a:path h="50164">
                <a:moveTo>
                  <a:pt x="0" y="49999"/>
                </a:moveTo>
                <a:lnTo>
                  <a:pt x="0" y="0"/>
                </a:lnTo>
              </a:path>
            </a:pathLst>
          </a:custGeom>
          <a:ln w="103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1192778" y="1790119"/>
            <a:ext cx="50800" cy="3260725"/>
          </a:xfrm>
          <a:custGeom>
            <a:avLst/>
            <a:gdLst/>
            <a:ahLst/>
            <a:cxnLst/>
            <a:rect l="l" t="t" r="r" b="b"/>
            <a:pathLst>
              <a:path w="50800" h="3260725">
                <a:moveTo>
                  <a:pt x="50660" y="3260496"/>
                </a:moveTo>
                <a:lnTo>
                  <a:pt x="50660" y="0"/>
                </a:lnTo>
                <a:lnTo>
                  <a:pt x="0" y="0"/>
                </a:lnTo>
              </a:path>
            </a:pathLst>
          </a:custGeom>
          <a:ln w="103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1192776" y="5050616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359" y="0"/>
                </a:lnTo>
              </a:path>
            </a:pathLst>
          </a:custGeom>
          <a:ln w="103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1192776" y="2065748"/>
            <a:ext cx="6039592" cy="299582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1192776" y="443927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60" y="0"/>
                </a:lnTo>
              </a:path>
            </a:pathLst>
          </a:custGeom>
          <a:ln w="103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1192776" y="4031707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60" y="0"/>
                </a:lnTo>
              </a:path>
            </a:pathLst>
          </a:custGeom>
          <a:ln w="103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1192776" y="362414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60" y="0"/>
                </a:lnTo>
              </a:path>
            </a:pathLst>
          </a:custGeom>
          <a:ln w="103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1192776" y="321658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60" y="0"/>
                </a:lnTo>
              </a:path>
            </a:pathLst>
          </a:custGeom>
          <a:ln w="103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1192776" y="281129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60" y="0"/>
                </a:lnTo>
              </a:path>
            </a:pathLst>
          </a:custGeom>
          <a:ln w="103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1192776" y="2406004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60" y="0"/>
                </a:lnTo>
              </a:path>
            </a:pathLst>
          </a:custGeom>
          <a:ln w="103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1192776" y="4235493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60" y="0"/>
                </a:lnTo>
              </a:path>
            </a:pathLst>
          </a:custGeom>
          <a:ln w="103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1192776" y="3827920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60" y="0"/>
                </a:lnTo>
              </a:path>
            </a:pathLst>
          </a:custGeom>
          <a:ln w="103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1192776" y="3420359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60" y="0"/>
                </a:lnTo>
              </a:path>
            </a:pathLst>
          </a:custGeom>
          <a:ln w="103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1192776" y="3012817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660" y="0"/>
                </a:lnTo>
              </a:path>
            </a:pathLst>
          </a:custGeom>
          <a:ln w="103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330962"/>
            <a:ext cx="6995160" cy="13238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1903031"/>
            <a:ext cx="6995160" cy="546087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7694866"/>
            <a:ext cx="2487168" cy="4137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7694866"/>
            <a:ext cx="1787652" cy="4137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7694866"/>
            <a:ext cx="1787652" cy="4137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object 53"/>
          <p:cNvSpPr/>
          <p:nvPr/>
        </p:nvSpPr>
        <p:spPr>
          <a:xfrm>
            <a:off x="559977" y="5792645"/>
            <a:ext cx="6699884" cy="0"/>
          </a:xfrm>
          <a:custGeom>
            <a:avLst/>
            <a:gdLst/>
            <a:ahLst/>
            <a:cxnLst/>
            <a:rect l="l" t="t" r="r" b="b"/>
            <a:pathLst>
              <a:path w="6699884">
                <a:moveTo>
                  <a:pt x="0" y="0"/>
                </a:moveTo>
                <a:lnTo>
                  <a:pt x="6699808" y="0"/>
                </a:lnTo>
              </a:path>
            </a:pathLst>
          </a:custGeom>
          <a:ln w="34391">
            <a:solidFill>
              <a:srgbClr val="A7A7A7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56105" y="57926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391">
            <a:solidFill>
              <a:srgbClr val="A7A7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7311718" y="57926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391">
            <a:solidFill>
              <a:srgbClr val="A7A7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7" name="object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337243"/>
              </p:ext>
            </p:extLst>
          </p:nvPr>
        </p:nvGraphicFramePr>
        <p:xfrm>
          <a:off x="457200" y="5943600"/>
          <a:ext cx="6854825" cy="18796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{2D5ABB26-0587-4C30-8999-92F81FD0307C}</a:tableStyleId>
              </a:tblPr>
              <a:tblGrid>
                <a:gridCol w="758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Age</a:t>
                      </a:r>
                      <a:r>
                        <a:rPr sz="800" b="1" spc="-4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(years)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2004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2005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2006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2007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2008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2009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2010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2012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2013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2014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2015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2016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2017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2018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2019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b="1" spc="4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0-9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1.4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1.1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0.7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0.3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0.3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0.2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0.2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0.1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0.1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0.1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0.1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0.1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0.1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0.3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488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4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10-19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2.0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1.3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0.8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0.4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0.4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0.3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0.3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0.2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0.3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0.2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4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20-29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2.3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1.4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1.0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1.0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0.8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0.7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0.7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1.4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6.1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7.9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4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30-39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1.8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1.2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1.2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0.8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0.7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2.1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9.8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14.5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4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40-49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1.3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1.2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0.4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0.3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0.4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0.8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6.6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10.4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4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50-59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1.7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1.4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1.1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0.4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0.4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0.7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1.3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3.5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6.2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≥60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2.1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1.4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0.7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0.7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0.7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1.4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2.3</a:t>
                      </a:r>
                      <a:endParaRPr sz="800" dirty="0">
                        <a:latin typeface="Century Gothic"/>
                        <a:cs typeface="Century Gothic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8" name="object 58"/>
          <p:cNvSpPr txBox="1"/>
          <p:nvPr/>
        </p:nvSpPr>
        <p:spPr>
          <a:xfrm>
            <a:off x="444500" y="7905242"/>
            <a:ext cx="253619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Source: </a:t>
            </a:r>
            <a:r>
              <a:rPr sz="700" spc="-90" dirty="0">
                <a:solidFill>
                  <a:srgbClr val="231F20"/>
                </a:solidFill>
                <a:latin typeface="Century Gothic"/>
                <a:cs typeface="Century Gothic"/>
              </a:rPr>
              <a:t>CDC,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National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Notifiable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Diseases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Surveillance</a:t>
            </a:r>
            <a:r>
              <a:rPr sz="700" spc="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System.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5527701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503455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551947" y="507359"/>
            <a:ext cx="0" cy="40640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576191" y="475048"/>
            <a:ext cx="0" cy="73025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402159" y="325601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5418396" y="345154"/>
            <a:ext cx="168107" cy="2028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5402163" y="325607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444500" y="272592"/>
            <a:ext cx="6828790" cy="1093056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5232400">
              <a:lnSpc>
                <a:spcPts val="1230"/>
              </a:lnSpc>
              <a:spcBef>
                <a:spcPts val="130"/>
              </a:spcBef>
            </a:pPr>
            <a:r>
              <a:rPr sz="1000" b="1" spc="75" dirty="0">
                <a:solidFill>
                  <a:srgbClr val="005E6D"/>
                </a:solidFill>
                <a:latin typeface="Century Gothic"/>
                <a:cs typeface="Century Gothic"/>
              </a:rPr>
              <a:t>2019 </a:t>
            </a:r>
            <a:r>
              <a:rPr sz="1050" b="1" spc="90" dirty="0">
                <a:solidFill>
                  <a:srgbClr val="8C2689"/>
                </a:solidFill>
                <a:latin typeface="Century Gothic"/>
                <a:cs typeface="Century Gothic"/>
              </a:rPr>
              <a:t>VIRAL</a:t>
            </a:r>
            <a:r>
              <a:rPr sz="1050" b="1" spc="-25" dirty="0">
                <a:solidFill>
                  <a:srgbClr val="8C2689"/>
                </a:solidFill>
                <a:latin typeface="Century Gothic"/>
                <a:cs typeface="Century Gothic"/>
              </a:rPr>
              <a:t> </a:t>
            </a:r>
            <a:r>
              <a:rPr sz="1050" b="1" spc="130" dirty="0">
                <a:solidFill>
                  <a:srgbClr val="8C2689"/>
                </a:solidFill>
                <a:latin typeface="Century Gothic"/>
                <a:cs typeface="Century Gothic"/>
              </a:rPr>
              <a:t>HEPATITIS</a:t>
            </a:r>
            <a:endParaRPr sz="1050" dirty="0">
              <a:latin typeface="Century Gothic"/>
              <a:cs typeface="Century Gothic"/>
            </a:endParaRPr>
          </a:p>
          <a:p>
            <a:pPr marL="5232400">
              <a:lnSpc>
                <a:spcPts val="1230"/>
              </a:lnSpc>
            </a:pPr>
            <a:r>
              <a:rPr sz="1050" spc="30" dirty="0">
                <a:solidFill>
                  <a:srgbClr val="005E6D"/>
                </a:solidFill>
                <a:latin typeface="Century Gothic"/>
                <a:cs typeface="Century Gothic"/>
              </a:rPr>
              <a:t>SURVEILLANCE</a:t>
            </a:r>
            <a:r>
              <a:rPr sz="1050" spc="70" dirty="0">
                <a:solidFill>
                  <a:srgbClr val="005E6D"/>
                </a:solidFill>
                <a:latin typeface="Century Gothic"/>
                <a:cs typeface="Century Gothic"/>
              </a:rPr>
              <a:t> REPORT</a:t>
            </a:r>
            <a:endParaRPr sz="105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</a:pPr>
            <a:endParaRPr sz="1300" dirty="0">
              <a:latin typeface="Times New Roman"/>
              <a:cs typeface="Times New Roman"/>
            </a:endParaRPr>
          </a:p>
          <a:p>
            <a:pPr marL="12700" marR="462280">
              <a:lnSpc>
                <a:spcPct val="107200"/>
              </a:lnSpc>
              <a:spcBef>
                <a:spcPts val="990"/>
              </a:spcBef>
            </a:pPr>
            <a:r>
              <a:rPr sz="1400" b="1" spc="-5" dirty="0">
                <a:solidFill>
                  <a:srgbClr val="005E6D"/>
                </a:solidFill>
                <a:latin typeface="Tahoma"/>
                <a:cs typeface="Tahoma"/>
              </a:rPr>
              <a:t>Figure</a:t>
            </a:r>
            <a:r>
              <a:rPr sz="1400" b="1" spc="-50" dirty="0">
                <a:solidFill>
                  <a:srgbClr val="005E6D"/>
                </a:solidFill>
                <a:latin typeface="Tahoma"/>
                <a:cs typeface="Tahoma"/>
              </a:rPr>
              <a:t> </a:t>
            </a:r>
            <a:r>
              <a:rPr sz="1400" b="1" spc="-30" dirty="0">
                <a:solidFill>
                  <a:srgbClr val="005E6D"/>
                </a:solidFill>
                <a:latin typeface="Tahoma"/>
                <a:cs typeface="Tahoma"/>
              </a:rPr>
              <a:t>1.4.</a:t>
            </a:r>
            <a:r>
              <a:rPr sz="1400" b="1" spc="-50" dirty="0">
                <a:solidFill>
                  <a:srgbClr val="005E6D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8C2689"/>
                </a:solidFill>
                <a:latin typeface="Tahoma"/>
                <a:cs typeface="Tahoma"/>
              </a:rPr>
              <a:t>Rates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20" dirty="0">
                <a:solidFill>
                  <a:srgbClr val="8C2689"/>
                </a:solidFill>
                <a:latin typeface="Tahoma"/>
                <a:cs typeface="Tahoma"/>
              </a:rPr>
              <a:t>of</a:t>
            </a:r>
            <a:r>
              <a:rPr sz="1400" b="1" spc="-75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10" dirty="0">
                <a:solidFill>
                  <a:srgbClr val="8C2689"/>
                </a:solidFill>
                <a:latin typeface="Tahoma"/>
                <a:cs typeface="Tahoma"/>
              </a:rPr>
              <a:t>reported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10" dirty="0">
                <a:solidFill>
                  <a:srgbClr val="8C2689"/>
                </a:solidFill>
                <a:latin typeface="Tahoma"/>
                <a:cs typeface="Tahoma"/>
              </a:rPr>
              <a:t>hepatitis</a:t>
            </a:r>
            <a:r>
              <a:rPr sz="1400" b="1" spc="-8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20" dirty="0">
                <a:solidFill>
                  <a:srgbClr val="8C2689"/>
                </a:solidFill>
                <a:latin typeface="Tahoma"/>
                <a:cs typeface="Tahoma"/>
              </a:rPr>
              <a:t>A</a:t>
            </a:r>
            <a:r>
              <a:rPr sz="1400" b="1" spc="-105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8C2689"/>
                </a:solidFill>
                <a:latin typeface="Tahoma"/>
                <a:cs typeface="Tahoma"/>
              </a:rPr>
              <a:t>virus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5" dirty="0">
                <a:solidFill>
                  <a:srgbClr val="8C2689"/>
                </a:solidFill>
                <a:latin typeface="Tahoma"/>
                <a:cs typeface="Tahoma"/>
              </a:rPr>
              <a:t>infection,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rgbClr val="8C2689"/>
                </a:solidFill>
                <a:latin typeface="Tahoma"/>
                <a:cs typeface="Tahoma"/>
              </a:rPr>
              <a:t>by</a:t>
            </a:r>
            <a:r>
              <a:rPr sz="1400" b="1" spc="-8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25" dirty="0">
                <a:solidFill>
                  <a:srgbClr val="8C2689"/>
                </a:solidFill>
                <a:latin typeface="Tahoma"/>
                <a:cs typeface="Tahoma"/>
              </a:rPr>
              <a:t>age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5" dirty="0">
                <a:solidFill>
                  <a:srgbClr val="8C2689"/>
                </a:solidFill>
                <a:latin typeface="Tahoma"/>
                <a:cs typeface="Tahoma"/>
              </a:rPr>
              <a:t>group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65" dirty="0">
                <a:solidFill>
                  <a:srgbClr val="8C2689"/>
                </a:solidFill>
                <a:latin typeface="Tahoma"/>
                <a:cs typeface="Tahoma"/>
              </a:rPr>
              <a:t>—  </a:t>
            </a:r>
            <a:r>
              <a:rPr sz="1400" b="1" dirty="0">
                <a:solidFill>
                  <a:srgbClr val="8C2689"/>
                </a:solidFill>
                <a:latin typeface="Tahoma"/>
                <a:cs typeface="Tahoma"/>
              </a:rPr>
              <a:t>United </a:t>
            </a:r>
            <a:r>
              <a:rPr sz="1400" b="1" spc="5" dirty="0">
                <a:solidFill>
                  <a:srgbClr val="8C2689"/>
                </a:solidFill>
                <a:latin typeface="Tahoma"/>
                <a:cs typeface="Tahoma"/>
              </a:rPr>
              <a:t>States,</a:t>
            </a:r>
            <a:r>
              <a:rPr sz="1400" b="1" spc="-105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25" dirty="0">
                <a:solidFill>
                  <a:srgbClr val="8C2689"/>
                </a:solidFill>
                <a:latin typeface="Tahoma"/>
                <a:cs typeface="Tahoma"/>
              </a:rPr>
              <a:t>2004–2019</a:t>
            </a:r>
            <a:endParaRPr sz="1400" dirty="0">
              <a:latin typeface="Tahoma"/>
              <a:cs typeface="Tahoma"/>
            </a:endParaRPr>
          </a:p>
        </p:txBody>
      </p:sp>
      <p:pic>
        <p:nvPicPr>
          <p:cNvPr id="68" name="Picture 67" descr="The rates of reported hepatitis A in the United States, by age group, during 2004–2019. The age groups are 0–9 years, 10–19 years, 20–29 years, 30–39 years, 40–49 years, 50–59 years, and 60 years or older. A substantial increase occurred in reported hepatitis A cases among all age groups 20 years or older during 2017–2019.">
            <a:extLst>
              <a:ext uri="{FF2B5EF4-FFF2-40B4-BE49-F238E27FC236}">
                <a16:creationId xmlns:a16="http://schemas.microsoft.com/office/drawing/2014/main" id="{726EFCB8-8B41-491E-9ACF-448EEB9E94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32" y="1546225"/>
            <a:ext cx="6955536" cy="4114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174</Words>
  <Application>Microsoft Office PowerPoint</Application>
  <PresentationFormat>Custom</PresentationFormat>
  <Paragraphs>141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Century Gothic</vt:lpstr>
      <vt:lpstr>Tahoma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1.4. Rates of reported hepatitis A virus infection, by age group — United States, 2004–2019</dc:title>
  <dc:subject>Figure 1.4. Rates of reported hepatitis A virus infection, by age group — United States, 2004–2019</dc:subject>
  <dc:creator>HHS / CDC / DDID / NCHHSTP / DVH</dc:creator>
  <cp:lastModifiedBy>Yunes Malkou, Cristina (CDC/DDID/NCHHSTP/OD) (CTR)</cp:lastModifiedBy>
  <cp:revision>3</cp:revision>
  <dcterms:created xsi:type="dcterms:W3CDTF">2021-05-18T20:14:42Z</dcterms:created>
  <dcterms:modified xsi:type="dcterms:W3CDTF">2021-05-19T12:59:54Z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2021-05-18T00:00:00Z</vt:filetime>
  </property>
  <property fmtid="{D5CDD505-2E9C-101B-9397-08002B2CF9AE}" pid="3" name="Creator">
    <vt:lpwstr>Adobe InDesign 16.2 (Windows)</vt:lpwstr>
  </property>
  <property fmtid="{D5CDD505-2E9C-101B-9397-08002B2CF9AE}" pid="4" name="LastSaved">
    <vt:filetime>2021-05-18T00:00:00Z</vt:filetime>
  </property>
  <property fmtid="{D5CDD505-2E9C-101B-9397-08002B2CF9AE}" pid="5" name="MSIP_Label_8af03ff0-41c5-4c41-b55e-fabb8fae94be_Enabled">
    <vt:lpwstr>true</vt:lpwstr>
  </property>
  <property fmtid="{D5CDD505-2E9C-101B-9397-08002B2CF9AE}" pid="6" name="MSIP_Label_8af03ff0-41c5-4c41-b55e-fabb8fae94be_SetDate">
    <vt:lpwstr>2021-05-18T23:25:01Z</vt:lpwstr>
  </property>
  <property fmtid="{D5CDD505-2E9C-101B-9397-08002B2CF9AE}" pid="7" name="MSIP_Label_8af03ff0-41c5-4c41-b55e-fabb8fae94be_Method">
    <vt:lpwstr>Privileged</vt:lpwstr>
  </property>
  <property fmtid="{D5CDD505-2E9C-101B-9397-08002B2CF9AE}" pid="8" name="MSIP_Label_8af03ff0-41c5-4c41-b55e-fabb8fae94be_Name">
    <vt:lpwstr>8af03ff0-41c5-4c41-b55e-fabb8fae94be</vt:lpwstr>
  </property>
  <property fmtid="{D5CDD505-2E9C-101B-9397-08002B2CF9AE}" pid="9" name="MSIP_Label_8af03ff0-41c5-4c41-b55e-fabb8fae94be_SiteId">
    <vt:lpwstr>9ce70869-60db-44fd-abe8-d2767077fc8f</vt:lpwstr>
  </property>
  <property fmtid="{D5CDD505-2E9C-101B-9397-08002B2CF9AE}" pid="10" name="MSIP_Label_8af03ff0-41c5-4c41-b55e-fabb8fae94be_ActionId">
    <vt:lpwstr>a8786bc3-e177-43ec-b98c-3eb489ccc027</vt:lpwstr>
  </property>
  <property fmtid="{D5CDD505-2E9C-101B-9397-08002B2CF9AE}" pid="11" name="MSIP_Label_8af03ff0-41c5-4c41-b55e-fabb8fae94be_ContentBits">
    <vt:lpwstr>0</vt:lpwstr>
  </property>
</Properties>
</file>