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3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7321550"/>
  <p:notesSz cx="7772400" cy="7321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60" d="100"/>
          <a:sy n="160" d="100"/>
        </p:scale>
        <p:origin x="114" y="-3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2269680"/>
            <a:ext cx="6606540" cy="1537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4100068"/>
            <a:ext cx="5440680" cy="18303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1683956"/>
            <a:ext cx="3380994" cy="4832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1683956"/>
            <a:ext cx="3380994" cy="4832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239" y="1645236"/>
            <a:ext cx="5952083" cy="357974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59977" y="5430441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456105" y="5430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311718" y="54304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391">
            <a:solidFill>
              <a:srgbClr val="A7A7A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375031" y="5511419"/>
            <a:ext cx="7023100" cy="1069975"/>
          </a:xfrm>
          <a:custGeom>
            <a:avLst/>
            <a:gdLst/>
            <a:ahLst/>
            <a:cxnLst/>
            <a:rect l="l" t="t" r="r" b="b"/>
            <a:pathLst>
              <a:path w="7023100" h="1069975">
                <a:moveTo>
                  <a:pt x="0" y="0"/>
                </a:moveTo>
                <a:lnTo>
                  <a:pt x="7022592" y="0"/>
                </a:lnTo>
                <a:lnTo>
                  <a:pt x="7022592" y="1069848"/>
                </a:lnTo>
                <a:lnTo>
                  <a:pt x="0" y="1069848"/>
                </a:lnTo>
                <a:lnTo>
                  <a:pt x="0" y="0"/>
                </a:lnTo>
                <a:close/>
              </a:path>
            </a:pathLst>
          </a:custGeom>
          <a:solidFill>
            <a:srgbClr val="231F20">
              <a:alpha val="2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292862"/>
            <a:ext cx="6995160" cy="11714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1683956"/>
            <a:ext cx="6995160" cy="48322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6809041"/>
            <a:ext cx="2487168" cy="3660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6809041"/>
            <a:ext cx="1787652" cy="3660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6809041"/>
            <a:ext cx="1787652" cy="3660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175387"/>
              </p:ext>
            </p:extLst>
          </p:nvPr>
        </p:nvGraphicFramePr>
        <p:xfrm>
          <a:off x="457200" y="5594603"/>
          <a:ext cx="6861175" cy="90500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{2D5ABB26-0587-4C30-8999-92F81FD0307C}</a:tableStyleId>
              </a:tblPr>
              <a:tblGrid>
                <a:gridCol w="1527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7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398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15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Hepatitis </a:t>
                      </a:r>
                      <a:r>
                        <a:rPr sz="800" b="1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A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2012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2013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2014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2015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2016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2017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2018</a:t>
                      </a:r>
                      <a:endParaRPr sz="80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D"/>
                    </a:solidFill>
                  </a:tcPr>
                </a:tc>
                <a:tc>
                  <a:txBody>
                    <a:bodyPr/>
                    <a:lstStyle/>
                    <a:p>
                      <a:pPr marR="194310" algn="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20" dirty="0">
                          <a:solidFill>
                            <a:srgbClr val="FFFFFF"/>
                          </a:solidFill>
                          <a:latin typeface="Bw Glenn Sans ExtraBold"/>
                          <a:cs typeface="Bw Glenn Sans ExtraBold"/>
                        </a:rPr>
                        <a:t>2019</a:t>
                      </a:r>
                      <a:endParaRPr sz="800" dirty="0">
                        <a:latin typeface="Bw Glenn Sans ExtraBold"/>
                        <a:cs typeface="Bw Glenn Sans ExtraBold"/>
                      </a:endParaRPr>
                    </a:p>
                  </a:txBody>
                  <a:tcPr marL="0" marR="0" marT="107950" marB="0">
                    <a:lnL w="1270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1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Reported</a:t>
                      </a:r>
                      <a:r>
                        <a:rPr sz="800" b="1" spc="3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cases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1,562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1,781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1,239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1,390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31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2,007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3,366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12,474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18,846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77470" marB="0">
                    <a:lnL w="12700">
                      <a:solidFill>
                        <a:srgbClr val="005E6D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Estimated</a:t>
                      </a:r>
                      <a:r>
                        <a:rPr sz="800" b="1" spc="3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 </a:t>
                      </a:r>
                      <a:r>
                        <a:rPr sz="800" b="1" spc="15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infections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R w="1905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3,100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905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3,600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2,500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2,800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4,000</a:t>
                      </a:r>
                      <a:endParaRPr sz="80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19494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6,700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24,900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lnR w="12700">
                      <a:solidFill>
                        <a:srgbClr val="005E6D"/>
                      </a:solidFill>
                      <a:prstDash val="solid"/>
                    </a:lnR>
                    <a:solidFill>
                      <a:srgbClr val="E5EEF0"/>
                    </a:solidFill>
                  </a:tcPr>
                </a:tc>
                <a:tc>
                  <a:txBody>
                    <a:bodyPr/>
                    <a:lstStyle/>
                    <a:p>
                      <a:pPr marR="149225" algn="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800" b="1" spc="20" dirty="0">
                          <a:solidFill>
                            <a:srgbClr val="231F20"/>
                          </a:solidFill>
                          <a:latin typeface="Bw Glenn Sans Medium"/>
                          <a:cs typeface="Bw Glenn Sans Medium"/>
                        </a:rPr>
                        <a:t>37,700</a:t>
                      </a:r>
                      <a:endParaRPr sz="800" dirty="0">
                        <a:latin typeface="Bw Glenn Sans Medium"/>
                        <a:cs typeface="Bw Glenn Sans Medium"/>
                      </a:endParaRPr>
                    </a:p>
                  </a:txBody>
                  <a:tcPr marL="0" marR="0" marT="80645" marB="0">
                    <a:lnL w="12700">
                      <a:solidFill>
                        <a:srgbClr val="005E6D"/>
                      </a:solidFill>
                      <a:prstDash val="solid"/>
                    </a:lnL>
                    <a:solidFill>
                      <a:srgbClr val="E5EE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444500" y="6579711"/>
            <a:ext cx="6832600" cy="532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Source: </a:t>
            </a:r>
            <a:r>
              <a:rPr sz="700" spc="-50" dirty="0">
                <a:solidFill>
                  <a:srgbClr val="231F20"/>
                </a:solidFill>
                <a:latin typeface="Arial"/>
                <a:cs typeface="Arial"/>
              </a:rPr>
              <a:t>CDC,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National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Notifiable 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Diseases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Surveillance</a:t>
            </a:r>
            <a:r>
              <a:rPr sz="7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System.</a:t>
            </a:r>
            <a:endParaRPr sz="700">
              <a:latin typeface="Arial"/>
              <a:cs typeface="Arial"/>
            </a:endParaRPr>
          </a:p>
          <a:p>
            <a:pPr marL="12700" marR="5080">
              <a:lnSpc>
                <a:spcPct val="107200"/>
              </a:lnSpc>
              <a:spcBef>
                <a:spcPts val="450"/>
              </a:spcBef>
            </a:pP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*</a:t>
            </a:r>
            <a:r>
              <a:rPr sz="7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number</a:t>
            </a:r>
            <a:r>
              <a:rPr sz="7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7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estimated</a:t>
            </a:r>
            <a:r>
              <a:rPr sz="7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5" dirty="0">
                <a:solidFill>
                  <a:srgbClr val="231F20"/>
                </a:solidFill>
                <a:latin typeface="Arial"/>
                <a:cs typeface="Arial"/>
              </a:rPr>
              <a:t>viral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hepatitis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infections</a:t>
            </a:r>
            <a:r>
              <a:rPr sz="7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was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0" dirty="0">
                <a:solidFill>
                  <a:srgbClr val="231F20"/>
                </a:solidFill>
                <a:latin typeface="Arial"/>
                <a:cs typeface="Arial"/>
              </a:rPr>
              <a:t>determined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sz="7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0" dirty="0">
                <a:solidFill>
                  <a:srgbClr val="231F20"/>
                </a:solidFill>
                <a:latin typeface="Arial"/>
                <a:cs typeface="Arial"/>
              </a:rPr>
              <a:t>multiplying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number</a:t>
            </a:r>
            <a:r>
              <a:rPr sz="7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7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reported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cases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that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met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5" dirty="0">
                <a:solidFill>
                  <a:srgbClr val="231F20"/>
                </a:solidFill>
                <a:latin typeface="Arial"/>
                <a:cs typeface="Arial"/>
              </a:rPr>
              <a:t>classification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criteria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7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20" dirty="0">
                <a:solidFill>
                  <a:srgbClr val="231F20"/>
                </a:solidFill>
                <a:latin typeface="Arial"/>
                <a:cs typeface="Arial"/>
              </a:rPr>
              <a:t>confirmed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case 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by 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a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factor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that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adjusted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underascertainment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700" spc="20" dirty="0">
                <a:solidFill>
                  <a:srgbClr val="231F20"/>
                </a:solidFill>
                <a:latin typeface="Arial"/>
                <a:cs typeface="Arial"/>
              </a:rPr>
              <a:t>underreporting. </a:t>
            </a:r>
            <a:r>
              <a:rPr sz="700" spc="-10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95%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bootstrap </a:t>
            </a:r>
            <a:r>
              <a:rPr sz="700" spc="5" dirty="0">
                <a:solidFill>
                  <a:srgbClr val="231F20"/>
                </a:solidFill>
                <a:latin typeface="Arial"/>
                <a:cs typeface="Arial"/>
              </a:rPr>
              <a:t>confidence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intervals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for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the </a:t>
            </a:r>
            <a:r>
              <a:rPr sz="700" spc="15" dirty="0">
                <a:solidFill>
                  <a:srgbClr val="231F20"/>
                </a:solidFill>
                <a:latin typeface="Arial"/>
                <a:cs typeface="Arial"/>
              </a:rPr>
              <a:t>estimated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number </a:t>
            </a:r>
            <a:r>
              <a:rPr sz="700" spc="35" dirty="0">
                <a:solidFill>
                  <a:srgbClr val="231F20"/>
                </a:solidFill>
                <a:latin typeface="Arial"/>
                <a:cs typeface="Arial"/>
              </a:rPr>
              <a:t>of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infections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are </a:t>
            </a:r>
            <a:r>
              <a:rPr sz="700" spc="5" dirty="0">
                <a:solidFill>
                  <a:srgbClr val="231F20"/>
                </a:solidFill>
                <a:latin typeface="Arial"/>
                <a:cs typeface="Arial"/>
              </a:rPr>
              <a:t>displayed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in  </a:t>
            </a:r>
            <a:r>
              <a:rPr sz="700" spc="25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7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spc="10" dirty="0">
                <a:solidFill>
                  <a:srgbClr val="231F20"/>
                </a:solidFill>
                <a:latin typeface="Arial"/>
                <a:cs typeface="Arial"/>
              </a:rPr>
              <a:t>Appendix.</a:t>
            </a:r>
            <a:endParaRPr sz="7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27701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503455" y="496415"/>
            <a:ext cx="0" cy="52069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551947" y="507359"/>
            <a:ext cx="0" cy="40640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576191" y="475048"/>
            <a:ext cx="0" cy="73025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B25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402159" y="325601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418396" y="345154"/>
            <a:ext cx="168107" cy="2028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02163" y="325607"/>
            <a:ext cx="200660" cy="244475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44500" y="272592"/>
            <a:ext cx="6828790" cy="11125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5232400">
              <a:lnSpc>
                <a:spcPts val="1230"/>
              </a:lnSpc>
              <a:spcBef>
                <a:spcPts val="130"/>
              </a:spcBef>
            </a:pPr>
            <a:r>
              <a:rPr sz="1000" b="1" spc="40" dirty="0">
                <a:solidFill>
                  <a:srgbClr val="005E6D"/>
                </a:solidFill>
                <a:latin typeface="Bw Glenn Sans Medium"/>
                <a:cs typeface="Bw Glenn Sans Medium"/>
              </a:rPr>
              <a:t>2019 </a:t>
            </a:r>
            <a:r>
              <a:rPr sz="1050" b="1" spc="55" dirty="0">
                <a:solidFill>
                  <a:srgbClr val="8C2689"/>
                </a:solidFill>
                <a:latin typeface="Bw Glenn Sans Bold"/>
                <a:cs typeface="Bw Glenn Sans Bold"/>
              </a:rPr>
              <a:t>VIRAL</a:t>
            </a:r>
            <a:r>
              <a:rPr sz="1050" b="1" spc="125" dirty="0">
                <a:solidFill>
                  <a:srgbClr val="8C2689"/>
                </a:solidFill>
                <a:latin typeface="Bw Glenn Sans Bold"/>
                <a:cs typeface="Bw Glenn Sans Bold"/>
              </a:rPr>
              <a:t> </a:t>
            </a:r>
            <a:r>
              <a:rPr sz="1050" b="1" spc="50" dirty="0">
                <a:solidFill>
                  <a:srgbClr val="8C2689"/>
                </a:solidFill>
                <a:latin typeface="Bw Glenn Sans Bold"/>
                <a:cs typeface="Bw Glenn Sans Bold"/>
              </a:rPr>
              <a:t>HEPATITIS</a:t>
            </a:r>
            <a:endParaRPr sz="1050">
              <a:latin typeface="Bw Glenn Sans Bold"/>
              <a:cs typeface="Bw Glenn Sans Bold"/>
            </a:endParaRPr>
          </a:p>
          <a:p>
            <a:pPr marL="5232400">
              <a:lnSpc>
                <a:spcPts val="1230"/>
              </a:lnSpc>
            </a:pPr>
            <a:r>
              <a:rPr sz="1050" spc="30" dirty="0">
                <a:solidFill>
                  <a:srgbClr val="005E6D"/>
                </a:solidFill>
                <a:latin typeface="Century Gothic"/>
                <a:cs typeface="Century Gothic"/>
              </a:rPr>
              <a:t>SURVEILLANCE</a:t>
            </a:r>
            <a:r>
              <a:rPr sz="1050" spc="70" dirty="0">
                <a:solidFill>
                  <a:srgbClr val="005E6D"/>
                </a:solidFill>
                <a:latin typeface="Century Gothic"/>
                <a:cs typeface="Century Gothic"/>
              </a:rPr>
              <a:t> REPORT</a:t>
            </a:r>
            <a:endParaRPr sz="1050">
              <a:latin typeface="Century Gothic"/>
              <a:cs typeface="Century Gothic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815340">
              <a:lnSpc>
                <a:spcPct val="107200"/>
              </a:lnSpc>
              <a:spcBef>
                <a:spcPts val="969"/>
              </a:spcBef>
            </a:pPr>
            <a:r>
              <a:rPr sz="1400" b="1" spc="15" dirty="0">
                <a:solidFill>
                  <a:srgbClr val="005E6D"/>
                </a:solidFill>
                <a:latin typeface="Bw Glenn Sans ExtraBold"/>
                <a:cs typeface="Bw Glenn Sans ExtraBold"/>
              </a:rPr>
              <a:t>Figure 1.1.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Number </a:t>
            </a:r>
            <a:r>
              <a:rPr sz="1400" b="1" spc="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of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reported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hepatitis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virus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infection </a:t>
            </a:r>
            <a:r>
              <a:rPr sz="1400" b="1" spc="20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cases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and 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estimated infections* </a:t>
            </a:r>
            <a:r>
              <a:rPr sz="1400" b="1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— </a:t>
            </a:r>
            <a:r>
              <a:rPr sz="1400" b="1" spc="1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United States,</a:t>
            </a:r>
            <a:r>
              <a:rPr sz="1400" b="1" spc="229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 </a:t>
            </a:r>
            <a:r>
              <a:rPr sz="1400" b="1" spc="25" dirty="0">
                <a:solidFill>
                  <a:srgbClr val="8C2689"/>
                </a:solidFill>
                <a:latin typeface="Bw Glenn Sans ExtraBold"/>
                <a:cs typeface="Bw Glenn Sans ExtraBold"/>
              </a:rPr>
              <a:t>2012–2019</a:t>
            </a:r>
            <a:endParaRPr sz="1400">
              <a:latin typeface="Bw Glenn Sans ExtraBold"/>
              <a:cs typeface="Bw Glenn Sans ExtraBold"/>
            </a:endParaRPr>
          </a:p>
        </p:txBody>
      </p:sp>
      <p:pic>
        <p:nvPicPr>
          <p:cNvPr id="13" name="Picture 12" descr="The number of reported cases and estimated infections of hepatitis A in the United States during 2012–2019. During 2012–2015, the reported cases of hepatitis A remained constant, with a slight increase beginning in 2016 and a substantial increase in cases during 2017–2019. During 2019, the number of reported cases was 18,846, which corresponds to 37,700 estimated infections after adjusting for case underascertainment and underreporting.">
            <a:extLst>
              <a:ext uri="{FF2B5EF4-FFF2-40B4-BE49-F238E27FC236}">
                <a16:creationId xmlns:a16="http://schemas.microsoft.com/office/drawing/2014/main" id="{4C050B06-75ED-4056-A886-62B42295D8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" y="1551559"/>
            <a:ext cx="6620256" cy="3785616"/>
          </a:xfrm>
          <a:prstGeom prst="rect">
            <a:avLst/>
          </a:prstGeom>
        </p:spPr>
      </p:pic>
      <p:sp>
        <p:nvSpPr>
          <p:cNvPr id="14" name="object 45">
            <a:extLst>
              <a:ext uri="{FF2B5EF4-FFF2-40B4-BE49-F238E27FC236}">
                <a16:creationId xmlns:a16="http://schemas.microsoft.com/office/drawing/2014/main" id="{2C19642E-123A-4FC2-B20F-7833596A0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6258" y="5489575"/>
            <a:ext cx="6699884" cy="0"/>
          </a:xfrm>
          <a:custGeom>
            <a:avLst/>
            <a:gdLst/>
            <a:ahLst/>
            <a:cxnLst/>
            <a:rect l="l" t="t" r="r" b="b"/>
            <a:pathLst>
              <a:path w="6699884">
                <a:moveTo>
                  <a:pt x="0" y="0"/>
                </a:moveTo>
                <a:lnTo>
                  <a:pt x="6699808" y="0"/>
                </a:lnTo>
              </a:path>
            </a:pathLst>
          </a:custGeom>
          <a:ln w="34391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baseline="-25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119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Bw Glenn Sans Bold</vt:lpstr>
      <vt:lpstr>Bw Glenn Sans ExtraBold</vt:lpstr>
      <vt:lpstr>Bw Glenn Sans Medium</vt:lpstr>
      <vt:lpstr>Calibri</vt:lpstr>
      <vt:lpstr>Century Gothic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1.1. Number of reported hepatitis A virus infection cases and estimated infections — United States, 2012–2019</dc:title>
  <dc:subject>Figure 1.1. Number of reported hepatitis A virus infection cases and estimated infections — United States, 2012–2019</dc:subject>
  <dc:creator>HHS / CDC / DDID / NCHHSTP / DVH</dc:creator>
  <cp:lastModifiedBy>Yunes Malkou, Cristina (CDC/DDID/NCHHSTP/OD) (CTR)</cp:lastModifiedBy>
  <cp:revision>3</cp:revision>
  <dcterms:created xsi:type="dcterms:W3CDTF">2021-05-18T22:57:28Z</dcterms:created>
  <dcterms:modified xsi:type="dcterms:W3CDTF">2021-05-19T13:41:16Z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2021-05-18T00:00:00Z</vt:filetime>
  </property>
  <property fmtid="{D5CDD505-2E9C-101B-9397-08002B2CF9AE}" pid="5" name="MSIP_Label_8af03ff0-41c5-4c41-b55e-fabb8fae94be_Enabled">
    <vt:lpwstr>true</vt:lpwstr>
  </property>
  <property fmtid="{D5CDD505-2E9C-101B-9397-08002B2CF9AE}" pid="6" name="MSIP_Label_8af03ff0-41c5-4c41-b55e-fabb8fae94be_SetDate">
    <vt:lpwstr>2021-05-19T13:17:51Z</vt:lpwstr>
  </property>
  <property fmtid="{D5CDD505-2E9C-101B-9397-08002B2CF9AE}" pid="7" name="MSIP_Label_8af03ff0-41c5-4c41-b55e-fabb8fae94be_Method">
    <vt:lpwstr>Privileged</vt:lpwstr>
  </property>
  <property fmtid="{D5CDD505-2E9C-101B-9397-08002B2CF9AE}" pid="8" name="MSIP_Label_8af03ff0-41c5-4c41-b55e-fabb8fae94be_Name">
    <vt:lpwstr>8af03ff0-41c5-4c41-b55e-fabb8fae94be</vt:lpwstr>
  </property>
  <property fmtid="{D5CDD505-2E9C-101B-9397-08002B2CF9AE}" pid="9" name="MSIP_Label_8af03ff0-41c5-4c41-b55e-fabb8fae94be_SiteId">
    <vt:lpwstr>9ce70869-60db-44fd-abe8-d2767077fc8f</vt:lpwstr>
  </property>
  <property fmtid="{D5CDD505-2E9C-101B-9397-08002B2CF9AE}" pid="10" name="MSIP_Label_8af03ff0-41c5-4c41-b55e-fabb8fae94be_ActionId">
    <vt:lpwstr>9834f987-11af-473a-a11d-736c2088b258</vt:lpwstr>
  </property>
  <property fmtid="{D5CDD505-2E9C-101B-9397-08002B2CF9AE}" pid="11" name="MSIP_Label_8af03ff0-41c5-4c41-b55e-fabb8fae94be_ContentBits">
    <vt:lpwstr>0</vt:lpwstr>
  </property>
</Properties>
</file>