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374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n.cdc.gov/nndss/conditions/hepatitis-c-perinatal-infection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876442" y="1459713"/>
          <a:ext cx="2748280" cy="7792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57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00" b="1" spc="2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State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762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Perinatal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Hepatitis</a:t>
                      </a:r>
                      <a:r>
                        <a:rPr sz="800" b="1" spc="-1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spc="-7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C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760">
                <a:tc>
                  <a:txBody>
                    <a:bodyPr/>
                    <a:lstStyle/>
                    <a:p>
                      <a:pPr marL="56515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65" dirty="0">
                          <a:latin typeface="Calibri"/>
                          <a:cs typeface="Calibri"/>
                        </a:rPr>
                        <a:t>Alabama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Alaska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74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5" dirty="0">
                          <a:latin typeface="Calibri"/>
                          <a:cs typeface="Calibri"/>
                        </a:rPr>
                        <a:t>Arizona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70" dirty="0">
                          <a:latin typeface="Calibri"/>
                          <a:cs typeface="Calibri"/>
                        </a:rPr>
                        <a:t>Arkansas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0" dirty="0">
                          <a:latin typeface="Calibri"/>
                          <a:cs typeface="Calibri"/>
                        </a:rPr>
                        <a:t>California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latin typeface="Calibri"/>
                          <a:cs typeface="Calibri"/>
                        </a:rPr>
                        <a:t>14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latin typeface="Calibri"/>
                          <a:cs typeface="Calibri"/>
                        </a:rPr>
                        <a:t>Colorado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74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latin typeface="Calibri"/>
                          <a:cs typeface="Calibri"/>
                        </a:rPr>
                        <a:t>Connecticut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0" dirty="0">
                          <a:latin typeface="Calibri"/>
                          <a:cs typeface="Calibri"/>
                        </a:rPr>
                        <a:t>Delaware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District </a:t>
                      </a:r>
                      <a:r>
                        <a:rPr sz="800" b="1" spc="5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60" dirty="0">
                          <a:latin typeface="Calibri"/>
                          <a:cs typeface="Calibri"/>
                        </a:rPr>
                        <a:t>Columbia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latin typeface="Calibri"/>
                          <a:cs typeface="Calibri"/>
                        </a:rPr>
                        <a:t>Florida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latin typeface="Calibri"/>
                          <a:cs typeface="Calibri"/>
                        </a:rPr>
                        <a:t>36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Georgia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60"/>
                        </a:lnSpc>
                        <a:spcBef>
                          <a:spcPts val="85"/>
                        </a:spcBef>
                      </a:pPr>
                      <a:r>
                        <a:rPr sz="800" b="1" spc="50" dirty="0">
                          <a:latin typeface="Calibri"/>
                          <a:cs typeface="Calibri"/>
                        </a:rPr>
                        <a:t>Hawaii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6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745">
                <a:tc>
                  <a:txBody>
                    <a:bodyPr/>
                    <a:lstStyle/>
                    <a:p>
                      <a:pPr marL="56515">
                        <a:lnSpc>
                          <a:spcPts val="960"/>
                        </a:lnSpc>
                        <a:spcBef>
                          <a:spcPts val="90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Idaho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60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60"/>
                        </a:lnSpc>
                        <a:spcBef>
                          <a:spcPts val="90"/>
                        </a:spcBef>
                      </a:pPr>
                      <a:r>
                        <a:rPr sz="800" b="1" spc="40" dirty="0">
                          <a:latin typeface="Calibri"/>
                          <a:cs typeface="Calibri"/>
                        </a:rPr>
                        <a:t>Illinois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60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60"/>
                        </a:lnSpc>
                        <a:spcBef>
                          <a:spcPts val="90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Indiana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960"/>
                        </a:lnSpc>
                        <a:spcBef>
                          <a:spcPts val="90"/>
                        </a:spcBef>
                      </a:pPr>
                      <a:r>
                        <a:rPr sz="800" b="1" spc="90" dirty="0">
                          <a:latin typeface="Calibri"/>
                          <a:cs typeface="Calibri"/>
                        </a:rPr>
                        <a:t>20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60"/>
                        </a:lnSpc>
                        <a:spcBef>
                          <a:spcPts val="90"/>
                        </a:spcBef>
                      </a:pPr>
                      <a:r>
                        <a:rPr sz="800" b="1" spc="40" dirty="0">
                          <a:latin typeface="Calibri"/>
                          <a:cs typeface="Calibri"/>
                        </a:rPr>
                        <a:t>Iowa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60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745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75" dirty="0">
                          <a:latin typeface="Calibri"/>
                          <a:cs typeface="Calibri"/>
                        </a:rPr>
                        <a:t>Kansas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60" dirty="0">
                          <a:latin typeface="Calibri"/>
                          <a:cs typeface="Calibri"/>
                        </a:rPr>
                        <a:t>Kentucky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Louisiana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45" dirty="0">
                          <a:latin typeface="Calibri"/>
                          <a:cs typeface="Calibri"/>
                        </a:rPr>
                        <a:t>Maine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Maryland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65" dirty="0">
                          <a:latin typeface="Calibri"/>
                          <a:cs typeface="Calibri"/>
                        </a:rPr>
                        <a:t>Massachusetts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90" dirty="0">
                          <a:latin typeface="Calibri"/>
                          <a:cs typeface="Calibri"/>
                        </a:rPr>
                        <a:t>10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745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Michigan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90" dirty="0">
                          <a:latin typeface="Calibri"/>
                          <a:cs typeface="Calibri"/>
                        </a:rPr>
                        <a:t>11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Minnesota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Mississippi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Missouri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5745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Montana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spc="60" dirty="0">
                          <a:latin typeface="Calibri"/>
                          <a:cs typeface="Calibri"/>
                        </a:rPr>
                        <a:t>Nebraska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5"/>
                        </a:lnSpc>
                        <a:spcBef>
                          <a:spcPts val="9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5"/>
                        </a:spcBef>
                      </a:pPr>
                      <a:r>
                        <a:rPr sz="800" b="1" spc="60" dirty="0">
                          <a:latin typeface="Calibri"/>
                          <a:cs typeface="Calibri"/>
                        </a:rPr>
                        <a:t>Nevada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5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5"/>
                        </a:spcBef>
                      </a:pPr>
                      <a:r>
                        <a:rPr sz="800" b="1" spc="50" dirty="0"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65" dirty="0">
                          <a:latin typeface="Calibri"/>
                          <a:cs typeface="Calibri"/>
                        </a:rPr>
                        <a:t>Hampshire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5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5"/>
                        </a:spcBef>
                      </a:pPr>
                      <a:r>
                        <a:rPr sz="800" b="1" spc="50" dirty="0"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65" dirty="0">
                          <a:latin typeface="Calibri"/>
                          <a:cs typeface="Calibri"/>
                        </a:rPr>
                        <a:t>Jersey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955"/>
                        </a:lnSpc>
                        <a:spcBef>
                          <a:spcPts val="95"/>
                        </a:spcBef>
                      </a:pPr>
                      <a:r>
                        <a:rPr sz="800" b="1" spc="90" dirty="0">
                          <a:latin typeface="Calibri"/>
                          <a:cs typeface="Calibri"/>
                        </a:rPr>
                        <a:t>10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5"/>
                        </a:lnSpc>
                        <a:spcBef>
                          <a:spcPts val="95"/>
                        </a:spcBef>
                      </a:pPr>
                      <a:r>
                        <a:rPr sz="800" b="1" spc="50" dirty="0"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45" dirty="0">
                          <a:latin typeface="Calibri"/>
                          <a:cs typeface="Calibri"/>
                        </a:rPr>
                        <a:t>Mexico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5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5745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50" dirty="0"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latin typeface="Calibri"/>
                          <a:cs typeface="Calibri"/>
                        </a:rPr>
                        <a:t>York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60" dirty="0">
                          <a:latin typeface="Calibri"/>
                          <a:cs typeface="Calibri"/>
                        </a:rPr>
                        <a:t>North</a:t>
                      </a:r>
                      <a:r>
                        <a:rPr sz="8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latin typeface="Calibri"/>
                          <a:cs typeface="Calibri"/>
                        </a:rPr>
                        <a:t>Carolina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60" dirty="0">
                          <a:latin typeface="Calibri"/>
                          <a:cs typeface="Calibri"/>
                        </a:rPr>
                        <a:t>North</a:t>
                      </a:r>
                      <a:r>
                        <a:rPr sz="8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5" dirty="0">
                          <a:latin typeface="Calibri"/>
                          <a:cs typeface="Calibri"/>
                        </a:rPr>
                        <a:t>Dakota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Ohio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90" dirty="0">
                          <a:latin typeface="Calibri"/>
                          <a:cs typeface="Calibri"/>
                        </a:rPr>
                        <a:t>44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45745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60" dirty="0">
                          <a:latin typeface="Calibri"/>
                          <a:cs typeface="Calibri"/>
                        </a:rPr>
                        <a:t>Oklahoma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65" dirty="0">
                          <a:latin typeface="Calibri"/>
                          <a:cs typeface="Calibri"/>
                        </a:rPr>
                        <a:t>Oregon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Pennsylvania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90" dirty="0">
                          <a:latin typeface="Calibri"/>
                          <a:cs typeface="Calibri"/>
                        </a:rPr>
                        <a:t>20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70" dirty="0">
                          <a:latin typeface="Calibri"/>
                          <a:cs typeface="Calibri"/>
                        </a:rPr>
                        <a:t>Rhode</a:t>
                      </a:r>
                      <a:r>
                        <a:rPr sz="8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5" dirty="0">
                          <a:latin typeface="Calibri"/>
                          <a:cs typeface="Calibri"/>
                        </a:rPr>
                        <a:t>Island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70" dirty="0">
                          <a:latin typeface="Calibri"/>
                          <a:cs typeface="Calibri"/>
                        </a:rPr>
                        <a:t>South</a:t>
                      </a:r>
                      <a:r>
                        <a:rPr sz="8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latin typeface="Calibri"/>
                          <a:cs typeface="Calibri"/>
                        </a:rPr>
                        <a:t>Carolina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70" dirty="0">
                          <a:latin typeface="Calibri"/>
                          <a:cs typeface="Calibri"/>
                        </a:rPr>
                        <a:t>South</a:t>
                      </a:r>
                      <a:r>
                        <a:rPr sz="8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5" dirty="0">
                          <a:latin typeface="Calibri"/>
                          <a:cs typeface="Calibri"/>
                        </a:rPr>
                        <a:t>Dakota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45745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Tennessee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100"/>
                        </a:spcBef>
                      </a:pPr>
                      <a:r>
                        <a:rPr sz="800" b="1" spc="45" dirty="0">
                          <a:latin typeface="Calibri"/>
                          <a:cs typeface="Calibri"/>
                        </a:rPr>
                        <a:t>Texas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0"/>
                        </a:lnSpc>
                        <a:spcBef>
                          <a:spcPts val="10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100"/>
                        </a:spcBef>
                      </a:pPr>
                      <a:r>
                        <a:rPr sz="800" b="1" spc="60" dirty="0">
                          <a:latin typeface="Calibri"/>
                          <a:cs typeface="Calibri"/>
                        </a:rPr>
                        <a:t>Utah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0"/>
                        </a:lnSpc>
                        <a:spcBef>
                          <a:spcPts val="10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100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Vermont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50"/>
                        </a:lnSpc>
                        <a:spcBef>
                          <a:spcPts val="10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45745">
                <a:tc>
                  <a:txBody>
                    <a:bodyPr/>
                    <a:lstStyle/>
                    <a:p>
                      <a:pPr marL="56515">
                        <a:lnSpc>
                          <a:spcPts val="950"/>
                        </a:lnSpc>
                        <a:spcBef>
                          <a:spcPts val="100"/>
                        </a:spcBef>
                      </a:pPr>
                      <a:r>
                        <a:rPr sz="800" b="1" spc="50" dirty="0">
                          <a:latin typeface="Calibri"/>
                          <a:cs typeface="Calibri"/>
                        </a:rPr>
                        <a:t>Virginia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50"/>
                        </a:lnSpc>
                        <a:spcBef>
                          <a:spcPts val="10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44"/>
                        </a:lnSpc>
                        <a:spcBef>
                          <a:spcPts val="100"/>
                        </a:spcBef>
                      </a:pPr>
                      <a:r>
                        <a:rPr sz="800" b="1" spc="65" dirty="0">
                          <a:latin typeface="Calibri"/>
                          <a:cs typeface="Calibri"/>
                        </a:rPr>
                        <a:t>Washington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44"/>
                        </a:lnSpc>
                        <a:spcBef>
                          <a:spcPts val="10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44"/>
                        </a:lnSpc>
                        <a:spcBef>
                          <a:spcPts val="100"/>
                        </a:spcBef>
                      </a:pPr>
                      <a:r>
                        <a:rPr sz="800" b="1" spc="55" dirty="0">
                          <a:latin typeface="Calibri"/>
                          <a:cs typeface="Calibri"/>
                        </a:rPr>
                        <a:t>West</a:t>
                      </a:r>
                      <a:r>
                        <a:rPr sz="8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latin typeface="Calibri"/>
                          <a:cs typeface="Calibri"/>
                        </a:rPr>
                        <a:t>Virginia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44"/>
                        </a:lnSpc>
                        <a:spcBef>
                          <a:spcPts val="10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45757">
                <a:tc>
                  <a:txBody>
                    <a:bodyPr/>
                    <a:lstStyle/>
                    <a:p>
                      <a:pPr marL="56515">
                        <a:lnSpc>
                          <a:spcPts val="944"/>
                        </a:lnSpc>
                        <a:spcBef>
                          <a:spcPts val="100"/>
                        </a:spcBef>
                      </a:pPr>
                      <a:r>
                        <a:rPr sz="800" b="1" spc="60" dirty="0">
                          <a:latin typeface="Calibri"/>
                          <a:cs typeface="Calibri"/>
                        </a:rPr>
                        <a:t>Wisconsin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944"/>
                        </a:lnSpc>
                        <a:spcBef>
                          <a:spcPts val="100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4575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spc="70" dirty="0">
                          <a:latin typeface="Calibri"/>
                          <a:cs typeface="Calibri"/>
                        </a:rPr>
                        <a:t>Wyoming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005E6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005E6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213301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800" b="1" spc="-25" dirty="0">
                          <a:latin typeface="Lucida Sans"/>
                          <a:cs typeface="Lucida Sans"/>
                        </a:rPr>
                        <a:t>Total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953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5E6E"/>
                      </a:solidFill>
                      <a:prstDash val="solid"/>
                    </a:lnT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800" b="1" spc="-15" dirty="0">
                          <a:latin typeface="Lucida Sans"/>
                          <a:cs typeface="Lucida Sans"/>
                        </a:rPr>
                        <a:t>214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005E6E"/>
                      </a:solidFill>
                      <a:prstDash val="solid"/>
                    </a:lnT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9485401"/>
            <a:ext cx="7588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600" spc="-30" dirty="0">
                <a:latin typeface="Century Gothic"/>
                <a:cs typeface="Century Gothic"/>
              </a:rPr>
              <a:t>Source: </a:t>
            </a:r>
            <a:r>
              <a:rPr sz="600" spc="-85" dirty="0">
                <a:latin typeface="Century Gothic"/>
                <a:cs typeface="Century Gothic"/>
              </a:rPr>
              <a:t>CDC, </a:t>
            </a:r>
            <a:r>
              <a:rPr sz="600" spc="-35" dirty="0">
                <a:latin typeface="Century Gothic"/>
                <a:cs typeface="Century Gothic"/>
              </a:rPr>
              <a:t>National  </a:t>
            </a:r>
            <a:r>
              <a:rPr sz="600" spc="-25" dirty="0">
                <a:latin typeface="Century Gothic"/>
                <a:cs typeface="Century Gothic"/>
              </a:rPr>
              <a:t>Notifiable </a:t>
            </a:r>
            <a:r>
              <a:rPr sz="600" spc="-20" dirty="0">
                <a:latin typeface="Century Gothic"/>
                <a:cs typeface="Century Gothic"/>
              </a:rPr>
              <a:t>Diseases  </a:t>
            </a:r>
            <a:r>
              <a:rPr sz="600" spc="-30" dirty="0">
                <a:latin typeface="Century Gothic"/>
                <a:cs typeface="Century Gothic"/>
              </a:rPr>
              <a:t>Surveillance</a:t>
            </a:r>
            <a:r>
              <a:rPr sz="600" spc="-45" dirty="0">
                <a:latin typeface="Century Gothic"/>
                <a:cs typeface="Century Gothic"/>
              </a:rPr>
              <a:t> </a:t>
            </a:r>
            <a:r>
              <a:rPr sz="600" spc="-15" dirty="0">
                <a:latin typeface="Century Gothic"/>
                <a:cs typeface="Century Gothic"/>
              </a:rPr>
              <a:t>System.</a:t>
            </a:r>
            <a:endParaRPr sz="6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3180" y="9485401"/>
            <a:ext cx="116078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600" spc="-30" dirty="0">
                <a:latin typeface="Century Gothic"/>
                <a:cs typeface="Century Gothic"/>
              </a:rPr>
              <a:t>* </a:t>
            </a:r>
            <a:r>
              <a:rPr sz="600" spc="15" dirty="0">
                <a:latin typeface="Century Gothic"/>
                <a:cs typeface="Century Gothic"/>
              </a:rPr>
              <a:t>For </a:t>
            </a:r>
            <a:r>
              <a:rPr sz="600" spc="-60" dirty="0">
                <a:latin typeface="Century Gothic"/>
                <a:cs typeface="Century Gothic"/>
              </a:rPr>
              <a:t>case </a:t>
            </a:r>
            <a:r>
              <a:rPr sz="600" spc="-20" dirty="0">
                <a:latin typeface="Century Gothic"/>
                <a:cs typeface="Century Gothic"/>
              </a:rPr>
              <a:t>definition, </a:t>
            </a:r>
            <a:r>
              <a:rPr sz="600" spc="-35" dirty="0">
                <a:latin typeface="Century Gothic"/>
                <a:cs typeface="Century Gothic"/>
              </a:rPr>
              <a:t>see</a:t>
            </a:r>
            <a:r>
              <a:rPr sz="600" spc="-35" dirty="0">
                <a:solidFill>
                  <a:srgbClr val="215E9E"/>
                </a:solidFill>
                <a:latin typeface="Century Gothic"/>
                <a:cs typeface="Century Gothic"/>
              </a:rPr>
              <a:t> </a:t>
            </a:r>
            <a:r>
              <a:rPr sz="600" u="sng" spc="-25" dirty="0">
                <a:solidFill>
                  <a:srgbClr val="215E9E"/>
                </a:solidFill>
                <a:uFill>
                  <a:solidFill>
                    <a:srgbClr val="215E9E"/>
                  </a:solidFill>
                </a:uFill>
                <a:latin typeface="Century Gothic"/>
                <a:cs typeface="Century Gothic"/>
                <a:hlinkClick r:id="rId2"/>
              </a:rPr>
              <a:t>https://  </a:t>
            </a:r>
            <a:r>
              <a:rPr sz="600" u="sng" spc="-40" dirty="0">
                <a:solidFill>
                  <a:srgbClr val="215E9E"/>
                </a:solidFill>
                <a:uFill>
                  <a:solidFill>
                    <a:srgbClr val="215E9E"/>
                  </a:solidFill>
                </a:uFill>
                <a:latin typeface="Century Gothic"/>
                <a:cs typeface="Century Gothic"/>
                <a:hlinkClick r:id="rId2"/>
              </a:rPr>
              <a:t>wwwn.cdc.gov/nndss/conditions/  </a:t>
            </a:r>
            <a:r>
              <a:rPr sz="600" u="sng" spc="-25" dirty="0">
                <a:solidFill>
                  <a:srgbClr val="215E9E"/>
                </a:solidFill>
                <a:uFill>
                  <a:solidFill>
                    <a:srgbClr val="215E9E"/>
                  </a:solidFill>
                </a:uFill>
                <a:latin typeface="Century Gothic"/>
                <a:cs typeface="Century Gothic"/>
                <a:hlinkClick r:id="rId2"/>
              </a:rPr>
              <a:t>hepatitis-c-perinatal-infection/</a:t>
            </a:r>
            <a:endParaRPr sz="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8186" y="9485324"/>
            <a:ext cx="97599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600" spc="-45" dirty="0">
                <a:latin typeface="Century Gothic"/>
                <a:cs typeface="Century Gothic"/>
              </a:rPr>
              <a:t>—: </a:t>
            </a:r>
            <a:r>
              <a:rPr sz="600" spc="-35" dirty="0">
                <a:latin typeface="Century Gothic"/>
                <a:cs typeface="Century Gothic"/>
              </a:rPr>
              <a:t>No </a:t>
            </a:r>
            <a:r>
              <a:rPr sz="600" spc="-30" dirty="0">
                <a:latin typeface="Century Gothic"/>
                <a:cs typeface="Century Gothic"/>
              </a:rPr>
              <a:t>reported </a:t>
            </a:r>
            <a:r>
              <a:rPr sz="600" spc="-40" dirty="0">
                <a:latin typeface="Century Gothic"/>
                <a:cs typeface="Century Gothic"/>
              </a:rPr>
              <a:t>cases. </a:t>
            </a:r>
            <a:r>
              <a:rPr sz="600" spc="-10" dirty="0">
                <a:latin typeface="Century Gothic"/>
                <a:cs typeface="Century Gothic"/>
              </a:rPr>
              <a:t>The  </a:t>
            </a:r>
            <a:r>
              <a:rPr sz="600" spc="-25" dirty="0">
                <a:latin typeface="Century Gothic"/>
                <a:cs typeface="Century Gothic"/>
              </a:rPr>
              <a:t>reporting </a:t>
            </a:r>
            <a:r>
              <a:rPr sz="600" spc="-15" dirty="0">
                <a:latin typeface="Century Gothic"/>
                <a:cs typeface="Century Gothic"/>
              </a:rPr>
              <a:t>jurisdiction </a:t>
            </a:r>
            <a:r>
              <a:rPr sz="600" spc="-40" dirty="0">
                <a:latin typeface="Century Gothic"/>
                <a:cs typeface="Century Gothic"/>
              </a:rPr>
              <a:t>did</a:t>
            </a:r>
            <a:r>
              <a:rPr sz="600" spc="-125" dirty="0">
                <a:latin typeface="Century Gothic"/>
                <a:cs typeface="Century Gothic"/>
              </a:rPr>
              <a:t> </a:t>
            </a:r>
            <a:r>
              <a:rPr sz="600" spc="-25" dirty="0">
                <a:latin typeface="Century Gothic"/>
                <a:cs typeface="Century Gothic"/>
              </a:rPr>
              <a:t>not  </a:t>
            </a:r>
            <a:r>
              <a:rPr sz="600" spc="-10" dirty="0">
                <a:latin typeface="Century Gothic"/>
                <a:cs typeface="Century Gothic"/>
              </a:rPr>
              <a:t>submit </a:t>
            </a:r>
            <a:r>
              <a:rPr sz="600" spc="-50" dirty="0">
                <a:latin typeface="Century Gothic"/>
                <a:cs typeface="Century Gothic"/>
              </a:rPr>
              <a:t>any </a:t>
            </a:r>
            <a:r>
              <a:rPr sz="600" spc="-40" dirty="0">
                <a:latin typeface="Century Gothic"/>
                <a:cs typeface="Century Gothic"/>
              </a:rPr>
              <a:t>cases </a:t>
            </a:r>
            <a:r>
              <a:rPr sz="600" spc="-20" dirty="0">
                <a:latin typeface="Century Gothic"/>
                <a:cs typeface="Century Gothic"/>
              </a:rPr>
              <a:t>to</a:t>
            </a:r>
            <a:r>
              <a:rPr sz="600" spc="-55" dirty="0">
                <a:latin typeface="Century Gothic"/>
                <a:cs typeface="Century Gothic"/>
              </a:rPr>
              <a:t> </a:t>
            </a:r>
            <a:r>
              <a:rPr sz="600" spc="-85" dirty="0">
                <a:latin typeface="Century Gothic"/>
                <a:cs typeface="Century Gothic"/>
              </a:rPr>
              <a:t>CDC.</a:t>
            </a:r>
            <a:endParaRPr sz="6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57800" y="9502584"/>
            <a:ext cx="518744" cy="3116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en-US" sz="600" spc="-5" dirty="0">
                <a:latin typeface="Century Gothic"/>
                <a:cs typeface="Century Gothic"/>
              </a:rPr>
              <a:t>U:</a:t>
            </a:r>
            <a:r>
              <a:rPr lang="en-US" sz="600" spc="-100" dirty="0">
                <a:latin typeface="Century Gothic"/>
                <a:cs typeface="Century Gothic"/>
              </a:rPr>
              <a:t> </a:t>
            </a:r>
            <a:r>
              <a:rPr lang="en-US" sz="600" spc="-45" dirty="0">
                <a:latin typeface="Century Gothic"/>
                <a:cs typeface="Century Gothic"/>
              </a:rPr>
              <a:t>Unavailable. </a:t>
            </a:r>
            <a:r>
              <a:rPr sz="600" spc="-10" dirty="0">
                <a:latin typeface="Century Gothic"/>
                <a:cs typeface="Century Gothic"/>
              </a:rPr>
              <a:t>The </a:t>
            </a:r>
            <a:r>
              <a:rPr sz="600" spc="-60" dirty="0">
                <a:latin typeface="Century Gothic"/>
                <a:cs typeface="Century Gothic"/>
              </a:rPr>
              <a:t>data</a:t>
            </a:r>
            <a:r>
              <a:rPr sz="600" spc="-120" dirty="0">
                <a:latin typeface="Century Gothic"/>
                <a:cs typeface="Century Gothic"/>
              </a:rPr>
              <a:t> </a:t>
            </a:r>
            <a:r>
              <a:rPr sz="600" spc="-45" dirty="0">
                <a:latin typeface="Century Gothic"/>
                <a:cs typeface="Century Gothic"/>
              </a:rPr>
              <a:t>are  </a:t>
            </a:r>
            <a:r>
              <a:rPr sz="600" spc="-50" dirty="0">
                <a:latin typeface="Century Gothic"/>
                <a:cs typeface="Century Gothic"/>
              </a:rPr>
              <a:t>unavailable.</a:t>
            </a:r>
            <a:endParaRPr sz="600" dirty="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28034" y="9495535"/>
            <a:ext cx="2048510" cy="1051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25" dirty="0">
                <a:latin typeface="Century Gothic"/>
                <a:cs typeface="Century Gothic"/>
              </a:rPr>
              <a:t>N: </a:t>
            </a:r>
            <a:r>
              <a:rPr sz="600" spc="-20" dirty="0">
                <a:latin typeface="Century Gothic"/>
                <a:cs typeface="Century Gothic"/>
              </a:rPr>
              <a:t>Not </a:t>
            </a:r>
            <a:r>
              <a:rPr sz="600" spc="-35" dirty="0">
                <a:latin typeface="Century Gothic"/>
                <a:cs typeface="Century Gothic"/>
              </a:rPr>
              <a:t>reportable. </a:t>
            </a:r>
            <a:r>
              <a:rPr sz="600" spc="-10" dirty="0">
                <a:latin typeface="Century Gothic"/>
                <a:cs typeface="Century Gothic"/>
              </a:rPr>
              <a:t>The </a:t>
            </a:r>
            <a:r>
              <a:rPr sz="600" spc="-30" dirty="0">
                <a:latin typeface="Century Gothic"/>
                <a:cs typeface="Century Gothic"/>
              </a:rPr>
              <a:t>disease </a:t>
            </a:r>
            <a:r>
              <a:rPr sz="600" dirty="0">
                <a:latin typeface="Century Gothic"/>
                <a:cs typeface="Century Gothic"/>
              </a:rPr>
              <a:t>or </a:t>
            </a:r>
            <a:r>
              <a:rPr sz="600" spc="-35" dirty="0">
                <a:latin typeface="Century Gothic"/>
                <a:cs typeface="Century Gothic"/>
              </a:rPr>
              <a:t>condition</a:t>
            </a:r>
            <a:endParaRPr sz="6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28010" y="9587001"/>
            <a:ext cx="1325245" cy="22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600" spc="-30" dirty="0">
                <a:latin typeface="Century Gothic"/>
                <a:cs typeface="Century Gothic"/>
              </a:rPr>
              <a:t>was </a:t>
            </a:r>
            <a:r>
              <a:rPr sz="600" spc="-20" dirty="0">
                <a:latin typeface="Century Gothic"/>
                <a:cs typeface="Century Gothic"/>
              </a:rPr>
              <a:t>not </a:t>
            </a:r>
            <a:r>
              <a:rPr sz="600" spc="-30" dirty="0">
                <a:latin typeface="Century Gothic"/>
                <a:cs typeface="Century Gothic"/>
              </a:rPr>
              <a:t>reportable </a:t>
            </a:r>
            <a:r>
              <a:rPr sz="600" spc="-40" dirty="0">
                <a:latin typeface="Century Gothic"/>
                <a:cs typeface="Century Gothic"/>
              </a:rPr>
              <a:t>by </a:t>
            </a:r>
            <a:r>
              <a:rPr sz="600" spc="-50" dirty="0">
                <a:latin typeface="Century Gothic"/>
                <a:cs typeface="Century Gothic"/>
              </a:rPr>
              <a:t>law, </a:t>
            </a:r>
            <a:r>
              <a:rPr sz="600" spc="-25" dirty="0">
                <a:latin typeface="Century Gothic"/>
                <a:cs typeface="Century Gothic"/>
              </a:rPr>
              <a:t>statue, </a:t>
            </a:r>
            <a:r>
              <a:rPr sz="600" spc="-5" dirty="0">
                <a:latin typeface="Century Gothic"/>
                <a:cs typeface="Century Gothic"/>
              </a:rPr>
              <a:t>or  </a:t>
            </a:r>
            <a:r>
              <a:rPr sz="600" spc="-30" dirty="0">
                <a:latin typeface="Century Gothic"/>
                <a:cs typeface="Century Gothic"/>
              </a:rPr>
              <a:t>regulation </a:t>
            </a:r>
            <a:r>
              <a:rPr sz="600" spc="-5" dirty="0">
                <a:latin typeface="Century Gothic"/>
                <a:cs typeface="Century Gothic"/>
              </a:rPr>
              <a:t>in </a:t>
            </a:r>
            <a:r>
              <a:rPr sz="600" spc="-30" dirty="0">
                <a:latin typeface="Century Gothic"/>
                <a:cs typeface="Century Gothic"/>
              </a:rPr>
              <a:t>the </a:t>
            </a:r>
            <a:r>
              <a:rPr sz="600" spc="-20" dirty="0">
                <a:latin typeface="Century Gothic"/>
                <a:cs typeface="Century Gothic"/>
              </a:rPr>
              <a:t>reporting</a:t>
            </a:r>
            <a:r>
              <a:rPr sz="600" spc="-60" dirty="0">
                <a:latin typeface="Century Gothic"/>
                <a:cs typeface="Century Gothic"/>
              </a:rPr>
              <a:t> </a:t>
            </a:r>
            <a:r>
              <a:rPr sz="600" spc="-15" dirty="0">
                <a:latin typeface="Century Gothic"/>
                <a:cs typeface="Century Gothic"/>
              </a:rPr>
              <a:t>jurisdiction.</a:t>
            </a:r>
            <a:endParaRPr sz="6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4385" y="338226"/>
            <a:ext cx="6847840" cy="8807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64304">
              <a:lnSpc>
                <a:spcPct val="100000"/>
              </a:lnSpc>
              <a:spcBef>
                <a:spcPts val="100"/>
              </a:spcBef>
              <a:tabLst>
                <a:tab pos="5608955" algn="l"/>
              </a:tabLst>
            </a:pPr>
            <a:r>
              <a:rPr sz="1200" b="1" spc="105" dirty="0">
                <a:solidFill>
                  <a:srgbClr val="8C268A"/>
                </a:solidFill>
                <a:latin typeface="Trebuchet MS"/>
                <a:cs typeface="Trebuchet MS"/>
              </a:rPr>
              <a:t>VIRA</a:t>
            </a:r>
            <a:r>
              <a:rPr sz="1200" b="1" spc="45" dirty="0">
                <a:solidFill>
                  <a:srgbClr val="8C268A"/>
                </a:solidFill>
                <a:latin typeface="Trebuchet MS"/>
                <a:cs typeface="Trebuchet MS"/>
              </a:rPr>
              <a:t>L</a:t>
            </a:r>
            <a:r>
              <a:rPr sz="1200" b="1" spc="-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1200" b="1" spc="125" dirty="0">
                <a:solidFill>
                  <a:srgbClr val="8C268A"/>
                </a:solidFill>
                <a:latin typeface="Trebuchet MS"/>
                <a:cs typeface="Trebuchet MS"/>
              </a:rPr>
              <a:t>HE</a:t>
            </a:r>
            <a:r>
              <a:rPr sz="1200" b="1" spc="70" dirty="0">
                <a:solidFill>
                  <a:srgbClr val="8C268A"/>
                </a:solidFill>
                <a:latin typeface="Trebuchet MS"/>
                <a:cs typeface="Trebuchet MS"/>
              </a:rPr>
              <a:t>P</a:t>
            </a:r>
            <a:r>
              <a:rPr sz="1200" b="1" spc="45" dirty="0">
                <a:solidFill>
                  <a:srgbClr val="8C268A"/>
                </a:solidFill>
                <a:latin typeface="Trebuchet MS"/>
                <a:cs typeface="Trebuchet MS"/>
              </a:rPr>
              <a:t>A</a:t>
            </a:r>
            <a:r>
              <a:rPr sz="1200" b="1" spc="80" dirty="0">
                <a:solidFill>
                  <a:srgbClr val="8C268A"/>
                </a:solidFill>
                <a:latin typeface="Trebuchet MS"/>
                <a:cs typeface="Trebuchet MS"/>
              </a:rPr>
              <a:t>TITI</a:t>
            </a:r>
            <a:r>
              <a:rPr sz="1200" b="1" spc="25" dirty="0">
                <a:solidFill>
                  <a:srgbClr val="8C268A"/>
                </a:solidFill>
                <a:latin typeface="Trebuchet MS"/>
                <a:cs typeface="Trebuchet MS"/>
              </a:rPr>
              <a:t>S</a:t>
            </a:r>
            <a:r>
              <a:rPr sz="1200" b="1" dirty="0">
                <a:solidFill>
                  <a:srgbClr val="8C268A"/>
                </a:solidFill>
                <a:latin typeface="Trebuchet MS"/>
                <a:cs typeface="Trebuchet MS"/>
              </a:rPr>
              <a:t>	</a:t>
            </a:r>
            <a:r>
              <a:rPr sz="1200" spc="175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1200" spc="160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1200" spc="80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211454">
              <a:lnSpc>
                <a:spcPct val="107200"/>
              </a:lnSpc>
            </a:pPr>
            <a:r>
              <a:rPr sz="1400" b="1" spc="-90" dirty="0">
                <a:solidFill>
                  <a:srgbClr val="005E6E"/>
                </a:solidFill>
                <a:latin typeface="Lucida Sans"/>
                <a:cs typeface="Lucida Sans"/>
              </a:rPr>
              <a:t>Table</a:t>
            </a:r>
            <a:r>
              <a:rPr sz="1400" b="1" spc="-145" dirty="0">
                <a:solidFill>
                  <a:srgbClr val="005E6E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005E6E"/>
                </a:solidFill>
                <a:latin typeface="Lucida Sans"/>
                <a:cs typeface="Lucida Sans"/>
              </a:rPr>
              <a:t>3.4.</a:t>
            </a:r>
            <a:r>
              <a:rPr sz="1400" b="1" spc="-140" dirty="0">
                <a:solidFill>
                  <a:srgbClr val="005E6E"/>
                </a:solidFill>
                <a:latin typeface="Lucida Sans"/>
                <a:cs typeface="Lucida Sans"/>
              </a:rPr>
              <a:t> </a:t>
            </a:r>
            <a:r>
              <a:rPr sz="1400" b="1" spc="-55" dirty="0">
                <a:solidFill>
                  <a:srgbClr val="8C268A"/>
                </a:solidFill>
                <a:latin typeface="Lucida Sans"/>
                <a:cs typeface="Lucida Sans"/>
              </a:rPr>
              <a:t>Number</a:t>
            </a:r>
            <a:r>
              <a:rPr sz="1400" b="1" spc="-17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A"/>
                </a:solidFill>
                <a:latin typeface="Lucida Sans"/>
                <a:cs typeface="Lucida Sans"/>
              </a:rPr>
              <a:t>of</a:t>
            </a:r>
            <a:r>
              <a:rPr sz="1400" b="1" spc="-17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45" dirty="0">
                <a:solidFill>
                  <a:srgbClr val="8C268A"/>
                </a:solidFill>
                <a:latin typeface="Lucida Sans"/>
                <a:cs typeface="Lucida Sans"/>
              </a:rPr>
              <a:t>newly</a:t>
            </a:r>
            <a:r>
              <a:rPr sz="1400" b="1" spc="-16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A"/>
                </a:solidFill>
                <a:latin typeface="Lucida Sans"/>
                <a:cs typeface="Lucida Sans"/>
              </a:rPr>
              <a:t>reported</a:t>
            </a:r>
            <a:r>
              <a:rPr sz="1400" b="1" spc="-16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70" dirty="0">
                <a:solidFill>
                  <a:srgbClr val="8C268A"/>
                </a:solidFill>
                <a:latin typeface="Lucida Sans"/>
                <a:cs typeface="Lucida Sans"/>
              </a:rPr>
              <a:t>cases*</a:t>
            </a:r>
            <a:r>
              <a:rPr sz="1400" b="1" spc="-17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A"/>
                </a:solidFill>
                <a:latin typeface="Lucida Sans"/>
                <a:cs typeface="Lucida Sans"/>
              </a:rPr>
              <a:t>of</a:t>
            </a:r>
            <a:r>
              <a:rPr sz="1400" b="1" spc="-19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45" dirty="0">
                <a:solidFill>
                  <a:srgbClr val="8C268A"/>
                </a:solidFill>
                <a:latin typeface="Lucida Sans"/>
                <a:cs typeface="Lucida Sans"/>
              </a:rPr>
              <a:t>perinatal</a:t>
            </a:r>
            <a:r>
              <a:rPr sz="1400" b="1" spc="-17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A"/>
                </a:solidFill>
                <a:latin typeface="Lucida Sans"/>
                <a:cs typeface="Lucida Sans"/>
              </a:rPr>
              <a:t>hepatitis</a:t>
            </a:r>
            <a:r>
              <a:rPr sz="1400" b="1" spc="-16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45" dirty="0">
                <a:solidFill>
                  <a:srgbClr val="8C268A"/>
                </a:solidFill>
                <a:latin typeface="Lucida Sans"/>
                <a:cs typeface="Lucida Sans"/>
              </a:rPr>
              <a:t>C,</a:t>
            </a:r>
            <a:r>
              <a:rPr sz="1400" b="1" spc="-16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45" dirty="0">
                <a:solidFill>
                  <a:srgbClr val="8C268A"/>
                </a:solidFill>
                <a:latin typeface="Lucida Sans"/>
                <a:cs typeface="Lucida Sans"/>
              </a:rPr>
              <a:t>by</a:t>
            </a:r>
            <a:r>
              <a:rPr sz="1400" b="1" spc="-20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A"/>
                </a:solidFill>
                <a:latin typeface="Lucida Sans"/>
                <a:cs typeface="Lucida Sans"/>
              </a:rPr>
              <a:t>state</a:t>
            </a:r>
            <a:r>
              <a:rPr sz="1400" b="1" spc="-15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50" dirty="0">
                <a:solidFill>
                  <a:srgbClr val="8C268A"/>
                </a:solidFill>
                <a:latin typeface="Lucida Sans"/>
                <a:cs typeface="Lucida Sans"/>
              </a:rPr>
              <a:t>or  </a:t>
            </a:r>
            <a:r>
              <a:rPr sz="1400" b="1" spc="-45" dirty="0">
                <a:solidFill>
                  <a:srgbClr val="8C268A"/>
                </a:solidFill>
                <a:latin typeface="Lucida Sans"/>
                <a:cs typeface="Lucida Sans"/>
              </a:rPr>
              <a:t>jurisdiction</a:t>
            </a:r>
            <a:r>
              <a:rPr sz="1400" b="1" spc="-15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A"/>
                </a:solidFill>
                <a:latin typeface="Lucida Sans"/>
                <a:cs typeface="Lucida Sans"/>
              </a:rPr>
              <a:t>—</a:t>
            </a:r>
            <a:r>
              <a:rPr sz="1400" b="1" spc="-14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A"/>
                </a:solidFill>
                <a:latin typeface="Lucida Sans"/>
                <a:cs typeface="Lucida Sans"/>
              </a:rPr>
              <a:t>United</a:t>
            </a:r>
            <a:r>
              <a:rPr sz="1400" b="1" spc="-14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15" dirty="0">
                <a:solidFill>
                  <a:srgbClr val="8C268A"/>
                </a:solidFill>
                <a:latin typeface="Lucida Sans"/>
                <a:cs typeface="Lucida Sans"/>
              </a:rPr>
              <a:t>States,</a:t>
            </a:r>
            <a:r>
              <a:rPr sz="1400" b="1" spc="-14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A"/>
                </a:solidFill>
                <a:latin typeface="Lucida Sans"/>
                <a:cs typeface="Lucida Sans"/>
              </a:rPr>
              <a:t>2018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81841" y="487993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57596" y="487993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06086" y="49893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030330" y="466627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856298" y="317179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72535" y="336732"/>
            <a:ext cx="168107" cy="2028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56302" y="317186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1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201</Words>
  <Application>Microsoft Office PowerPoint</Application>
  <PresentationFormat>Custom</PresentationFormat>
  <Paragraphs>115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Lucida Sans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— United States, 2018 </dc:title>
  <dc:subject>Table 3.4. Number of newly reported cases of perinatal hepatitis C, by state or jurisdiction — United States, 2018</dc:subject>
  <dc:creator>HHS / CDC / DDID / NCHHSTP / DVH</dc:creator>
  <cp:lastModifiedBy>Peterson, Paul (CDC/DDID/NCHHSTP/DVH) (CTR)</cp:lastModifiedBy>
  <cp:revision>1</cp:revision>
  <dcterms:created xsi:type="dcterms:W3CDTF">2020-07-21T18:12:32Z</dcterms:created>
  <dcterms:modified xsi:type="dcterms:W3CDTF">2020-07-21T18:13:24Z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2020-07-21T00:00:00Z</vt:filetime>
  </property>
</Properties>
</file>