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34112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7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26" y="354"/>
      </p:cViewPr>
      <p:guideLst>
        <p:guide orient="horz" pos="2880"/>
        <p:guide pos="372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05840" y="3118104"/>
            <a:ext cx="11399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11680" y="5632704"/>
            <a:ext cx="93878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70560" y="2313432"/>
            <a:ext cx="58338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906768" y="2313432"/>
            <a:ext cx="58338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0560" y="402336"/>
            <a:ext cx="12070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0560" y="2313432"/>
            <a:ext cx="12070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559808" y="9354312"/>
            <a:ext cx="42915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70560" y="9354312"/>
            <a:ext cx="30845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656064" y="9354312"/>
            <a:ext cx="30845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88899">
        <a:defRPr>
          <a:latin typeface="+mn-lt"/>
          <a:ea typeface="+mn-ea"/>
          <a:cs typeface="+mn-cs"/>
        </a:defRPr>
      </a:lvl2pPr>
      <a:lvl3pPr marL="1577797">
        <a:defRPr>
          <a:latin typeface="+mn-lt"/>
          <a:ea typeface="+mn-ea"/>
          <a:cs typeface="+mn-cs"/>
        </a:defRPr>
      </a:lvl3pPr>
      <a:lvl4pPr marL="2366696">
        <a:defRPr>
          <a:latin typeface="+mn-lt"/>
          <a:ea typeface="+mn-ea"/>
          <a:cs typeface="+mn-cs"/>
        </a:defRPr>
      </a:lvl4pPr>
      <a:lvl5pPr marL="3155594">
        <a:defRPr>
          <a:latin typeface="+mn-lt"/>
          <a:ea typeface="+mn-ea"/>
          <a:cs typeface="+mn-cs"/>
        </a:defRPr>
      </a:lvl5pPr>
      <a:lvl6pPr marL="3944493">
        <a:defRPr>
          <a:latin typeface="+mn-lt"/>
          <a:ea typeface="+mn-ea"/>
          <a:cs typeface="+mn-cs"/>
        </a:defRPr>
      </a:lvl6pPr>
      <a:lvl7pPr marL="4733392">
        <a:defRPr>
          <a:latin typeface="+mn-lt"/>
          <a:ea typeface="+mn-ea"/>
          <a:cs typeface="+mn-cs"/>
        </a:defRPr>
      </a:lvl7pPr>
      <a:lvl8pPr marL="5522290">
        <a:defRPr>
          <a:latin typeface="+mn-lt"/>
          <a:ea typeface="+mn-ea"/>
          <a:cs typeface="+mn-cs"/>
        </a:defRPr>
      </a:lvl8pPr>
      <a:lvl9pPr marL="631118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88899">
        <a:defRPr>
          <a:latin typeface="+mn-lt"/>
          <a:ea typeface="+mn-ea"/>
          <a:cs typeface="+mn-cs"/>
        </a:defRPr>
      </a:lvl2pPr>
      <a:lvl3pPr marL="1577797">
        <a:defRPr>
          <a:latin typeface="+mn-lt"/>
          <a:ea typeface="+mn-ea"/>
          <a:cs typeface="+mn-cs"/>
        </a:defRPr>
      </a:lvl3pPr>
      <a:lvl4pPr marL="2366696">
        <a:defRPr>
          <a:latin typeface="+mn-lt"/>
          <a:ea typeface="+mn-ea"/>
          <a:cs typeface="+mn-cs"/>
        </a:defRPr>
      </a:lvl4pPr>
      <a:lvl5pPr marL="3155594">
        <a:defRPr>
          <a:latin typeface="+mn-lt"/>
          <a:ea typeface="+mn-ea"/>
          <a:cs typeface="+mn-cs"/>
        </a:defRPr>
      </a:lvl5pPr>
      <a:lvl6pPr marL="3944493">
        <a:defRPr>
          <a:latin typeface="+mn-lt"/>
          <a:ea typeface="+mn-ea"/>
          <a:cs typeface="+mn-cs"/>
        </a:defRPr>
      </a:lvl6pPr>
      <a:lvl7pPr marL="4733392">
        <a:defRPr>
          <a:latin typeface="+mn-lt"/>
          <a:ea typeface="+mn-ea"/>
          <a:cs typeface="+mn-cs"/>
        </a:defRPr>
      </a:lvl7pPr>
      <a:lvl8pPr marL="5522290">
        <a:defRPr>
          <a:latin typeface="+mn-lt"/>
          <a:ea typeface="+mn-ea"/>
          <a:cs typeface="+mn-cs"/>
        </a:defRPr>
      </a:lvl8pPr>
      <a:lvl9pPr marL="631118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18709" y="1681435"/>
            <a:ext cx="9659570" cy="786889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 marR="8766">
              <a:lnSpc>
                <a:spcPct val="107200"/>
              </a:lnSpc>
              <a:spcBef>
                <a:spcPts val="173"/>
              </a:spcBef>
            </a:pPr>
            <a:r>
              <a:rPr sz="2416" b="1" spc="-121" dirty="0">
                <a:solidFill>
                  <a:srgbClr val="005E6E"/>
                </a:solidFill>
                <a:latin typeface="Lucida Sans"/>
                <a:cs typeface="Lucida Sans"/>
              </a:rPr>
              <a:t>Table </a:t>
            </a:r>
            <a:r>
              <a:rPr sz="2416" b="1" spc="17" dirty="0">
                <a:solidFill>
                  <a:srgbClr val="005E6E"/>
                </a:solidFill>
                <a:latin typeface="Lucida Sans"/>
                <a:cs typeface="Lucida Sans"/>
              </a:rPr>
              <a:t>3.3. </a:t>
            </a:r>
            <a:r>
              <a:rPr sz="2416" b="1" spc="-9" dirty="0">
                <a:solidFill>
                  <a:srgbClr val="8C268A"/>
                </a:solidFill>
                <a:latin typeface="Lucida Sans"/>
                <a:cs typeface="Lucida Sans"/>
              </a:rPr>
              <a:t>Reported </a:t>
            </a:r>
            <a:r>
              <a:rPr sz="2416" b="1" spc="-60" dirty="0">
                <a:solidFill>
                  <a:srgbClr val="8C268A"/>
                </a:solidFill>
                <a:latin typeface="Lucida Sans"/>
                <a:cs typeface="Lucida Sans"/>
              </a:rPr>
              <a:t>risk </a:t>
            </a:r>
            <a:r>
              <a:rPr sz="2416" b="1" spc="-86" dirty="0">
                <a:solidFill>
                  <a:srgbClr val="8C268A"/>
                </a:solidFill>
                <a:latin typeface="Lucida Sans"/>
                <a:cs typeface="Lucida Sans"/>
              </a:rPr>
              <a:t>behaviors/exposures† </a:t>
            </a:r>
            <a:r>
              <a:rPr sz="2416" b="1" spc="-69" dirty="0">
                <a:solidFill>
                  <a:srgbClr val="8C268A"/>
                </a:solidFill>
                <a:latin typeface="Lucida Sans"/>
                <a:cs typeface="Lucida Sans"/>
              </a:rPr>
              <a:t>among</a:t>
            </a:r>
            <a:r>
              <a:rPr sz="2416" b="1" spc="-569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9" dirty="0">
                <a:solidFill>
                  <a:srgbClr val="8C268A"/>
                </a:solidFill>
                <a:latin typeface="Lucida Sans"/>
                <a:cs typeface="Lucida Sans"/>
              </a:rPr>
              <a:t>reported  </a:t>
            </a:r>
            <a:r>
              <a:rPr sz="2416" b="1" spc="-52" dirty="0">
                <a:solidFill>
                  <a:srgbClr val="8C268A"/>
                </a:solidFill>
                <a:latin typeface="Lucida Sans"/>
                <a:cs typeface="Lucida Sans"/>
              </a:rPr>
              <a:t>cases</a:t>
            </a:r>
            <a:r>
              <a:rPr sz="2416" b="1" spc="-164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35" dirty="0">
                <a:solidFill>
                  <a:srgbClr val="8C268A"/>
                </a:solidFill>
                <a:latin typeface="Lucida Sans"/>
                <a:cs typeface="Lucida Sans"/>
              </a:rPr>
              <a:t>of</a:t>
            </a:r>
            <a:r>
              <a:rPr sz="2416" b="1" spc="-19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lang="en-US" sz="2416" b="1" spc="-190" dirty="0">
                <a:solidFill>
                  <a:srgbClr val="8C268A"/>
                </a:solidFill>
                <a:latin typeface="Lucida Sans"/>
                <a:cs typeface="Lucida Sans"/>
              </a:rPr>
              <a:t>acute </a:t>
            </a:r>
            <a:r>
              <a:rPr sz="2416" b="1" spc="-9" dirty="0">
                <a:solidFill>
                  <a:srgbClr val="8C268A"/>
                </a:solidFill>
                <a:latin typeface="Lucida Sans"/>
                <a:cs typeface="Lucida Sans"/>
              </a:rPr>
              <a:t>hepatitis</a:t>
            </a:r>
            <a:r>
              <a:rPr sz="2416" b="1" spc="-15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224" dirty="0">
                <a:solidFill>
                  <a:srgbClr val="8C268A"/>
                </a:solidFill>
                <a:latin typeface="Lucida Sans"/>
                <a:cs typeface="Lucida Sans"/>
              </a:rPr>
              <a:t>C</a:t>
            </a:r>
            <a:r>
              <a:rPr sz="2416" b="1" spc="-15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112" dirty="0">
                <a:solidFill>
                  <a:srgbClr val="8C268A"/>
                </a:solidFill>
                <a:latin typeface="Lucida Sans"/>
                <a:cs typeface="Lucida Sans"/>
              </a:rPr>
              <a:t>—</a:t>
            </a:r>
            <a:r>
              <a:rPr sz="2416" b="1" spc="-15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17" dirty="0">
                <a:solidFill>
                  <a:srgbClr val="8C268A"/>
                </a:solidFill>
                <a:latin typeface="Lucida Sans"/>
                <a:cs typeface="Lucida Sans"/>
              </a:rPr>
              <a:t>United</a:t>
            </a:r>
            <a:r>
              <a:rPr sz="2416" b="1" spc="-164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52" dirty="0">
                <a:solidFill>
                  <a:srgbClr val="8C268A"/>
                </a:solidFill>
                <a:latin typeface="Lucida Sans"/>
                <a:cs typeface="Lucida Sans"/>
              </a:rPr>
              <a:t>States,</a:t>
            </a:r>
            <a:r>
              <a:rPr sz="2416" b="1" spc="-15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69" dirty="0">
                <a:solidFill>
                  <a:srgbClr val="8C268A"/>
                </a:solidFill>
                <a:latin typeface="Lucida Sans"/>
                <a:cs typeface="Lucida Sans"/>
              </a:rPr>
              <a:t>2018</a:t>
            </a:r>
            <a:endParaRPr sz="2416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24000" y="2583628"/>
            <a:ext cx="10114280" cy="4891144"/>
          </a:xfrm>
          <a:custGeom>
            <a:avLst/>
            <a:gdLst/>
            <a:ahLst/>
            <a:cxnLst/>
            <a:rect l="l" t="t" r="r" b="b"/>
            <a:pathLst>
              <a:path w="5861684" h="2834640">
                <a:moveTo>
                  <a:pt x="0" y="0"/>
                </a:moveTo>
                <a:lnTo>
                  <a:pt x="5861304" y="0"/>
                </a:lnTo>
                <a:lnTo>
                  <a:pt x="5861304" y="2834639"/>
                </a:lnTo>
                <a:lnTo>
                  <a:pt x="0" y="2834639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29998"/>
            </a:srgbClr>
          </a:solidFill>
        </p:spPr>
        <p:txBody>
          <a:bodyPr wrap="square" lIns="0" tIns="0" rIns="0" bIns="0" rtlCol="0"/>
          <a:lstStyle/>
          <a:p>
            <a:endParaRPr sz="3106"/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065450"/>
              </p:ext>
            </p:extLst>
          </p:nvPr>
        </p:nvGraphicFramePr>
        <p:xfrm>
          <a:off x="1669287" y="2727165"/>
          <a:ext cx="9830497" cy="46071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02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91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91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91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58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Risk</a:t>
                      </a:r>
                      <a:r>
                        <a:rPr sz="1600" b="1" spc="-8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600" b="1" spc="-3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behaviors/exposures</a:t>
                      </a:r>
                      <a:endParaRPr sz="1600">
                        <a:latin typeface="Lucida Sans"/>
                        <a:cs typeface="Lucida Sans"/>
                      </a:endParaRPr>
                    </a:p>
                  </a:txBody>
                  <a:tcPr marL="0" marR="0" marT="136961" marB="0"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Risk</a:t>
                      </a:r>
                      <a:r>
                        <a:rPr sz="1600" b="1" spc="-9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identified*</a:t>
                      </a:r>
                      <a:endParaRPr sz="1600">
                        <a:latin typeface="Lucida Sans"/>
                        <a:cs typeface="Lucida Sans"/>
                      </a:endParaRPr>
                    </a:p>
                  </a:txBody>
                  <a:tcPr marL="0" marR="0" marT="136961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600" b="1" spc="-3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No risk</a:t>
                      </a:r>
                      <a:r>
                        <a:rPr sz="1600" b="1" spc="-14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identified</a:t>
                      </a:r>
                      <a:endParaRPr sz="1600">
                        <a:latin typeface="Lucida Sans"/>
                        <a:cs typeface="Lucida Sans"/>
                      </a:endParaRPr>
                    </a:p>
                  </a:txBody>
                  <a:tcPr marL="0" marR="0" marT="136961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600" b="1" spc="-2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Risk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data</a:t>
                      </a:r>
                      <a:r>
                        <a:rPr sz="1600" b="1" spc="-15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600" b="1" spc="-4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missing</a:t>
                      </a:r>
                      <a:endParaRPr sz="1600">
                        <a:latin typeface="Lucida Sans"/>
                        <a:cs typeface="Lucida Sans"/>
                      </a:endParaRPr>
                    </a:p>
                  </a:txBody>
                  <a:tcPr marL="0" marR="0" marT="136961" marB="0">
                    <a:lnL w="9525">
                      <a:solidFill>
                        <a:srgbClr val="FFFFFF"/>
                      </a:solidFill>
                      <a:prstDash val="solid"/>
                    </a:lnL>
                    <a:solidFill>
                      <a:srgbClr val="005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2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Injection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drug</a:t>
                      </a:r>
                      <a:r>
                        <a:rPr sz="16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30" dirty="0">
                          <a:latin typeface="Arial"/>
                          <a:cs typeface="Arial"/>
                        </a:rPr>
                        <a:t>use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78889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600" b="1" spc="25" dirty="0">
                          <a:latin typeface="Arial"/>
                          <a:cs typeface="Arial"/>
                        </a:rPr>
                        <a:t>1,102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73411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600" b="1" spc="40" dirty="0">
                          <a:latin typeface="Arial"/>
                          <a:cs typeface="Arial"/>
                        </a:rPr>
                        <a:t>433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7341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600" b="1" spc="25" dirty="0">
                          <a:latin typeface="Arial"/>
                          <a:cs typeface="Arial"/>
                        </a:rPr>
                        <a:t>2,086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73411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2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5" dirty="0">
                          <a:latin typeface="Arial"/>
                          <a:cs typeface="Arial"/>
                        </a:rPr>
                        <a:t>Multiple </a:t>
                      </a:r>
                      <a:r>
                        <a:rPr sz="1600" b="1" spc="-35" dirty="0">
                          <a:latin typeface="Arial"/>
                          <a:cs typeface="Arial"/>
                        </a:rPr>
                        <a:t>sex</a:t>
                      </a:r>
                      <a:r>
                        <a:rPr sz="16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partners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40" dirty="0">
                          <a:latin typeface="Arial"/>
                          <a:cs typeface="Arial"/>
                        </a:rPr>
                        <a:t>212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40" dirty="0">
                          <a:latin typeface="Arial"/>
                          <a:cs typeface="Arial"/>
                        </a:rPr>
                        <a:t>462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25" dirty="0">
                          <a:latin typeface="Arial"/>
                          <a:cs typeface="Arial"/>
                        </a:rPr>
                        <a:t>2,947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02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-15" dirty="0">
                          <a:latin typeface="Arial"/>
                          <a:cs typeface="Arial"/>
                        </a:rPr>
                        <a:t>Surgery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40" dirty="0">
                          <a:latin typeface="Arial"/>
                          <a:cs typeface="Arial"/>
                        </a:rPr>
                        <a:t>124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40" dirty="0">
                          <a:latin typeface="Arial"/>
                          <a:cs typeface="Arial"/>
                        </a:rPr>
                        <a:t>832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25" dirty="0">
                          <a:latin typeface="Arial"/>
                          <a:cs typeface="Arial"/>
                        </a:rPr>
                        <a:t>2,665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2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-25" dirty="0">
                          <a:latin typeface="Arial"/>
                          <a:cs typeface="Arial"/>
                        </a:rPr>
                        <a:t>Sexual 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contact</a:t>
                      </a:r>
                      <a:r>
                        <a:rPr sz="1300" b="1" spc="7" baseline="33333" dirty="0">
                          <a:latin typeface="Arial"/>
                          <a:cs typeface="Arial"/>
                        </a:rPr>
                        <a:t>§</a:t>
                      </a:r>
                      <a:endParaRPr sz="1300" baseline="33333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40" dirty="0">
                          <a:latin typeface="Arial"/>
                          <a:cs typeface="Arial"/>
                        </a:rPr>
                        <a:t>105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40" dirty="0">
                          <a:latin typeface="Arial"/>
                          <a:cs typeface="Arial"/>
                        </a:rPr>
                        <a:t>278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25" dirty="0">
                          <a:latin typeface="Arial"/>
                          <a:cs typeface="Arial"/>
                        </a:rPr>
                        <a:t>3,238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02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-15">
                          <a:latin typeface="Arial"/>
                          <a:cs typeface="Arial"/>
                        </a:rPr>
                        <a:t>Needlestick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40" dirty="0">
                          <a:latin typeface="Arial"/>
                          <a:cs typeface="Arial"/>
                        </a:rPr>
                        <a:t>91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40" dirty="0">
                          <a:latin typeface="Arial"/>
                          <a:cs typeface="Arial"/>
                        </a:rPr>
                        <a:t>781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25" dirty="0">
                          <a:latin typeface="Arial"/>
                          <a:cs typeface="Arial"/>
                        </a:rPr>
                        <a:t>2,749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02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15" dirty="0">
                          <a:latin typeface="Arial"/>
                          <a:cs typeface="Arial"/>
                        </a:rPr>
                        <a:t>Men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who </a:t>
                      </a:r>
                      <a:r>
                        <a:rPr sz="1600" b="1" spc="-20" dirty="0">
                          <a:latin typeface="Arial"/>
                          <a:cs typeface="Arial"/>
                        </a:rPr>
                        <a:t>have </a:t>
                      </a:r>
                      <a:r>
                        <a:rPr sz="1600" b="1" spc="-35" dirty="0">
                          <a:latin typeface="Arial"/>
                          <a:cs typeface="Arial"/>
                        </a:rPr>
                        <a:t>sex </a:t>
                      </a:r>
                      <a:r>
                        <a:rPr sz="1600" b="1" spc="10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6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5" dirty="0">
                          <a:latin typeface="Arial"/>
                          <a:cs typeface="Arial"/>
                        </a:rPr>
                        <a:t>men</a:t>
                      </a:r>
                      <a:r>
                        <a:rPr sz="1300" b="1" spc="22" baseline="33333" dirty="0">
                          <a:latin typeface="Arial"/>
                          <a:cs typeface="Arial"/>
                        </a:rPr>
                        <a:t>¶</a:t>
                      </a:r>
                      <a:endParaRPr sz="1300" baseline="33333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40" dirty="0">
                          <a:latin typeface="Arial"/>
                          <a:cs typeface="Arial"/>
                        </a:rPr>
                        <a:t>33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40" dirty="0">
                          <a:latin typeface="Arial"/>
                          <a:cs typeface="Arial"/>
                        </a:rPr>
                        <a:t>277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25" dirty="0">
                          <a:latin typeface="Arial"/>
                          <a:cs typeface="Arial"/>
                        </a:rPr>
                        <a:t>1,702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02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-15" dirty="0">
                          <a:latin typeface="Arial"/>
                          <a:cs typeface="Arial"/>
                        </a:rPr>
                        <a:t>Household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contact</a:t>
                      </a:r>
                      <a:r>
                        <a:rPr sz="16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(non-sexual)</a:t>
                      </a:r>
                      <a:r>
                        <a:rPr sz="1300" b="1" spc="-15" baseline="33333" dirty="0">
                          <a:latin typeface="Arial"/>
                          <a:cs typeface="Arial"/>
                        </a:rPr>
                        <a:t>§</a:t>
                      </a:r>
                      <a:endParaRPr sz="1300" baseline="33333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40" dirty="0">
                          <a:latin typeface="Arial"/>
                          <a:cs typeface="Arial"/>
                        </a:rPr>
                        <a:t>30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40" dirty="0">
                          <a:latin typeface="Arial"/>
                          <a:cs typeface="Arial"/>
                        </a:rPr>
                        <a:t>353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25" dirty="0">
                          <a:latin typeface="Arial"/>
                          <a:cs typeface="Arial"/>
                        </a:rPr>
                        <a:t>3,238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02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-35" dirty="0">
                          <a:latin typeface="Arial"/>
                          <a:cs typeface="Arial"/>
                        </a:rPr>
                        <a:t>Dialysis</a:t>
                      </a:r>
                      <a:r>
                        <a:rPr sz="16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0" dirty="0">
                          <a:latin typeface="Arial"/>
                          <a:cs typeface="Arial"/>
                        </a:rPr>
                        <a:t>patient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40" dirty="0">
                          <a:latin typeface="Arial"/>
                          <a:cs typeface="Arial"/>
                        </a:rPr>
                        <a:t>18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25" dirty="0">
                          <a:latin typeface="Arial"/>
                          <a:cs typeface="Arial"/>
                        </a:rPr>
                        <a:t>1,041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25" dirty="0">
                          <a:latin typeface="Arial"/>
                          <a:cs typeface="Arial"/>
                        </a:rPr>
                        <a:t>2,562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02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-15" dirty="0">
                          <a:latin typeface="Arial"/>
                          <a:cs typeface="Arial"/>
                        </a:rPr>
                        <a:t>Occupational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25" dirty="0">
                          <a:latin typeface="Arial"/>
                          <a:cs typeface="Arial"/>
                        </a:rPr>
                        <a:t>1,145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25" dirty="0">
                          <a:latin typeface="Arial"/>
                          <a:cs typeface="Arial"/>
                        </a:rPr>
                        <a:t>2,469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02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-25" dirty="0">
                          <a:latin typeface="Arial"/>
                          <a:cs typeface="Arial"/>
                        </a:rPr>
                        <a:t>Transfusion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40" dirty="0">
                          <a:latin typeface="Arial"/>
                          <a:cs typeface="Arial"/>
                        </a:rPr>
                        <a:t>956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600" b="1" spc="25" dirty="0">
                          <a:latin typeface="Arial"/>
                          <a:cs typeface="Arial"/>
                        </a:rPr>
                        <a:t>2,664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84368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658102" y="7618309"/>
            <a:ext cx="9964171" cy="1811208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1208" spc="-69" dirty="0">
                <a:latin typeface="Century Gothic"/>
                <a:cs typeface="Century Gothic"/>
              </a:rPr>
              <a:t>Source: </a:t>
            </a:r>
            <a:r>
              <a:rPr sz="1208" spc="-173" dirty="0">
                <a:latin typeface="Century Gothic"/>
                <a:cs typeface="Century Gothic"/>
              </a:rPr>
              <a:t>CDC, </a:t>
            </a:r>
            <a:r>
              <a:rPr sz="1208" spc="-69" dirty="0">
                <a:latin typeface="Century Gothic"/>
                <a:cs typeface="Century Gothic"/>
              </a:rPr>
              <a:t>Nationally </a:t>
            </a:r>
            <a:r>
              <a:rPr sz="1208" spc="-60" dirty="0">
                <a:latin typeface="Century Gothic"/>
                <a:cs typeface="Century Gothic"/>
              </a:rPr>
              <a:t>Notifiable </a:t>
            </a:r>
            <a:r>
              <a:rPr sz="1208" spc="-43" dirty="0">
                <a:latin typeface="Century Gothic"/>
                <a:cs typeface="Century Gothic"/>
              </a:rPr>
              <a:t>Diseases </a:t>
            </a:r>
            <a:r>
              <a:rPr sz="1208" spc="-60" dirty="0">
                <a:latin typeface="Century Gothic"/>
                <a:cs typeface="Century Gothic"/>
              </a:rPr>
              <a:t>Surveillance</a:t>
            </a:r>
            <a:r>
              <a:rPr sz="1208" spc="-121" dirty="0">
                <a:latin typeface="Century Gothic"/>
                <a:cs typeface="Century Gothic"/>
              </a:rPr>
              <a:t> </a:t>
            </a:r>
            <a:r>
              <a:rPr sz="1208" spc="-26" dirty="0">
                <a:latin typeface="Century Gothic"/>
                <a:cs typeface="Century Gothic"/>
              </a:rPr>
              <a:t>System</a:t>
            </a:r>
            <a:r>
              <a:rPr lang="en-US" sz="1208" spc="-26" dirty="0">
                <a:latin typeface="Century Gothic"/>
                <a:cs typeface="Century Gothic"/>
              </a:rPr>
              <a:t>.</a:t>
            </a:r>
            <a:endParaRPr sz="1208" dirty="0">
              <a:latin typeface="Century Gothic"/>
              <a:cs typeface="Century Gothic"/>
            </a:endParaRPr>
          </a:p>
          <a:p>
            <a:pPr marL="21914" marR="111759">
              <a:lnSpc>
                <a:spcPct val="107200"/>
              </a:lnSpc>
              <a:spcBef>
                <a:spcPts val="776"/>
              </a:spcBef>
            </a:pPr>
            <a:r>
              <a:rPr sz="1208" spc="-60" dirty="0">
                <a:latin typeface="Century Gothic"/>
                <a:cs typeface="Century Gothic"/>
              </a:rPr>
              <a:t>* </a:t>
            </a:r>
            <a:r>
              <a:rPr sz="1208" spc="-129" dirty="0">
                <a:latin typeface="Century Gothic"/>
                <a:cs typeface="Century Gothic"/>
              </a:rPr>
              <a:t>Case </a:t>
            </a:r>
            <a:r>
              <a:rPr sz="1208" spc="-17" dirty="0">
                <a:latin typeface="Century Gothic"/>
                <a:cs typeface="Century Gothic"/>
              </a:rPr>
              <a:t>reports </a:t>
            </a:r>
            <a:r>
              <a:rPr sz="1208" spc="-26" dirty="0">
                <a:latin typeface="Century Gothic"/>
                <a:cs typeface="Century Gothic"/>
              </a:rPr>
              <a:t>with </a:t>
            </a:r>
            <a:r>
              <a:rPr sz="1208" spc="-86" dirty="0">
                <a:latin typeface="Century Gothic"/>
                <a:cs typeface="Century Gothic"/>
              </a:rPr>
              <a:t>at </a:t>
            </a:r>
            <a:r>
              <a:rPr sz="1208" spc="-52" dirty="0">
                <a:latin typeface="Century Gothic"/>
                <a:cs typeface="Century Gothic"/>
              </a:rPr>
              <a:t>least </a:t>
            </a:r>
            <a:r>
              <a:rPr sz="1208" spc="-104" dirty="0">
                <a:latin typeface="Century Gothic"/>
                <a:cs typeface="Century Gothic"/>
              </a:rPr>
              <a:t>one </a:t>
            </a:r>
            <a:r>
              <a:rPr sz="1208" spc="-43" dirty="0">
                <a:latin typeface="Century Gothic"/>
                <a:cs typeface="Century Gothic"/>
              </a:rPr>
              <a:t>of </a:t>
            </a:r>
            <a:r>
              <a:rPr sz="1208" spc="-60" dirty="0">
                <a:latin typeface="Century Gothic"/>
                <a:cs typeface="Century Gothic"/>
              </a:rPr>
              <a:t>the </a:t>
            </a:r>
            <a:r>
              <a:rPr sz="1208" spc="-52" dirty="0">
                <a:latin typeface="Century Gothic"/>
                <a:cs typeface="Century Gothic"/>
              </a:rPr>
              <a:t>following </a:t>
            </a:r>
            <a:r>
              <a:rPr sz="1208" spc="43" dirty="0">
                <a:latin typeface="Century Gothic"/>
                <a:cs typeface="Century Gothic"/>
              </a:rPr>
              <a:t>risk </a:t>
            </a:r>
            <a:r>
              <a:rPr sz="1208" spc="-69" dirty="0">
                <a:latin typeface="Century Gothic"/>
                <a:cs typeface="Century Gothic"/>
              </a:rPr>
              <a:t>behaviors/ </a:t>
            </a:r>
            <a:r>
              <a:rPr sz="1208" spc="-43" dirty="0">
                <a:latin typeface="Century Gothic"/>
                <a:cs typeface="Century Gothic"/>
              </a:rPr>
              <a:t>exposures </a:t>
            </a:r>
            <a:r>
              <a:rPr sz="1208" spc="-60" dirty="0">
                <a:latin typeface="Century Gothic"/>
                <a:cs typeface="Century Gothic"/>
              </a:rPr>
              <a:t>reported </a:t>
            </a:r>
            <a:r>
              <a:rPr sz="1208" spc="43" dirty="0">
                <a:latin typeface="Century Gothic"/>
                <a:cs typeface="Century Gothic"/>
              </a:rPr>
              <a:t>6 </a:t>
            </a:r>
            <a:r>
              <a:rPr sz="1208" spc="-69" dirty="0">
                <a:latin typeface="Century Gothic"/>
                <a:cs typeface="Century Gothic"/>
              </a:rPr>
              <a:t>weeks </a:t>
            </a:r>
            <a:r>
              <a:rPr sz="1208" spc="-43" dirty="0">
                <a:latin typeface="Century Gothic"/>
                <a:cs typeface="Century Gothic"/>
              </a:rPr>
              <a:t>to </a:t>
            </a:r>
            <a:r>
              <a:rPr sz="1208" spc="43" dirty="0">
                <a:latin typeface="Century Gothic"/>
                <a:cs typeface="Century Gothic"/>
              </a:rPr>
              <a:t>6 </a:t>
            </a:r>
            <a:r>
              <a:rPr sz="1208" spc="-35" dirty="0">
                <a:latin typeface="Century Gothic"/>
                <a:cs typeface="Century Gothic"/>
              </a:rPr>
              <a:t>months </a:t>
            </a:r>
            <a:r>
              <a:rPr sz="1208" dirty="0">
                <a:latin typeface="Century Gothic"/>
                <a:cs typeface="Century Gothic"/>
              </a:rPr>
              <a:t>prior </a:t>
            </a:r>
            <a:r>
              <a:rPr sz="1208" spc="-43" dirty="0">
                <a:latin typeface="Century Gothic"/>
                <a:cs typeface="Century Gothic"/>
              </a:rPr>
              <a:t>to </a:t>
            </a:r>
            <a:r>
              <a:rPr sz="1208" spc="-52" dirty="0">
                <a:latin typeface="Century Gothic"/>
                <a:cs typeface="Century Gothic"/>
              </a:rPr>
              <a:t>symptom onset: </a:t>
            </a:r>
            <a:r>
              <a:rPr sz="1208" spc="-43" dirty="0">
                <a:latin typeface="Century Gothic"/>
                <a:cs typeface="Century Gothic"/>
              </a:rPr>
              <a:t>1) </a:t>
            </a:r>
            <a:r>
              <a:rPr sz="1208" spc="-60" dirty="0">
                <a:latin typeface="Century Gothic"/>
                <a:cs typeface="Century Gothic"/>
              </a:rPr>
              <a:t>injection drug  </a:t>
            </a:r>
            <a:r>
              <a:rPr sz="1208" spc="-43" dirty="0">
                <a:latin typeface="Century Gothic"/>
                <a:cs typeface="Century Gothic"/>
              </a:rPr>
              <a:t>use; 2) </a:t>
            </a:r>
            <a:r>
              <a:rPr sz="1208" spc="-26" dirty="0">
                <a:latin typeface="Century Gothic"/>
                <a:cs typeface="Century Gothic"/>
              </a:rPr>
              <a:t>sex </a:t>
            </a:r>
            <a:r>
              <a:rPr sz="1208" spc="-112" dirty="0">
                <a:latin typeface="Century Gothic"/>
                <a:cs typeface="Century Gothic"/>
              </a:rPr>
              <a:t>contact </a:t>
            </a:r>
            <a:r>
              <a:rPr sz="1208" spc="-26" dirty="0">
                <a:latin typeface="Century Gothic"/>
                <a:cs typeface="Century Gothic"/>
              </a:rPr>
              <a:t>with </a:t>
            </a:r>
            <a:r>
              <a:rPr sz="1208" spc="-78" dirty="0">
                <a:latin typeface="Century Gothic"/>
                <a:cs typeface="Century Gothic"/>
              </a:rPr>
              <a:t>suspected/confirmed </a:t>
            </a:r>
            <a:r>
              <a:rPr sz="1208" spc="-43" dirty="0">
                <a:latin typeface="Century Gothic"/>
                <a:cs typeface="Century Gothic"/>
              </a:rPr>
              <a:t>hepatitis </a:t>
            </a:r>
            <a:r>
              <a:rPr sz="1208" spc="-233" dirty="0">
                <a:latin typeface="Century Gothic"/>
                <a:cs typeface="Century Gothic"/>
              </a:rPr>
              <a:t>C </a:t>
            </a:r>
            <a:r>
              <a:rPr sz="1208" spc="-69" dirty="0">
                <a:latin typeface="Century Gothic"/>
                <a:cs typeface="Century Gothic"/>
              </a:rPr>
              <a:t>patient; </a:t>
            </a:r>
            <a:r>
              <a:rPr sz="1208" spc="-43" dirty="0">
                <a:latin typeface="Century Gothic"/>
                <a:cs typeface="Century Gothic"/>
              </a:rPr>
              <a:t>3) </a:t>
            </a:r>
            <a:r>
              <a:rPr sz="1208" spc="-86" dirty="0">
                <a:latin typeface="Century Gothic"/>
                <a:cs typeface="Century Gothic"/>
              </a:rPr>
              <a:t>men </a:t>
            </a:r>
            <a:r>
              <a:rPr sz="1208" spc="-78" dirty="0">
                <a:latin typeface="Century Gothic"/>
                <a:cs typeface="Century Gothic"/>
              </a:rPr>
              <a:t>who </a:t>
            </a:r>
            <a:r>
              <a:rPr sz="1208" spc="-129" dirty="0">
                <a:latin typeface="Century Gothic"/>
                <a:cs typeface="Century Gothic"/>
              </a:rPr>
              <a:t>have </a:t>
            </a:r>
            <a:r>
              <a:rPr sz="1208" spc="-26" dirty="0">
                <a:latin typeface="Century Gothic"/>
                <a:cs typeface="Century Gothic"/>
              </a:rPr>
              <a:t>sex with </a:t>
            </a:r>
            <a:r>
              <a:rPr sz="1208" spc="-78" dirty="0">
                <a:latin typeface="Century Gothic"/>
                <a:cs typeface="Century Gothic"/>
              </a:rPr>
              <a:t>men; </a:t>
            </a:r>
            <a:r>
              <a:rPr sz="1208" spc="-43" dirty="0">
                <a:latin typeface="Century Gothic"/>
                <a:cs typeface="Century Gothic"/>
              </a:rPr>
              <a:t>4) multiple </a:t>
            </a:r>
            <a:r>
              <a:rPr sz="1208" spc="-26" dirty="0">
                <a:latin typeface="Century Gothic"/>
                <a:cs typeface="Century Gothic"/>
              </a:rPr>
              <a:t>sex </a:t>
            </a:r>
            <a:r>
              <a:rPr sz="1208" spc="-35" dirty="0">
                <a:latin typeface="Century Gothic"/>
                <a:cs typeface="Century Gothic"/>
              </a:rPr>
              <a:t>partners; </a:t>
            </a:r>
            <a:r>
              <a:rPr sz="1208" spc="-43" dirty="0">
                <a:latin typeface="Century Gothic"/>
                <a:cs typeface="Century Gothic"/>
              </a:rPr>
              <a:t>5) </a:t>
            </a:r>
            <a:r>
              <a:rPr sz="1208" spc="-112" dirty="0">
                <a:latin typeface="Century Gothic"/>
                <a:cs typeface="Century Gothic"/>
              </a:rPr>
              <a:t>occupational </a:t>
            </a:r>
            <a:r>
              <a:rPr sz="1208" spc="-60" dirty="0">
                <a:latin typeface="Century Gothic"/>
                <a:cs typeface="Century Gothic"/>
              </a:rPr>
              <a:t>exposure  </a:t>
            </a:r>
            <a:r>
              <a:rPr sz="1208" spc="-43" dirty="0">
                <a:latin typeface="Century Gothic"/>
                <a:cs typeface="Century Gothic"/>
              </a:rPr>
              <a:t>to</a:t>
            </a:r>
            <a:r>
              <a:rPr sz="1208" spc="-86" dirty="0">
                <a:latin typeface="Century Gothic"/>
                <a:cs typeface="Century Gothic"/>
              </a:rPr>
              <a:t> </a:t>
            </a:r>
            <a:r>
              <a:rPr sz="1208" spc="-78" dirty="0">
                <a:latin typeface="Century Gothic"/>
                <a:cs typeface="Century Gothic"/>
              </a:rPr>
              <a:t>blood;</a:t>
            </a:r>
            <a:r>
              <a:rPr sz="1208" spc="-86" dirty="0">
                <a:latin typeface="Century Gothic"/>
                <a:cs typeface="Century Gothic"/>
              </a:rPr>
              <a:t> </a:t>
            </a:r>
            <a:r>
              <a:rPr sz="1208" spc="-43" dirty="0">
                <a:latin typeface="Century Gothic"/>
                <a:cs typeface="Century Gothic"/>
              </a:rPr>
              <a:t>6)</a:t>
            </a:r>
            <a:r>
              <a:rPr sz="1208" spc="-86" dirty="0">
                <a:latin typeface="Century Gothic"/>
                <a:cs typeface="Century Gothic"/>
              </a:rPr>
              <a:t> </a:t>
            </a:r>
            <a:r>
              <a:rPr sz="1208" spc="-26" dirty="0">
                <a:latin typeface="Century Gothic"/>
                <a:cs typeface="Century Gothic"/>
              </a:rPr>
              <a:t>dialysis</a:t>
            </a:r>
            <a:r>
              <a:rPr sz="1208" spc="-86" dirty="0">
                <a:latin typeface="Century Gothic"/>
                <a:cs typeface="Century Gothic"/>
              </a:rPr>
              <a:t> </a:t>
            </a:r>
            <a:r>
              <a:rPr sz="1208" spc="-69" dirty="0">
                <a:latin typeface="Century Gothic"/>
                <a:cs typeface="Century Gothic"/>
              </a:rPr>
              <a:t>patient;</a:t>
            </a:r>
            <a:r>
              <a:rPr sz="1208" spc="-86" dirty="0">
                <a:latin typeface="Century Gothic"/>
                <a:cs typeface="Century Gothic"/>
              </a:rPr>
              <a:t> </a:t>
            </a:r>
            <a:r>
              <a:rPr sz="1208" spc="-43" dirty="0">
                <a:latin typeface="Century Gothic"/>
                <a:cs typeface="Century Gothic"/>
              </a:rPr>
              <a:t>7)</a:t>
            </a:r>
            <a:r>
              <a:rPr sz="1208" spc="-86" dirty="0">
                <a:latin typeface="Century Gothic"/>
                <a:cs typeface="Century Gothic"/>
              </a:rPr>
              <a:t> </a:t>
            </a:r>
            <a:r>
              <a:rPr sz="1208" spc="-104" dirty="0">
                <a:latin typeface="Century Gothic"/>
                <a:cs typeface="Century Gothic"/>
              </a:rPr>
              <a:t>receive</a:t>
            </a:r>
            <a:r>
              <a:rPr sz="1208" spc="-86" dirty="0">
                <a:latin typeface="Century Gothic"/>
                <a:cs typeface="Century Gothic"/>
              </a:rPr>
              <a:t> blood</a:t>
            </a:r>
            <a:r>
              <a:rPr sz="1208" spc="-95" dirty="0">
                <a:latin typeface="Century Gothic"/>
                <a:cs typeface="Century Gothic"/>
              </a:rPr>
              <a:t> </a:t>
            </a:r>
            <a:r>
              <a:rPr sz="1208" spc="-17" dirty="0">
                <a:latin typeface="Century Gothic"/>
                <a:cs typeface="Century Gothic"/>
              </a:rPr>
              <a:t>transfusion;</a:t>
            </a:r>
            <a:r>
              <a:rPr sz="1208" spc="-86" dirty="0">
                <a:latin typeface="Century Gothic"/>
                <a:cs typeface="Century Gothic"/>
              </a:rPr>
              <a:t> </a:t>
            </a:r>
            <a:r>
              <a:rPr sz="1208" spc="-43" dirty="0">
                <a:latin typeface="Century Gothic"/>
                <a:cs typeface="Century Gothic"/>
              </a:rPr>
              <a:t>8)</a:t>
            </a:r>
            <a:r>
              <a:rPr sz="1208" spc="-86" dirty="0">
                <a:latin typeface="Century Gothic"/>
                <a:cs typeface="Century Gothic"/>
              </a:rPr>
              <a:t> </a:t>
            </a:r>
            <a:r>
              <a:rPr sz="1208" spc="-69" dirty="0">
                <a:latin typeface="Century Gothic"/>
                <a:cs typeface="Century Gothic"/>
              </a:rPr>
              <a:t>underwent</a:t>
            </a:r>
            <a:r>
              <a:rPr sz="1208" spc="-86" dirty="0">
                <a:latin typeface="Century Gothic"/>
                <a:cs typeface="Century Gothic"/>
              </a:rPr>
              <a:t> </a:t>
            </a:r>
            <a:r>
              <a:rPr sz="1208" spc="-26" dirty="0">
                <a:latin typeface="Century Gothic"/>
                <a:cs typeface="Century Gothic"/>
              </a:rPr>
              <a:t>surgery</a:t>
            </a:r>
            <a:r>
              <a:rPr lang="en-US" sz="1208" spc="-26" dirty="0">
                <a:latin typeface="Century Gothic"/>
                <a:cs typeface="Century Gothic"/>
              </a:rPr>
              <a:t>.</a:t>
            </a:r>
            <a:endParaRPr sz="1208" dirty="0">
              <a:latin typeface="Century Gothic"/>
              <a:cs typeface="Century Gothic"/>
            </a:endParaRPr>
          </a:p>
          <a:p>
            <a:pPr marL="21914">
              <a:spcBef>
                <a:spcPts val="878"/>
              </a:spcBef>
            </a:pPr>
            <a:r>
              <a:rPr sz="1208" spc="-190" dirty="0">
                <a:latin typeface="Century Gothic"/>
                <a:cs typeface="Century Gothic"/>
              </a:rPr>
              <a:t>† </a:t>
            </a:r>
            <a:r>
              <a:rPr sz="1208" spc="-60" dirty="0">
                <a:latin typeface="Century Gothic"/>
                <a:cs typeface="Century Gothic"/>
              </a:rPr>
              <a:t>Reported </a:t>
            </a:r>
            <a:r>
              <a:rPr sz="1208" spc="-86" dirty="0">
                <a:latin typeface="Century Gothic"/>
                <a:cs typeface="Century Gothic"/>
              </a:rPr>
              <a:t>cases </a:t>
            </a:r>
            <a:r>
              <a:rPr sz="1208" spc="-112" dirty="0">
                <a:latin typeface="Century Gothic"/>
                <a:cs typeface="Century Gothic"/>
              </a:rPr>
              <a:t>may </a:t>
            </a:r>
            <a:r>
              <a:rPr sz="1208" spc="-86" dirty="0">
                <a:latin typeface="Century Gothic"/>
                <a:cs typeface="Century Gothic"/>
              </a:rPr>
              <a:t>include </a:t>
            </a:r>
            <a:r>
              <a:rPr sz="1208" spc="-60" dirty="0">
                <a:latin typeface="Century Gothic"/>
                <a:cs typeface="Century Gothic"/>
              </a:rPr>
              <a:t>more </a:t>
            </a:r>
            <a:r>
              <a:rPr sz="1208" spc="-69" dirty="0">
                <a:latin typeface="Century Gothic"/>
                <a:cs typeface="Century Gothic"/>
              </a:rPr>
              <a:t>than </a:t>
            </a:r>
            <a:r>
              <a:rPr sz="1208" spc="-104" dirty="0">
                <a:latin typeface="Century Gothic"/>
                <a:cs typeface="Century Gothic"/>
              </a:rPr>
              <a:t>one </a:t>
            </a:r>
            <a:r>
              <a:rPr sz="1208" spc="43" dirty="0">
                <a:latin typeface="Century Gothic"/>
                <a:cs typeface="Century Gothic"/>
              </a:rPr>
              <a:t>risk</a:t>
            </a:r>
            <a:r>
              <a:rPr sz="1208" spc="-190" dirty="0">
                <a:latin typeface="Century Gothic"/>
                <a:cs typeface="Century Gothic"/>
              </a:rPr>
              <a:t> </a:t>
            </a:r>
            <a:r>
              <a:rPr sz="1208" spc="-78" dirty="0">
                <a:latin typeface="Century Gothic"/>
                <a:cs typeface="Century Gothic"/>
              </a:rPr>
              <a:t>behavior/exposure.</a:t>
            </a:r>
            <a:endParaRPr sz="1208" dirty="0">
              <a:latin typeface="Century Gothic"/>
              <a:cs typeface="Century Gothic"/>
            </a:endParaRPr>
          </a:p>
          <a:p>
            <a:pPr marL="21914">
              <a:spcBef>
                <a:spcPts val="878"/>
              </a:spcBef>
            </a:pPr>
            <a:r>
              <a:rPr sz="1035" spc="26" baseline="34722" dirty="0">
                <a:latin typeface="Century Gothic"/>
                <a:cs typeface="Century Gothic"/>
              </a:rPr>
              <a:t>§ </a:t>
            </a:r>
            <a:r>
              <a:rPr sz="1208" spc="-95" dirty="0">
                <a:latin typeface="Century Gothic"/>
                <a:cs typeface="Century Gothic"/>
              </a:rPr>
              <a:t>Cases </a:t>
            </a:r>
            <a:r>
              <a:rPr sz="1208" spc="-26" dirty="0">
                <a:latin typeface="Century Gothic"/>
                <a:cs typeface="Century Gothic"/>
              </a:rPr>
              <a:t>with </a:t>
            </a:r>
            <a:r>
              <a:rPr sz="1208" spc="-60" dirty="0">
                <a:latin typeface="Century Gothic"/>
                <a:cs typeface="Century Gothic"/>
              </a:rPr>
              <a:t>more </a:t>
            </a:r>
            <a:r>
              <a:rPr sz="1208" spc="-69" dirty="0">
                <a:latin typeface="Century Gothic"/>
                <a:cs typeface="Century Gothic"/>
              </a:rPr>
              <a:t>than </a:t>
            </a:r>
            <a:r>
              <a:rPr sz="1208" spc="-104" dirty="0">
                <a:latin typeface="Century Gothic"/>
                <a:cs typeface="Century Gothic"/>
              </a:rPr>
              <a:t>one </a:t>
            </a:r>
            <a:r>
              <a:rPr sz="1208" spc="-78" dirty="0">
                <a:latin typeface="Century Gothic"/>
                <a:cs typeface="Century Gothic"/>
              </a:rPr>
              <a:t>type </a:t>
            </a:r>
            <a:r>
              <a:rPr sz="1208" spc="-43" dirty="0">
                <a:latin typeface="Century Gothic"/>
                <a:cs typeface="Century Gothic"/>
              </a:rPr>
              <a:t>of </a:t>
            </a:r>
            <a:r>
              <a:rPr sz="1208" spc="-112" dirty="0">
                <a:latin typeface="Century Gothic"/>
                <a:cs typeface="Century Gothic"/>
              </a:rPr>
              <a:t>contact </a:t>
            </a:r>
            <a:r>
              <a:rPr sz="1208" spc="-60" dirty="0">
                <a:latin typeface="Century Gothic"/>
                <a:cs typeface="Century Gothic"/>
              </a:rPr>
              <a:t>reported </a:t>
            </a:r>
            <a:r>
              <a:rPr sz="1208" spc="-86" dirty="0">
                <a:latin typeface="Century Gothic"/>
                <a:cs typeface="Century Gothic"/>
              </a:rPr>
              <a:t>were categorized </a:t>
            </a:r>
            <a:r>
              <a:rPr sz="1208" spc="-112" dirty="0">
                <a:latin typeface="Century Gothic"/>
                <a:cs typeface="Century Gothic"/>
              </a:rPr>
              <a:t>according </a:t>
            </a:r>
            <a:r>
              <a:rPr sz="1208" spc="-43" dirty="0">
                <a:latin typeface="Century Gothic"/>
                <a:cs typeface="Century Gothic"/>
              </a:rPr>
              <a:t>to </a:t>
            </a:r>
            <a:r>
              <a:rPr sz="1208" spc="-181" dirty="0">
                <a:latin typeface="Century Gothic"/>
                <a:cs typeface="Century Gothic"/>
              </a:rPr>
              <a:t>a </a:t>
            </a:r>
            <a:r>
              <a:rPr sz="1208" spc="-69" dirty="0">
                <a:latin typeface="Century Gothic"/>
                <a:cs typeface="Century Gothic"/>
              </a:rPr>
              <a:t>hierarchy: </a:t>
            </a:r>
            <a:r>
              <a:rPr sz="1208" spc="-78" dirty="0">
                <a:latin typeface="Century Gothic"/>
                <a:cs typeface="Century Gothic"/>
              </a:rPr>
              <a:t>(1) </a:t>
            </a:r>
            <a:r>
              <a:rPr sz="1208" spc="-60" dirty="0">
                <a:latin typeface="Century Gothic"/>
                <a:cs typeface="Century Gothic"/>
              </a:rPr>
              <a:t>sexual </a:t>
            </a:r>
            <a:r>
              <a:rPr sz="1208" spc="-104" dirty="0">
                <a:latin typeface="Century Gothic"/>
                <a:cs typeface="Century Gothic"/>
              </a:rPr>
              <a:t>contact; </a:t>
            </a:r>
            <a:r>
              <a:rPr sz="1208" spc="-78" dirty="0">
                <a:latin typeface="Century Gothic"/>
                <a:cs typeface="Century Gothic"/>
              </a:rPr>
              <a:t>(2) </a:t>
            </a:r>
            <a:r>
              <a:rPr sz="1208" spc="-69" dirty="0">
                <a:latin typeface="Century Gothic"/>
                <a:cs typeface="Century Gothic"/>
              </a:rPr>
              <a:t>household </a:t>
            </a:r>
            <a:r>
              <a:rPr sz="1208" spc="-112" dirty="0">
                <a:latin typeface="Century Gothic"/>
                <a:cs typeface="Century Gothic"/>
              </a:rPr>
              <a:t>contact</a:t>
            </a:r>
            <a:r>
              <a:rPr sz="1208" spc="-78" dirty="0">
                <a:latin typeface="Century Gothic"/>
                <a:cs typeface="Century Gothic"/>
              </a:rPr>
              <a:t> </a:t>
            </a:r>
            <a:r>
              <a:rPr sz="1208" spc="-69" dirty="0">
                <a:latin typeface="Century Gothic"/>
                <a:cs typeface="Century Gothic"/>
              </a:rPr>
              <a:t>(</a:t>
            </a:r>
            <a:r>
              <a:rPr sz="1208" spc="-69">
                <a:latin typeface="Century Gothic"/>
                <a:cs typeface="Century Gothic"/>
              </a:rPr>
              <a:t>non-sexual)</a:t>
            </a:r>
            <a:r>
              <a:rPr lang="en-US" sz="1208" spc="-69">
                <a:latin typeface="Century Gothic"/>
                <a:cs typeface="Century Gothic"/>
              </a:rPr>
              <a:t>.</a:t>
            </a:r>
            <a:endParaRPr sz="1208" dirty="0">
              <a:latin typeface="Century Gothic"/>
              <a:cs typeface="Century Gothic"/>
            </a:endParaRPr>
          </a:p>
          <a:p>
            <a:pPr marL="21914">
              <a:spcBef>
                <a:spcPts val="878"/>
              </a:spcBef>
            </a:pPr>
            <a:r>
              <a:rPr sz="1035" spc="38" baseline="34722" dirty="0">
                <a:latin typeface="Century Gothic"/>
                <a:cs typeface="Century Gothic"/>
              </a:rPr>
              <a:t>¶</a:t>
            </a:r>
            <a:r>
              <a:rPr sz="1035" spc="52" baseline="34722" dirty="0">
                <a:latin typeface="Century Gothic"/>
                <a:cs typeface="Century Gothic"/>
              </a:rPr>
              <a:t> </a:t>
            </a:r>
            <a:r>
              <a:rPr sz="1208" spc="-95" dirty="0">
                <a:latin typeface="Century Gothic"/>
                <a:cs typeface="Century Gothic"/>
              </a:rPr>
              <a:t>A</a:t>
            </a:r>
            <a:r>
              <a:rPr sz="1208" spc="-129" dirty="0">
                <a:latin typeface="Century Gothic"/>
                <a:cs typeface="Century Gothic"/>
              </a:rPr>
              <a:t> </a:t>
            </a:r>
            <a:r>
              <a:rPr sz="1208" spc="-60" dirty="0">
                <a:latin typeface="Century Gothic"/>
                <a:cs typeface="Century Gothic"/>
              </a:rPr>
              <a:t>total</a:t>
            </a:r>
            <a:r>
              <a:rPr sz="1208" spc="-86" dirty="0">
                <a:latin typeface="Century Gothic"/>
                <a:cs typeface="Century Gothic"/>
              </a:rPr>
              <a:t> </a:t>
            </a:r>
            <a:r>
              <a:rPr sz="1208" spc="-43" dirty="0">
                <a:latin typeface="Century Gothic"/>
                <a:cs typeface="Century Gothic"/>
              </a:rPr>
              <a:t>of</a:t>
            </a:r>
            <a:r>
              <a:rPr sz="1208" spc="-112" dirty="0">
                <a:latin typeface="Century Gothic"/>
                <a:cs typeface="Century Gothic"/>
              </a:rPr>
              <a:t> </a:t>
            </a:r>
            <a:r>
              <a:rPr sz="1208" dirty="0">
                <a:latin typeface="Century Gothic"/>
                <a:cs typeface="Century Gothic"/>
              </a:rPr>
              <a:t>2,012</a:t>
            </a:r>
            <a:r>
              <a:rPr sz="1208" spc="-86" dirty="0">
                <a:latin typeface="Century Gothic"/>
                <a:cs typeface="Century Gothic"/>
              </a:rPr>
              <a:t> </a:t>
            </a:r>
            <a:r>
              <a:rPr sz="1208" spc="-129" dirty="0">
                <a:latin typeface="Century Gothic"/>
                <a:cs typeface="Century Gothic"/>
              </a:rPr>
              <a:t>acute</a:t>
            </a:r>
            <a:r>
              <a:rPr sz="1208" spc="-86" dirty="0">
                <a:latin typeface="Century Gothic"/>
                <a:cs typeface="Century Gothic"/>
              </a:rPr>
              <a:t> </a:t>
            </a:r>
            <a:r>
              <a:rPr sz="1208" spc="-43" dirty="0">
                <a:latin typeface="Century Gothic"/>
                <a:cs typeface="Century Gothic"/>
              </a:rPr>
              <a:t>hepatitis</a:t>
            </a:r>
            <a:r>
              <a:rPr sz="1208" spc="-86" dirty="0">
                <a:latin typeface="Century Gothic"/>
                <a:cs typeface="Century Gothic"/>
              </a:rPr>
              <a:t> </a:t>
            </a:r>
            <a:r>
              <a:rPr sz="1208" spc="-233" dirty="0">
                <a:latin typeface="Century Gothic"/>
                <a:cs typeface="Century Gothic"/>
              </a:rPr>
              <a:t>C</a:t>
            </a:r>
            <a:r>
              <a:rPr sz="1208" spc="-190" dirty="0">
                <a:latin typeface="Century Gothic"/>
                <a:cs typeface="Century Gothic"/>
              </a:rPr>
              <a:t> </a:t>
            </a:r>
            <a:r>
              <a:rPr sz="1208" spc="-86" dirty="0">
                <a:latin typeface="Century Gothic"/>
                <a:cs typeface="Century Gothic"/>
              </a:rPr>
              <a:t>cases</a:t>
            </a:r>
            <a:r>
              <a:rPr sz="1208" spc="-104" dirty="0">
                <a:latin typeface="Century Gothic"/>
                <a:cs typeface="Century Gothic"/>
              </a:rPr>
              <a:t> </a:t>
            </a:r>
            <a:r>
              <a:rPr sz="1208" spc="-86" dirty="0">
                <a:latin typeface="Century Gothic"/>
                <a:cs typeface="Century Gothic"/>
              </a:rPr>
              <a:t>were </a:t>
            </a:r>
            <a:r>
              <a:rPr sz="1208" spc="-60" dirty="0">
                <a:latin typeface="Century Gothic"/>
                <a:cs typeface="Century Gothic"/>
              </a:rPr>
              <a:t>reported</a:t>
            </a:r>
            <a:r>
              <a:rPr sz="1208" spc="-86" dirty="0">
                <a:latin typeface="Century Gothic"/>
                <a:cs typeface="Century Gothic"/>
              </a:rPr>
              <a:t> </a:t>
            </a:r>
            <a:r>
              <a:rPr sz="1208" spc="-112" dirty="0">
                <a:latin typeface="Century Gothic"/>
                <a:cs typeface="Century Gothic"/>
              </a:rPr>
              <a:t>among</a:t>
            </a:r>
            <a:r>
              <a:rPr sz="1208" spc="-78" dirty="0">
                <a:latin typeface="Century Gothic"/>
                <a:cs typeface="Century Gothic"/>
              </a:rPr>
              <a:t> </a:t>
            </a:r>
            <a:r>
              <a:rPr sz="1208" spc="-60" dirty="0">
                <a:latin typeface="Century Gothic"/>
                <a:cs typeface="Century Gothic"/>
              </a:rPr>
              <a:t>males</a:t>
            </a:r>
            <a:r>
              <a:rPr sz="1208" spc="-86" dirty="0">
                <a:latin typeface="Century Gothic"/>
                <a:cs typeface="Century Gothic"/>
              </a:rPr>
              <a:t> </a:t>
            </a:r>
            <a:r>
              <a:rPr sz="1208" spc="-9" dirty="0">
                <a:latin typeface="Century Gothic"/>
                <a:cs typeface="Century Gothic"/>
              </a:rPr>
              <a:t>in</a:t>
            </a:r>
            <a:r>
              <a:rPr sz="1208" spc="-86" dirty="0">
                <a:latin typeface="Century Gothic"/>
                <a:cs typeface="Century Gothic"/>
              </a:rPr>
              <a:t> </a:t>
            </a:r>
            <a:r>
              <a:rPr sz="1208" dirty="0">
                <a:latin typeface="Century Gothic"/>
                <a:cs typeface="Century Gothic"/>
              </a:rPr>
              <a:t>2018.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563474" y="818489"/>
            <a:ext cx="2365587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b="1" spc="164" dirty="0">
                <a:solidFill>
                  <a:srgbClr val="8C268A"/>
                </a:solidFill>
                <a:latin typeface="Trebuchet MS"/>
                <a:cs typeface="Trebuchet MS"/>
              </a:rPr>
              <a:t>VIRAL</a:t>
            </a:r>
            <a:r>
              <a:rPr sz="2071" b="1" spc="-95" dirty="0">
                <a:solidFill>
                  <a:srgbClr val="8C268A"/>
                </a:solidFill>
                <a:latin typeface="Trebuchet MS"/>
                <a:cs typeface="Trebuchet MS"/>
              </a:rPr>
              <a:t> </a:t>
            </a:r>
            <a:r>
              <a:rPr sz="2071" b="1" spc="147" dirty="0">
                <a:solidFill>
                  <a:srgbClr val="8C268A"/>
                </a:solidFill>
                <a:latin typeface="Trebuchet MS"/>
                <a:cs typeface="Trebuchet MS"/>
              </a:rPr>
              <a:t>HEPATITIS</a:t>
            </a:r>
            <a:endParaRPr sz="2071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401125" y="818488"/>
            <a:ext cx="2159598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spc="302" dirty="0">
                <a:solidFill>
                  <a:srgbClr val="005E6E"/>
                </a:solidFill>
                <a:latin typeface="Century Gothic"/>
                <a:cs typeface="Century Gothic"/>
              </a:rPr>
              <a:t>SU</a:t>
            </a:r>
            <a:r>
              <a:rPr sz="2071" spc="276" dirty="0">
                <a:solidFill>
                  <a:srgbClr val="005E6E"/>
                </a:solidFill>
                <a:latin typeface="Century Gothic"/>
                <a:cs typeface="Century Gothic"/>
              </a:rPr>
              <a:t>R</a:t>
            </a:r>
            <a:r>
              <a:rPr sz="2071" spc="138" dirty="0">
                <a:solidFill>
                  <a:srgbClr val="005E6E"/>
                </a:solidFill>
                <a:latin typeface="Century Gothic"/>
                <a:cs typeface="Century Gothic"/>
              </a:rPr>
              <a:t>VEILLANCE</a:t>
            </a:r>
            <a:endParaRPr sz="2071">
              <a:latin typeface="Century Gothic"/>
              <a:cs typeface="Century Goth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213174" y="1076910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9" name="object 9"/>
          <p:cNvSpPr/>
          <p:nvPr/>
        </p:nvSpPr>
        <p:spPr>
          <a:xfrm>
            <a:off x="10171339" y="1076910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0" name="object 10"/>
          <p:cNvSpPr/>
          <p:nvPr/>
        </p:nvSpPr>
        <p:spPr>
          <a:xfrm>
            <a:off x="10255009" y="1095797"/>
            <a:ext cx="0" cy="70124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1" name="object 11"/>
          <p:cNvSpPr/>
          <p:nvPr/>
        </p:nvSpPr>
        <p:spPr>
          <a:xfrm>
            <a:off x="10296841" y="1040044"/>
            <a:ext cx="0" cy="126004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2" name="object 12"/>
          <p:cNvSpPr/>
          <p:nvPr/>
        </p:nvSpPr>
        <p:spPr>
          <a:xfrm>
            <a:off x="9996551" y="782173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3" name="object 13"/>
          <p:cNvSpPr/>
          <p:nvPr/>
        </p:nvSpPr>
        <p:spPr>
          <a:xfrm>
            <a:off x="10024568" y="815911"/>
            <a:ext cx="290067" cy="3499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4" name="object 14"/>
          <p:cNvSpPr/>
          <p:nvPr/>
        </p:nvSpPr>
        <p:spPr>
          <a:xfrm>
            <a:off x="9996558" y="782185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246</Words>
  <Application>Microsoft Office PowerPoint</Application>
  <PresentationFormat>Custom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Lucida Sans</vt:lpstr>
      <vt:lpstr>Trebuchet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Hepatitis Surveillance — United States, 2018 </dc:title>
  <dc:subject>Table 3.3. Reported risk behaviors/exposures among reported cases of hepatitis C — United States, 2018</dc:subject>
  <dc:creator>HHS / CDC / DDID / NCHHSTP / DVH</dc:creator>
  <cp:lastModifiedBy>Peterson, Paul (CDC/DDID/NCHHSTP/DVH) (CTR)</cp:lastModifiedBy>
  <cp:revision>3</cp:revision>
  <dcterms:created xsi:type="dcterms:W3CDTF">2020-07-21T18:11:32Z</dcterms:created>
  <dcterms:modified xsi:type="dcterms:W3CDTF">2020-08-28T14:43:50Z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2020-07-20T00:00:00Z</vt:filetime>
  </property>
  <property fmtid="{D5CDD505-2E9C-101B-9397-08002B2CF9AE}" pid="3" name="Creator">
    <vt:lpwstr>Adobe InDesign 15.1 (Windows)</vt:lpwstr>
  </property>
  <property fmtid="{D5CDD505-2E9C-101B-9397-08002B2CF9AE}" pid="4" name="LastSaved">
    <vt:filetime>2020-07-21T00:00:00Z</vt:filetime>
  </property>
</Properties>
</file>