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34112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372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974" y="108"/>
      </p:cViewPr>
      <p:guideLst>
        <p:guide orient="horz" pos="2880"/>
        <p:guide pos="372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05840" y="3118104"/>
            <a:ext cx="11399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011680" y="5632704"/>
            <a:ext cx="93878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70560" y="2313432"/>
            <a:ext cx="583387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906768" y="2313432"/>
            <a:ext cx="583387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70560" y="402336"/>
            <a:ext cx="120700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70560" y="2313432"/>
            <a:ext cx="120700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559808" y="9354312"/>
            <a:ext cx="429158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70560" y="9354312"/>
            <a:ext cx="308457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656064" y="9354312"/>
            <a:ext cx="308457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88899">
        <a:defRPr>
          <a:latin typeface="+mn-lt"/>
          <a:ea typeface="+mn-ea"/>
          <a:cs typeface="+mn-cs"/>
        </a:defRPr>
      </a:lvl2pPr>
      <a:lvl3pPr marL="1577797">
        <a:defRPr>
          <a:latin typeface="+mn-lt"/>
          <a:ea typeface="+mn-ea"/>
          <a:cs typeface="+mn-cs"/>
        </a:defRPr>
      </a:lvl3pPr>
      <a:lvl4pPr marL="2366696">
        <a:defRPr>
          <a:latin typeface="+mn-lt"/>
          <a:ea typeface="+mn-ea"/>
          <a:cs typeface="+mn-cs"/>
        </a:defRPr>
      </a:lvl4pPr>
      <a:lvl5pPr marL="3155594">
        <a:defRPr>
          <a:latin typeface="+mn-lt"/>
          <a:ea typeface="+mn-ea"/>
          <a:cs typeface="+mn-cs"/>
        </a:defRPr>
      </a:lvl5pPr>
      <a:lvl6pPr marL="3944493">
        <a:defRPr>
          <a:latin typeface="+mn-lt"/>
          <a:ea typeface="+mn-ea"/>
          <a:cs typeface="+mn-cs"/>
        </a:defRPr>
      </a:lvl6pPr>
      <a:lvl7pPr marL="4733392">
        <a:defRPr>
          <a:latin typeface="+mn-lt"/>
          <a:ea typeface="+mn-ea"/>
          <a:cs typeface="+mn-cs"/>
        </a:defRPr>
      </a:lvl7pPr>
      <a:lvl8pPr marL="5522290">
        <a:defRPr>
          <a:latin typeface="+mn-lt"/>
          <a:ea typeface="+mn-ea"/>
          <a:cs typeface="+mn-cs"/>
        </a:defRPr>
      </a:lvl8pPr>
      <a:lvl9pPr marL="631118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88899">
        <a:defRPr>
          <a:latin typeface="+mn-lt"/>
          <a:ea typeface="+mn-ea"/>
          <a:cs typeface="+mn-cs"/>
        </a:defRPr>
      </a:lvl2pPr>
      <a:lvl3pPr marL="1577797">
        <a:defRPr>
          <a:latin typeface="+mn-lt"/>
          <a:ea typeface="+mn-ea"/>
          <a:cs typeface="+mn-cs"/>
        </a:defRPr>
      </a:lvl3pPr>
      <a:lvl4pPr marL="2366696">
        <a:defRPr>
          <a:latin typeface="+mn-lt"/>
          <a:ea typeface="+mn-ea"/>
          <a:cs typeface="+mn-cs"/>
        </a:defRPr>
      </a:lvl4pPr>
      <a:lvl5pPr marL="3155594">
        <a:defRPr>
          <a:latin typeface="+mn-lt"/>
          <a:ea typeface="+mn-ea"/>
          <a:cs typeface="+mn-cs"/>
        </a:defRPr>
      </a:lvl5pPr>
      <a:lvl6pPr marL="3944493">
        <a:defRPr>
          <a:latin typeface="+mn-lt"/>
          <a:ea typeface="+mn-ea"/>
          <a:cs typeface="+mn-cs"/>
        </a:defRPr>
      </a:lvl6pPr>
      <a:lvl7pPr marL="4733392">
        <a:defRPr>
          <a:latin typeface="+mn-lt"/>
          <a:ea typeface="+mn-ea"/>
          <a:cs typeface="+mn-cs"/>
        </a:defRPr>
      </a:lvl7pPr>
      <a:lvl8pPr marL="5522290">
        <a:defRPr>
          <a:latin typeface="+mn-lt"/>
          <a:ea typeface="+mn-ea"/>
          <a:cs typeface="+mn-cs"/>
        </a:defRPr>
      </a:lvl8pPr>
      <a:lvl9pPr marL="631118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70716" y="1552936"/>
            <a:ext cx="10545084" cy="1184690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 marR="8766">
              <a:lnSpc>
                <a:spcPct val="107100"/>
              </a:lnSpc>
              <a:spcBef>
                <a:spcPts val="173"/>
              </a:spcBef>
            </a:pPr>
            <a:r>
              <a:rPr sz="2416" b="1" spc="-35" dirty="0">
                <a:solidFill>
                  <a:srgbClr val="005E6E"/>
                </a:solidFill>
                <a:latin typeface="Lucida Sans"/>
                <a:cs typeface="Lucida Sans"/>
              </a:rPr>
              <a:t>Figure </a:t>
            </a:r>
            <a:r>
              <a:rPr sz="2416" b="1" spc="17" dirty="0">
                <a:solidFill>
                  <a:srgbClr val="005E6E"/>
                </a:solidFill>
                <a:latin typeface="Lucida Sans"/>
                <a:cs typeface="Lucida Sans"/>
              </a:rPr>
              <a:t>3.7. </a:t>
            </a:r>
            <a:r>
              <a:rPr sz="2416" b="1" spc="-26" dirty="0">
                <a:solidFill>
                  <a:srgbClr val="8C268A"/>
                </a:solidFill>
                <a:latin typeface="Lucida Sans"/>
                <a:cs typeface="Lucida Sans"/>
              </a:rPr>
              <a:t>Availability of information </a:t>
            </a:r>
            <a:r>
              <a:rPr sz="2416" b="1" spc="-78" dirty="0">
                <a:solidFill>
                  <a:srgbClr val="8C268A"/>
                </a:solidFill>
                <a:latin typeface="Lucida Sans"/>
                <a:cs typeface="Lucida Sans"/>
              </a:rPr>
              <a:t>on </a:t>
            </a:r>
            <a:r>
              <a:rPr sz="2416" b="1" spc="-60" dirty="0">
                <a:solidFill>
                  <a:srgbClr val="8C268A"/>
                </a:solidFill>
                <a:latin typeface="Lucida Sans"/>
                <a:cs typeface="Lucida Sans"/>
              </a:rPr>
              <a:t>risk behaviors/exposures*  </a:t>
            </a:r>
            <a:r>
              <a:rPr sz="2416" b="1" spc="-26" dirty="0">
                <a:solidFill>
                  <a:srgbClr val="8C268A"/>
                </a:solidFill>
                <a:latin typeface="Lucida Sans"/>
                <a:cs typeface="Lucida Sans"/>
              </a:rPr>
              <a:t>associated</a:t>
            </a:r>
            <a:r>
              <a:rPr sz="2416" b="1" spc="-190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9" dirty="0">
                <a:solidFill>
                  <a:srgbClr val="8C268A"/>
                </a:solidFill>
                <a:latin typeface="Lucida Sans"/>
                <a:cs typeface="Lucida Sans"/>
              </a:rPr>
              <a:t>with</a:t>
            </a:r>
            <a:r>
              <a:rPr sz="2416" b="1" spc="-233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9" dirty="0">
                <a:solidFill>
                  <a:srgbClr val="8C268A"/>
                </a:solidFill>
                <a:latin typeface="Lucida Sans"/>
                <a:cs typeface="Lucida Sans"/>
              </a:rPr>
              <a:t>reported</a:t>
            </a:r>
            <a:r>
              <a:rPr sz="2416" b="1" spc="-155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52" dirty="0">
                <a:solidFill>
                  <a:srgbClr val="8C268A"/>
                </a:solidFill>
                <a:latin typeface="Lucida Sans"/>
                <a:cs typeface="Lucida Sans"/>
              </a:rPr>
              <a:t>cases</a:t>
            </a:r>
            <a:r>
              <a:rPr sz="2416" b="1" spc="-164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26" dirty="0">
                <a:solidFill>
                  <a:srgbClr val="8C268A"/>
                </a:solidFill>
                <a:latin typeface="Lucida Sans"/>
                <a:cs typeface="Lucida Sans"/>
              </a:rPr>
              <a:t>of</a:t>
            </a:r>
            <a:r>
              <a:rPr sz="2416" b="1" spc="-190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lang="en-US" sz="2416" b="1" spc="-190" dirty="0">
                <a:solidFill>
                  <a:srgbClr val="8C268A"/>
                </a:solidFill>
                <a:latin typeface="Lucida Sans"/>
                <a:cs typeface="Lucida Sans"/>
              </a:rPr>
              <a:t>acute </a:t>
            </a:r>
            <a:r>
              <a:rPr sz="2416" b="1" spc="-9" dirty="0">
                <a:solidFill>
                  <a:srgbClr val="8C268A"/>
                </a:solidFill>
                <a:latin typeface="Lucida Sans"/>
                <a:cs typeface="Lucida Sans"/>
              </a:rPr>
              <a:t>hepatitis</a:t>
            </a:r>
            <a:r>
              <a:rPr sz="2416" b="1" spc="-155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224" dirty="0">
                <a:solidFill>
                  <a:srgbClr val="8C268A"/>
                </a:solidFill>
                <a:latin typeface="Lucida Sans"/>
                <a:cs typeface="Lucida Sans"/>
              </a:rPr>
              <a:t>C</a:t>
            </a:r>
            <a:r>
              <a:rPr sz="2416" b="1" spc="-155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112" dirty="0">
                <a:solidFill>
                  <a:srgbClr val="8C268A"/>
                </a:solidFill>
                <a:latin typeface="Lucida Sans"/>
                <a:cs typeface="Lucida Sans"/>
              </a:rPr>
              <a:t>—</a:t>
            </a:r>
            <a:r>
              <a:rPr sz="2416" b="1" spc="-197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9" dirty="0">
                <a:solidFill>
                  <a:srgbClr val="8C268A"/>
                </a:solidFill>
                <a:latin typeface="Lucida Sans"/>
                <a:cs typeface="Lucida Sans"/>
              </a:rPr>
              <a:t>United</a:t>
            </a:r>
            <a:r>
              <a:rPr sz="2416" b="1" spc="-155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60" dirty="0">
                <a:solidFill>
                  <a:srgbClr val="8C268A"/>
                </a:solidFill>
                <a:latin typeface="Lucida Sans"/>
                <a:cs typeface="Lucida Sans"/>
              </a:rPr>
              <a:t>States,</a:t>
            </a:r>
            <a:r>
              <a:rPr sz="2416" b="1" spc="-155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69" dirty="0">
                <a:solidFill>
                  <a:srgbClr val="8C268A"/>
                </a:solidFill>
                <a:latin typeface="Lucida Sans"/>
                <a:cs typeface="Lucida Sans"/>
              </a:rPr>
              <a:t>2018</a:t>
            </a:r>
            <a:endParaRPr sz="2416" dirty="0">
              <a:latin typeface="Lucida Sans"/>
              <a:cs typeface="Lucida San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060983" y="4591431"/>
            <a:ext cx="3093122" cy="2090569"/>
          </a:xfrm>
          <a:custGeom>
            <a:avLst/>
            <a:gdLst/>
            <a:ahLst/>
            <a:cxnLst/>
            <a:rect l="l" t="t" r="r" b="b"/>
            <a:pathLst>
              <a:path w="1792605" h="1211579">
                <a:moveTo>
                  <a:pt x="0" y="0"/>
                </a:moveTo>
                <a:lnTo>
                  <a:pt x="1792224" y="0"/>
                </a:lnTo>
                <a:lnTo>
                  <a:pt x="1792224" y="1211579"/>
                </a:lnTo>
                <a:lnTo>
                  <a:pt x="0" y="1211579"/>
                </a:lnTo>
                <a:lnTo>
                  <a:pt x="0" y="0"/>
                </a:lnTo>
                <a:close/>
              </a:path>
            </a:pathLst>
          </a:custGeom>
          <a:solidFill>
            <a:srgbClr val="000000">
              <a:alpha val="29998"/>
            </a:srgbClr>
          </a:solid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4" name="object 4"/>
          <p:cNvSpPr/>
          <p:nvPr/>
        </p:nvSpPr>
        <p:spPr>
          <a:xfrm>
            <a:off x="2204516" y="4734989"/>
            <a:ext cx="2809338" cy="1808978"/>
          </a:xfrm>
          <a:custGeom>
            <a:avLst/>
            <a:gdLst/>
            <a:ahLst/>
            <a:cxnLst/>
            <a:rect l="l" t="t" r="r" b="b"/>
            <a:pathLst>
              <a:path w="1628139" h="1048385">
                <a:moveTo>
                  <a:pt x="1627632" y="0"/>
                </a:moveTo>
                <a:lnTo>
                  <a:pt x="0" y="0"/>
                </a:lnTo>
                <a:lnTo>
                  <a:pt x="0" y="1048359"/>
                </a:lnTo>
                <a:lnTo>
                  <a:pt x="1627632" y="1048359"/>
                </a:lnTo>
                <a:lnTo>
                  <a:pt x="162763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5" name="object 5"/>
          <p:cNvSpPr/>
          <p:nvPr/>
        </p:nvSpPr>
        <p:spPr>
          <a:xfrm>
            <a:off x="6781800" y="2689547"/>
            <a:ext cx="4859831" cy="49413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6" name="object 6"/>
          <p:cNvSpPr/>
          <p:nvPr/>
        </p:nvSpPr>
        <p:spPr>
          <a:xfrm>
            <a:off x="2402222" y="4928881"/>
            <a:ext cx="548939" cy="310079"/>
          </a:xfrm>
          <a:custGeom>
            <a:avLst/>
            <a:gdLst/>
            <a:ahLst/>
            <a:cxnLst/>
            <a:rect l="l" t="t" r="r" b="b"/>
            <a:pathLst>
              <a:path w="318135" h="179704">
                <a:moveTo>
                  <a:pt x="0" y="179501"/>
                </a:moveTo>
                <a:lnTo>
                  <a:pt x="317754" y="179501"/>
                </a:lnTo>
                <a:lnTo>
                  <a:pt x="317754" y="0"/>
                </a:lnTo>
                <a:lnTo>
                  <a:pt x="0" y="0"/>
                </a:lnTo>
                <a:lnTo>
                  <a:pt x="0" y="179501"/>
                </a:lnTo>
                <a:close/>
              </a:path>
            </a:pathLst>
          </a:custGeom>
          <a:solidFill>
            <a:srgbClr val="005E6E"/>
          </a:solid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7" name="object 7"/>
          <p:cNvSpPr txBox="1"/>
          <p:nvPr/>
        </p:nvSpPr>
        <p:spPr>
          <a:xfrm>
            <a:off x="10043737" y="3816312"/>
            <a:ext cx="762596" cy="636125"/>
          </a:xfrm>
          <a:prstGeom prst="rect">
            <a:avLst/>
          </a:prstGeom>
        </p:spPr>
        <p:txBody>
          <a:bodyPr vert="horz" wrap="square" lIns="0" tIns="25199" rIns="0" bIns="0" rtlCol="0">
            <a:spAutoFit/>
          </a:bodyPr>
          <a:lstStyle/>
          <a:p>
            <a:pPr marL="35062">
              <a:spcBef>
                <a:spcPts val="197"/>
              </a:spcBef>
            </a:pPr>
            <a:r>
              <a:rPr sz="1984" b="1" spc="78" dirty="0">
                <a:solidFill>
                  <a:srgbClr val="FFFFFF"/>
                </a:solidFill>
                <a:latin typeface="Century Gothic"/>
                <a:cs typeface="Century Gothic"/>
              </a:rPr>
              <a:t>1,350</a:t>
            </a:r>
            <a:endParaRPr sz="1984">
              <a:latin typeface="Century Gothic"/>
              <a:cs typeface="Century Gothic"/>
            </a:endParaRPr>
          </a:p>
          <a:p>
            <a:pPr marL="21914"/>
            <a:r>
              <a:rPr sz="1984" b="1" spc="35" dirty="0">
                <a:solidFill>
                  <a:srgbClr val="FFFFFF"/>
                </a:solidFill>
                <a:latin typeface="Century Gothic"/>
                <a:cs typeface="Century Gothic"/>
              </a:rPr>
              <a:t>(37%)</a:t>
            </a:r>
            <a:endParaRPr sz="1984">
              <a:latin typeface="Century Gothic"/>
              <a:cs typeface="Century Gothic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402222" y="5503700"/>
            <a:ext cx="548939" cy="310079"/>
          </a:xfrm>
          <a:custGeom>
            <a:avLst/>
            <a:gdLst/>
            <a:ahLst/>
            <a:cxnLst/>
            <a:rect l="l" t="t" r="r" b="b"/>
            <a:pathLst>
              <a:path w="318135" h="179704">
                <a:moveTo>
                  <a:pt x="0" y="179501"/>
                </a:moveTo>
                <a:lnTo>
                  <a:pt x="317754" y="179501"/>
                </a:lnTo>
                <a:lnTo>
                  <a:pt x="317754" y="0"/>
                </a:lnTo>
                <a:lnTo>
                  <a:pt x="0" y="0"/>
                </a:lnTo>
                <a:lnTo>
                  <a:pt x="0" y="179501"/>
                </a:lnTo>
                <a:close/>
              </a:path>
            </a:pathLst>
          </a:custGeom>
          <a:solidFill>
            <a:srgbClr val="B8D2D5"/>
          </a:solid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9" name="object 9"/>
          <p:cNvSpPr txBox="1"/>
          <p:nvPr/>
        </p:nvSpPr>
        <p:spPr>
          <a:xfrm>
            <a:off x="9348201" y="5808466"/>
            <a:ext cx="762596" cy="636125"/>
          </a:xfrm>
          <a:prstGeom prst="rect">
            <a:avLst/>
          </a:prstGeom>
        </p:spPr>
        <p:txBody>
          <a:bodyPr vert="horz" wrap="square" lIns="0" tIns="25199" rIns="0" bIns="0" rtlCol="0">
            <a:spAutoFit/>
          </a:bodyPr>
          <a:lstStyle/>
          <a:p>
            <a:pPr algn="ctr">
              <a:spcBef>
                <a:spcPts val="197"/>
              </a:spcBef>
            </a:pPr>
            <a:r>
              <a:rPr sz="1984" b="1" spc="104" dirty="0">
                <a:latin typeface="Century Gothic"/>
                <a:cs typeface="Century Gothic"/>
              </a:rPr>
              <a:t>514</a:t>
            </a:r>
            <a:endParaRPr sz="1984" dirty="0">
              <a:latin typeface="Century Gothic"/>
              <a:cs typeface="Century Gothic"/>
            </a:endParaRPr>
          </a:p>
          <a:p>
            <a:pPr algn="ctr">
              <a:lnSpc>
                <a:spcPct val="100000"/>
              </a:lnSpc>
            </a:pPr>
            <a:r>
              <a:rPr sz="1984" b="1" spc="35" dirty="0">
                <a:latin typeface="Century Gothic"/>
                <a:cs typeface="Century Gothic"/>
              </a:rPr>
              <a:t>(14%)</a:t>
            </a:r>
            <a:endParaRPr sz="1984" dirty="0">
              <a:latin typeface="Century Gothic"/>
              <a:cs typeface="Century Gothic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414274" y="6088642"/>
            <a:ext cx="525929" cy="289261"/>
          </a:xfrm>
          <a:custGeom>
            <a:avLst/>
            <a:gdLst/>
            <a:ahLst/>
            <a:cxnLst/>
            <a:rect l="l" t="t" r="r" b="b"/>
            <a:pathLst>
              <a:path w="304800" h="167639">
                <a:moveTo>
                  <a:pt x="0" y="167208"/>
                </a:moveTo>
                <a:lnTo>
                  <a:pt x="304596" y="167208"/>
                </a:lnTo>
                <a:lnTo>
                  <a:pt x="304596" y="0"/>
                </a:lnTo>
                <a:lnTo>
                  <a:pt x="0" y="0"/>
                </a:lnTo>
                <a:lnTo>
                  <a:pt x="0" y="167208"/>
                </a:lnTo>
                <a:close/>
              </a:path>
            </a:pathLst>
          </a:custGeom>
          <a:ln w="12700">
            <a:solidFill>
              <a:srgbClr val="337E8B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1" name="object 11"/>
          <p:cNvSpPr txBox="1"/>
          <p:nvPr/>
        </p:nvSpPr>
        <p:spPr>
          <a:xfrm>
            <a:off x="2204516" y="4937909"/>
            <a:ext cx="2809338" cy="1330050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911616">
              <a:spcBef>
                <a:spcPts val="173"/>
              </a:spcBef>
            </a:pPr>
            <a:r>
              <a:rPr sz="1553" b="1" spc="78" dirty="0">
                <a:solidFill>
                  <a:srgbClr val="8C268A"/>
                </a:solidFill>
                <a:latin typeface="Century Gothic"/>
                <a:cs typeface="Century Gothic"/>
              </a:rPr>
              <a:t>Risk</a:t>
            </a:r>
            <a:r>
              <a:rPr sz="1553" b="1" spc="-78" dirty="0">
                <a:solidFill>
                  <a:srgbClr val="8C268A"/>
                </a:solidFill>
                <a:latin typeface="Century Gothic"/>
                <a:cs typeface="Century Gothic"/>
              </a:rPr>
              <a:t> </a:t>
            </a:r>
            <a:r>
              <a:rPr sz="1553" b="1" spc="9" dirty="0">
                <a:solidFill>
                  <a:srgbClr val="8C268A"/>
                </a:solidFill>
                <a:latin typeface="Century Gothic"/>
                <a:cs typeface="Century Gothic"/>
              </a:rPr>
              <a:t>identified*</a:t>
            </a:r>
            <a:endParaRPr sz="1553">
              <a:latin typeface="Century Gothic"/>
              <a:cs typeface="Century Gothic"/>
            </a:endParaRPr>
          </a:p>
          <a:p>
            <a:pPr marL="911616" marR="216947">
              <a:lnSpc>
                <a:spcPct val="241699"/>
              </a:lnSpc>
              <a:spcBef>
                <a:spcPts val="52"/>
              </a:spcBef>
            </a:pPr>
            <a:r>
              <a:rPr sz="1553" b="1" spc="-43" dirty="0">
                <a:solidFill>
                  <a:srgbClr val="8C268A"/>
                </a:solidFill>
                <a:latin typeface="Century Gothic"/>
                <a:cs typeface="Century Gothic"/>
              </a:rPr>
              <a:t>No </a:t>
            </a:r>
            <a:r>
              <a:rPr sz="1553" b="1" spc="69" dirty="0">
                <a:solidFill>
                  <a:srgbClr val="8C268A"/>
                </a:solidFill>
                <a:latin typeface="Century Gothic"/>
                <a:cs typeface="Century Gothic"/>
              </a:rPr>
              <a:t>risk </a:t>
            </a:r>
            <a:r>
              <a:rPr sz="1553" b="1" spc="17" dirty="0">
                <a:solidFill>
                  <a:srgbClr val="8C268A"/>
                </a:solidFill>
                <a:latin typeface="Century Gothic"/>
                <a:cs typeface="Century Gothic"/>
              </a:rPr>
              <a:t>identified  </a:t>
            </a:r>
            <a:r>
              <a:rPr sz="1553" b="1" spc="78" dirty="0">
                <a:solidFill>
                  <a:srgbClr val="8C268A"/>
                </a:solidFill>
                <a:latin typeface="Century Gothic"/>
                <a:cs typeface="Century Gothic"/>
              </a:rPr>
              <a:t>Risk </a:t>
            </a:r>
            <a:r>
              <a:rPr sz="1553" b="1" spc="-43" dirty="0">
                <a:solidFill>
                  <a:srgbClr val="8C268A"/>
                </a:solidFill>
                <a:latin typeface="Century Gothic"/>
                <a:cs typeface="Century Gothic"/>
              </a:rPr>
              <a:t>data</a:t>
            </a:r>
            <a:r>
              <a:rPr sz="1553" b="1" spc="-319" dirty="0">
                <a:solidFill>
                  <a:srgbClr val="8C268A"/>
                </a:solidFill>
                <a:latin typeface="Century Gothic"/>
                <a:cs typeface="Century Gothic"/>
              </a:rPr>
              <a:t> </a:t>
            </a:r>
            <a:r>
              <a:rPr sz="1553" b="1" spc="26" dirty="0">
                <a:solidFill>
                  <a:srgbClr val="8C268A"/>
                </a:solidFill>
                <a:latin typeface="Century Gothic"/>
                <a:cs typeface="Century Gothic"/>
              </a:rPr>
              <a:t>missing</a:t>
            </a:r>
            <a:endParaRPr sz="1553">
              <a:latin typeface="Century Gothic"/>
              <a:cs typeface="Century Gothic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613997" y="4267756"/>
            <a:ext cx="762596" cy="636125"/>
          </a:xfrm>
          <a:prstGeom prst="rect">
            <a:avLst/>
          </a:prstGeom>
        </p:spPr>
        <p:txBody>
          <a:bodyPr vert="horz" wrap="square" lIns="0" tIns="25199" rIns="0" bIns="0" rtlCol="0">
            <a:spAutoFit/>
          </a:bodyPr>
          <a:lstStyle/>
          <a:p>
            <a:pPr marL="35062">
              <a:spcBef>
                <a:spcPts val="197"/>
              </a:spcBef>
            </a:pPr>
            <a:r>
              <a:rPr sz="1984" b="1" spc="78" dirty="0">
                <a:latin typeface="Century Gothic"/>
                <a:cs typeface="Century Gothic"/>
              </a:rPr>
              <a:t>1,757</a:t>
            </a:r>
            <a:endParaRPr sz="1984">
              <a:latin typeface="Century Gothic"/>
              <a:cs typeface="Century Gothic"/>
            </a:endParaRPr>
          </a:p>
          <a:p>
            <a:pPr marL="21914"/>
            <a:r>
              <a:rPr sz="1984" b="1" spc="35" dirty="0">
                <a:latin typeface="Century Gothic"/>
                <a:cs typeface="Century Gothic"/>
              </a:rPr>
              <a:t>(49%)</a:t>
            </a:r>
            <a:endParaRPr sz="1984">
              <a:latin typeface="Century Gothic"/>
              <a:cs typeface="Century Gothic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439079" y="5371171"/>
            <a:ext cx="2383118" cy="0"/>
          </a:xfrm>
          <a:custGeom>
            <a:avLst/>
            <a:gdLst/>
            <a:ahLst/>
            <a:cxnLst/>
            <a:rect l="l" t="t" r="r" b="b"/>
            <a:pathLst>
              <a:path w="1381125">
                <a:moveTo>
                  <a:pt x="0" y="0"/>
                </a:moveTo>
                <a:lnTo>
                  <a:pt x="1380858" y="0"/>
                </a:lnTo>
              </a:path>
            </a:pathLst>
          </a:custGeom>
          <a:ln w="16510">
            <a:solidFill>
              <a:srgbClr val="A7A7A7"/>
            </a:solidFill>
            <a:prstDash val="dot"/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4" name="object 14"/>
          <p:cNvSpPr/>
          <p:nvPr/>
        </p:nvSpPr>
        <p:spPr>
          <a:xfrm>
            <a:off x="2439079" y="5945956"/>
            <a:ext cx="2383118" cy="0"/>
          </a:xfrm>
          <a:custGeom>
            <a:avLst/>
            <a:gdLst/>
            <a:ahLst/>
            <a:cxnLst/>
            <a:rect l="l" t="t" r="r" b="b"/>
            <a:pathLst>
              <a:path w="1381125">
                <a:moveTo>
                  <a:pt x="0" y="0"/>
                </a:moveTo>
                <a:lnTo>
                  <a:pt x="1380858" y="0"/>
                </a:lnTo>
              </a:path>
            </a:pathLst>
          </a:custGeom>
          <a:ln w="16510">
            <a:solidFill>
              <a:srgbClr val="A7A7A7"/>
            </a:solidFill>
            <a:prstDash val="dot"/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5" name="object 15"/>
          <p:cNvSpPr txBox="1"/>
          <p:nvPr/>
        </p:nvSpPr>
        <p:spPr>
          <a:xfrm>
            <a:off x="7557076" y="817679"/>
            <a:ext cx="2365587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b="1" spc="147" dirty="0">
                <a:solidFill>
                  <a:srgbClr val="8C268A"/>
                </a:solidFill>
                <a:latin typeface="Century Gothic"/>
                <a:cs typeface="Century Gothic"/>
              </a:rPr>
              <a:t>VIRAL</a:t>
            </a:r>
            <a:r>
              <a:rPr sz="2071" b="1" spc="-43" dirty="0">
                <a:solidFill>
                  <a:srgbClr val="8C268A"/>
                </a:solidFill>
                <a:latin typeface="Century Gothic"/>
                <a:cs typeface="Century Gothic"/>
              </a:rPr>
              <a:t> </a:t>
            </a:r>
            <a:r>
              <a:rPr sz="2071" b="1" spc="224" dirty="0">
                <a:solidFill>
                  <a:srgbClr val="8C268A"/>
                </a:solidFill>
                <a:latin typeface="Century Gothic"/>
                <a:cs typeface="Century Gothic"/>
              </a:rPr>
              <a:t>HEPATITIS</a:t>
            </a:r>
            <a:endParaRPr sz="2071">
              <a:latin typeface="Century Gothic"/>
              <a:cs typeface="Century Gothic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0394727" y="817678"/>
            <a:ext cx="2159598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spc="250" dirty="0">
                <a:solidFill>
                  <a:srgbClr val="005E6E"/>
                </a:solidFill>
                <a:latin typeface="Tahoma"/>
                <a:cs typeface="Tahoma"/>
              </a:rPr>
              <a:t>SU</a:t>
            </a:r>
            <a:r>
              <a:rPr sz="2071" spc="216" dirty="0">
                <a:solidFill>
                  <a:srgbClr val="005E6E"/>
                </a:solidFill>
                <a:latin typeface="Tahoma"/>
                <a:cs typeface="Tahoma"/>
              </a:rPr>
              <a:t>R</a:t>
            </a:r>
            <a:r>
              <a:rPr sz="2071" spc="197" dirty="0">
                <a:solidFill>
                  <a:srgbClr val="005E6E"/>
                </a:solidFill>
                <a:latin typeface="Tahoma"/>
                <a:cs typeface="Tahoma"/>
              </a:rPr>
              <a:t>VEILLANCE</a:t>
            </a:r>
            <a:endParaRPr sz="2071">
              <a:latin typeface="Tahoma"/>
              <a:cs typeface="Tahoma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10206776" y="1076100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8" name="object 18"/>
          <p:cNvSpPr/>
          <p:nvPr/>
        </p:nvSpPr>
        <p:spPr>
          <a:xfrm>
            <a:off x="10164941" y="1076100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9" name="object 19"/>
          <p:cNvSpPr/>
          <p:nvPr/>
        </p:nvSpPr>
        <p:spPr>
          <a:xfrm>
            <a:off x="10248611" y="1094987"/>
            <a:ext cx="0" cy="70124"/>
          </a:xfrm>
          <a:custGeom>
            <a:avLst/>
            <a:gdLst/>
            <a:ahLst/>
            <a:cxnLst/>
            <a:rect l="l" t="t" r="r" b="b"/>
            <a:pathLst>
              <a:path h="40640">
                <a:moveTo>
                  <a:pt x="0" y="0"/>
                </a:moveTo>
                <a:lnTo>
                  <a:pt x="0" y="40627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20" name="object 20"/>
          <p:cNvSpPr/>
          <p:nvPr/>
        </p:nvSpPr>
        <p:spPr>
          <a:xfrm>
            <a:off x="10290443" y="1039234"/>
            <a:ext cx="0" cy="126004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936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21" name="object 21"/>
          <p:cNvSpPr/>
          <p:nvPr/>
        </p:nvSpPr>
        <p:spPr>
          <a:xfrm>
            <a:off x="9990153" y="781363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121945" y="244055"/>
                </a:moveTo>
                <a:lnTo>
                  <a:pt x="11785" y="244055"/>
                </a:lnTo>
                <a:lnTo>
                  <a:pt x="5257" y="244055"/>
                </a:lnTo>
                <a:lnTo>
                  <a:pt x="0" y="238772"/>
                </a:lnTo>
                <a:lnTo>
                  <a:pt x="0" y="232244"/>
                </a:lnTo>
                <a:lnTo>
                  <a:pt x="0" y="13271"/>
                </a:lnTo>
                <a:lnTo>
                  <a:pt x="0" y="5943"/>
                </a:lnTo>
                <a:lnTo>
                  <a:pt x="5943" y="0"/>
                </a:lnTo>
                <a:lnTo>
                  <a:pt x="13271" y="0"/>
                </a:lnTo>
                <a:lnTo>
                  <a:pt x="186943" y="0"/>
                </a:lnTo>
                <a:lnTo>
                  <a:pt x="194271" y="0"/>
                </a:lnTo>
                <a:lnTo>
                  <a:pt x="200215" y="5943"/>
                </a:lnTo>
                <a:lnTo>
                  <a:pt x="200215" y="13271"/>
                </a:lnTo>
                <a:lnTo>
                  <a:pt x="200215" y="119748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22" name="object 22"/>
          <p:cNvSpPr/>
          <p:nvPr/>
        </p:nvSpPr>
        <p:spPr>
          <a:xfrm>
            <a:off x="10018170" y="815101"/>
            <a:ext cx="290067" cy="34998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23" name="object 23"/>
          <p:cNvSpPr/>
          <p:nvPr/>
        </p:nvSpPr>
        <p:spPr>
          <a:xfrm>
            <a:off x="9990160" y="781375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78270" y="0"/>
                </a:moveTo>
                <a:lnTo>
                  <a:pt x="188429" y="0"/>
                </a:lnTo>
                <a:lnTo>
                  <a:pt x="194957" y="0"/>
                </a:lnTo>
                <a:lnTo>
                  <a:pt x="200202" y="5283"/>
                </a:lnTo>
                <a:lnTo>
                  <a:pt x="200202" y="11811"/>
                </a:lnTo>
                <a:lnTo>
                  <a:pt x="200202" y="230784"/>
                </a:lnTo>
                <a:lnTo>
                  <a:pt x="200202" y="238112"/>
                </a:lnTo>
                <a:lnTo>
                  <a:pt x="194271" y="244043"/>
                </a:lnTo>
                <a:lnTo>
                  <a:pt x="186944" y="244043"/>
                </a:lnTo>
                <a:lnTo>
                  <a:pt x="13271" y="244043"/>
                </a:lnTo>
                <a:lnTo>
                  <a:pt x="5943" y="244043"/>
                </a:lnTo>
                <a:lnTo>
                  <a:pt x="0" y="238112"/>
                </a:lnTo>
                <a:lnTo>
                  <a:pt x="0" y="230784"/>
                </a:lnTo>
                <a:lnTo>
                  <a:pt x="0" y="124307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24" name="object 5">
            <a:extLst>
              <a:ext uri="{FF2B5EF4-FFF2-40B4-BE49-F238E27FC236}">
                <a16:creationId xmlns:a16="http://schemas.microsoft.com/office/drawing/2014/main" id="{98D7F226-4EC4-4CB7-9E48-61D6228AAE5D}"/>
              </a:ext>
            </a:extLst>
          </p:cNvPr>
          <p:cNvSpPr txBox="1"/>
          <p:nvPr/>
        </p:nvSpPr>
        <p:spPr>
          <a:xfrm>
            <a:off x="1677460" y="8021303"/>
            <a:ext cx="9964171" cy="891982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1208" spc="-69" dirty="0">
                <a:latin typeface="Century Gothic"/>
                <a:cs typeface="Century Gothic"/>
              </a:rPr>
              <a:t>Source: </a:t>
            </a:r>
            <a:r>
              <a:rPr sz="1208" spc="-173" dirty="0">
                <a:latin typeface="Century Gothic"/>
                <a:cs typeface="Century Gothic"/>
              </a:rPr>
              <a:t>CDC, </a:t>
            </a:r>
            <a:r>
              <a:rPr sz="1208" spc="-69" dirty="0">
                <a:latin typeface="Century Gothic"/>
                <a:cs typeface="Century Gothic"/>
              </a:rPr>
              <a:t>Nationally </a:t>
            </a:r>
            <a:r>
              <a:rPr sz="1208" spc="-60" dirty="0">
                <a:latin typeface="Century Gothic"/>
                <a:cs typeface="Century Gothic"/>
              </a:rPr>
              <a:t>Notifiable </a:t>
            </a:r>
            <a:r>
              <a:rPr sz="1208" spc="-43" dirty="0">
                <a:latin typeface="Century Gothic"/>
                <a:cs typeface="Century Gothic"/>
              </a:rPr>
              <a:t>Diseases </a:t>
            </a:r>
            <a:r>
              <a:rPr sz="1208" spc="-60" dirty="0">
                <a:latin typeface="Century Gothic"/>
                <a:cs typeface="Century Gothic"/>
              </a:rPr>
              <a:t>Surveillance</a:t>
            </a:r>
            <a:r>
              <a:rPr sz="1208" spc="-121" dirty="0">
                <a:latin typeface="Century Gothic"/>
                <a:cs typeface="Century Gothic"/>
              </a:rPr>
              <a:t> </a:t>
            </a:r>
            <a:r>
              <a:rPr sz="1208" spc="-26" dirty="0">
                <a:latin typeface="Century Gothic"/>
                <a:cs typeface="Century Gothic"/>
              </a:rPr>
              <a:t>System</a:t>
            </a:r>
            <a:r>
              <a:rPr lang="en-US" sz="1208" spc="-26" dirty="0">
                <a:latin typeface="Century Gothic"/>
                <a:cs typeface="Century Gothic"/>
              </a:rPr>
              <a:t>.</a:t>
            </a:r>
            <a:endParaRPr sz="1208" dirty="0">
              <a:latin typeface="Century Gothic"/>
              <a:cs typeface="Century Gothic"/>
            </a:endParaRPr>
          </a:p>
          <a:p>
            <a:pPr marL="21914" marR="111759">
              <a:lnSpc>
                <a:spcPct val="107200"/>
              </a:lnSpc>
              <a:spcBef>
                <a:spcPts val="776"/>
              </a:spcBef>
            </a:pPr>
            <a:r>
              <a:rPr sz="1208" spc="-60" dirty="0">
                <a:latin typeface="Century Gothic"/>
                <a:cs typeface="Century Gothic"/>
              </a:rPr>
              <a:t>* </a:t>
            </a:r>
            <a:r>
              <a:rPr sz="1208" spc="-129" dirty="0">
                <a:latin typeface="Century Gothic"/>
                <a:cs typeface="Century Gothic"/>
              </a:rPr>
              <a:t>Case </a:t>
            </a:r>
            <a:r>
              <a:rPr sz="1208" spc="-17" dirty="0">
                <a:latin typeface="Century Gothic"/>
                <a:cs typeface="Century Gothic"/>
              </a:rPr>
              <a:t>reports </a:t>
            </a:r>
            <a:r>
              <a:rPr sz="1208" spc="-26" dirty="0">
                <a:latin typeface="Century Gothic"/>
                <a:cs typeface="Century Gothic"/>
              </a:rPr>
              <a:t>with </a:t>
            </a:r>
            <a:r>
              <a:rPr sz="1208" spc="-86" dirty="0">
                <a:latin typeface="Century Gothic"/>
                <a:cs typeface="Century Gothic"/>
              </a:rPr>
              <a:t>at </a:t>
            </a:r>
            <a:r>
              <a:rPr sz="1208" spc="-52" dirty="0">
                <a:latin typeface="Century Gothic"/>
                <a:cs typeface="Century Gothic"/>
              </a:rPr>
              <a:t>least </a:t>
            </a:r>
            <a:r>
              <a:rPr sz="1208" spc="-104" dirty="0">
                <a:latin typeface="Century Gothic"/>
                <a:cs typeface="Century Gothic"/>
              </a:rPr>
              <a:t>one </a:t>
            </a:r>
            <a:r>
              <a:rPr sz="1208" spc="-43" dirty="0">
                <a:latin typeface="Century Gothic"/>
                <a:cs typeface="Century Gothic"/>
              </a:rPr>
              <a:t>of </a:t>
            </a:r>
            <a:r>
              <a:rPr sz="1208" spc="-60" dirty="0">
                <a:latin typeface="Century Gothic"/>
                <a:cs typeface="Century Gothic"/>
              </a:rPr>
              <a:t>the </a:t>
            </a:r>
            <a:r>
              <a:rPr sz="1208" spc="-52" dirty="0">
                <a:latin typeface="Century Gothic"/>
                <a:cs typeface="Century Gothic"/>
              </a:rPr>
              <a:t>following </a:t>
            </a:r>
            <a:r>
              <a:rPr sz="1208" spc="43" dirty="0">
                <a:latin typeface="Century Gothic"/>
                <a:cs typeface="Century Gothic"/>
              </a:rPr>
              <a:t>risk </a:t>
            </a:r>
            <a:r>
              <a:rPr sz="1208" spc="-69" dirty="0">
                <a:latin typeface="Century Gothic"/>
                <a:cs typeface="Century Gothic"/>
              </a:rPr>
              <a:t>behaviors/ </a:t>
            </a:r>
            <a:r>
              <a:rPr sz="1208" spc="-43" dirty="0">
                <a:latin typeface="Century Gothic"/>
                <a:cs typeface="Century Gothic"/>
              </a:rPr>
              <a:t>exposures </a:t>
            </a:r>
            <a:r>
              <a:rPr sz="1208" spc="-60" dirty="0">
                <a:latin typeface="Century Gothic"/>
                <a:cs typeface="Century Gothic"/>
              </a:rPr>
              <a:t>reported </a:t>
            </a:r>
            <a:r>
              <a:rPr sz="1208" spc="43" dirty="0">
                <a:latin typeface="Century Gothic"/>
                <a:cs typeface="Century Gothic"/>
              </a:rPr>
              <a:t>6 </a:t>
            </a:r>
            <a:r>
              <a:rPr sz="1208" spc="-69" dirty="0">
                <a:latin typeface="Century Gothic"/>
                <a:cs typeface="Century Gothic"/>
              </a:rPr>
              <a:t>weeks </a:t>
            </a:r>
            <a:r>
              <a:rPr sz="1208" spc="-43" dirty="0">
                <a:latin typeface="Century Gothic"/>
                <a:cs typeface="Century Gothic"/>
              </a:rPr>
              <a:t>to </a:t>
            </a:r>
            <a:r>
              <a:rPr sz="1208" spc="43" dirty="0">
                <a:latin typeface="Century Gothic"/>
                <a:cs typeface="Century Gothic"/>
              </a:rPr>
              <a:t>6 </a:t>
            </a:r>
            <a:r>
              <a:rPr sz="1208" spc="-35" dirty="0">
                <a:latin typeface="Century Gothic"/>
                <a:cs typeface="Century Gothic"/>
              </a:rPr>
              <a:t>months </a:t>
            </a:r>
            <a:r>
              <a:rPr sz="1208" dirty="0">
                <a:latin typeface="Century Gothic"/>
                <a:cs typeface="Century Gothic"/>
              </a:rPr>
              <a:t>prior </a:t>
            </a:r>
            <a:r>
              <a:rPr sz="1208" spc="-43" dirty="0">
                <a:latin typeface="Century Gothic"/>
                <a:cs typeface="Century Gothic"/>
              </a:rPr>
              <a:t>to </a:t>
            </a:r>
            <a:r>
              <a:rPr sz="1208" spc="-52" dirty="0">
                <a:latin typeface="Century Gothic"/>
                <a:cs typeface="Century Gothic"/>
              </a:rPr>
              <a:t>symptom onset: </a:t>
            </a:r>
            <a:r>
              <a:rPr sz="1208" spc="-43" dirty="0">
                <a:latin typeface="Century Gothic"/>
                <a:cs typeface="Century Gothic"/>
              </a:rPr>
              <a:t>1) </a:t>
            </a:r>
            <a:r>
              <a:rPr sz="1208" spc="-60" dirty="0">
                <a:latin typeface="Century Gothic"/>
                <a:cs typeface="Century Gothic"/>
              </a:rPr>
              <a:t>injection drug  </a:t>
            </a:r>
            <a:r>
              <a:rPr sz="1208" spc="-43" dirty="0">
                <a:latin typeface="Century Gothic"/>
                <a:cs typeface="Century Gothic"/>
              </a:rPr>
              <a:t>use; 2) </a:t>
            </a:r>
            <a:r>
              <a:rPr sz="1208" spc="-26" dirty="0">
                <a:latin typeface="Century Gothic"/>
                <a:cs typeface="Century Gothic"/>
              </a:rPr>
              <a:t>sex </a:t>
            </a:r>
            <a:r>
              <a:rPr sz="1208" spc="-112" dirty="0">
                <a:latin typeface="Century Gothic"/>
                <a:cs typeface="Century Gothic"/>
              </a:rPr>
              <a:t>contact </a:t>
            </a:r>
            <a:r>
              <a:rPr sz="1208" spc="-26" dirty="0">
                <a:latin typeface="Century Gothic"/>
                <a:cs typeface="Century Gothic"/>
              </a:rPr>
              <a:t>with </a:t>
            </a:r>
            <a:r>
              <a:rPr sz="1208" spc="-78" dirty="0">
                <a:latin typeface="Century Gothic"/>
                <a:cs typeface="Century Gothic"/>
              </a:rPr>
              <a:t>suspected/confirmed </a:t>
            </a:r>
            <a:r>
              <a:rPr sz="1208" spc="-43" dirty="0">
                <a:latin typeface="Century Gothic"/>
                <a:cs typeface="Century Gothic"/>
              </a:rPr>
              <a:t>hepatitis </a:t>
            </a:r>
            <a:r>
              <a:rPr sz="1208" spc="-233" dirty="0">
                <a:latin typeface="Century Gothic"/>
                <a:cs typeface="Century Gothic"/>
              </a:rPr>
              <a:t>C </a:t>
            </a:r>
            <a:r>
              <a:rPr sz="1208" spc="-69" dirty="0">
                <a:latin typeface="Century Gothic"/>
                <a:cs typeface="Century Gothic"/>
              </a:rPr>
              <a:t>patient; </a:t>
            </a:r>
            <a:r>
              <a:rPr sz="1208" spc="-43" dirty="0">
                <a:latin typeface="Century Gothic"/>
                <a:cs typeface="Century Gothic"/>
              </a:rPr>
              <a:t>3) </a:t>
            </a:r>
            <a:r>
              <a:rPr sz="1208" spc="-86" dirty="0">
                <a:latin typeface="Century Gothic"/>
                <a:cs typeface="Century Gothic"/>
              </a:rPr>
              <a:t>men </a:t>
            </a:r>
            <a:r>
              <a:rPr sz="1208" spc="-78" dirty="0">
                <a:latin typeface="Century Gothic"/>
                <a:cs typeface="Century Gothic"/>
              </a:rPr>
              <a:t>who </a:t>
            </a:r>
            <a:r>
              <a:rPr sz="1208" spc="-129" dirty="0">
                <a:latin typeface="Century Gothic"/>
                <a:cs typeface="Century Gothic"/>
              </a:rPr>
              <a:t>have </a:t>
            </a:r>
            <a:r>
              <a:rPr sz="1208" spc="-26" dirty="0">
                <a:latin typeface="Century Gothic"/>
                <a:cs typeface="Century Gothic"/>
              </a:rPr>
              <a:t>sex with </a:t>
            </a:r>
            <a:r>
              <a:rPr sz="1208" spc="-78" dirty="0">
                <a:latin typeface="Century Gothic"/>
                <a:cs typeface="Century Gothic"/>
              </a:rPr>
              <a:t>men; </a:t>
            </a:r>
            <a:r>
              <a:rPr sz="1208" spc="-43" dirty="0">
                <a:latin typeface="Century Gothic"/>
                <a:cs typeface="Century Gothic"/>
              </a:rPr>
              <a:t>4) multiple </a:t>
            </a:r>
            <a:r>
              <a:rPr sz="1208" spc="-26" dirty="0">
                <a:latin typeface="Century Gothic"/>
                <a:cs typeface="Century Gothic"/>
              </a:rPr>
              <a:t>sex </a:t>
            </a:r>
            <a:r>
              <a:rPr sz="1208" spc="-35" dirty="0">
                <a:latin typeface="Century Gothic"/>
                <a:cs typeface="Century Gothic"/>
              </a:rPr>
              <a:t>partners; </a:t>
            </a:r>
            <a:r>
              <a:rPr sz="1208" spc="-43" dirty="0">
                <a:latin typeface="Century Gothic"/>
                <a:cs typeface="Century Gothic"/>
              </a:rPr>
              <a:t>5) </a:t>
            </a:r>
            <a:r>
              <a:rPr sz="1208" spc="-112" dirty="0">
                <a:latin typeface="Century Gothic"/>
                <a:cs typeface="Century Gothic"/>
              </a:rPr>
              <a:t>occupational </a:t>
            </a:r>
            <a:r>
              <a:rPr sz="1208" spc="-60" dirty="0">
                <a:latin typeface="Century Gothic"/>
                <a:cs typeface="Century Gothic"/>
              </a:rPr>
              <a:t>exposure  </a:t>
            </a:r>
            <a:r>
              <a:rPr sz="1208" spc="-43" dirty="0">
                <a:latin typeface="Century Gothic"/>
                <a:cs typeface="Century Gothic"/>
              </a:rPr>
              <a:t>to</a:t>
            </a:r>
            <a:r>
              <a:rPr sz="1208" spc="-86" dirty="0">
                <a:latin typeface="Century Gothic"/>
                <a:cs typeface="Century Gothic"/>
              </a:rPr>
              <a:t> </a:t>
            </a:r>
            <a:r>
              <a:rPr sz="1208" spc="-78" dirty="0">
                <a:latin typeface="Century Gothic"/>
                <a:cs typeface="Century Gothic"/>
              </a:rPr>
              <a:t>blood;</a:t>
            </a:r>
            <a:r>
              <a:rPr sz="1208" spc="-86" dirty="0">
                <a:latin typeface="Century Gothic"/>
                <a:cs typeface="Century Gothic"/>
              </a:rPr>
              <a:t> </a:t>
            </a:r>
            <a:r>
              <a:rPr sz="1208" spc="-43" dirty="0">
                <a:latin typeface="Century Gothic"/>
                <a:cs typeface="Century Gothic"/>
              </a:rPr>
              <a:t>6)</a:t>
            </a:r>
            <a:r>
              <a:rPr sz="1208" spc="-86" dirty="0">
                <a:latin typeface="Century Gothic"/>
                <a:cs typeface="Century Gothic"/>
              </a:rPr>
              <a:t> </a:t>
            </a:r>
            <a:r>
              <a:rPr sz="1208" spc="-26" dirty="0">
                <a:latin typeface="Century Gothic"/>
                <a:cs typeface="Century Gothic"/>
              </a:rPr>
              <a:t>dialysis</a:t>
            </a:r>
            <a:r>
              <a:rPr sz="1208" spc="-86" dirty="0">
                <a:latin typeface="Century Gothic"/>
                <a:cs typeface="Century Gothic"/>
              </a:rPr>
              <a:t> </a:t>
            </a:r>
            <a:r>
              <a:rPr sz="1208" spc="-69" dirty="0">
                <a:latin typeface="Century Gothic"/>
                <a:cs typeface="Century Gothic"/>
              </a:rPr>
              <a:t>patient;</a:t>
            </a:r>
            <a:r>
              <a:rPr sz="1208" spc="-86" dirty="0">
                <a:latin typeface="Century Gothic"/>
                <a:cs typeface="Century Gothic"/>
              </a:rPr>
              <a:t> </a:t>
            </a:r>
            <a:r>
              <a:rPr sz="1208" spc="-43" dirty="0">
                <a:latin typeface="Century Gothic"/>
                <a:cs typeface="Century Gothic"/>
              </a:rPr>
              <a:t>7)</a:t>
            </a:r>
            <a:r>
              <a:rPr sz="1208" spc="-86" dirty="0">
                <a:latin typeface="Century Gothic"/>
                <a:cs typeface="Century Gothic"/>
              </a:rPr>
              <a:t> </a:t>
            </a:r>
            <a:r>
              <a:rPr sz="1208" spc="-104" dirty="0">
                <a:latin typeface="Century Gothic"/>
                <a:cs typeface="Century Gothic"/>
              </a:rPr>
              <a:t>receive</a:t>
            </a:r>
            <a:r>
              <a:rPr sz="1208" spc="-86" dirty="0">
                <a:latin typeface="Century Gothic"/>
                <a:cs typeface="Century Gothic"/>
              </a:rPr>
              <a:t> blood</a:t>
            </a:r>
            <a:r>
              <a:rPr sz="1208" spc="-95" dirty="0">
                <a:latin typeface="Century Gothic"/>
                <a:cs typeface="Century Gothic"/>
              </a:rPr>
              <a:t> </a:t>
            </a:r>
            <a:r>
              <a:rPr sz="1208" spc="-17" dirty="0">
                <a:latin typeface="Century Gothic"/>
                <a:cs typeface="Century Gothic"/>
              </a:rPr>
              <a:t>transfusion;</a:t>
            </a:r>
            <a:r>
              <a:rPr sz="1208" spc="-86" dirty="0">
                <a:latin typeface="Century Gothic"/>
                <a:cs typeface="Century Gothic"/>
              </a:rPr>
              <a:t> </a:t>
            </a:r>
            <a:r>
              <a:rPr sz="1208" spc="-43" dirty="0">
                <a:latin typeface="Century Gothic"/>
                <a:cs typeface="Century Gothic"/>
              </a:rPr>
              <a:t>8)</a:t>
            </a:r>
            <a:r>
              <a:rPr sz="1208" spc="-86" dirty="0">
                <a:latin typeface="Century Gothic"/>
                <a:cs typeface="Century Gothic"/>
              </a:rPr>
              <a:t> </a:t>
            </a:r>
            <a:r>
              <a:rPr sz="1208" spc="-69">
                <a:latin typeface="Century Gothic"/>
                <a:cs typeface="Century Gothic"/>
              </a:rPr>
              <a:t>underwent</a:t>
            </a:r>
            <a:r>
              <a:rPr sz="1208" spc="-86">
                <a:latin typeface="Century Gothic"/>
                <a:cs typeface="Century Gothic"/>
              </a:rPr>
              <a:t> </a:t>
            </a:r>
            <a:r>
              <a:rPr sz="1208" spc="-26">
                <a:latin typeface="Century Gothic"/>
                <a:cs typeface="Century Gothic"/>
              </a:rPr>
              <a:t>surgery</a:t>
            </a:r>
            <a:r>
              <a:rPr lang="en-US" sz="1208" spc="-26">
                <a:latin typeface="Century Gothic"/>
                <a:cs typeface="Century Gothic"/>
              </a:rPr>
              <a:t>.</a:t>
            </a:r>
            <a:endParaRPr sz="1208" dirty="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140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Century Gothic</vt:lpstr>
      <vt:lpstr>Lucida Sans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Viral Hepatitis Surveillance — United States, 2018 </dc:title>
  <dc:subject>Figure 3.7. Availability of information on risk behaviors/exposures associated with reported cases of hepatitis C — United States, 2018</dc:subject>
  <dc:creator>HHS / CDC / DDID / NCHHSTP / DVH</dc:creator>
  <cp:lastModifiedBy>Peterson, Paul (CDC/DDID/NCHHSTP/DVH) (CTR)</cp:lastModifiedBy>
  <cp:revision>3</cp:revision>
  <dcterms:created xsi:type="dcterms:W3CDTF">2020-07-21T17:51:11Z</dcterms:created>
  <dcterms:modified xsi:type="dcterms:W3CDTF">2020-07-27T17:17:52Z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2020-07-20T00:00:00Z</vt:filetime>
  </property>
  <property fmtid="{D5CDD505-2E9C-101B-9397-08002B2CF9AE}" pid="3" name="Creator">
    <vt:lpwstr>Adobe InDesign 15.1 (Windows)</vt:lpwstr>
  </property>
  <property fmtid="{D5CDD505-2E9C-101B-9397-08002B2CF9AE}" pid="4" name="LastSaved">
    <vt:filetime>2020-07-21T00:00:00Z</vt:filetime>
  </property>
</Properties>
</file>